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6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notesMasterIdLst>
    <p:notesMasterId r:id="rId22"/>
  </p:notesMasterIdLst>
  <p:sldIdLst>
    <p:sldId id="312" r:id="rId3"/>
    <p:sldId id="444" r:id="rId4"/>
    <p:sldId id="445" r:id="rId5"/>
    <p:sldId id="362" r:id="rId6"/>
    <p:sldId id="441" r:id="rId7"/>
    <p:sldId id="398" r:id="rId8"/>
    <p:sldId id="399" r:id="rId9"/>
    <p:sldId id="400" r:id="rId10"/>
    <p:sldId id="401" r:id="rId11"/>
    <p:sldId id="402" r:id="rId12"/>
    <p:sldId id="424" r:id="rId13"/>
    <p:sldId id="367" r:id="rId14"/>
    <p:sldId id="397" r:id="rId15"/>
    <p:sldId id="432" r:id="rId16"/>
    <p:sldId id="430" r:id="rId17"/>
    <p:sldId id="429" r:id="rId18"/>
    <p:sldId id="428" r:id="rId19"/>
    <p:sldId id="442" r:id="rId20"/>
    <p:sldId id="443" r:id="rId21"/>
  </p:sldIdLst>
  <p:sldSz cx="9144000" cy="6858000" type="screen4x3"/>
  <p:notesSz cx="6858000" cy="96377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99"/>
    <a:srgbClr val="A88000"/>
    <a:srgbClr val="C09200"/>
    <a:srgbClr val="9966FF"/>
    <a:srgbClr val="FF00FF"/>
    <a:srgbClr val="A7E8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25" autoAdjust="0"/>
    <p:restoredTop sz="96437" autoAdjust="0"/>
  </p:normalViewPr>
  <p:slideViewPr>
    <p:cSldViewPr>
      <p:cViewPr varScale="1">
        <p:scale>
          <a:sx n="113" d="100"/>
          <a:sy n="113" d="100"/>
        </p:scale>
        <p:origin x="-15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40E380-0F41-44B7-8669-E8AE297F5A9D}" type="doc">
      <dgm:prSet loTypeId="urn:microsoft.com/office/officeart/2005/8/layout/targe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D458F9B-0240-42C1-ABF1-ECE20603D13E}">
      <dgm:prSet phldrT="[Текст]" custT="1"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Главой города Нефтеюганска </a:t>
          </a:r>
        </a:p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принято 176 правовых актов</a:t>
          </a:r>
          <a:endParaRPr lang="ru-RU" sz="1300" dirty="0"/>
        </a:p>
      </dgm:t>
    </dgm:pt>
    <dgm:pt modelId="{D79973DD-3CB8-4D7D-B50B-C4C261A418DF}" type="parTrans" cxnId="{6CF5475B-027F-4813-A4F5-5B180CE524D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95B0E8EF-E3F3-4A17-AE14-D2B201714F8F}" type="sibTrans" cxnId="{6CF5475B-027F-4813-A4F5-5B180CE524D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8F6B9D39-CAA7-470C-B86A-9CCF9373DEF7}">
      <dgm:prSet phldrT="[Текст]" custT="1"/>
      <dgm:spPr>
        <a:effectLst/>
      </dgm:spPr>
      <dgm:t>
        <a:bodyPr/>
        <a:lstStyle/>
        <a:p>
          <a:pPr>
            <a:lnSpc>
              <a:spcPct val="12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>
              <a:effectLst/>
              <a:latin typeface="+mn-lt"/>
            </a:rPr>
            <a:t>112 постановлений главы города</a:t>
          </a:r>
          <a:endParaRPr lang="ru-RU" sz="1300" dirty="0">
            <a:effectLst/>
            <a:latin typeface="+mn-lt"/>
          </a:endParaRPr>
        </a:p>
      </dgm:t>
    </dgm:pt>
    <dgm:pt modelId="{7593454A-91A1-4771-9052-7C718B9AED24}" type="parTrans" cxnId="{13C1AACF-2E0C-4135-AE97-E70AA3BCA6D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DEA60D85-414F-4E6F-BB0B-FCFEAECD7BDC}" type="sibTrans" cxnId="{13C1AACF-2E0C-4135-AE97-E70AA3BCA6D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3F13AEAF-47B2-4D2C-9720-9DCE9F166EE1}">
      <dgm:prSet phldrT="[Текст]" custT="1"/>
      <dgm:spPr>
        <a:effectLst/>
      </dgm:spPr>
      <dgm:t>
        <a:bodyPr/>
        <a:lstStyle/>
        <a:p>
          <a:pPr>
            <a:lnSpc>
              <a:spcPct val="12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>
              <a:effectLst/>
              <a:latin typeface="+mn-lt"/>
            </a:rPr>
            <a:t>  64 распоряжения главы города</a:t>
          </a:r>
          <a:endParaRPr lang="ru-RU" sz="1300" dirty="0">
            <a:effectLst/>
            <a:latin typeface="+mn-lt"/>
          </a:endParaRPr>
        </a:p>
      </dgm:t>
    </dgm:pt>
    <dgm:pt modelId="{CCF59797-6FF2-4642-991E-E225B1D006B1}" type="parTrans" cxnId="{20000182-FBDF-4CA2-8868-232878EB80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DCF001BA-BCDA-438D-8D5F-EFEB24335640}" type="sibTrans" cxnId="{20000182-FBDF-4CA2-8868-232878EB80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F04AFE31-EA89-4C8B-B8F8-33C156CD35C1}">
      <dgm:prSet phldrT="[Текст]" custT="1"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Администрацией города принято </a:t>
          </a:r>
        </a:p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1 496 муниципальных правовых актов</a:t>
          </a:r>
          <a:endParaRPr lang="ru-RU" sz="1300" dirty="0"/>
        </a:p>
      </dgm:t>
    </dgm:pt>
    <dgm:pt modelId="{BAF063E2-78E4-4390-9B1E-7DEA5F019BE9}" type="parTrans" cxnId="{603D84F5-F4C8-4090-A49C-A15E079DAC8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0E444888-6946-4E0C-9FC9-D641ADD6199E}" type="sibTrans" cxnId="{603D84F5-F4C8-4090-A49C-A15E079DAC8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D4B07B20-BA77-4303-A7FD-24616B369B81}">
      <dgm:prSet phldrT="[Текст]" custT="1"/>
      <dgm:spPr>
        <a:effectLst/>
      </dgm:spPr>
      <dgm:t>
        <a:bodyPr/>
        <a:lstStyle/>
        <a:p>
          <a:pPr>
            <a:lnSpc>
              <a:spcPct val="12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1 048 постановлений</a:t>
          </a:r>
          <a:endParaRPr lang="ru-RU" sz="1300" dirty="0"/>
        </a:p>
      </dgm:t>
    </dgm:pt>
    <dgm:pt modelId="{720F7059-C86B-4C91-95A6-BDF2B371C90E}" type="parTrans" cxnId="{CB786627-D8C3-4F5F-B280-0BAD00D6EC0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D9658464-259E-44B0-AC62-A47665FFCEC1}" type="sibTrans" cxnId="{CB786627-D8C3-4F5F-B280-0BAD00D6EC0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0307BC25-1106-4120-92A8-B1B20E93EF2C}">
      <dgm:prSet custT="1"/>
      <dgm:spPr/>
      <dgm:t>
        <a:bodyPr/>
        <a:lstStyle/>
        <a:p>
          <a:pPr algn="l" defTabSz="917575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Главой города Нефтеюганска от имени муниципального образования город Нефтеюганск заключено </a:t>
          </a:r>
        </a:p>
        <a:p>
          <a:r>
            <a:rPr lang="ru-RU" sz="1300" dirty="0" smtClean="0"/>
            <a:t>договоров и соглашений:</a:t>
          </a:r>
          <a:endParaRPr lang="ru-RU" sz="1300" dirty="0"/>
        </a:p>
      </dgm:t>
    </dgm:pt>
    <dgm:pt modelId="{6DD3B6E6-3BB8-470C-912F-ED4C1A87B52E}" type="parTrans" cxnId="{450C4A15-12E4-4427-A193-9D486B7B0EC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2389D28D-15B5-4194-8B4F-92D705310439}" type="sibTrans" cxnId="{450C4A15-12E4-4427-A193-9D486B7B0EC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300"/>
        </a:p>
      </dgm:t>
    </dgm:pt>
    <dgm:pt modelId="{B545B34F-0A70-4C05-9A92-C1D1F63B1AAE}">
      <dgm:prSet phldrT="[Текст]" custT="1"/>
      <dgm:spPr>
        <a:effectLst/>
      </dgm:spPr>
      <dgm:t>
        <a:bodyPr/>
        <a:lstStyle/>
        <a:p>
          <a:pPr>
            <a:lnSpc>
              <a:spcPct val="120000"/>
            </a:lnSpc>
            <a:spcBef>
              <a:spcPts val="0"/>
            </a:spcBef>
            <a:spcAft>
              <a:spcPts val="0"/>
            </a:spcAft>
          </a:pPr>
          <a:r>
            <a:rPr lang="ru-RU" sz="1300" dirty="0" smtClean="0"/>
            <a:t>   448 распоряжений</a:t>
          </a:r>
          <a:endParaRPr lang="ru-RU" sz="1300" dirty="0"/>
        </a:p>
      </dgm:t>
    </dgm:pt>
    <dgm:pt modelId="{3E8E7A87-B5D9-4D84-B5E4-2D093790BB8F}" type="parTrans" cxnId="{1F9F7948-BCFA-4F66-8416-96135ABC0951}">
      <dgm:prSet/>
      <dgm:spPr/>
      <dgm:t>
        <a:bodyPr/>
        <a:lstStyle/>
        <a:p>
          <a:endParaRPr lang="ru-RU"/>
        </a:p>
      </dgm:t>
    </dgm:pt>
    <dgm:pt modelId="{865DCC16-52D3-424E-B44F-6BDA6142CAF6}" type="sibTrans" cxnId="{1F9F7948-BCFA-4F66-8416-96135ABC0951}">
      <dgm:prSet/>
      <dgm:spPr/>
      <dgm:t>
        <a:bodyPr/>
        <a:lstStyle/>
        <a:p>
          <a:endParaRPr lang="ru-RU"/>
        </a:p>
      </dgm:t>
    </dgm:pt>
    <dgm:pt modelId="{482CBD7C-6738-40C3-B069-23E66237DA22}" type="pres">
      <dgm:prSet presAssocID="{8540E380-0F41-44B7-8669-E8AE297F5A9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72D464-6DA2-4232-9D17-6ADB87989889}" type="pres">
      <dgm:prSet presAssocID="{7D458F9B-0240-42C1-ABF1-ECE20603D13E}" presName="circle1" presStyleLbl="node1" presStyleIdx="0" presStyleCnt="3"/>
      <dgm:spPr/>
    </dgm:pt>
    <dgm:pt modelId="{E0737F4D-E694-43C4-9ABA-C6BE57B2AB4B}" type="pres">
      <dgm:prSet presAssocID="{7D458F9B-0240-42C1-ABF1-ECE20603D13E}" presName="space" presStyleCnt="0"/>
      <dgm:spPr/>
    </dgm:pt>
    <dgm:pt modelId="{E64DDA3E-F8FD-4B58-BEC6-3B31BD4EE7D7}" type="pres">
      <dgm:prSet presAssocID="{7D458F9B-0240-42C1-ABF1-ECE20603D13E}" presName="rect1" presStyleLbl="alignAcc1" presStyleIdx="0" presStyleCnt="3" custScaleY="100000" custLinFactNeighborX="3479"/>
      <dgm:spPr/>
      <dgm:t>
        <a:bodyPr/>
        <a:lstStyle/>
        <a:p>
          <a:endParaRPr lang="ru-RU"/>
        </a:p>
      </dgm:t>
    </dgm:pt>
    <dgm:pt modelId="{0520BBC7-F8EF-4914-B370-F789F085FBA4}" type="pres">
      <dgm:prSet presAssocID="{0307BC25-1106-4120-92A8-B1B20E93EF2C}" presName="vertSpace2" presStyleLbl="node1" presStyleIdx="0" presStyleCnt="3"/>
      <dgm:spPr/>
    </dgm:pt>
    <dgm:pt modelId="{D2E4926B-658C-4045-ADE8-F111B32D7606}" type="pres">
      <dgm:prSet presAssocID="{0307BC25-1106-4120-92A8-B1B20E93EF2C}" presName="circle2" presStyleLbl="node1" presStyleIdx="1" presStyleCnt="3"/>
      <dgm:spPr/>
    </dgm:pt>
    <dgm:pt modelId="{D01C2FF4-C9FF-436F-9417-1D1759DA28B7}" type="pres">
      <dgm:prSet presAssocID="{0307BC25-1106-4120-92A8-B1B20E93EF2C}" presName="rect2" presStyleLbl="alignAcc1" presStyleIdx="1" presStyleCnt="3"/>
      <dgm:spPr/>
      <dgm:t>
        <a:bodyPr/>
        <a:lstStyle/>
        <a:p>
          <a:endParaRPr lang="ru-RU"/>
        </a:p>
      </dgm:t>
    </dgm:pt>
    <dgm:pt modelId="{8219C6EF-2C37-40F8-9AD4-BDD1DA74E947}" type="pres">
      <dgm:prSet presAssocID="{F04AFE31-EA89-4C8B-B8F8-33C156CD35C1}" presName="vertSpace3" presStyleLbl="node1" presStyleIdx="1" presStyleCnt="3"/>
      <dgm:spPr/>
    </dgm:pt>
    <dgm:pt modelId="{50EA83A4-8A43-40C2-BA58-250D8295E845}" type="pres">
      <dgm:prSet presAssocID="{F04AFE31-EA89-4C8B-B8F8-33C156CD35C1}" presName="circle3" presStyleLbl="node1" presStyleIdx="2" presStyleCnt="3"/>
      <dgm:spPr/>
    </dgm:pt>
    <dgm:pt modelId="{2F351A51-00AE-4C33-9E1F-48D1419EB83F}" type="pres">
      <dgm:prSet presAssocID="{F04AFE31-EA89-4C8B-B8F8-33C156CD35C1}" presName="rect3" presStyleLbl="alignAcc1" presStyleIdx="2" presStyleCnt="3"/>
      <dgm:spPr/>
      <dgm:t>
        <a:bodyPr/>
        <a:lstStyle/>
        <a:p>
          <a:endParaRPr lang="ru-RU"/>
        </a:p>
      </dgm:t>
    </dgm:pt>
    <dgm:pt modelId="{06D91907-D591-473D-A500-0AB5D64A4F1E}" type="pres">
      <dgm:prSet presAssocID="{7D458F9B-0240-42C1-ABF1-ECE20603D13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9A6B3-7A95-455A-825C-8574645E3A33}" type="pres">
      <dgm:prSet presAssocID="{7D458F9B-0240-42C1-ABF1-ECE20603D13E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224E2-42BA-4201-BD6E-9FADAE9C6E86}" type="pres">
      <dgm:prSet presAssocID="{0307BC25-1106-4120-92A8-B1B20E93EF2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5F22B-E789-4AFC-887C-149CBCFC0BDF}" type="pres">
      <dgm:prSet presAssocID="{0307BC25-1106-4120-92A8-B1B20E93EF2C}" presName="rect2ChTx" presStyleLbl="alignAcc1" presStyleIdx="2" presStyleCnt="3">
        <dgm:presLayoutVars>
          <dgm:bulletEnabled val="1"/>
        </dgm:presLayoutVars>
      </dgm:prSet>
      <dgm:spPr/>
    </dgm:pt>
    <dgm:pt modelId="{D9687B5B-DBFC-44A3-BB3C-70E3A1049C72}" type="pres">
      <dgm:prSet presAssocID="{F04AFE31-EA89-4C8B-B8F8-33C156CD35C1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61C52-F65B-4358-A88B-5D2C755267A7}" type="pres">
      <dgm:prSet presAssocID="{F04AFE31-EA89-4C8B-B8F8-33C156CD35C1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DBB1DE-1AB5-4DB5-A536-8C92CE35FA54}" type="presOf" srcId="{0307BC25-1106-4120-92A8-B1B20E93EF2C}" destId="{DD8224E2-42BA-4201-BD6E-9FADAE9C6E86}" srcOrd="1" destOrd="0" presId="urn:microsoft.com/office/officeart/2005/8/layout/target3"/>
    <dgm:cxn modelId="{20000182-FBDF-4CA2-8868-232878EB800B}" srcId="{7D458F9B-0240-42C1-ABF1-ECE20603D13E}" destId="{3F13AEAF-47B2-4D2C-9720-9DCE9F166EE1}" srcOrd="1" destOrd="0" parTransId="{CCF59797-6FF2-4642-991E-E225B1D006B1}" sibTransId="{DCF001BA-BCDA-438D-8D5F-EFEB24335640}"/>
    <dgm:cxn modelId="{1F9F7948-BCFA-4F66-8416-96135ABC0951}" srcId="{F04AFE31-EA89-4C8B-B8F8-33C156CD35C1}" destId="{B545B34F-0A70-4C05-9A92-C1D1F63B1AAE}" srcOrd="1" destOrd="0" parTransId="{3E8E7A87-B5D9-4D84-B5E4-2D093790BB8F}" sibTransId="{865DCC16-52D3-424E-B44F-6BDA6142CAF6}"/>
    <dgm:cxn modelId="{C7B9EB58-2FA9-4E91-B3D6-CB7B56CCC8B4}" type="presOf" srcId="{0307BC25-1106-4120-92A8-B1B20E93EF2C}" destId="{D01C2FF4-C9FF-436F-9417-1D1759DA28B7}" srcOrd="0" destOrd="0" presId="urn:microsoft.com/office/officeart/2005/8/layout/target3"/>
    <dgm:cxn modelId="{13C1AACF-2E0C-4135-AE97-E70AA3BCA6DA}" srcId="{7D458F9B-0240-42C1-ABF1-ECE20603D13E}" destId="{8F6B9D39-CAA7-470C-B86A-9CCF9373DEF7}" srcOrd="0" destOrd="0" parTransId="{7593454A-91A1-4771-9052-7C718B9AED24}" sibTransId="{DEA60D85-414F-4E6F-BB0B-FCFEAECD7BDC}"/>
    <dgm:cxn modelId="{450C4A15-12E4-4427-A193-9D486B7B0EC9}" srcId="{8540E380-0F41-44B7-8669-E8AE297F5A9D}" destId="{0307BC25-1106-4120-92A8-B1B20E93EF2C}" srcOrd="1" destOrd="0" parTransId="{6DD3B6E6-3BB8-470C-912F-ED4C1A87B52E}" sibTransId="{2389D28D-15B5-4194-8B4F-92D705310439}"/>
    <dgm:cxn modelId="{03511FCF-9B9C-462C-832E-E52AFCDDDFC8}" type="presOf" srcId="{7D458F9B-0240-42C1-ABF1-ECE20603D13E}" destId="{06D91907-D591-473D-A500-0AB5D64A4F1E}" srcOrd="1" destOrd="0" presId="urn:microsoft.com/office/officeart/2005/8/layout/target3"/>
    <dgm:cxn modelId="{603D84F5-F4C8-4090-A49C-A15E079DAC8E}" srcId="{8540E380-0F41-44B7-8669-E8AE297F5A9D}" destId="{F04AFE31-EA89-4C8B-B8F8-33C156CD35C1}" srcOrd="2" destOrd="0" parTransId="{BAF063E2-78E4-4390-9B1E-7DEA5F019BE9}" sibTransId="{0E444888-6946-4E0C-9FC9-D641ADD6199E}"/>
    <dgm:cxn modelId="{B04386B2-C352-4DF4-AC99-A1670D2B642C}" type="presOf" srcId="{B545B34F-0A70-4C05-9A92-C1D1F63B1AAE}" destId="{77561C52-F65B-4358-A88B-5D2C755267A7}" srcOrd="0" destOrd="1" presId="urn:microsoft.com/office/officeart/2005/8/layout/target3"/>
    <dgm:cxn modelId="{A467D96D-545C-445F-89EC-8C937C5F44BA}" type="presOf" srcId="{F04AFE31-EA89-4C8B-B8F8-33C156CD35C1}" destId="{2F351A51-00AE-4C33-9E1F-48D1419EB83F}" srcOrd="0" destOrd="0" presId="urn:microsoft.com/office/officeart/2005/8/layout/target3"/>
    <dgm:cxn modelId="{6CF5475B-027F-4813-A4F5-5B180CE524D5}" srcId="{8540E380-0F41-44B7-8669-E8AE297F5A9D}" destId="{7D458F9B-0240-42C1-ABF1-ECE20603D13E}" srcOrd="0" destOrd="0" parTransId="{D79973DD-3CB8-4D7D-B50B-C4C261A418DF}" sibTransId="{95B0E8EF-E3F3-4A17-AE14-D2B201714F8F}"/>
    <dgm:cxn modelId="{CB786627-D8C3-4F5F-B280-0BAD00D6EC03}" srcId="{F04AFE31-EA89-4C8B-B8F8-33C156CD35C1}" destId="{D4B07B20-BA77-4303-A7FD-24616B369B81}" srcOrd="0" destOrd="0" parTransId="{720F7059-C86B-4C91-95A6-BDF2B371C90E}" sibTransId="{D9658464-259E-44B0-AC62-A47665FFCEC1}"/>
    <dgm:cxn modelId="{4349886F-4052-4C00-852D-8A78B911956E}" type="presOf" srcId="{8F6B9D39-CAA7-470C-B86A-9CCF9373DEF7}" destId="{4FB9A6B3-7A95-455A-825C-8574645E3A33}" srcOrd="0" destOrd="0" presId="urn:microsoft.com/office/officeart/2005/8/layout/target3"/>
    <dgm:cxn modelId="{883A991B-A358-41C2-AFEB-97B2B6B4B17F}" type="presOf" srcId="{D4B07B20-BA77-4303-A7FD-24616B369B81}" destId="{77561C52-F65B-4358-A88B-5D2C755267A7}" srcOrd="0" destOrd="0" presId="urn:microsoft.com/office/officeart/2005/8/layout/target3"/>
    <dgm:cxn modelId="{733D918C-3F0E-47DE-A998-2FCE3B32B4EB}" type="presOf" srcId="{7D458F9B-0240-42C1-ABF1-ECE20603D13E}" destId="{E64DDA3E-F8FD-4B58-BEC6-3B31BD4EE7D7}" srcOrd="0" destOrd="0" presId="urn:microsoft.com/office/officeart/2005/8/layout/target3"/>
    <dgm:cxn modelId="{25606CA3-EB65-4476-9E98-39E527F83C3E}" type="presOf" srcId="{F04AFE31-EA89-4C8B-B8F8-33C156CD35C1}" destId="{D9687B5B-DBFC-44A3-BB3C-70E3A1049C72}" srcOrd="1" destOrd="0" presId="urn:microsoft.com/office/officeart/2005/8/layout/target3"/>
    <dgm:cxn modelId="{1DF023C3-0066-43CD-935A-568BE3EBAA5A}" type="presOf" srcId="{3F13AEAF-47B2-4D2C-9720-9DCE9F166EE1}" destId="{4FB9A6B3-7A95-455A-825C-8574645E3A33}" srcOrd="0" destOrd="1" presId="urn:microsoft.com/office/officeart/2005/8/layout/target3"/>
    <dgm:cxn modelId="{F36E8788-4D61-43AE-B81A-F1CC58EB53C0}" type="presOf" srcId="{8540E380-0F41-44B7-8669-E8AE297F5A9D}" destId="{482CBD7C-6738-40C3-B069-23E66237DA22}" srcOrd="0" destOrd="0" presId="urn:microsoft.com/office/officeart/2005/8/layout/target3"/>
    <dgm:cxn modelId="{F3BF44A6-BDDB-4D26-BE30-2905CCDEA2DB}" type="presParOf" srcId="{482CBD7C-6738-40C3-B069-23E66237DA22}" destId="{AD72D464-6DA2-4232-9D17-6ADB87989889}" srcOrd="0" destOrd="0" presId="urn:microsoft.com/office/officeart/2005/8/layout/target3"/>
    <dgm:cxn modelId="{8D82EF97-2253-4A25-91C9-87F0673CAFEA}" type="presParOf" srcId="{482CBD7C-6738-40C3-B069-23E66237DA22}" destId="{E0737F4D-E694-43C4-9ABA-C6BE57B2AB4B}" srcOrd="1" destOrd="0" presId="urn:microsoft.com/office/officeart/2005/8/layout/target3"/>
    <dgm:cxn modelId="{456822E7-6981-4747-BBD0-C7ABBD879A66}" type="presParOf" srcId="{482CBD7C-6738-40C3-B069-23E66237DA22}" destId="{E64DDA3E-F8FD-4B58-BEC6-3B31BD4EE7D7}" srcOrd="2" destOrd="0" presId="urn:microsoft.com/office/officeart/2005/8/layout/target3"/>
    <dgm:cxn modelId="{FC367D42-5368-4E67-9890-492E50440A4B}" type="presParOf" srcId="{482CBD7C-6738-40C3-B069-23E66237DA22}" destId="{0520BBC7-F8EF-4914-B370-F789F085FBA4}" srcOrd="3" destOrd="0" presId="urn:microsoft.com/office/officeart/2005/8/layout/target3"/>
    <dgm:cxn modelId="{915D7539-CEFA-4AAB-982F-1BBFE1EB5A3B}" type="presParOf" srcId="{482CBD7C-6738-40C3-B069-23E66237DA22}" destId="{D2E4926B-658C-4045-ADE8-F111B32D7606}" srcOrd="4" destOrd="0" presId="urn:microsoft.com/office/officeart/2005/8/layout/target3"/>
    <dgm:cxn modelId="{4F4015CF-451F-4747-9C92-7C67BFCACADC}" type="presParOf" srcId="{482CBD7C-6738-40C3-B069-23E66237DA22}" destId="{D01C2FF4-C9FF-436F-9417-1D1759DA28B7}" srcOrd="5" destOrd="0" presId="urn:microsoft.com/office/officeart/2005/8/layout/target3"/>
    <dgm:cxn modelId="{B9266BB0-0D76-4CFE-8024-B1600CF9B6E1}" type="presParOf" srcId="{482CBD7C-6738-40C3-B069-23E66237DA22}" destId="{8219C6EF-2C37-40F8-9AD4-BDD1DA74E947}" srcOrd="6" destOrd="0" presId="urn:microsoft.com/office/officeart/2005/8/layout/target3"/>
    <dgm:cxn modelId="{9FE508CC-66ED-439C-82AA-0C43131E3481}" type="presParOf" srcId="{482CBD7C-6738-40C3-B069-23E66237DA22}" destId="{50EA83A4-8A43-40C2-BA58-250D8295E845}" srcOrd="7" destOrd="0" presId="urn:microsoft.com/office/officeart/2005/8/layout/target3"/>
    <dgm:cxn modelId="{FBABBCE8-EAFF-4F14-BC83-9569EDA63B1A}" type="presParOf" srcId="{482CBD7C-6738-40C3-B069-23E66237DA22}" destId="{2F351A51-00AE-4C33-9E1F-48D1419EB83F}" srcOrd="8" destOrd="0" presId="urn:microsoft.com/office/officeart/2005/8/layout/target3"/>
    <dgm:cxn modelId="{036A50DE-4E8D-4D4B-A461-AD4D9174F264}" type="presParOf" srcId="{482CBD7C-6738-40C3-B069-23E66237DA22}" destId="{06D91907-D591-473D-A500-0AB5D64A4F1E}" srcOrd="9" destOrd="0" presId="urn:microsoft.com/office/officeart/2005/8/layout/target3"/>
    <dgm:cxn modelId="{30BB025B-194A-46FA-9851-599C94C4F2FE}" type="presParOf" srcId="{482CBD7C-6738-40C3-B069-23E66237DA22}" destId="{4FB9A6B3-7A95-455A-825C-8574645E3A33}" srcOrd="10" destOrd="0" presId="urn:microsoft.com/office/officeart/2005/8/layout/target3"/>
    <dgm:cxn modelId="{F670FEB5-A0EB-4433-81F0-ACDE89B6E3B0}" type="presParOf" srcId="{482CBD7C-6738-40C3-B069-23E66237DA22}" destId="{DD8224E2-42BA-4201-BD6E-9FADAE9C6E86}" srcOrd="11" destOrd="0" presId="urn:microsoft.com/office/officeart/2005/8/layout/target3"/>
    <dgm:cxn modelId="{6B813B9A-1E11-4EBD-BBAA-C14FDCD3B97C}" type="presParOf" srcId="{482CBD7C-6738-40C3-B069-23E66237DA22}" destId="{B355F22B-E789-4AFC-887C-149CBCFC0BDF}" srcOrd="12" destOrd="0" presId="urn:microsoft.com/office/officeart/2005/8/layout/target3"/>
    <dgm:cxn modelId="{97C3B27E-1DC0-4F17-99F8-6F93059D476D}" type="presParOf" srcId="{482CBD7C-6738-40C3-B069-23E66237DA22}" destId="{D9687B5B-DBFC-44A3-BB3C-70E3A1049C72}" srcOrd="13" destOrd="0" presId="urn:microsoft.com/office/officeart/2005/8/layout/target3"/>
    <dgm:cxn modelId="{0D628785-7EE0-450A-A3E5-ECEAE4A2D315}" type="presParOf" srcId="{482CBD7C-6738-40C3-B069-23E66237DA22}" destId="{77561C52-F65B-4358-A88B-5D2C755267A7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b="1" kern="0" dirty="0" smtClean="0">
              <a:solidFill>
                <a:schemeClr val="tx1"/>
              </a:solidFill>
              <a:latin typeface="+mn-lt"/>
            </a:rPr>
            <a:t>Для реализации задач по внедрению </a:t>
          </a:r>
          <a:r>
            <a:rPr lang="ru-RU" sz="1000" b="1" kern="0" dirty="0" smtClean="0"/>
            <a:t>федерального государственного образовательного стандарта </a:t>
          </a:r>
          <a:r>
            <a:rPr lang="ru-RU" sz="1000" b="1" kern="0" dirty="0" smtClean="0">
              <a:solidFill>
                <a:schemeClr val="tx1"/>
              </a:solidFill>
              <a:latin typeface="+mn-lt"/>
            </a:rPr>
            <a:t> и обеспечения доступного качественного образования организована деятельность:</a:t>
          </a: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dirty="0" smtClean="0"/>
            <a:t>3 федеральных инновационных площадок;    4 федеральных экспериментальных площадок; 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dirty="0" smtClean="0"/>
            <a:t>12 региональных инновационных площадок;    4 региональных </a:t>
          </a:r>
          <a:r>
            <a:rPr lang="ru-RU" sz="1000" dirty="0" err="1" smtClean="0"/>
            <a:t>апробационных</a:t>
          </a:r>
          <a:r>
            <a:rPr lang="ru-RU" sz="1000" dirty="0" smtClean="0"/>
            <a:t> площадок;    2 региональных пилотных площадок.</a:t>
          </a:r>
          <a:endParaRPr lang="ru-RU" sz="1000" b="0" dirty="0" smtClean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82904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86674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D9283971-B2E6-4EED-BAF6-039CEC4711F9}" type="presOf" srcId="{E6459A07-C0A7-4240-BC06-F68B54E4516C}" destId="{06281528-B30C-4A0A-A132-600ACBA3C739}" srcOrd="0" destOrd="0" presId="urn:microsoft.com/office/officeart/2008/layout/LinedList"/>
    <dgm:cxn modelId="{1DFF2F8F-1283-4224-BA38-E83EE787FC40}" type="presOf" srcId="{A2001453-0CBB-4D0E-A450-306EAED31272}" destId="{56334A5E-7C5F-4799-89B1-B11158B2EA39}" srcOrd="0" destOrd="0" presId="urn:microsoft.com/office/officeart/2008/layout/LinedList"/>
    <dgm:cxn modelId="{42C2535D-F20C-49F8-BA0C-C45C1FC87ADB}" type="presOf" srcId="{F9196E4C-72B0-4A67-A32A-3587057B4DA8}" destId="{50A62934-2032-4E2B-8B7C-8E4C349BA885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B7621224-A3FD-4D38-B85B-4535BAA0B400}" type="presParOf" srcId="{50A62934-2032-4E2B-8B7C-8E4C349BA885}" destId="{F43BE7B1-6634-4984-9740-09CEBCE8AB78}" srcOrd="0" destOrd="0" presId="urn:microsoft.com/office/officeart/2008/layout/LinedList"/>
    <dgm:cxn modelId="{475CC5CD-EF67-448C-A814-5C7BE1BDDBDF}" type="presParOf" srcId="{50A62934-2032-4E2B-8B7C-8E4C349BA885}" destId="{4D5A8FB8-2F7C-4A50-BC48-1D379EBD51E2}" srcOrd="1" destOrd="0" presId="urn:microsoft.com/office/officeart/2008/layout/LinedList"/>
    <dgm:cxn modelId="{D40FB2C4-2B3D-405D-9739-B1F2CA857987}" type="presParOf" srcId="{4D5A8FB8-2F7C-4A50-BC48-1D379EBD51E2}" destId="{06281528-B30C-4A0A-A132-600ACBA3C739}" srcOrd="0" destOrd="0" presId="urn:microsoft.com/office/officeart/2008/layout/LinedList"/>
    <dgm:cxn modelId="{75BF4763-8B58-4606-A025-9BB9AA6AB60E}" type="presParOf" srcId="{4D5A8FB8-2F7C-4A50-BC48-1D379EBD51E2}" destId="{6155358B-6BC9-44E4-A2B8-3DA4F7E15874}" srcOrd="1" destOrd="0" presId="urn:microsoft.com/office/officeart/2008/layout/LinedList"/>
    <dgm:cxn modelId="{347CFE2B-22CB-44C5-BFDB-B5841495A076}" type="presParOf" srcId="{50A62934-2032-4E2B-8B7C-8E4C349BA885}" destId="{DCA7A30B-2BF7-4BCF-80B2-DF134CC83DE5}" srcOrd="2" destOrd="0" presId="urn:microsoft.com/office/officeart/2008/layout/LinedList"/>
    <dgm:cxn modelId="{4BCE3016-4B2C-4898-83A7-D4A7A40BB90B}" type="presParOf" srcId="{50A62934-2032-4E2B-8B7C-8E4C349BA885}" destId="{2F7B6DA4-E765-4F05-8776-43E4FE457136}" srcOrd="3" destOrd="0" presId="urn:microsoft.com/office/officeart/2008/layout/LinedList"/>
    <dgm:cxn modelId="{C819E9BB-256E-4D1C-890E-8EAD296FEC90}" type="presParOf" srcId="{2F7B6DA4-E765-4F05-8776-43E4FE457136}" destId="{56334A5E-7C5F-4799-89B1-B11158B2EA39}" srcOrd="0" destOrd="0" presId="urn:microsoft.com/office/officeart/2008/layout/LinedList"/>
    <dgm:cxn modelId="{E30C9193-992D-452E-B0BA-399CF10B1FFC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b="1" kern="0" dirty="0" smtClean="0">
              <a:solidFill>
                <a:schemeClr val="tx1"/>
              </a:solidFill>
              <a:latin typeface="+mn-lt"/>
            </a:rPr>
            <a:t>Развитие информационного пространства образовательной и управленческой деятельности </a:t>
          </a: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 marL="0" indent="0" algn="just" defTabSz="4445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dirty="0" smtClean="0"/>
            <a:t>- внедрена единая муниципальная информационная система по учету контингента обучающихся (АВЕРС «КРМ: Директор»);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dirty="0" smtClean="0"/>
            <a:t>- внедрена ведомственная учётная система (ВУС) «Аверс: Зачисление в ОУ»;</a:t>
          </a:r>
        </a:p>
        <a:p>
          <a:pPr marL="0" indent="0" algn="just" defTabSz="4445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dirty="0" smtClean="0"/>
            <a:t>создана для родителей (законных представителей) единая региональная автоматизированная информационная система «Электронная очередь в ДОО»;</a:t>
          </a:r>
        </a:p>
        <a:p>
          <a:pPr marL="0" indent="0" algn="just" defTabSz="4445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00" dirty="0" smtClean="0"/>
            <a:t>- внедрена региональная информационная система ЕГЭ.</a:t>
          </a:r>
          <a:endParaRPr lang="ru-RU" sz="1000" b="0" dirty="0" smtClean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00" b="0">
            <a:solidFill>
              <a:schemeClr val="tx1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7337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86674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B91138CE-A33A-4F71-AB7B-CBD35ED65E93}" type="presOf" srcId="{A2001453-0CBB-4D0E-A450-306EAED31272}" destId="{56334A5E-7C5F-4799-89B1-B11158B2EA39}" srcOrd="0" destOrd="0" presId="urn:microsoft.com/office/officeart/2008/layout/LinedList"/>
    <dgm:cxn modelId="{165DF0A9-BCAB-4B66-A9F0-EFD9DBB26D76}" type="presOf" srcId="{F9196E4C-72B0-4A67-A32A-3587057B4DA8}" destId="{50A62934-2032-4E2B-8B7C-8E4C349BA885}" srcOrd="0" destOrd="0" presId="urn:microsoft.com/office/officeart/2008/layout/LinedList"/>
    <dgm:cxn modelId="{E07DD4EB-1995-4735-82BF-EE213CBFBE61}" type="presOf" srcId="{E6459A07-C0A7-4240-BC06-F68B54E4516C}" destId="{06281528-B30C-4A0A-A132-600ACBA3C739}" srcOrd="0" destOrd="0" presId="urn:microsoft.com/office/officeart/2008/layout/LinedList"/>
    <dgm:cxn modelId="{9DD430BE-C9B5-4BDF-81DD-97E03252D2D6}" type="presParOf" srcId="{50A62934-2032-4E2B-8B7C-8E4C349BA885}" destId="{F43BE7B1-6634-4984-9740-09CEBCE8AB78}" srcOrd="0" destOrd="0" presId="urn:microsoft.com/office/officeart/2008/layout/LinedList"/>
    <dgm:cxn modelId="{39577544-AB04-45EA-BDAA-F85AA8630C81}" type="presParOf" srcId="{50A62934-2032-4E2B-8B7C-8E4C349BA885}" destId="{4D5A8FB8-2F7C-4A50-BC48-1D379EBD51E2}" srcOrd="1" destOrd="0" presId="urn:microsoft.com/office/officeart/2008/layout/LinedList"/>
    <dgm:cxn modelId="{3E062302-FE12-413A-A994-066B1BAF7D24}" type="presParOf" srcId="{4D5A8FB8-2F7C-4A50-BC48-1D379EBD51E2}" destId="{06281528-B30C-4A0A-A132-600ACBA3C739}" srcOrd="0" destOrd="0" presId="urn:microsoft.com/office/officeart/2008/layout/LinedList"/>
    <dgm:cxn modelId="{52027404-BDFC-4B6D-9F96-6886B2C64E4E}" type="presParOf" srcId="{4D5A8FB8-2F7C-4A50-BC48-1D379EBD51E2}" destId="{6155358B-6BC9-44E4-A2B8-3DA4F7E15874}" srcOrd="1" destOrd="0" presId="urn:microsoft.com/office/officeart/2008/layout/LinedList"/>
    <dgm:cxn modelId="{B5990539-A5BE-49E6-88FD-EEA88AFEEF7F}" type="presParOf" srcId="{50A62934-2032-4E2B-8B7C-8E4C349BA885}" destId="{DCA7A30B-2BF7-4BCF-80B2-DF134CC83DE5}" srcOrd="2" destOrd="0" presId="urn:microsoft.com/office/officeart/2008/layout/LinedList"/>
    <dgm:cxn modelId="{46E9D573-4195-4A5A-8B4B-58A0D646A5F0}" type="presParOf" srcId="{50A62934-2032-4E2B-8B7C-8E4C349BA885}" destId="{2F7B6DA4-E765-4F05-8776-43E4FE457136}" srcOrd="3" destOrd="0" presId="urn:microsoft.com/office/officeart/2008/layout/LinedList"/>
    <dgm:cxn modelId="{0CA12AD7-145C-4F97-9604-C4BFB04F3883}" type="presParOf" srcId="{2F7B6DA4-E765-4F05-8776-43E4FE457136}" destId="{56334A5E-7C5F-4799-89B1-B11158B2EA39}" srcOrd="0" destOrd="0" presId="urn:microsoft.com/office/officeart/2008/layout/LinedList"/>
    <dgm:cxn modelId="{4B3A225E-D953-4349-95EE-A5F21D9DC7F6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algn="ctr"/>
          <a:r>
            <a:rPr lang="ru-RU" sz="1100" b="1" kern="0" dirty="0" smtClean="0">
              <a:solidFill>
                <a:srgbClr val="3333CC"/>
              </a:solidFill>
              <a:latin typeface="+mn-lt"/>
            </a:rPr>
            <a:t>Развитие инженерно-технического образования</a:t>
          </a:r>
          <a:endParaRPr lang="ru-RU" sz="11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r>
            <a:rPr lang="ru-RU" sz="1050" b="1" dirty="0" smtClean="0">
              <a:solidFill>
                <a:schemeClr val="tx1"/>
              </a:solidFill>
              <a:latin typeface="Arial" charset="0"/>
              <a:cs typeface="Arial" charset="0"/>
            </a:rPr>
            <a:t>МБОУ ДОД «ДДТ» 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экспериментальная площадка Федерального государственного автономного учреждения «Федеральный институт развития образования».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 algn="l"/>
          <a:r>
            <a:rPr lang="ru-RU" sz="1050" b="1" i="1" dirty="0" smtClean="0">
              <a:solidFill>
                <a:schemeClr val="tx1"/>
              </a:solidFill>
              <a:latin typeface="Arial" charset="0"/>
              <a:cs typeface="Arial" charset="0"/>
            </a:rPr>
            <a:t>Результаты: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</a:t>
          </a:r>
          <a:r>
            <a:rPr lang="ru-RU" sz="1050" dirty="0" smtClean="0"/>
            <a:t>окружная выставка «Юные техники – будущее инновационной России» – 3 победителя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конкурс проектных и исследовательских работ школьников ХМАО-Югры - 8 победителей;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окружной конкурс «Молодой изобретатель» - 1 победитель;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окружная выставка «Юные техники – будущее инновационной России» – 3 победителя;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Всероссийский форум «Будущие интеллектуалы России» (</a:t>
          </a:r>
          <a:r>
            <a:rPr lang="ru-RU" sz="1050" dirty="0" err="1" smtClean="0">
              <a:solidFill>
                <a:schemeClr val="tx1"/>
              </a:solidFill>
              <a:latin typeface="Arial" charset="0"/>
              <a:cs typeface="Arial" charset="0"/>
            </a:rPr>
            <a:t>г.Ярославль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) – 2 участника;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-заключительный тур Всероссийской многопрофильной инженерной олимпиады «Звезда» - 18 учащихся - победители и призеры в номинациях «Ядерная энергетика и технологии», «Техника и технологии наземного транспорта», «Нефтегазовое дело», «Электроника, радиотехника и система связи»;</a:t>
          </a:r>
        </a:p>
        <a:p>
          <a:pPr algn="l"/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Всероссийская конференция молодых исследователей «Шаг в будущее» (</a:t>
          </a:r>
          <a:r>
            <a:rPr lang="ru-RU" sz="1050" dirty="0" err="1" smtClean="0">
              <a:solidFill>
                <a:schemeClr val="tx1"/>
              </a:solidFill>
              <a:latin typeface="Arial" charset="0"/>
              <a:cs typeface="Arial" charset="0"/>
            </a:rPr>
            <a:t>г.Москва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) – 2 призера.</a:t>
          </a:r>
          <a:endParaRPr lang="ru-RU" sz="1050" b="0" dirty="0" smtClean="0">
            <a:solidFill>
              <a:srgbClr val="FF0000"/>
            </a:solidFill>
          </a:endParaRP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3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3" custScaleY="10305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3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3" custScaleY="16485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B62C3864-076F-4679-94D4-AD92B811EFE6}" type="pres">
      <dgm:prSet presAssocID="{FFB0B27B-F006-498C-A2BD-7D88F0027B2A}" presName="thickLine" presStyleLbl="alignNode1" presStyleIdx="2" presStyleCnt="3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2" presStyleCnt="3" custScaleY="90606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</dgm:ptLst>
  <dgm:cxnLst>
    <dgm:cxn modelId="{6E49EB9C-7CC9-4032-B948-BCA50CF972B8}" type="presOf" srcId="{FFB0B27B-F006-498C-A2BD-7D88F0027B2A}" destId="{4DAD69DF-CA92-407C-94B5-76D8EC283504}" srcOrd="0" destOrd="0" presId="urn:microsoft.com/office/officeart/2008/layout/LinedList"/>
    <dgm:cxn modelId="{9CD8216C-EA15-4706-A166-DA01959304AF}" type="presOf" srcId="{E6459A07-C0A7-4240-BC06-F68B54E4516C}" destId="{06281528-B30C-4A0A-A132-600ACBA3C739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5B5E4297-C9B8-4DFF-9D63-522C3040CFE5}" type="presOf" srcId="{F9196E4C-72B0-4A67-A32A-3587057B4DA8}" destId="{50A62934-2032-4E2B-8B7C-8E4C349BA885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7ED90F0E-B25A-45CD-AEFA-4B9BABD216DC}" type="presOf" srcId="{A2001453-0CBB-4D0E-A450-306EAED31272}" destId="{56334A5E-7C5F-4799-89B1-B11158B2EA39}" srcOrd="0" destOrd="0" presId="urn:microsoft.com/office/officeart/2008/layout/LinedList"/>
    <dgm:cxn modelId="{F2BF4CA2-911E-4520-B9AA-8099265C27BD}" srcId="{F9196E4C-72B0-4A67-A32A-3587057B4DA8}" destId="{FFB0B27B-F006-498C-A2BD-7D88F0027B2A}" srcOrd="2" destOrd="0" parTransId="{15740CA8-1513-496D-8F06-B5B8B3048347}" sibTransId="{2DB32A2B-DCB6-4A9F-97AC-03726B5A4DCC}"/>
    <dgm:cxn modelId="{402220A0-8880-4602-9336-C4D9BBA138D6}" type="presParOf" srcId="{50A62934-2032-4E2B-8B7C-8E4C349BA885}" destId="{F43BE7B1-6634-4984-9740-09CEBCE8AB78}" srcOrd="0" destOrd="0" presId="urn:microsoft.com/office/officeart/2008/layout/LinedList"/>
    <dgm:cxn modelId="{568426F9-5441-4595-9AE2-7EFAA10E0E57}" type="presParOf" srcId="{50A62934-2032-4E2B-8B7C-8E4C349BA885}" destId="{4D5A8FB8-2F7C-4A50-BC48-1D379EBD51E2}" srcOrd="1" destOrd="0" presId="urn:microsoft.com/office/officeart/2008/layout/LinedList"/>
    <dgm:cxn modelId="{386E1E4D-3709-4FE2-BC2A-F0E6FC6DE333}" type="presParOf" srcId="{4D5A8FB8-2F7C-4A50-BC48-1D379EBD51E2}" destId="{06281528-B30C-4A0A-A132-600ACBA3C739}" srcOrd="0" destOrd="0" presId="urn:microsoft.com/office/officeart/2008/layout/LinedList"/>
    <dgm:cxn modelId="{3914769D-4671-4ED9-8326-498ADF1363FE}" type="presParOf" srcId="{4D5A8FB8-2F7C-4A50-BC48-1D379EBD51E2}" destId="{6155358B-6BC9-44E4-A2B8-3DA4F7E15874}" srcOrd="1" destOrd="0" presId="urn:microsoft.com/office/officeart/2008/layout/LinedList"/>
    <dgm:cxn modelId="{55CF6CD4-3634-4FFB-B304-0A2E22E0DD81}" type="presParOf" srcId="{50A62934-2032-4E2B-8B7C-8E4C349BA885}" destId="{DCA7A30B-2BF7-4BCF-80B2-DF134CC83DE5}" srcOrd="2" destOrd="0" presId="urn:microsoft.com/office/officeart/2008/layout/LinedList"/>
    <dgm:cxn modelId="{97A71A57-AB8B-4845-BBF7-CB8F606DA2ED}" type="presParOf" srcId="{50A62934-2032-4E2B-8B7C-8E4C349BA885}" destId="{2F7B6DA4-E765-4F05-8776-43E4FE457136}" srcOrd="3" destOrd="0" presId="urn:microsoft.com/office/officeart/2008/layout/LinedList"/>
    <dgm:cxn modelId="{F9F09AD4-E98D-4E4C-A4C0-39E73FA0CEA7}" type="presParOf" srcId="{2F7B6DA4-E765-4F05-8776-43E4FE457136}" destId="{56334A5E-7C5F-4799-89B1-B11158B2EA39}" srcOrd="0" destOrd="0" presId="urn:microsoft.com/office/officeart/2008/layout/LinedList"/>
    <dgm:cxn modelId="{FACE717C-572D-4DC5-9EC5-93402F5A6944}" type="presParOf" srcId="{2F7B6DA4-E765-4F05-8776-43E4FE457136}" destId="{DBD92482-1635-4EF4-9940-2270D649673F}" srcOrd="1" destOrd="0" presId="urn:microsoft.com/office/officeart/2008/layout/LinedList"/>
    <dgm:cxn modelId="{3856E98F-9509-4A4F-9E4F-70631C58CCB1}" type="presParOf" srcId="{50A62934-2032-4E2B-8B7C-8E4C349BA885}" destId="{B62C3864-076F-4679-94D4-AD92B811EFE6}" srcOrd="4" destOrd="0" presId="urn:microsoft.com/office/officeart/2008/layout/LinedList"/>
    <dgm:cxn modelId="{6E498528-4445-43D5-89E6-DFCE59E0EA23}" type="presParOf" srcId="{50A62934-2032-4E2B-8B7C-8E4C349BA885}" destId="{5E5CB9DB-7333-4C6E-B20F-0602B77A22B6}" srcOrd="5" destOrd="0" presId="urn:microsoft.com/office/officeart/2008/layout/LinedList"/>
    <dgm:cxn modelId="{D2D73829-C25A-4D2D-91B1-9F7DF3D420FD}" type="presParOf" srcId="{5E5CB9DB-7333-4C6E-B20F-0602B77A22B6}" destId="{4DAD69DF-CA92-407C-94B5-76D8EC283504}" srcOrd="0" destOrd="0" presId="urn:microsoft.com/office/officeart/2008/layout/LinedList"/>
    <dgm:cxn modelId="{85D2F347-1C9D-4051-8F86-798F8DBBAF80}" type="presParOf" srcId="{5E5CB9DB-7333-4C6E-B20F-0602B77A22B6}" destId="{686AF7B7-EA84-4A77-8FD2-36893203FFDE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Патриотическое воспитание</a:t>
          </a:r>
          <a:endParaRPr lang="ru-RU" sz="11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+mn-lt"/>
            </a:rPr>
            <a:t>МБОУ «СОШ № 5 «Многопрофильная»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 - организована деятельность федеральной опорной площадки общественно-государственной детско-юношеской организации «Российское движение школьников».</a:t>
          </a: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Arial" charset="0"/>
              <a:cs typeface="Arial" charset="0"/>
            </a:rPr>
            <a:t>МБОУ СОКШ № 4» 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- региональная инновационная площадка «Духовно-нравственные ценности и культурно-исторические традиции российского казачества и кадетского движения как средство воспитания, развития и социализации учащихся». </a:t>
          </a:r>
          <a:r>
            <a:rPr lang="ru-RU" sz="1050" b="1" i="1" dirty="0" smtClean="0">
              <a:solidFill>
                <a:schemeClr val="tx1"/>
              </a:solidFill>
              <a:latin typeface="Arial" charset="0"/>
              <a:cs typeface="Arial" charset="0"/>
            </a:rPr>
            <a:t>Результат</a:t>
          </a:r>
          <a:r>
            <a:rPr lang="ru-RU" sz="1050" dirty="0" smtClean="0">
              <a:solidFill>
                <a:schemeClr val="tx1"/>
              </a:solidFill>
              <a:latin typeface="Arial" charset="0"/>
              <a:cs typeface="Arial" charset="0"/>
            </a:rPr>
            <a:t>: первое место в региональном конкурсе программ по вопросам развития казачьих кадетских классов на базе муниципальных общеобразовательных организаций в ХМАО-Югре». </a:t>
          </a:r>
          <a:endParaRPr lang="ru-RU" sz="1050" b="0" dirty="0" smtClean="0">
            <a:solidFill>
              <a:srgbClr val="FF0000"/>
            </a:solidFill>
          </a:endParaRP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BF6CDEC-8AE4-4B1F-A326-5342C9D48E7E}">
      <dgm:prSet custT="1"/>
      <dgm:spPr/>
      <dgm:t>
        <a:bodyPr anchor="ctr" anchorCtr="0"/>
        <a:lstStyle/>
        <a:p>
          <a:pPr marL="87313" indent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dirty="0" smtClean="0"/>
            <a:t>Создано местное отделение Всероссийского детско-юношеского военно-патриотического общественного движения </a:t>
          </a:r>
          <a:r>
            <a:rPr lang="ru-RU" sz="1050" b="1" dirty="0" smtClean="0"/>
            <a:t>«</a:t>
          </a:r>
          <a:r>
            <a:rPr lang="ru-RU" sz="1050" b="1" dirty="0" err="1" smtClean="0"/>
            <a:t>Юнармия</a:t>
          </a:r>
          <a:r>
            <a:rPr lang="ru-RU" sz="1050" b="1" dirty="0" smtClean="0"/>
            <a:t>»</a:t>
          </a:r>
          <a:r>
            <a:rPr lang="ru-RU" sz="1050" b="0" dirty="0" smtClean="0"/>
            <a:t>,</a:t>
          </a:r>
          <a:r>
            <a:rPr lang="ru-RU" sz="1050" b="1" dirty="0" smtClean="0"/>
            <a:t> </a:t>
          </a:r>
          <a:r>
            <a:rPr lang="ru-RU" sz="1050" dirty="0" smtClean="0"/>
            <a:t>в которое принято 117 человек детей и молодежи.</a:t>
          </a:r>
          <a:endParaRPr lang="ru-RU" sz="1050" dirty="0"/>
        </a:p>
      </dgm:t>
    </dgm:pt>
    <dgm:pt modelId="{40EA5EE2-746C-4839-9AF1-5CE2CB90323E}" type="parTrans" cxnId="{6794260A-B9F8-4AB2-A473-23984690C22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6A99B25-4A01-4DF8-BD6D-B2219053E3E0}" type="sibTrans" cxnId="{6794260A-B9F8-4AB2-A473-23984690C22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4" custLinFactNeighborY="-23364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4" custScaleY="10183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4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4" custScaleY="26314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39F51FDE-D83F-41F1-B2C2-DA002978B4B5}" type="pres">
      <dgm:prSet presAssocID="{ABF6CDEC-8AE4-4B1F-A326-5342C9D48E7E}" presName="thickLine" presStyleLbl="alignNode1" presStyleIdx="2" presStyleCnt="4"/>
      <dgm:spPr/>
    </dgm:pt>
    <dgm:pt modelId="{B48930B2-65C7-4EA9-B6C0-C411492C7CB6}" type="pres">
      <dgm:prSet presAssocID="{ABF6CDEC-8AE4-4B1F-A326-5342C9D48E7E}" presName="horz1" presStyleCnt="0"/>
      <dgm:spPr/>
    </dgm:pt>
    <dgm:pt modelId="{CCA3BEB7-F13B-4563-BCE0-D1EFCA80DA28}" type="pres">
      <dgm:prSet presAssocID="{ABF6CDEC-8AE4-4B1F-A326-5342C9D48E7E}" presName="tx1" presStyleLbl="revTx" presStyleIdx="2" presStyleCnt="4" custScaleY="19594"/>
      <dgm:spPr/>
      <dgm:t>
        <a:bodyPr/>
        <a:lstStyle/>
        <a:p>
          <a:endParaRPr lang="ru-RU"/>
        </a:p>
      </dgm:t>
    </dgm:pt>
    <dgm:pt modelId="{691CAE15-771A-40B3-A068-45207AAA2EBA}" type="pres">
      <dgm:prSet presAssocID="{ABF6CDEC-8AE4-4B1F-A326-5342C9D48E7E}" presName="vert1" presStyleCnt="0"/>
      <dgm:spPr/>
    </dgm:pt>
    <dgm:pt modelId="{B62C3864-076F-4679-94D4-AD92B811EFE6}" type="pres">
      <dgm:prSet presAssocID="{FFB0B27B-F006-498C-A2BD-7D88F0027B2A}" presName="thickLine" presStyleLbl="alignNode1" presStyleIdx="3" presStyleCnt="4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3" presStyleCnt="4" custScaleY="45970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</dgm:ptLst>
  <dgm:cxnLst>
    <dgm:cxn modelId="{6794260A-B9F8-4AB2-A473-23984690C224}" srcId="{F9196E4C-72B0-4A67-A32A-3587057B4DA8}" destId="{ABF6CDEC-8AE4-4B1F-A326-5342C9D48E7E}" srcOrd="2" destOrd="0" parTransId="{40EA5EE2-746C-4839-9AF1-5CE2CB90323E}" sibTransId="{46A99B25-4A01-4DF8-BD6D-B2219053E3E0}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9E79D66A-537C-4EE8-8B13-40E86872F267}" type="presOf" srcId="{F9196E4C-72B0-4A67-A32A-3587057B4DA8}" destId="{50A62934-2032-4E2B-8B7C-8E4C349BA885}" srcOrd="0" destOrd="0" presId="urn:microsoft.com/office/officeart/2008/layout/LinedList"/>
    <dgm:cxn modelId="{4738BDB3-F540-4A4B-8F5B-471FD8F83A09}" type="presOf" srcId="{FFB0B27B-F006-498C-A2BD-7D88F0027B2A}" destId="{4DAD69DF-CA92-407C-94B5-76D8EC283504}" srcOrd="0" destOrd="0" presId="urn:microsoft.com/office/officeart/2008/layout/LinedList"/>
    <dgm:cxn modelId="{57D2E242-C225-46C6-8D9F-978476BA973D}" type="presOf" srcId="{E6459A07-C0A7-4240-BC06-F68B54E4516C}" destId="{06281528-B30C-4A0A-A132-600ACBA3C739}" srcOrd="0" destOrd="0" presId="urn:microsoft.com/office/officeart/2008/layout/LinedList"/>
    <dgm:cxn modelId="{2C4A3B6C-91C4-435F-A041-25C4065A5DC0}" type="presOf" srcId="{ABF6CDEC-8AE4-4B1F-A326-5342C9D48E7E}" destId="{CCA3BEB7-F13B-4563-BCE0-D1EFCA80DA28}" srcOrd="0" destOrd="0" presId="urn:microsoft.com/office/officeart/2008/layout/LinedList"/>
    <dgm:cxn modelId="{EE3639F3-C267-4637-9397-11520381C477}" type="presOf" srcId="{A2001453-0CBB-4D0E-A450-306EAED31272}" destId="{56334A5E-7C5F-4799-89B1-B11158B2EA39}" srcOrd="0" destOrd="0" presId="urn:microsoft.com/office/officeart/2008/layout/LinedList"/>
    <dgm:cxn modelId="{F2BF4CA2-911E-4520-B9AA-8099265C27BD}" srcId="{F9196E4C-72B0-4A67-A32A-3587057B4DA8}" destId="{FFB0B27B-F006-498C-A2BD-7D88F0027B2A}" srcOrd="3" destOrd="0" parTransId="{15740CA8-1513-496D-8F06-B5B8B3048347}" sibTransId="{2DB32A2B-DCB6-4A9F-97AC-03726B5A4DCC}"/>
    <dgm:cxn modelId="{449DF78F-1276-43F2-B710-D4C3DE2A82EA}" type="presParOf" srcId="{50A62934-2032-4E2B-8B7C-8E4C349BA885}" destId="{F43BE7B1-6634-4984-9740-09CEBCE8AB78}" srcOrd="0" destOrd="0" presId="urn:microsoft.com/office/officeart/2008/layout/LinedList"/>
    <dgm:cxn modelId="{85E9A71B-8CA9-4A2F-8C4F-7EF954985E24}" type="presParOf" srcId="{50A62934-2032-4E2B-8B7C-8E4C349BA885}" destId="{4D5A8FB8-2F7C-4A50-BC48-1D379EBD51E2}" srcOrd="1" destOrd="0" presId="urn:microsoft.com/office/officeart/2008/layout/LinedList"/>
    <dgm:cxn modelId="{A905EC79-CD84-49D1-9EF5-3AAA810EDD23}" type="presParOf" srcId="{4D5A8FB8-2F7C-4A50-BC48-1D379EBD51E2}" destId="{06281528-B30C-4A0A-A132-600ACBA3C739}" srcOrd="0" destOrd="0" presId="urn:microsoft.com/office/officeart/2008/layout/LinedList"/>
    <dgm:cxn modelId="{955093FC-5937-4655-BC9C-8644CE12B611}" type="presParOf" srcId="{4D5A8FB8-2F7C-4A50-BC48-1D379EBD51E2}" destId="{6155358B-6BC9-44E4-A2B8-3DA4F7E15874}" srcOrd="1" destOrd="0" presId="urn:microsoft.com/office/officeart/2008/layout/LinedList"/>
    <dgm:cxn modelId="{A31219ED-914D-46BC-B0E0-288407427174}" type="presParOf" srcId="{50A62934-2032-4E2B-8B7C-8E4C349BA885}" destId="{DCA7A30B-2BF7-4BCF-80B2-DF134CC83DE5}" srcOrd="2" destOrd="0" presId="urn:microsoft.com/office/officeart/2008/layout/LinedList"/>
    <dgm:cxn modelId="{92D6DEE7-3894-4989-9110-84A06DA660F8}" type="presParOf" srcId="{50A62934-2032-4E2B-8B7C-8E4C349BA885}" destId="{2F7B6DA4-E765-4F05-8776-43E4FE457136}" srcOrd="3" destOrd="0" presId="urn:microsoft.com/office/officeart/2008/layout/LinedList"/>
    <dgm:cxn modelId="{8DA86713-0705-4E90-BC57-E91B0DD8A70B}" type="presParOf" srcId="{2F7B6DA4-E765-4F05-8776-43E4FE457136}" destId="{56334A5E-7C5F-4799-89B1-B11158B2EA39}" srcOrd="0" destOrd="0" presId="urn:microsoft.com/office/officeart/2008/layout/LinedList"/>
    <dgm:cxn modelId="{66E188DC-BD59-48F5-B791-7318175720E6}" type="presParOf" srcId="{2F7B6DA4-E765-4F05-8776-43E4FE457136}" destId="{DBD92482-1635-4EF4-9940-2270D649673F}" srcOrd="1" destOrd="0" presId="urn:microsoft.com/office/officeart/2008/layout/LinedList"/>
    <dgm:cxn modelId="{49AA4F1F-E3A1-4C03-9211-0F38F4A6C402}" type="presParOf" srcId="{50A62934-2032-4E2B-8B7C-8E4C349BA885}" destId="{39F51FDE-D83F-41F1-B2C2-DA002978B4B5}" srcOrd="4" destOrd="0" presId="urn:microsoft.com/office/officeart/2008/layout/LinedList"/>
    <dgm:cxn modelId="{8277E832-4618-44FB-BCDC-7ED744189F81}" type="presParOf" srcId="{50A62934-2032-4E2B-8B7C-8E4C349BA885}" destId="{B48930B2-65C7-4EA9-B6C0-C411492C7CB6}" srcOrd="5" destOrd="0" presId="urn:microsoft.com/office/officeart/2008/layout/LinedList"/>
    <dgm:cxn modelId="{B1391041-7BBB-4F3B-9A3D-4514967518A9}" type="presParOf" srcId="{B48930B2-65C7-4EA9-B6C0-C411492C7CB6}" destId="{CCA3BEB7-F13B-4563-BCE0-D1EFCA80DA28}" srcOrd="0" destOrd="0" presId="urn:microsoft.com/office/officeart/2008/layout/LinedList"/>
    <dgm:cxn modelId="{C0A208B0-0D9B-45CA-82A4-0DA7F818C6C1}" type="presParOf" srcId="{B48930B2-65C7-4EA9-B6C0-C411492C7CB6}" destId="{691CAE15-771A-40B3-A068-45207AAA2EBA}" srcOrd="1" destOrd="0" presId="urn:microsoft.com/office/officeart/2008/layout/LinedList"/>
    <dgm:cxn modelId="{C98889E4-FE85-44FD-9226-41417B757491}" type="presParOf" srcId="{50A62934-2032-4E2B-8B7C-8E4C349BA885}" destId="{B62C3864-076F-4679-94D4-AD92B811EFE6}" srcOrd="6" destOrd="0" presId="urn:microsoft.com/office/officeart/2008/layout/LinedList"/>
    <dgm:cxn modelId="{D94078FD-74A1-4623-ABF3-786CAE51A076}" type="presParOf" srcId="{50A62934-2032-4E2B-8B7C-8E4C349BA885}" destId="{5E5CB9DB-7333-4C6E-B20F-0602B77A22B6}" srcOrd="7" destOrd="0" presId="urn:microsoft.com/office/officeart/2008/layout/LinedList"/>
    <dgm:cxn modelId="{8CB6C0C2-029D-414E-9606-FC5B2E2CDB57}" type="presParOf" srcId="{5E5CB9DB-7333-4C6E-B20F-0602B77A22B6}" destId="{4DAD69DF-CA92-407C-94B5-76D8EC283504}" srcOrd="0" destOrd="0" presId="urn:microsoft.com/office/officeart/2008/layout/LinedList"/>
    <dgm:cxn modelId="{68906B38-F3E8-4E6B-B2A4-07DF313E96F1}" type="presParOf" srcId="{5E5CB9DB-7333-4C6E-B20F-0602B77A22B6}" destId="{686AF7B7-EA84-4A77-8FD2-36893203FFDE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«Доступное дополнительное образование 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для детей в Югре»</a:t>
          </a:r>
          <a:endParaRPr lang="ru-RU" sz="11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+mn-lt"/>
            </a:rPr>
            <a:t>МАУ «Центр молодёжных инициатив»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 - уполномоченная организация по апробации модели персонифицированного финансирования дополнительного образования детей.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Выдано 2 106 сертификатов. Прошли сертификацию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более 200 программ дополнительного образования. </a:t>
          </a: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 custLinFactNeighborY="-23364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6641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76656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EE480193-91F3-4DAD-8E1C-DBEAD1FD9FA5}" type="presOf" srcId="{E6459A07-C0A7-4240-BC06-F68B54E4516C}" destId="{06281528-B30C-4A0A-A132-600ACBA3C739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7551DC91-EED5-4B49-AC5F-654A90A28217}" type="presOf" srcId="{F9196E4C-72B0-4A67-A32A-3587057B4DA8}" destId="{50A62934-2032-4E2B-8B7C-8E4C349BA885}" srcOrd="0" destOrd="0" presId="urn:microsoft.com/office/officeart/2008/layout/LinedList"/>
    <dgm:cxn modelId="{E0E535AB-F6E7-4DB9-A1AD-053A2D3DDA1D}" type="presOf" srcId="{A2001453-0CBB-4D0E-A450-306EAED31272}" destId="{56334A5E-7C5F-4799-89B1-B11158B2EA39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BE800CB5-82CF-43CE-8798-78C160EA2A48}" type="presParOf" srcId="{50A62934-2032-4E2B-8B7C-8E4C349BA885}" destId="{F43BE7B1-6634-4984-9740-09CEBCE8AB78}" srcOrd="0" destOrd="0" presId="urn:microsoft.com/office/officeart/2008/layout/LinedList"/>
    <dgm:cxn modelId="{C2476492-4845-4FFB-AACC-6D4DD0B512AE}" type="presParOf" srcId="{50A62934-2032-4E2B-8B7C-8E4C349BA885}" destId="{4D5A8FB8-2F7C-4A50-BC48-1D379EBD51E2}" srcOrd="1" destOrd="0" presId="urn:microsoft.com/office/officeart/2008/layout/LinedList"/>
    <dgm:cxn modelId="{F27E805F-0520-4622-B8C6-29A1887E6200}" type="presParOf" srcId="{4D5A8FB8-2F7C-4A50-BC48-1D379EBD51E2}" destId="{06281528-B30C-4A0A-A132-600ACBA3C739}" srcOrd="0" destOrd="0" presId="urn:microsoft.com/office/officeart/2008/layout/LinedList"/>
    <dgm:cxn modelId="{2C5E508F-C367-48A8-80C5-2604C473454E}" type="presParOf" srcId="{4D5A8FB8-2F7C-4A50-BC48-1D379EBD51E2}" destId="{6155358B-6BC9-44E4-A2B8-3DA4F7E15874}" srcOrd="1" destOrd="0" presId="urn:microsoft.com/office/officeart/2008/layout/LinedList"/>
    <dgm:cxn modelId="{A487D2D8-44E6-4805-A465-64838BC1AC9C}" type="presParOf" srcId="{50A62934-2032-4E2B-8B7C-8E4C349BA885}" destId="{DCA7A30B-2BF7-4BCF-80B2-DF134CC83DE5}" srcOrd="2" destOrd="0" presId="urn:microsoft.com/office/officeart/2008/layout/LinedList"/>
    <dgm:cxn modelId="{CE8594E6-71E0-475E-9438-9FD71AFA6892}" type="presParOf" srcId="{50A62934-2032-4E2B-8B7C-8E4C349BA885}" destId="{2F7B6DA4-E765-4F05-8776-43E4FE457136}" srcOrd="3" destOrd="0" presId="urn:microsoft.com/office/officeart/2008/layout/LinedList"/>
    <dgm:cxn modelId="{7202534B-D8F5-41D4-8548-E1B08166F169}" type="presParOf" srcId="{2F7B6DA4-E765-4F05-8776-43E4FE457136}" destId="{56334A5E-7C5F-4799-89B1-B11158B2EA39}" srcOrd="0" destOrd="0" presId="urn:microsoft.com/office/officeart/2008/layout/LinedList"/>
    <dgm:cxn modelId="{361ECBE7-4571-485D-A16D-7DD65E2E24B7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r>
            <a:rPr lang="ru-RU" sz="1050" b="1" dirty="0" smtClean="0">
              <a:solidFill>
                <a:schemeClr val="tx1"/>
              </a:solidFill>
              <a:latin typeface="+mn-lt"/>
            </a:rPr>
            <a:t>Всероссийские  акции:</a:t>
          </a:r>
        </a:p>
        <a:p>
          <a:r>
            <a:rPr lang="ru-RU" sz="1050" b="0" dirty="0" smtClean="0">
              <a:solidFill>
                <a:schemeClr val="tx1"/>
              </a:solidFill>
              <a:latin typeface="+mn-lt"/>
            </a:rPr>
            <a:t>«Георгиевская ленточка», «Бессмертный полк», «День Победы», «Подвези ветерана!», «Стена Памяти», «Забота памятникам», «Тотальный диктант», «Россия – родина моя», «Знай свою страну», «Говорить по-русски модно!», «Дар слова», «Должен знать», «Я выбираю жизнь».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DB550AE-4B05-49A3-8BA1-A627483D36A3}">
      <dgm:prSet custT="1"/>
      <dgm:spPr/>
      <dgm:t>
        <a:bodyPr lIns="108000" anchor="ctr" anchorCtr="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Участие в форумах: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«Доброволец России» (</a:t>
          </a:r>
          <a:r>
            <a:rPr lang="ru-RU" altLang="ru-RU" sz="1050" b="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г.Барнаул</a:t>
          </a: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«Территория смыслов на </a:t>
          </a:r>
          <a:r>
            <a:rPr lang="ru-RU" altLang="ru-RU" sz="1050" b="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Клязьме</a:t>
          </a: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» (Владимирская область), Всероссийский форум добровольцев (</a:t>
          </a:r>
          <a:r>
            <a:rPr lang="ru-RU" altLang="ru-RU" sz="1050" b="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г.Москва</a:t>
          </a: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молодёжный форум УРФО «Утро 2017» (</a:t>
          </a:r>
          <a:r>
            <a:rPr lang="ru-RU" altLang="ru-RU" sz="1050" b="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г.Челябинск</a:t>
          </a: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5 Всероссийский форум работающей молодежи (</a:t>
          </a:r>
          <a:r>
            <a:rPr lang="ru-RU" altLang="ru-RU" sz="1050" b="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г.Сургут</a:t>
          </a:r>
          <a:r>
            <a:rPr lang="ru-RU" altLang="ru-RU" sz="1050" b="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окружной форум и конкурс «Югра молодёжная» и другие.</a:t>
          </a:r>
          <a:endParaRPr lang="ru-RU" sz="1050" b="0" dirty="0">
            <a:solidFill>
              <a:srgbClr val="FF0000"/>
            </a:solidFill>
            <a:latin typeface="+mn-lt"/>
          </a:endParaRPr>
        </a:p>
      </dgm:t>
    </dgm:pt>
    <dgm:pt modelId="{56646EF1-4204-4C23-A140-5C2A20E76660}" type="parTrans" cxnId="{070B36FC-4EDE-4D0D-84D6-1735A0FA72BA}">
      <dgm:prSet/>
      <dgm:spPr/>
      <dgm:t>
        <a:bodyPr/>
        <a:lstStyle/>
        <a:p>
          <a:endParaRPr lang="ru-RU"/>
        </a:p>
      </dgm:t>
    </dgm:pt>
    <dgm:pt modelId="{2E69DD1E-EFE7-46F3-9242-42AA2714EF41}" type="sibTrans" cxnId="{070B36FC-4EDE-4D0D-84D6-1735A0FA72BA}">
      <dgm:prSet/>
      <dgm:spPr/>
      <dgm:t>
        <a:bodyPr/>
        <a:lstStyle/>
        <a:p>
          <a:endParaRPr lang="ru-RU"/>
        </a:p>
      </dgm:t>
    </dgm:pt>
    <dgm:pt modelId="{7EAF4A76-4F00-428F-A045-13564BEBB089}">
      <dgm:prSet custT="1"/>
      <dgm:spPr/>
      <dgm:t>
        <a:bodyPr lIns="108000" anchor="ctr" anchorCtr="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Конкурс вариативных программ и проектов: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«Учеба Для Актива Региона», «Лидер 21 века», «Гражданская инициатива 2017».</a:t>
          </a:r>
          <a:endParaRPr lang="ru-RU" sz="1050" b="0" dirty="0">
            <a:solidFill>
              <a:srgbClr val="FF0000"/>
            </a:solidFill>
            <a:latin typeface="+mn-lt"/>
          </a:endParaRPr>
        </a:p>
      </dgm:t>
    </dgm:pt>
    <dgm:pt modelId="{6C0F03FE-E61E-4490-9D29-DADB7842F930}" type="parTrans" cxnId="{7B916459-3424-485F-B3DB-F510CB85DE76}">
      <dgm:prSet/>
      <dgm:spPr/>
      <dgm:t>
        <a:bodyPr/>
        <a:lstStyle/>
        <a:p>
          <a:endParaRPr lang="ru-RU"/>
        </a:p>
      </dgm:t>
    </dgm:pt>
    <dgm:pt modelId="{9763165F-156B-4A08-AB2E-EB1F3282C124}" type="sibTrans" cxnId="{7B916459-3424-485F-B3DB-F510CB85DE76}">
      <dgm:prSet/>
      <dgm:spPr/>
      <dgm:t>
        <a:bodyPr/>
        <a:lstStyle/>
        <a:p>
          <a:endParaRPr lang="ru-RU"/>
        </a:p>
      </dgm:t>
    </dgm:pt>
    <dgm:pt modelId="{C4F89A92-0852-47C8-8CE0-A8102D185644}">
      <dgm:prSet custT="1"/>
      <dgm:spPr/>
      <dgm:t>
        <a:bodyPr lIns="108000" anchor="ctr" anchorCtr="0"/>
        <a:lstStyle/>
        <a:p>
          <a:r>
            <a:rPr lang="ru-RU" sz="1050" b="1" dirty="0" smtClean="0">
              <a:solidFill>
                <a:schemeClr val="tx1"/>
              </a:solidFill>
              <a:cs typeface="Times New Roman" panose="02020603050405020304" pitchFamily="18" charset="0"/>
            </a:rPr>
            <a:t>Победители конкурса на грант Президента РФ:</a:t>
          </a:r>
        </a:p>
        <a:p>
          <a:r>
            <a:rPr lang="ru-RU" sz="1050" b="0" dirty="0" smtClean="0">
              <a:solidFill>
                <a:schemeClr val="tx1"/>
              </a:solidFill>
              <a:cs typeface="Times New Roman" panose="02020603050405020304" pitchFamily="18" charset="0"/>
            </a:rPr>
            <a:t>- проект «Комплексная программа по реализации дворовой педагогики на детских площадках города «Команда нашего двора – 2018!»; - проект «Ты не один».</a:t>
          </a:r>
          <a:endParaRPr lang="ru-RU" sz="1050" b="0" dirty="0">
            <a:solidFill>
              <a:srgbClr val="FF0000"/>
            </a:solidFill>
            <a:latin typeface="+mn-lt"/>
          </a:endParaRPr>
        </a:p>
      </dgm:t>
    </dgm:pt>
    <dgm:pt modelId="{9171DB84-2956-48D0-9E30-B91F3AA23139}" type="parTrans" cxnId="{617B527C-12F6-4E6F-A88E-F0F7A75FBCC5}">
      <dgm:prSet/>
      <dgm:spPr/>
      <dgm:t>
        <a:bodyPr/>
        <a:lstStyle/>
        <a:p>
          <a:endParaRPr lang="ru-RU"/>
        </a:p>
      </dgm:t>
    </dgm:pt>
    <dgm:pt modelId="{689FAF69-CEA2-4A6C-952D-C843315EDE15}" type="sibTrans" cxnId="{617B527C-12F6-4E6F-A88E-F0F7A75FBCC5}">
      <dgm:prSet/>
      <dgm:spPr/>
      <dgm:t>
        <a:bodyPr/>
        <a:lstStyle/>
        <a:p>
          <a:endParaRPr lang="ru-RU"/>
        </a:p>
      </dgm:t>
    </dgm:pt>
    <dgm:pt modelId="{BA380510-DFE1-4141-9975-5C0F5828D067}">
      <dgm:prSet custT="1"/>
      <dgm:spPr/>
      <dgm:t>
        <a:bodyPr anchor="ctr" anchorCtr="0"/>
        <a:lstStyle/>
        <a:p>
          <a:pPr marL="87313" indent="0"/>
          <a:r>
            <a:rPr lang="ru-RU" altLang="ru-RU" sz="105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Экспедиции </a:t>
          </a:r>
          <a:r>
            <a:rPr lang="ru-RU" altLang="ru-RU" sz="105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«Вахта Памяти», «Заполярье 2017». </a:t>
          </a:r>
          <a:endParaRPr lang="ru-RU" sz="1050" b="0" dirty="0">
            <a:solidFill>
              <a:srgbClr val="FF0000"/>
            </a:solidFill>
            <a:latin typeface="+mn-lt"/>
          </a:endParaRPr>
        </a:p>
      </dgm:t>
    </dgm:pt>
    <dgm:pt modelId="{8CAF60D0-E1C4-42EE-A9A2-A68CB788C82E}" type="parTrans" cxnId="{9A749108-905F-40B6-8D25-7C0281B1E0C9}">
      <dgm:prSet/>
      <dgm:spPr/>
      <dgm:t>
        <a:bodyPr/>
        <a:lstStyle/>
        <a:p>
          <a:endParaRPr lang="ru-RU"/>
        </a:p>
      </dgm:t>
    </dgm:pt>
    <dgm:pt modelId="{ACB8CA67-A718-4E09-A096-E1BA6AAA122B}" type="sibTrans" cxnId="{9A749108-905F-40B6-8D25-7C0281B1E0C9}">
      <dgm:prSet/>
      <dgm:spPr/>
      <dgm:t>
        <a:bodyPr/>
        <a:lstStyle/>
        <a:p>
          <a:endParaRPr lang="ru-RU"/>
        </a:p>
      </dgm:t>
    </dgm:pt>
    <dgm:pt modelId="{D0588037-739F-4F86-99AB-32E525D84CAE}">
      <dgm:prSet custT="1"/>
      <dgm:spPr/>
      <dgm:t>
        <a:bodyPr lIns="108000" anchor="ctr" anchorCtr="0"/>
        <a:lstStyle/>
        <a:p>
          <a:r>
            <a:rPr lang="ru-RU" sz="1050" b="1" dirty="0" smtClean="0">
              <a:solidFill>
                <a:schemeClr val="tx1"/>
              </a:solidFill>
              <a:latin typeface="+mn-lt"/>
            </a:rPr>
            <a:t>Премии Губернатора Ханты-Мансийского автономного округа – Югры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 в целях поощрения и поддержки талантливой молодежи в номинациях «Патриотическое и духовно-нравственное воспитании», «В области социальной сферы» удостоены 2 представителя молодёжи города.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F08D6563-F4FC-4147-A42A-39CBEB78A47C}" type="parTrans" cxnId="{62AD4B9A-A32E-402E-A312-072085FBF470}">
      <dgm:prSet/>
      <dgm:spPr/>
      <dgm:t>
        <a:bodyPr/>
        <a:lstStyle/>
        <a:p>
          <a:endParaRPr lang="ru-RU"/>
        </a:p>
      </dgm:t>
    </dgm:pt>
    <dgm:pt modelId="{FB71D67A-7FC5-4328-AAB8-C4B10E929110}" type="sibTrans" cxnId="{62AD4B9A-A32E-402E-A312-072085FBF470}">
      <dgm:prSet/>
      <dgm:spPr/>
      <dgm:t>
        <a:bodyPr/>
        <a:lstStyle/>
        <a:p>
          <a:endParaRPr lang="ru-RU"/>
        </a:p>
      </dgm:t>
    </dgm:pt>
    <dgm:pt modelId="{06A2439F-D84C-44C0-B7F6-F58B66C897E5}">
      <dgm:prSet custT="1"/>
      <dgm:spPr/>
      <dgm:t>
        <a:bodyPr lIns="108000" anchor="ctr" anchorCtr="0"/>
        <a:lstStyle/>
        <a:p>
          <a:r>
            <a:rPr lang="ru-RU" sz="1050" b="1" dirty="0" smtClean="0">
              <a:solidFill>
                <a:schemeClr val="tx1"/>
              </a:solidFill>
              <a:latin typeface="+mn-lt"/>
            </a:rPr>
            <a:t>Доска Почёта 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«Молодёжь – гордость Нефтеюганска».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41A6B65D-9639-4E53-9697-C9F3FF2AA353}" type="parTrans" cxnId="{8186D298-3F86-4B90-80C9-1C12F8E4093F}">
      <dgm:prSet/>
      <dgm:spPr/>
      <dgm:t>
        <a:bodyPr/>
        <a:lstStyle/>
        <a:p>
          <a:endParaRPr lang="ru-RU"/>
        </a:p>
      </dgm:t>
    </dgm:pt>
    <dgm:pt modelId="{5212F650-6FE9-4A12-9188-B49323B99D4C}" type="sibTrans" cxnId="{8186D298-3F86-4B90-80C9-1C12F8E4093F}">
      <dgm:prSet/>
      <dgm:spPr/>
      <dgm:t>
        <a:bodyPr/>
        <a:lstStyle/>
        <a:p>
          <a:endParaRPr lang="ru-RU"/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0" presStyleCnt="7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0" presStyleCnt="7" custScaleY="111615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0C25EB61-31F5-4C4B-9C95-697E3E6C14C4}" type="pres">
      <dgm:prSet presAssocID="{BA380510-DFE1-4141-9975-5C0F5828D067}" presName="thickLine" presStyleLbl="alignNode1" presStyleIdx="1" presStyleCnt="7"/>
      <dgm:spPr/>
    </dgm:pt>
    <dgm:pt modelId="{E3FA9F30-A702-4703-A782-A7261B58523F}" type="pres">
      <dgm:prSet presAssocID="{BA380510-DFE1-4141-9975-5C0F5828D067}" presName="horz1" presStyleCnt="0"/>
      <dgm:spPr/>
    </dgm:pt>
    <dgm:pt modelId="{6B9E1112-EB8F-4AF4-9851-E7B9A6858886}" type="pres">
      <dgm:prSet presAssocID="{BA380510-DFE1-4141-9975-5C0F5828D067}" presName="tx1" presStyleLbl="revTx" presStyleIdx="1" presStyleCnt="7" custScaleY="48637"/>
      <dgm:spPr/>
      <dgm:t>
        <a:bodyPr/>
        <a:lstStyle/>
        <a:p>
          <a:endParaRPr lang="ru-RU"/>
        </a:p>
      </dgm:t>
    </dgm:pt>
    <dgm:pt modelId="{41E91B5D-9D5D-4FE6-A1C0-E41E71AF5793}" type="pres">
      <dgm:prSet presAssocID="{BA380510-DFE1-4141-9975-5C0F5828D067}" presName="vert1" presStyleCnt="0"/>
      <dgm:spPr/>
    </dgm:pt>
    <dgm:pt modelId="{FE50DCB8-305B-4DD6-96EA-3834DD78CC1E}" type="pres">
      <dgm:prSet presAssocID="{ADB550AE-4B05-49A3-8BA1-A627483D36A3}" presName="thickLine" presStyleLbl="alignNode1" presStyleIdx="2" presStyleCnt="7"/>
      <dgm:spPr/>
    </dgm:pt>
    <dgm:pt modelId="{429896DC-06DF-4E45-B113-DC3CC5DD7F56}" type="pres">
      <dgm:prSet presAssocID="{ADB550AE-4B05-49A3-8BA1-A627483D36A3}" presName="horz1" presStyleCnt="0"/>
      <dgm:spPr/>
    </dgm:pt>
    <dgm:pt modelId="{217B3B77-28E7-4E01-A31F-457B03F13E93}" type="pres">
      <dgm:prSet presAssocID="{ADB550AE-4B05-49A3-8BA1-A627483D36A3}" presName="tx1" presStyleLbl="revTx" presStyleIdx="2" presStyleCnt="7" custScaleY="106297"/>
      <dgm:spPr/>
      <dgm:t>
        <a:bodyPr/>
        <a:lstStyle/>
        <a:p>
          <a:endParaRPr lang="ru-RU"/>
        </a:p>
      </dgm:t>
    </dgm:pt>
    <dgm:pt modelId="{D3C45D3E-422A-49FE-94CB-056B3A2B3A73}" type="pres">
      <dgm:prSet presAssocID="{ADB550AE-4B05-49A3-8BA1-A627483D36A3}" presName="vert1" presStyleCnt="0"/>
      <dgm:spPr/>
    </dgm:pt>
    <dgm:pt modelId="{A0E823C9-A7F9-4A84-8D32-A28D83742065}" type="pres">
      <dgm:prSet presAssocID="{7EAF4A76-4F00-428F-A045-13564BEBB089}" presName="thickLine" presStyleLbl="alignNode1" presStyleIdx="3" presStyleCnt="7"/>
      <dgm:spPr/>
    </dgm:pt>
    <dgm:pt modelId="{0440AE13-1C28-4E5E-AB85-AA00143E26E7}" type="pres">
      <dgm:prSet presAssocID="{7EAF4A76-4F00-428F-A045-13564BEBB089}" presName="horz1" presStyleCnt="0"/>
      <dgm:spPr/>
    </dgm:pt>
    <dgm:pt modelId="{98FF476D-CE68-42E5-AF6B-846160BAE843}" type="pres">
      <dgm:prSet presAssocID="{7EAF4A76-4F00-428F-A045-13564BEBB089}" presName="tx1" presStyleLbl="revTx" presStyleIdx="3" presStyleCnt="7" custScaleY="71184"/>
      <dgm:spPr/>
      <dgm:t>
        <a:bodyPr/>
        <a:lstStyle/>
        <a:p>
          <a:endParaRPr lang="ru-RU"/>
        </a:p>
      </dgm:t>
    </dgm:pt>
    <dgm:pt modelId="{4A27594E-7115-44A0-8DAA-475AE134BA2A}" type="pres">
      <dgm:prSet presAssocID="{7EAF4A76-4F00-428F-A045-13564BEBB089}" presName="vert1" presStyleCnt="0"/>
      <dgm:spPr/>
    </dgm:pt>
    <dgm:pt modelId="{F2983050-E295-42AF-B90B-3D80DB2ADF89}" type="pres">
      <dgm:prSet presAssocID="{C4F89A92-0852-47C8-8CE0-A8102D185644}" presName="thickLine" presStyleLbl="alignNode1" presStyleIdx="4" presStyleCnt="7"/>
      <dgm:spPr/>
    </dgm:pt>
    <dgm:pt modelId="{F8336FFD-C361-4D31-B4BF-572A468EA0DF}" type="pres">
      <dgm:prSet presAssocID="{C4F89A92-0852-47C8-8CE0-A8102D185644}" presName="horz1" presStyleCnt="0"/>
      <dgm:spPr/>
    </dgm:pt>
    <dgm:pt modelId="{3E19D8D9-7D21-4320-9785-0516062580B9}" type="pres">
      <dgm:prSet presAssocID="{C4F89A92-0852-47C8-8CE0-A8102D185644}" presName="tx1" presStyleLbl="revTx" presStyleIdx="4" presStyleCnt="7"/>
      <dgm:spPr/>
      <dgm:t>
        <a:bodyPr/>
        <a:lstStyle/>
        <a:p>
          <a:endParaRPr lang="ru-RU"/>
        </a:p>
      </dgm:t>
    </dgm:pt>
    <dgm:pt modelId="{3D8BBB64-8D61-4675-A81F-DB7C5CA36256}" type="pres">
      <dgm:prSet presAssocID="{C4F89A92-0852-47C8-8CE0-A8102D185644}" presName="vert1" presStyleCnt="0"/>
      <dgm:spPr/>
    </dgm:pt>
    <dgm:pt modelId="{43E3BD6D-4ED8-4B57-AA7D-32B055CCE0DC}" type="pres">
      <dgm:prSet presAssocID="{D0588037-739F-4F86-99AB-32E525D84CAE}" presName="thickLine" presStyleLbl="alignNode1" presStyleIdx="5" presStyleCnt="7"/>
      <dgm:spPr/>
    </dgm:pt>
    <dgm:pt modelId="{77E83741-6B89-47E5-8EF1-7BF37D6B21D0}" type="pres">
      <dgm:prSet presAssocID="{D0588037-739F-4F86-99AB-32E525D84CAE}" presName="horz1" presStyleCnt="0"/>
      <dgm:spPr/>
    </dgm:pt>
    <dgm:pt modelId="{5E104667-7D38-4353-B536-2BA253E7805F}" type="pres">
      <dgm:prSet presAssocID="{D0588037-739F-4F86-99AB-32E525D84CAE}" presName="tx1" presStyleLbl="revTx" presStyleIdx="5" presStyleCnt="7"/>
      <dgm:spPr/>
      <dgm:t>
        <a:bodyPr/>
        <a:lstStyle/>
        <a:p>
          <a:endParaRPr lang="ru-RU"/>
        </a:p>
      </dgm:t>
    </dgm:pt>
    <dgm:pt modelId="{C90F00B7-1652-4448-BBA8-1F4439582246}" type="pres">
      <dgm:prSet presAssocID="{D0588037-739F-4F86-99AB-32E525D84CAE}" presName="vert1" presStyleCnt="0"/>
      <dgm:spPr/>
    </dgm:pt>
    <dgm:pt modelId="{61F70083-8EBE-436F-848B-089C43F1F8FA}" type="pres">
      <dgm:prSet presAssocID="{06A2439F-D84C-44C0-B7F6-F58B66C897E5}" presName="thickLine" presStyleLbl="alignNode1" presStyleIdx="6" presStyleCnt="7"/>
      <dgm:spPr/>
    </dgm:pt>
    <dgm:pt modelId="{2B7DE347-0326-44FD-9029-0E822F81A020}" type="pres">
      <dgm:prSet presAssocID="{06A2439F-D84C-44C0-B7F6-F58B66C897E5}" presName="horz1" presStyleCnt="0"/>
      <dgm:spPr/>
    </dgm:pt>
    <dgm:pt modelId="{09BE7F28-E583-44EA-8060-9E86A0C13770}" type="pres">
      <dgm:prSet presAssocID="{06A2439F-D84C-44C0-B7F6-F58B66C897E5}" presName="tx1" presStyleLbl="revTx" presStyleIdx="6" presStyleCnt="7" custScaleY="45772"/>
      <dgm:spPr/>
      <dgm:t>
        <a:bodyPr/>
        <a:lstStyle/>
        <a:p>
          <a:endParaRPr lang="ru-RU"/>
        </a:p>
      </dgm:t>
    </dgm:pt>
    <dgm:pt modelId="{1D53CC2C-2C99-4CDD-888F-5F40860C4CB1}" type="pres">
      <dgm:prSet presAssocID="{06A2439F-D84C-44C0-B7F6-F58B66C897E5}" presName="vert1" presStyleCnt="0"/>
      <dgm:spPr/>
    </dgm:pt>
  </dgm:ptLst>
  <dgm:cxnLst>
    <dgm:cxn modelId="{7B916459-3424-485F-B3DB-F510CB85DE76}" srcId="{F9196E4C-72B0-4A67-A32A-3587057B4DA8}" destId="{7EAF4A76-4F00-428F-A045-13564BEBB089}" srcOrd="3" destOrd="0" parTransId="{6C0F03FE-E61E-4490-9D29-DADB7842F930}" sibTransId="{9763165F-156B-4A08-AB2E-EB1F3282C124}"/>
    <dgm:cxn modelId="{070B36FC-4EDE-4D0D-84D6-1735A0FA72BA}" srcId="{F9196E4C-72B0-4A67-A32A-3587057B4DA8}" destId="{ADB550AE-4B05-49A3-8BA1-A627483D36A3}" srcOrd="2" destOrd="0" parTransId="{56646EF1-4204-4C23-A140-5C2A20E76660}" sibTransId="{2E69DD1E-EFE7-46F3-9242-42AA2714EF41}"/>
    <dgm:cxn modelId="{57AB4925-F9D1-48CE-9718-6F81FEF87B99}" type="presOf" srcId="{06A2439F-D84C-44C0-B7F6-F58B66C897E5}" destId="{09BE7F28-E583-44EA-8060-9E86A0C13770}" srcOrd="0" destOrd="0" presId="urn:microsoft.com/office/officeart/2008/layout/LinedList"/>
    <dgm:cxn modelId="{8186D298-3F86-4B90-80C9-1C12F8E4093F}" srcId="{F9196E4C-72B0-4A67-A32A-3587057B4DA8}" destId="{06A2439F-D84C-44C0-B7F6-F58B66C897E5}" srcOrd="6" destOrd="0" parTransId="{41A6B65D-9639-4E53-9697-C9F3FF2AA353}" sibTransId="{5212F650-6FE9-4A12-9188-B49323B99D4C}"/>
    <dgm:cxn modelId="{2BF82681-C624-4A0E-BA92-5B3DF2F35958}" type="presOf" srcId="{A2001453-0CBB-4D0E-A450-306EAED31272}" destId="{56334A5E-7C5F-4799-89B1-B11158B2EA39}" srcOrd="0" destOrd="0" presId="urn:microsoft.com/office/officeart/2008/layout/LinedList"/>
    <dgm:cxn modelId="{525FC654-93AB-4C08-8E59-2D2253A1013E}" srcId="{F9196E4C-72B0-4A67-A32A-3587057B4DA8}" destId="{A2001453-0CBB-4D0E-A450-306EAED31272}" srcOrd="0" destOrd="0" parTransId="{2CFE59F2-31C2-47DC-81AC-AF23B964470A}" sibTransId="{C1702F91-E9CB-4FFC-A10C-097CCA1CA499}"/>
    <dgm:cxn modelId="{BF863C8E-E006-4D2D-9A27-5987043413AC}" type="presOf" srcId="{ADB550AE-4B05-49A3-8BA1-A627483D36A3}" destId="{217B3B77-28E7-4E01-A31F-457B03F13E93}" srcOrd="0" destOrd="0" presId="urn:microsoft.com/office/officeart/2008/layout/LinedList"/>
    <dgm:cxn modelId="{617B527C-12F6-4E6F-A88E-F0F7A75FBCC5}" srcId="{F9196E4C-72B0-4A67-A32A-3587057B4DA8}" destId="{C4F89A92-0852-47C8-8CE0-A8102D185644}" srcOrd="4" destOrd="0" parTransId="{9171DB84-2956-48D0-9E30-B91F3AA23139}" sibTransId="{689FAF69-CEA2-4A6C-952D-C843315EDE15}"/>
    <dgm:cxn modelId="{BB9868AE-DF30-4797-801F-E419D4F31D09}" type="presOf" srcId="{BA380510-DFE1-4141-9975-5C0F5828D067}" destId="{6B9E1112-EB8F-4AF4-9851-E7B9A6858886}" srcOrd="0" destOrd="0" presId="urn:microsoft.com/office/officeart/2008/layout/LinedList"/>
    <dgm:cxn modelId="{9A749108-905F-40B6-8D25-7C0281B1E0C9}" srcId="{F9196E4C-72B0-4A67-A32A-3587057B4DA8}" destId="{BA380510-DFE1-4141-9975-5C0F5828D067}" srcOrd="1" destOrd="0" parTransId="{8CAF60D0-E1C4-42EE-A9A2-A68CB788C82E}" sibTransId="{ACB8CA67-A718-4E09-A096-E1BA6AAA122B}"/>
    <dgm:cxn modelId="{5270AF6E-ECDA-46B1-A375-7EA0E08FC391}" type="presOf" srcId="{C4F89A92-0852-47C8-8CE0-A8102D185644}" destId="{3E19D8D9-7D21-4320-9785-0516062580B9}" srcOrd="0" destOrd="0" presId="urn:microsoft.com/office/officeart/2008/layout/LinedList"/>
    <dgm:cxn modelId="{B584D960-F905-4AE1-883F-9E5964380D31}" type="presOf" srcId="{F9196E4C-72B0-4A67-A32A-3587057B4DA8}" destId="{50A62934-2032-4E2B-8B7C-8E4C349BA885}" srcOrd="0" destOrd="0" presId="urn:microsoft.com/office/officeart/2008/layout/LinedList"/>
    <dgm:cxn modelId="{28FB480B-EBA8-4A1E-9165-25BDE965FDB0}" type="presOf" srcId="{D0588037-739F-4F86-99AB-32E525D84CAE}" destId="{5E104667-7D38-4353-B536-2BA253E7805F}" srcOrd="0" destOrd="0" presId="urn:microsoft.com/office/officeart/2008/layout/LinedList"/>
    <dgm:cxn modelId="{EF62D258-8426-4331-94CC-57ECEE81E0CE}" type="presOf" srcId="{7EAF4A76-4F00-428F-A045-13564BEBB089}" destId="{98FF476D-CE68-42E5-AF6B-846160BAE843}" srcOrd="0" destOrd="0" presId="urn:microsoft.com/office/officeart/2008/layout/LinedList"/>
    <dgm:cxn modelId="{62AD4B9A-A32E-402E-A312-072085FBF470}" srcId="{F9196E4C-72B0-4A67-A32A-3587057B4DA8}" destId="{D0588037-739F-4F86-99AB-32E525D84CAE}" srcOrd="5" destOrd="0" parTransId="{F08D6563-F4FC-4147-A42A-39CBEB78A47C}" sibTransId="{FB71D67A-7FC5-4328-AAB8-C4B10E929110}"/>
    <dgm:cxn modelId="{AB943A8E-F9C4-425A-AE82-580D832A1C43}" type="presParOf" srcId="{50A62934-2032-4E2B-8B7C-8E4C349BA885}" destId="{DCA7A30B-2BF7-4BCF-80B2-DF134CC83DE5}" srcOrd="0" destOrd="0" presId="urn:microsoft.com/office/officeart/2008/layout/LinedList"/>
    <dgm:cxn modelId="{6A27AC61-75D3-4357-A55B-4245898DE74F}" type="presParOf" srcId="{50A62934-2032-4E2B-8B7C-8E4C349BA885}" destId="{2F7B6DA4-E765-4F05-8776-43E4FE457136}" srcOrd="1" destOrd="0" presId="urn:microsoft.com/office/officeart/2008/layout/LinedList"/>
    <dgm:cxn modelId="{DB0B09E9-4022-4999-9E2C-92F715828BFE}" type="presParOf" srcId="{2F7B6DA4-E765-4F05-8776-43E4FE457136}" destId="{56334A5E-7C5F-4799-89B1-B11158B2EA39}" srcOrd="0" destOrd="0" presId="urn:microsoft.com/office/officeart/2008/layout/LinedList"/>
    <dgm:cxn modelId="{A35288AC-808A-460E-A871-F8B2ED4D33B5}" type="presParOf" srcId="{2F7B6DA4-E765-4F05-8776-43E4FE457136}" destId="{DBD92482-1635-4EF4-9940-2270D649673F}" srcOrd="1" destOrd="0" presId="urn:microsoft.com/office/officeart/2008/layout/LinedList"/>
    <dgm:cxn modelId="{A19AAB40-99B5-488C-98F1-4AB0304AB0E8}" type="presParOf" srcId="{50A62934-2032-4E2B-8B7C-8E4C349BA885}" destId="{0C25EB61-31F5-4C4B-9C95-697E3E6C14C4}" srcOrd="2" destOrd="0" presId="urn:microsoft.com/office/officeart/2008/layout/LinedList"/>
    <dgm:cxn modelId="{23E88E08-3E7C-4E1C-8D45-02199BFE15B0}" type="presParOf" srcId="{50A62934-2032-4E2B-8B7C-8E4C349BA885}" destId="{E3FA9F30-A702-4703-A782-A7261B58523F}" srcOrd="3" destOrd="0" presId="urn:microsoft.com/office/officeart/2008/layout/LinedList"/>
    <dgm:cxn modelId="{F9E90E3B-C740-4CCC-8EF5-37E90C3CC7E1}" type="presParOf" srcId="{E3FA9F30-A702-4703-A782-A7261B58523F}" destId="{6B9E1112-EB8F-4AF4-9851-E7B9A6858886}" srcOrd="0" destOrd="0" presId="urn:microsoft.com/office/officeart/2008/layout/LinedList"/>
    <dgm:cxn modelId="{EC39981E-C701-4EC7-BBEC-1EDD5AD0CC5D}" type="presParOf" srcId="{E3FA9F30-A702-4703-A782-A7261B58523F}" destId="{41E91B5D-9D5D-4FE6-A1C0-E41E71AF5793}" srcOrd="1" destOrd="0" presId="urn:microsoft.com/office/officeart/2008/layout/LinedList"/>
    <dgm:cxn modelId="{02870FE5-FB46-450E-810B-1A8C03E1BCDB}" type="presParOf" srcId="{50A62934-2032-4E2B-8B7C-8E4C349BA885}" destId="{FE50DCB8-305B-4DD6-96EA-3834DD78CC1E}" srcOrd="4" destOrd="0" presId="urn:microsoft.com/office/officeart/2008/layout/LinedList"/>
    <dgm:cxn modelId="{76C5A8DE-66A7-4167-8D0C-616987E16267}" type="presParOf" srcId="{50A62934-2032-4E2B-8B7C-8E4C349BA885}" destId="{429896DC-06DF-4E45-B113-DC3CC5DD7F56}" srcOrd="5" destOrd="0" presId="urn:microsoft.com/office/officeart/2008/layout/LinedList"/>
    <dgm:cxn modelId="{39B2CA94-BB75-4D06-B113-9BB72DB7979F}" type="presParOf" srcId="{429896DC-06DF-4E45-B113-DC3CC5DD7F56}" destId="{217B3B77-28E7-4E01-A31F-457B03F13E93}" srcOrd="0" destOrd="0" presId="urn:microsoft.com/office/officeart/2008/layout/LinedList"/>
    <dgm:cxn modelId="{1BA65613-E0DB-4643-936C-B653E0CAA740}" type="presParOf" srcId="{429896DC-06DF-4E45-B113-DC3CC5DD7F56}" destId="{D3C45D3E-422A-49FE-94CB-056B3A2B3A73}" srcOrd="1" destOrd="0" presId="urn:microsoft.com/office/officeart/2008/layout/LinedList"/>
    <dgm:cxn modelId="{2A32D135-44BA-487E-AD4A-FEA95AD2D0D3}" type="presParOf" srcId="{50A62934-2032-4E2B-8B7C-8E4C349BA885}" destId="{A0E823C9-A7F9-4A84-8D32-A28D83742065}" srcOrd="6" destOrd="0" presId="urn:microsoft.com/office/officeart/2008/layout/LinedList"/>
    <dgm:cxn modelId="{17BD69C2-8651-46FA-BCD5-87F1D59065D4}" type="presParOf" srcId="{50A62934-2032-4E2B-8B7C-8E4C349BA885}" destId="{0440AE13-1C28-4E5E-AB85-AA00143E26E7}" srcOrd="7" destOrd="0" presId="urn:microsoft.com/office/officeart/2008/layout/LinedList"/>
    <dgm:cxn modelId="{805145B7-C4A7-4DC8-AE0F-0C20905471B5}" type="presParOf" srcId="{0440AE13-1C28-4E5E-AB85-AA00143E26E7}" destId="{98FF476D-CE68-42E5-AF6B-846160BAE843}" srcOrd="0" destOrd="0" presId="urn:microsoft.com/office/officeart/2008/layout/LinedList"/>
    <dgm:cxn modelId="{2218661B-B7BC-4038-B9C1-42615E4710EE}" type="presParOf" srcId="{0440AE13-1C28-4E5E-AB85-AA00143E26E7}" destId="{4A27594E-7115-44A0-8DAA-475AE134BA2A}" srcOrd="1" destOrd="0" presId="urn:microsoft.com/office/officeart/2008/layout/LinedList"/>
    <dgm:cxn modelId="{C3766356-B884-42DA-9741-843A4AB2DCB9}" type="presParOf" srcId="{50A62934-2032-4E2B-8B7C-8E4C349BA885}" destId="{F2983050-E295-42AF-B90B-3D80DB2ADF89}" srcOrd="8" destOrd="0" presId="urn:microsoft.com/office/officeart/2008/layout/LinedList"/>
    <dgm:cxn modelId="{57F741E3-F2A7-447F-9F7F-8167D7E8AC6F}" type="presParOf" srcId="{50A62934-2032-4E2B-8B7C-8E4C349BA885}" destId="{F8336FFD-C361-4D31-B4BF-572A468EA0DF}" srcOrd="9" destOrd="0" presId="urn:microsoft.com/office/officeart/2008/layout/LinedList"/>
    <dgm:cxn modelId="{5B660276-D52C-4208-8A68-ED578CCDCCE1}" type="presParOf" srcId="{F8336FFD-C361-4D31-B4BF-572A468EA0DF}" destId="{3E19D8D9-7D21-4320-9785-0516062580B9}" srcOrd="0" destOrd="0" presId="urn:microsoft.com/office/officeart/2008/layout/LinedList"/>
    <dgm:cxn modelId="{31919A0B-AC06-4F7D-B171-21DBDC133DDC}" type="presParOf" srcId="{F8336FFD-C361-4D31-B4BF-572A468EA0DF}" destId="{3D8BBB64-8D61-4675-A81F-DB7C5CA36256}" srcOrd="1" destOrd="0" presId="urn:microsoft.com/office/officeart/2008/layout/LinedList"/>
    <dgm:cxn modelId="{FDF9873D-6162-4AA4-8168-15121781D46C}" type="presParOf" srcId="{50A62934-2032-4E2B-8B7C-8E4C349BA885}" destId="{43E3BD6D-4ED8-4B57-AA7D-32B055CCE0DC}" srcOrd="10" destOrd="0" presId="urn:microsoft.com/office/officeart/2008/layout/LinedList"/>
    <dgm:cxn modelId="{414C143C-58BA-44AE-95B5-214EDEA020D1}" type="presParOf" srcId="{50A62934-2032-4E2B-8B7C-8E4C349BA885}" destId="{77E83741-6B89-47E5-8EF1-7BF37D6B21D0}" srcOrd="11" destOrd="0" presId="urn:microsoft.com/office/officeart/2008/layout/LinedList"/>
    <dgm:cxn modelId="{DE94D091-7216-4BDE-A6B6-E2D233AA7314}" type="presParOf" srcId="{77E83741-6B89-47E5-8EF1-7BF37D6B21D0}" destId="{5E104667-7D38-4353-B536-2BA253E7805F}" srcOrd="0" destOrd="0" presId="urn:microsoft.com/office/officeart/2008/layout/LinedList"/>
    <dgm:cxn modelId="{012B5C6B-3BC8-4362-8DEF-351E866C50E7}" type="presParOf" srcId="{77E83741-6B89-47E5-8EF1-7BF37D6B21D0}" destId="{C90F00B7-1652-4448-BBA8-1F4439582246}" srcOrd="1" destOrd="0" presId="urn:microsoft.com/office/officeart/2008/layout/LinedList"/>
    <dgm:cxn modelId="{83B44714-B365-4311-94C9-2D3DC41B01EF}" type="presParOf" srcId="{50A62934-2032-4E2B-8B7C-8E4C349BA885}" destId="{61F70083-8EBE-436F-848B-089C43F1F8FA}" srcOrd="12" destOrd="0" presId="urn:microsoft.com/office/officeart/2008/layout/LinedList"/>
    <dgm:cxn modelId="{4F0AA6B3-A499-432D-A731-8C5F245EE133}" type="presParOf" srcId="{50A62934-2032-4E2B-8B7C-8E4C349BA885}" destId="{2B7DE347-0326-44FD-9029-0E822F81A020}" srcOrd="13" destOrd="0" presId="urn:microsoft.com/office/officeart/2008/layout/LinedList"/>
    <dgm:cxn modelId="{34B5E99C-1C2D-4B5F-B9E5-8E4C8B9E21BB}" type="presParOf" srcId="{2B7DE347-0326-44FD-9029-0E822F81A020}" destId="{09BE7F28-E583-44EA-8060-9E86A0C13770}" srcOrd="0" destOrd="0" presId="urn:microsoft.com/office/officeart/2008/layout/LinedList"/>
    <dgm:cxn modelId="{3A0AC9CC-8D05-4D83-9521-6559A5BBE322}" type="presParOf" srcId="{2B7DE347-0326-44FD-9029-0E822F81A020}" destId="{1D53CC2C-2C99-4CDD-888F-5F40860C4CB1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Театральное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искусство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>
        <a:noFill/>
      </dgm:spPr>
      <dgm:t>
        <a:bodyPr lIns="108000" tIns="108000" anchor="t" anchorCtr="0"/>
        <a:lstStyle/>
        <a:p>
          <a:pPr marL="0" indent="176213"/>
          <a:r>
            <a:rPr lang="ru-RU" sz="1050" dirty="0" smtClean="0">
              <a:solidFill>
                <a:schemeClr val="tx1"/>
              </a:solidFill>
              <a:latin typeface="+mn-lt"/>
            </a:rPr>
            <a:t>МБУК Театр кукол «Волшебная флейта»:                              -проведено 344 мероприятия, которыми охвачено 27 706 человек.</a:t>
          </a:r>
        </a:p>
        <a:p>
          <a:pPr marL="0" indent="176213"/>
          <a:r>
            <a:rPr lang="ru-RU" sz="1050" dirty="0" smtClean="0">
              <a:solidFill>
                <a:schemeClr val="tx1"/>
              </a:solidFill>
              <a:latin typeface="+mn-lt"/>
            </a:rPr>
            <a:t>В репертуаре театра 25 спектаклей. В 2017 году состоялось 7 премьерных показов спектаклей для разных аудиторий, таких как: «Любовь всё побеждает», «</a:t>
          </a:r>
          <a:r>
            <a:rPr lang="ru-RU" sz="1050" dirty="0" err="1" smtClean="0">
              <a:solidFill>
                <a:schemeClr val="tx1"/>
              </a:solidFill>
              <a:latin typeface="+mn-lt"/>
            </a:rPr>
            <a:t>Котовасия</a:t>
          </a:r>
          <a:r>
            <a:rPr lang="ru-RU" sz="1050" dirty="0" smtClean="0">
              <a:solidFill>
                <a:schemeClr val="tx1"/>
              </a:solidFill>
              <a:latin typeface="+mn-lt"/>
            </a:rPr>
            <a:t>», «Медведь», «О попе и его работнике </a:t>
          </a:r>
          <a:r>
            <a:rPr lang="ru-RU" sz="1050" dirty="0" err="1" smtClean="0">
              <a:solidFill>
                <a:schemeClr val="tx1"/>
              </a:solidFill>
              <a:latin typeface="+mn-lt"/>
            </a:rPr>
            <a:t>Балде</a:t>
          </a:r>
          <a:r>
            <a:rPr lang="ru-RU" sz="1050" dirty="0" smtClean="0">
              <a:solidFill>
                <a:schemeClr val="tx1"/>
              </a:solidFill>
              <a:latin typeface="+mn-lt"/>
            </a:rPr>
            <a:t>», «Солнечный остров», «Сказочка про Чуню».</a:t>
          </a:r>
        </a:p>
        <a:p>
          <a:pPr marL="0" indent="176213"/>
          <a:r>
            <a:rPr lang="ru-RU" sz="1050" dirty="0" smtClean="0">
              <a:solidFill>
                <a:schemeClr val="tx1"/>
              </a:solidFill>
              <a:latin typeface="+mn-lt"/>
            </a:rPr>
            <a:t>В рамках участия в федеральном проекте «Театры малых городов» была осуществлена постановка спектакля «</a:t>
          </a:r>
          <a:r>
            <a:rPr lang="ru-RU" sz="1050" dirty="0" err="1" smtClean="0">
              <a:solidFill>
                <a:schemeClr val="tx1"/>
              </a:solidFill>
              <a:latin typeface="+mn-lt"/>
            </a:rPr>
            <a:t>Снегурушка</a:t>
          </a:r>
          <a:r>
            <a:rPr lang="ru-RU" sz="1050" dirty="0" smtClean="0">
              <a:solidFill>
                <a:schemeClr val="tx1"/>
              </a:solidFill>
              <a:latin typeface="+mn-lt"/>
            </a:rPr>
            <a:t>» по одноимённой пьесе </a:t>
          </a:r>
          <a:r>
            <a:rPr lang="ru-RU" sz="1050" dirty="0" err="1" smtClean="0">
              <a:solidFill>
                <a:schemeClr val="tx1"/>
              </a:solidFill>
              <a:latin typeface="+mn-lt"/>
            </a:rPr>
            <a:t>М.Бартенева</a:t>
          </a:r>
          <a:r>
            <a:rPr lang="ru-RU" sz="1050" dirty="0" smtClean="0">
              <a:solidFill>
                <a:schemeClr val="tx1"/>
              </a:solidFill>
              <a:latin typeface="+mn-lt"/>
            </a:rPr>
            <a:t>.</a:t>
          </a:r>
        </a:p>
        <a:p>
          <a:pPr marL="0" indent="176213"/>
          <a:endParaRPr lang="ru-RU" sz="1050" dirty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7425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5F20C280-36AC-4200-B7A0-CE408DCF9EC3}" type="presOf" srcId="{A2001453-0CBB-4D0E-A450-306EAED31272}" destId="{56334A5E-7C5F-4799-89B1-B11158B2EA39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61ACED77-54F0-4A63-BB4E-53C1292983FA}" type="presOf" srcId="{E6459A07-C0A7-4240-BC06-F68B54E4516C}" destId="{06281528-B30C-4A0A-A132-600ACBA3C739}" srcOrd="0" destOrd="0" presId="urn:microsoft.com/office/officeart/2008/layout/LinedList"/>
    <dgm:cxn modelId="{7BAC01E0-F169-420B-BEDD-C4502DBB5C74}" type="presOf" srcId="{F9196E4C-72B0-4A67-A32A-3587057B4DA8}" destId="{50A62934-2032-4E2B-8B7C-8E4C349BA885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11D60A78-64DC-44B8-ABB7-276E6E714E93}" type="presParOf" srcId="{50A62934-2032-4E2B-8B7C-8E4C349BA885}" destId="{F43BE7B1-6634-4984-9740-09CEBCE8AB78}" srcOrd="0" destOrd="0" presId="urn:microsoft.com/office/officeart/2008/layout/LinedList"/>
    <dgm:cxn modelId="{680084DE-A825-49E1-836A-283241561080}" type="presParOf" srcId="{50A62934-2032-4E2B-8B7C-8E4C349BA885}" destId="{4D5A8FB8-2F7C-4A50-BC48-1D379EBD51E2}" srcOrd="1" destOrd="0" presId="urn:microsoft.com/office/officeart/2008/layout/LinedList"/>
    <dgm:cxn modelId="{A74D0F4C-054E-4A44-B912-D10C3ECD70C5}" type="presParOf" srcId="{4D5A8FB8-2F7C-4A50-BC48-1D379EBD51E2}" destId="{06281528-B30C-4A0A-A132-600ACBA3C739}" srcOrd="0" destOrd="0" presId="urn:microsoft.com/office/officeart/2008/layout/LinedList"/>
    <dgm:cxn modelId="{DC463125-927A-4A76-BDD0-75F37112A29C}" type="presParOf" srcId="{4D5A8FB8-2F7C-4A50-BC48-1D379EBD51E2}" destId="{6155358B-6BC9-44E4-A2B8-3DA4F7E15874}" srcOrd="1" destOrd="0" presId="urn:microsoft.com/office/officeart/2008/layout/LinedList"/>
    <dgm:cxn modelId="{14139E6A-9714-49E2-83AB-C7CA85B7AB40}" type="presParOf" srcId="{50A62934-2032-4E2B-8B7C-8E4C349BA885}" destId="{DCA7A30B-2BF7-4BCF-80B2-DF134CC83DE5}" srcOrd="2" destOrd="0" presId="urn:microsoft.com/office/officeart/2008/layout/LinedList"/>
    <dgm:cxn modelId="{040AEA12-5787-45CC-B652-32DCF1C758B6}" type="presParOf" srcId="{50A62934-2032-4E2B-8B7C-8E4C349BA885}" destId="{2F7B6DA4-E765-4F05-8776-43E4FE457136}" srcOrd="3" destOrd="0" presId="urn:microsoft.com/office/officeart/2008/layout/LinedList"/>
    <dgm:cxn modelId="{4B6A6460-B9BA-486F-8E80-68BC2BB7796E}" type="presParOf" srcId="{2F7B6DA4-E765-4F05-8776-43E4FE457136}" destId="{56334A5E-7C5F-4799-89B1-B11158B2EA39}" srcOrd="0" destOrd="0" presId="urn:microsoft.com/office/officeart/2008/layout/LinedList"/>
    <dgm:cxn modelId="{48CE2B1F-F813-4384-A9CB-E71F628CBF6C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Выставочная деятельность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tIns="108000" anchor="t" anchorCtr="0"/>
        <a:lstStyle/>
        <a:p>
          <a:pPr marL="0" indent="176213">
            <a:spcAft>
              <a:spcPts val="441"/>
            </a:spcAft>
          </a:pPr>
          <a:r>
            <a:rPr lang="ru-RU" sz="1050" dirty="0" smtClean="0">
              <a:solidFill>
                <a:schemeClr val="tx1"/>
              </a:solidFill>
              <a:latin typeface="+mn-lt"/>
            </a:rPr>
            <a:t>Историко-художественный музейный комплекс:                               -основной фонд - 23 154 единицы хранения;                                                   -проведено 109 выставок.</a:t>
          </a:r>
        </a:p>
        <a:p>
          <a:pPr marL="0" indent="176213">
            <a:spcAft>
              <a:spcPts val="441"/>
            </a:spcAft>
          </a:pPr>
          <a:r>
            <a:rPr lang="ru-RU" sz="1050" dirty="0" smtClean="0">
              <a:solidFill>
                <a:schemeClr val="tx1"/>
              </a:solidFill>
              <a:latin typeface="+mn-lt"/>
            </a:rPr>
            <a:t>Художественная галерея «Метаморфоза» является постоянной выставочной площадкой для художников города и округа.</a:t>
          </a:r>
        </a:p>
        <a:p>
          <a:pPr marL="0" indent="176213">
            <a:spcAft>
              <a:spcPts val="441"/>
            </a:spcAft>
          </a:pPr>
          <a:r>
            <a:rPr lang="ru-RU" sz="1050" dirty="0" smtClean="0">
              <a:solidFill>
                <a:schemeClr val="tx1"/>
              </a:solidFill>
              <a:latin typeface="+mn-lt"/>
            </a:rPr>
            <a:t>Музей реки Обь специализируется на изучении культурного и природного наследия бассейна реки Оби.</a:t>
          </a:r>
        </a:p>
        <a:p>
          <a:pPr marL="0" indent="176213">
            <a:spcAft>
              <a:spcPts val="441"/>
            </a:spcAft>
          </a:pPr>
          <a:r>
            <a:rPr lang="ru-RU" sz="1050" dirty="0" smtClean="0">
              <a:solidFill>
                <a:schemeClr val="tx1"/>
              </a:solidFill>
              <a:latin typeface="+mn-lt"/>
            </a:rPr>
            <a:t> Культурно-выставочный комплекс «</a:t>
          </a:r>
          <a:r>
            <a:rPr lang="ru-RU" sz="1050" dirty="0" err="1" smtClean="0">
              <a:solidFill>
                <a:schemeClr val="tx1"/>
              </a:solidFill>
              <a:latin typeface="+mn-lt"/>
            </a:rPr>
            <a:t>Усть</a:t>
          </a:r>
          <a:r>
            <a:rPr lang="ru-RU" sz="1050" dirty="0" smtClean="0">
              <a:solidFill>
                <a:schemeClr val="tx1"/>
              </a:solidFill>
              <a:latin typeface="+mn-lt"/>
            </a:rPr>
            <a:t>-Балык» представляет экспозиции по истории города Нефтеюганска, промышленного освоения региона.</a:t>
          </a:r>
        </a:p>
        <a:p>
          <a:pPr marL="0" indent="176213">
            <a:spcAft>
              <a:spcPts val="0"/>
            </a:spcAft>
          </a:pPr>
          <a:endParaRPr lang="ru-RU" sz="1050" dirty="0" smtClean="0">
            <a:solidFill>
              <a:schemeClr val="tx1"/>
            </a:solidFill>
            <a:latin typeface="+mn-lt"/>
          </a:endParaRPr>
        </a:p>
        <a:p>
          <a:pPr marL="0" indent="176213">
            <a:spcAft>
              <a:spcPts val="0"/>
            </a:spcAft>
          </a:pPr>
          <a:endParaRPr lang="ru-RU" sz="1050" dirty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 custLinFactNeighborX="3160" custLinFactNeighborY="-22113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7425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429FE2A1-E15E-45EA-BEE0-5E96068F0656}" type="presOf" srcId="{E6459A07-C0A7-4240-BC06-F68B54E4516C}" destId="{06281528-B30C-4A0A-A132-600ACBA3C739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E6E9F1FD-E407-418D-986A-81FBB8812241}" type="presOf" srcId="{F9196E4C-72B0-4A67-A32A-3587057B4DA8}" destId="{50A62934-2032-4E2B-8B7C-8E4C349BA885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B578AE64-7FE0-4BAF-A0DA-59F9EC41934E}" type="presOf" srcId="{A2001453-0CBB-4D0E-A450-306EAED31272}" destId="{56334A5E-7C5F-4799-89B1-B11158B2EA39}" srcOrd="0" destOrd="0" presId="urn:microsoft.com/office/officeart/2008/layout/LinedList"/>
    <dgm:cxn modelId="{0245CCCC-3804-48E5-8C13-7592FC9C2F82}" type="presParOf" srcId="{50A62934-2032-4E2B-8B7C-8E4C349BA885}" destId="{F43BE7B1-6634-4984-9740-09CEBCE8AB78}" srcOrd="0" destOrd="0" presId="urn:microsoft.com/office/officeart/2008/layout/LinedList"/>
    <dgm:cxn modelId="{3DB46E9A-BD29-4589-9529-F1C3F1646C5D}" type="presParOf" srcId="{50A62934-2032-4E2B-8B7C-8E4C349BA885}" destId="{4D5A8FB8-2F7C-4A50-BC48-1D379EBD51E2}" srcOrd="1" destOrd="0" presId="urn:microsoft.com/office/officeart/2008/layout/LinedList"/>
    <dgm:cxn modelId="{EDB9EE02-6A85-4286-A1C7-F5D9028616A8}" type="presParOf" srcId="{4D5A8FB8-2F7C-4A50-BC48-1D379EBD51E2}" destId="{06281528-B30C-4A0A-A132-600ACBA3C739}" srcOrd="0" destOrd="0" presId="urn:microsoft.com/office/officeart/2008/layout/LinedList"/>
    <dgm:cxn modelId="{8338839C-F157-4DAD-92BF-CBB3135F8F2F}" type="presParOf" srcId="{4D5A8FB8-2F7C-4A50-BC48-1D379EBD51E2}" destId="{6155358B-6BC9-44E4-A2B8-3DA4F7E15874}" srcOrd="1" destOrd="0" presId="urn:microsoft.com/office/officeart/2008/layout/LinedList"/>
    <dgm:cxn modelId="{4427B5C1-9F69-478B-BFE7-FCD560DC8121}" type="presParOf" srcId="{50A62934-2032-4E2B-8B7C-8E4C349BA885}" destId="{DCA7A30B-2BF7-4BCF-80B2-DF134CC83DE5}" srcOrd="2" destOrd="0" presId="urn:microsoft.com/office/officeart/2008/layout/LinedList"/>
    <dgm:cxn modelId="{CECEDFAF-098C-46A9-A590-30A6E80C76D8}" type="presParOf" srcId="{50A62934-2032-4E2B-8B7C-8E4C349BA885}" destId="{2F7B6DA4-E765-4F05-8776-43E4FE457136}" srcOrd="3" destOrd="0" presId="urn:microsoft.com/office/officeart/2008/layout/LinedList"/>
    <dgm:cxn modelId="{B7511C63-958C-4E9A-B006-8550BD30CE6F}" type="presParOf" srcId="{2F7B6DA4-E765-4F05-8776-43E4FE457136}" destId="{56334A5E-7C5F-4799-89B1-B11158B2EA39}" srcOrd="0" destOrd="0" presId="urn:microsoft.com/office/officeart/2008/layout/LinedList"/>
    <dgm:cxn modelId="{0175AD70-02A9-46B5-8573-57088FF60B71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Библиотечное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дело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tIns="108000" anchor="t" anchorCtr="0"/>
        <a:lstStyle/>
        <a:p>
          <a:pPr marL="0" indent="176213">
            <a:spcAft>
              <a:spcPts val="0"/>
            </a:spcAft>
          </a:pPr>
          <a:r>
            <a:rPr lang="ru-RU" sz="1050" dirty="0" smtClean="0"/>
            <a:t>Объём документного фонда - 266 946 экземпляров.</a:t>
          </a:r>
        </a:p>
        <a:p>
          <a:pPr>
            <a:spcAft>
              <a:spcPct val="35000"/>
            </a:spcAft>
          </a:pPr>
          <a:r>
            <a:rPr lang="ru-RU" sz="1050" dirty="0" smtClean="0"/>
            <a:t>Число читателей – 37 810, читателей до 14 лет – 22 793.</a:t>
          </a:r>
        </a:p>
        <a:p>
          <a:pPr marL="0" indent="176213">
            <a:spcAft>
              <a:spcPct val="35000"/>
            </a:spcAft>
          </a:pPr>
          <a:r>
            <a:rPr lang="ru-RU" sz="1050" dirty="0" smtClean="0"/>
            <a:t> </a:t>
          </a:r>
          <a:r>
            <a:rPr lang="ru-RU" sz="1050" dirty="0" err="1" smtClean="0"/>
            <a:t>Внестационарное</a:t>
          </a:r>
          <a:r>
            <a:rPr lang="ru-RU" sz="1050" dirty="0" smtClean="0"/>
            <a:t> и удаленное обслуживание:                                               -пункты выдачи в детских садах;                                                             -летний читальный зал «Солнечный» на улице;                                  -межбиблиотечный абонемент, надомное обслуживание;                              -услуги удаленного доступа к сайту. </a:t>
          </a:r>
        </a:p>
        <a:p>
          <a:pPr marL="0" indent="176213">
            <a:spcAft>
              <a:spcPct val="35000"/>
            </a:spcAft>
          </a:pPr>
          <a:r>
            <a:rPr lang="ru-RU" sz="1050" dirty="0" smtClean="0"/>
            <a:t>В Центрах общественного доступа проведено 12 групповых и 516 индивидуальных занятий, направленных на развитие информационного общества, всего охвачено 860 человек.</a:t>
          </a:r>
          <a:endParaRPr lang="ru-RU" sz="1050" dirty="0">
            <a:solidFill>
              <a:srgbClr val="FF0000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7425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E4193650-31E1-4C5D-9F01-760B401D8622}" type="presOf" srcId="{E6459A07-C0A7-4240-BC06-F68B54E4516C}" destId="{06281528-B30C-4A0A-A132-600ACBA3C739}" srcOrd="0" destOrd="0" presId="urn:microsoft.com/office/officeart/2008/layout/LinedList"/>
    <dgm:cxn modelId="{4BC543DC-F337-468F-97AA-026CCDE376C9}" type="presOf" srcId="{A2001453-0CBB-4D0E-A450-306EAED31272}" destId="{56334A5E-7C5F-4799-89B1-B11158B2EA39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697D2EA3-5AC4-4D10-9853-27AF32A9F130}" type="presOf" srcId="{F9196E4C-72B0-4A67-A32A-3587057B4DA8}" destId="{50A62934-2032-4E2B-8B7C-8E4C349BA885}" srcOrd="0" destOrd="0" presId="urn:microsoft.com/office/officeart/2008/layout/LinedList"/>
    <dgm:cxn modelId="{84BC5A7F-D9E5-4657-9587-0B83E442ACA1}" type="presParOf" srcId="{50A62934-2032-4E2B-8B7C-8E4C349BA885}" destId="{F43BE7B1-6634-4984-9740-09CEBCE8AB78}" srcOrd="0" destOrd="0" presId="urn:microsoft.com/office/officeart/2008/layout/LinedList"/>
    <dgm:cxn modelId="{FD653D37-6D95-4FFD-A229-806A28FED634}" type="presParOf" srcId="{50A62934-2032-4E2B-8B7C-8E4C349BA885}" destId="{4D5A8FB8-2F7C-4A50-BC48-1D379EBD51E2}" srcOrd="1" destOrd="0" presId="urn:microsoft.com/office/officeart/2008/layout/LinedList"/>
    <dgm:cxn modelId="{7C95C6D8-AEF8-4591-91DD-012633E8DDD9}" type="presParOf" srcId="{4D5A8FB8-2F7C-4A50-BC48-1D379EBD51E2}" destId="{06281528-B30C-4A0A-A132-600ACBA3C739}" srcOrd="0" destOrd="0" presId="urn:microsoft.com/office/officeart/2008/layout/LinedList"/>
    <dgm:cxn modelId="{2FBBBC08-1DB0-4FEA-A1DC-46F34A40D625}" type="presParOf" srcId="{4D5A8FB8-2F7C-4A50-BC48-1D379EBD51E2}" destId="{6155358B-6BC9-44E4-A2B8-3DA4F7E15874}" srcOrd="1" destOrd="0" presId="urn:microsoft.com/office/officeart/2008/layout/LinedList"/>
    <dgm:cxn modelId="{8E6243C3-3AC3-446B-BFDE-2A78F5B2E502}" type="presParOf" srcId="{50A62934-2032-4E2B-8B7C-8E4C349BA885}" destId="{DCA7A30B-2BF7-4BCF-80B2-DF134CC83DE5}" srcOrd="2" destOrd="0" presId="urn:microsoft.com/office/officeart/2008/layout/LinedList"/>
    <dgm:cxn modelId="{5AFC1C38-F22D-4961-B0BC-164A4E0143D3}" type="presParOf" srcId="{50A62934-2032-4E2B-8B7C-8E4C349BA885}" destId="{2F7B6DA4-E765-4F05-8776-43E4FE457136}" srcOrd="3" destOrd="0" presId="urn:microsoft.com/office/officeart/2008/layout/LinedList"/>
    <dgm:cxn modelId="{9650D4AF-37B3-4AA4-91DC-1457B204E21E}" type="presParOf" srcId="{2F7B6DA4-E765-4F05-8776-43E4FE457136}" destId="{56334A5E-7C5F-4799-89B1-B11158B2EA39}" srcOrd="0" destOrd="0" presId="urn:microsoft.com/office/officeart/2008/layout/LinedList"/>
    <dgm:cxn modelId="{607D01DD-2C8E-4BBD-977A-2D1620DA76FC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Туризм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>
        <a:noFill/>
      </dgm:spPr>
      <dgm:t>
        <a:bodyPr lIns="108000" tIns="108000" anchor="t" anchorCtr="0"/>
        <a:lstStyle/>
        <a:p>
          <a:pPr marL="0" indent="176213"/>
          <a:r>
            <a:rPr lang="ru-RU" sz="1050" dirty="0" smtClean="0"/>
            <a:t>На базе МБУК «Культурно-досуговый комплекс» действует туристско-информационный центр.</a:t>
          </a:r>
        </a:p>
        <a:p>
          <a:pPr marL="0" indent="176213"/>
          <a:r>
            <a:rPr lang="ru-RU" sz="1050" dirty="0" smtClean="0"/>
            <a:t>Осуществляет деятельность этнографический центр коренных малочисленных народов Севера «Ай Ас </a:t>
          </a:r>
          <a:r>
            <a:rPr lang="ru-RU" sz="1050" dirty="0" err="1" smtClean="0"/>
            <a:t>Рув</a:t>
          </a:r>
          <a:r>
            <a:rPr lang="ru-RU" sz="1050" dirty="0" smtClean="0"/>
            <a:t>» (Дух малой Оби). </a:t>
          </a:r>
        </a:p>
        <a:p>
          <a:pPr marL="0" indent="176213"/>
          <a:r>
            <a:rPr lang="ru-RU" sz="1050" dirty="0" smtClean="0"/>
            <a:t>Проект «Фестиваль парковой деревянной скульптуры по дереву «Медвежий остров» отмечен дипломом Лауреата 3 степени на туристской выставке-ярмарке «Югра Тур 2017».</a:t>
          </a: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37425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947DF1CA-ED24-4519-91C1-4957B6B7574C}" type="presOf" srcId="{F9196E4C-72B0-4A67-A32A-3587057B4DA8}" destId="{50A62934-2032-4E2B-8B7C-8E4C349BA885}" srcOrd="0" destOrd="0" presId="urn:microsoft.com/office/officeart/2008/layout/LinedList"/>
    <dgm:cxn modelId="{A12DE1BB-061F-403B-A863-309BA29730C2}" type="presOf" srcId="{E6459A07-C0A7-4240-BC06-F68B54E4516C}" destId="{06281528-B30C-4A0A-A132-600ACBA3C739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E229F158-A81C-41D6-AA7B-6B54989EC27C}" type="presOf" srcId="{A2001453-0CBB-4D0E-A450-306EAED31272}" destId="{56334A5E-7C5F-4799-89B1-B11158B2EA39}" srcOrd="0" destOrd="0" presId="urn:microsoft.com/office/officeart/2008/layout/LinedList"/>
    <dgm:cxn modelId="{2AFB071A-C74D-4F60-A563-EBB74A5419B6}" type="presParOf" srcId="{50A62934-2032-4E2B-8B7C-8E4C349BA885}" destId="{F43BE7B1-6634-4984-9740-09CEBCE8AB78}" srcOrd="0" destOrd="0" presId="urn:microsoft.com/office/officeart/2008/layout/LinedList"/>
    <dgm:cxn modelId="{FCED279F-28AD-4D03-8B88-C6169361684C}" type="presParOf" srcId="{50A62934-2032-4E2B-8B7C-8E4C349BA885}" destId="{4D5A8FB8-2F7C-4A50-BC48-1D379EBD51E2}" srcOrd="1" destOrd="0" presId="urn:microsoft.com/office/officeart/2008/layout/LinedList"/>
    <dgm:cxn modelId="{5D8CF2F6-B81E-4EDF-9724-4C8392402357}" type="presParOf" srcId="{4D5A8FB8-2F7C-4A50-BC48-1D379EBD51E2}" destId="{06281528-B30C-4A0A-A132-600ACBA3C739}" srcOrd="0" destOrd="0" presId="urn:microsoft.com/office/officeart/2008/layout/LinedList"/>
    <dgm:cxn modelId="{D9F3F98A-EDDC-4BA3-8DAD-AEA5997845DF}" type="presParOf" srcId="{4D5A8FB8-2F7C-4A50-BC48-1D379EBD51E2}" destId="{6155358B-6BC9-44E4-A2B8-3DA4F7E15874}" srcOrd="1" destOrd="0" presId="urn:microsoft.com/office/officeart/2008/layout/LinedList"/>
    <dgm:cxn modelId="{C7443193-EFBE-4E93-AEF4-F2628DAC7A28}" type="presParOf" srcId="{50A62934-2032-4E2B-8B7C-8E4C349BA885}" destId="{DCA7A30B-2BF7-4BCF-80B2-DF134CC83DE5}" srcOrd="2" destOrd="0" presId="urn:microsoft.com/office/officeart/2008/layout/LinedList"/>
    <dgm:cxn modelId="{2C77E20B-A540-4BA3-A267-2F6FB1A329E3}" type="presParOf" srcId="{50A62934-2032-4E2B-8B7C-8E4C349BA885}" destId="{2F7B6DA4-E765-4F05-8776-43E4FE457136}" srcOrd="3" destOrd="0" presId="urn:microsoft.com/office/officeart/2008/layout/LinedList"/>
    <dgm:cxn modelId="{1E1C69F2-BBC0-4B94-B17B-B4EFA7E8D4DF}" type="presParOf" srcId="{2F7B6DA4-E765-4F05-8776-43E4FE457136}" destId="{56334A5E-7C5F-4799-89B1-B11158B2EA39}" srcOrd="0" destOrd="0" presId="urn:microsoft.com/office/officeart/2008/layout/LinedList"/>
    <dgm:cxn modelId="{12665E23-197B-474B-94A9-A45F56A333CD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AD4538-513F-4BC6-861E-D15226136F6F}" type="doc">
      <dgm:prSet loTypeId="urn:microsoft.com/office/officeart/2008/layout/VerticalCurvedList" loCatId="list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7F9F7D5-CF84-4C3B-B14B-3C12FF00618C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</a:rPr>
            <a:t>Завершены строительные работы по реконструкции родильного дома</a:t>
          </a:r>
          <a:endParaRPr lang="ru-RU" sz="1300" dirty="0">
            <a:solidFill>
              <a:schemeClr val="tx1"/>
            </a:solidFill>
          </a:endParaRPr>
        </a:p>
      </dgm:t>
    </dgm:pt>
    <dgm:pt modelId="{2770B921-9348-4BA3-8EFA-A9C828BFA907}" type="parTrans" cxnId="{B7B6E0FD-6236-4144-A0F4-52E86F64CB20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8B3FD716-7700-480C-A1D1-F897CFEEA2AB}" type="sibTrans" cxnId="{B7B6E0FD-6236-4144-A0F4-52E86F64CB20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27878CAA-0129-480F-969A-935564D63CC1}">
      <dgm:prSet phldrT="[Текст]" custT="1"/>
      <dgm:spPr/>
      <dgm:t>
        <a:bodyPr/>
        <a:lstStyle/>
        <a:p>
          <a:r>
            <a:rPr lang="ru-RU" sz="1300" smtClean="0">
              <a:solidFill>
                <a:schemeClr val="tx1"/>
              </a:solidFill>
            </a:rPr>
            <a:t>Закрыты долги по исполнительным листам на сумму 118 млн. рублей</a:t>
          </a:r>
          <a:endParaRPr lang="ru-RU" sz="1300" dirty="0">
            <a:solidFill>
              <a:schemeClr val="tx1"/>
            </a:solidFill>
          </a:endParaRPr>
        </a:p>
      </dgm:t>
    </dgm:pt>
    <dgm:pt modelId="{FEB976BC-557D-40B3-B584-038F9379DAB7}" type="parTrans" cxnId="{D70B7502-616A-492B-9F98-3506EF4EA442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ABDF10D4-4C45-4DC4-8D2D-A799E9711957}" type="sibTrans" cxnId="{D70B7502-616A-492B-9F98-3506EF4EA442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2FC5029B-926C-43F5-91AF-7B793C1EC46C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</a:rPr>
            <a:t>Введён в эксплуатацию крытый каток в 15 микрорайоне</a:t>
          </a:r>
        </a:p>
      </dgm:t>
    </dgm:pt>
    <dgm:pt modelId="{C0FE4F9F-C6E0-4622-AA69-09D1D5CD220C}" type="parTrans" cxnId="{DB2F8BF9-E7DF-4839-9985-6D481F7A602A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229B9E61-1A65-43C4-A6EB-789E6D447F65}" type="sibTrans" cxnId="{DB2F8BF9-E7DF-4839-9985-6D481F7A602A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A5FE0A55-EC77-4533-876B-0C026F71ABA1}">
      <dgm:prSet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</a:rPr>
            <a:t>Завершены строительные работы на станции обезжелезивания</a:t>
          </a:r>
        </a:p>
      </dgm:t>
    </dgm:pt>
    <dgm:pt modelId="{1DE4C295-C573-4909-B4E5-3404C13A9F5D}" type="parTrans" cxnId="{52C2F46A-C353-4828-A08D-B1988FEBA2E4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86FD7BCE-1DFD-4F34-8FCA-93017D3298B0}" type="sibTrans" cxnId="{52C2F46A-C353-4828-A08D-B1988FEBA2E4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71E5F55B-6361-4D08-8126-EA48E1425751}" type="pres">
      <dgm:prSet presAssocID="{82AD4538-513F-4BC6-861E-D15226136F6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1C0B9B8-83BB-46F6-9639-01038E38783B}" type="pres">
      <dgm:prSet presAssocID="{82AD4538-513F-4BC6-861E-D15226136F6F}" presName="Name1" presStyleCnt="0"/>
      <dgm:spPr/>
      <dgm:t>
        <a:bodyPr/>
        <a:lstStyle/>
        <a:p>
          <a:endParaRPr lang="ru-RU"/>
        </a:p>
      </dgm:t>
    </dgm:pt>
    <dgm:pt modelId="{AE40B673-5E91-43F7-97D3-A4B5FC952F2C}" type="pres">
      <dgm:prSet presAssocID="{82AD4538-513F-4BC6-861E-D15226136F6F}" presName="cycle" presStyleCnt="0"/>
      <dgm:spPr/>
      <dgm:t>
        <a:bodyPr/>
        <a:lstStyle/>
        <a:p>
          <a:endParaRPr lang="ru-RU"/>
        </a:p>
      </dgm:t>
    </dgm:pt>
    <dgm:pt modelId="{0AE0F742-3980-43B9-8A31-44D094CFDECB}" type="pres">
      <dgm:prSet presAssocID="{82AD4538-513F-4BC6-861E-D15226136F6F}" presName="srcNode" presStyleLbl="node1" presStyleIdx="0" presStyleCnt="4"/>
      <dgm:spPr/>
      <dgm:t>
        <a:bodyPr/>
        <a:lstStyle/>
        <a:p>
          <a:endParaRPr lang="ru-RU"/>
        </a:p>
      </dgm:t>
    </dgm:pt>
    <dgm:pt modelId="{56DA7DBA-C7C7-477A-8431-CD9CDDCDCE3B}" type="pres">
      <dgm:prSet presAssocID="{82AD4538-513F-4BC6-861E-D15226136F6F}" presName="conn" presStyleLbl="parChTrans1D2" presStyleIdx="0" presStyleCnt="1"/>
      <dgm:spPr/>
      <dgm:t>
        <a:bodyPr/>
        <a:lstStyle/>
        <a:p>
          <a:endParaRPr lang="ru-RU"/>
        </a:p>
      </dgm:t>
    </dgm:pt>
    <dgm:pt modelId="{3F92EE57-80E6-4A6E-981D-97229B56B4A7}" type="pres">
      <dgm:prSet presAssocID="{82AD4538-513F-4BC6-861E-D15226136F6F}" presName="extraNode" presStyleLbl="node1" presStyleIdx="0" presStyleCnt="4"/>
      <dgm:spPr/>
      <dgm:t>
        <a:bodyPr/>
        <a:lstStyle/>
        <a:p>
          <a:endParaRPr lang="ru-RU"/>
        </a:p>
      </dgm:t>
    </dgm:pt>
    <dgm:pt modelId="{A23D3114-DDCE-4790-A602-8F5C0C044114}" type="pres">
      <dgm:prSet presAssocID="{82AD4538-513F-4BC6-861E-D15226136F6F}" presName="dstNode" presStyleLbl="node1" presStyleIdx="0" presStyleCnt="4"/>
      <dgm:spPr/>
      <dgm:t>
        <a:bodyPr/>
        <a:lstStyle/>
        <a:p>
          <a:endParaRPr lang="ru-RU"/>
        </a:p>
      </dgm:t>
    </dgm:pt>
    <dgm:pt modelId="{EBA40955-EFBB-43F3-A5B4-B0F4128034D8}" type="pres">
      <dgm:prSet presAssocID="{C7F9F7D5-CF84-4C3B-B14B-3C12FF00618C}" presName="text_1" presStyleLbl="node1" presStyleIdx="0" presStyleCnt="4" custScaleY="105167" custLinFactNeighborX="934" custLinFactNeighborY="1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841C5-F669-468A-8293-D62B436EEA40}" type="pres">
      <dgm:prSet presAssocID="{C7F9F7D5-CF84-4C3B-B14B-3C12FF00618C}" presName="accent_1" presStyleCnt="0"/>
      <dgm:spPr/>
      <dgm:t>
        <a:bodyPr/>
        <a:lstStyle/>
        <a:p>
          <a:endParaRPr lang="ru-RU"/>
        </a:p>
      </dgm:t>
    </dgm:pt>
    <dgm:pt modelId="{89C1F29B-9E3F-4BE2-B09D-380994C455BE}" type="pres">
      <dgm:prSet presAssocID="{C7F9F7D5-CF84-4C3B-B14B-3C12FF00618C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A2B47A8E-0021-461B-9BD4-E523B0288124}" type="pres">
      <dgm:prSet presAssocID="{2FC5029B-926C-43F5-91AF-7B793C1EC46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80119-9F12-42A4-BC27-438679D6010A}" type="pres">
      <dgm:prSet presAssocID="{2FC5029B-926C-43F5-91AF-7B793C1EC46C}" presName="accent_2" presStyleCnt="0"/>
      <dgm:spPr/>
      <dgm:t>
        <a:bodyPr/>
        <a:lstStyle/>
        <a:p>
          <a:endParaRPr lang="ru-RU"/>
        </a:p>
      </dgm:t>
    </dgm:pt>
    <dgm:pt modelId="{B096051F-7DD3-44D6-879C-F5F0D593F8FC}" type="pres">
      <dgm:prSet presAssocID="{2FC5029B-926C-43F5-91AF-7B793C1EC46C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136E1C45-FEF5-4C00-9314-F5736F8593EA}" type="pres">
      <dgm:prSet presAssocID="{A5FE0A55-EC77-4533-876B-0C026F71ABA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A63E9-05CF-492D-AEA7-BD7FC4AAF233}" type="pres">
      <dgm:prSet presAssocID="{A5FE0A55-EC77-4533-876B-0C026F71ABA1}" presName="accent_3" presStyleCnt="0"/>
      <dgm:spPr/>
      <dgm:t>
        <a:bodyPr/>
        <a:lstStyle/>
        <a:p>
          <a:endParaRPr lang="ru-RU"/>
        </a:p>
      </dgm:t>
    </dgm:pt>
    <dgm:pt modelId="{B779B79A-1D8C-4A6C-92FC-2359DA446549}" type="pres">
      <dgm:prSet presAssocID="{A5FE0A55-EC77-4533-876B-0C026F71ABA1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FD9E8E84-91CE-43E9-8111-0E5A20B4C1E2}" type="pres">
      <dgm:prSet presAssocID="{27878CAA-0129-480F-969A-935564D63CC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97AB1-B180-47DB-B48B-2EECBFCACE76}" type="pres">
      <dgm:prSet presAssocID="{27878CAA-0129-480F-969A-935564D63CC1}" presName="accent_4" presStyleCnt="0"/>
      <dgm:spPr/>
      <dgm:t>
        <a:bodyPr/>
        <a:lstStyle/>
        <a:p>
          <a:endParaRPr lang="ru-RU"/>
        </a:p>
      </dgm:t>
    </dgm:pt>
    <dgm:pt modelId="{60E05F82-1811-4EB3-A2E2-C9BC49E91AD1}" type="pres">
      <dgm:prSet presAssocID="{27878CAA-0129-480F-969A-935564D63CC1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AFC65966-0D4B-4542-9A4E-1FA5AB15FA66}" type="presOf" srcId="{27878CAA-0129-480F-969A-935564D63CC1}" destId="{FD9E8E84-91CE-43E9-8111-0E5A20B4C1E2}" srcOrd="0" destOrd="0" presId="urn:microsoft.com/office/officeart/2008/layout/VerticalCurvedList"/>
    <dgm:cxn modelId="{EAC6F3EE-FF4A-471E-9A3F-85E3875CAFBC}" type="presOf" srcId="{8B3FD716-7700-480C-A1D1-F897CFEEA2AB}" destId="{56DA7DBA-C7C7-477A-8431-CD9CDDCDCE3B}" srcOrd="0" destOrd="0" presId="urn:microsoft.com/office/officeart/2008/layout/VerticalCurvedList"/>
    <dgm:cxn modelId="{E796C0B5-DEBA-4354-9CA8-364DD1FEC608}" type="presOf" srcId="{A5FE0A55-EC77-4533-876B-0C026F71ABA1}" destId="{136E1C45-FEF5-4C00-9314-F5736F8593EA}" srcOrd="0" destOrd="0" presId="urn:microsoft.com/office/officeart/2008/layout/VerticalCurvedList"/>
    <dgm:cxn modelId="{B7B6E0FD-6236-4144-A0F4-52E86F64CB20}" srcId="{82AD4538-513F-4BC6-861E-D15226136F6F}" destId="{C7F9F7D5-CF84-4C3B-B14B-3C12FF00618C}" srcOrd="0" destOrd="0" parTransId="{2770B921-9348-4BA3-8EFA-A9C828BFA907}" sibTransId="{8B3FD716-7700-480C-A1D1-F897CFEEA2AB}"/>
    <dgm:cxn modelId="{56B34256-AF4C-4176-A3FF-9B9C1A2A18B3}" type="presOf" srcId="{C7F9F7D5-CF84-4C3B-B14B-3C12FF00618C}" destId="{EBA40955-EFBB-43F3-A5B4-B0F4128034D8}" srcOrd="0" destOrd="0" presId="urn:microsoft.com/office/officeart/2008/layout/VerticalCurvedList"/>
    <dgm:cxn modelId="{D70B7502-616A-492B-9F98-3506EF4EA442}" srcId="{82AD4538-513F-4BC6-861E-D15226136F6F}" destId="{27878CAA-0129-480F-969A-935564D63CC1}" srcOrd="3" destOrd="0" parTransId="{FEB976BC-557D-40B3-B584-038F9379DAB7}" sibTransId="{ABDF10D4-4C45-4DC4-8D2D-A799E9711957}"/>
    <dgm:cxn modelId="{CAEB950F-3310-4C97-B5E8-08230E934B6E}" type="presOf" srcId="{2FC5029B-926C-43F5-91AF-7B793C1EC46C}" destId="{A2B47A8E-0021-461B-9BD4-E523B0288124}" srcOrd="0" destOrd="0" presId="urn:microsoft.com/office/officeart/2008/layout/VerticalCurvedList"/>
    <dgm:cxn modelId="{52C2F46A-C353-4828-A08D-B1988FEBA2E4}" srcId="{82AD4538-513F-4BC6-861E-D15226136F6F}" destId="{A5FE0A55-EC77-4533-876B-0C026F71ABA1}" srcOrd="2" destOrd="0" parTransId="{1DE4C295-C573-4909-B4E5-3404C13A9F5D}" sibTransId="{86FD7BCE-1DFD-4F34-8FCA-93017D3298B0}"/>
    <dgm:cxn modelId="{DB2F8BF9-E7DF-4839-9985-6D481F7A602A}" srcId="{82AD4538-513F-4BC6-861E-D15226136F6F}" destId="{2FC5029B-926C-43F5-91AF-7B793C1EC46C}" srcOrd="1" destOrd="0" parTransId="{C0FE4F9F-C6E0-4622-AA69-09D1D5CD220C}" sibTransId="{229B9E61-1A65-43C4-A6EB-789E6D447F65}"/>
    <dgm:cxn modelId="{E8388C3E-E19B-4D36-B1CF-FAA8DBE3FE4F}" type="presOf" srcId="{82AD4538-513F-4BC6-861E-D15226136F6F}" destId="{71E5F55B-6361-4D08-8126-EA48E1425751}" srcOrd="0" destOrd="0" presId="urn:microsoft.com/office/officeart/2008/layout/VerticalCurvedList"/>
    <dgm:cxn modelId="{E22FB26C-6445-41EF-A4D6-E4E5EBF3FF2F}" type="presParOf" srcId="{71E5F55B-6361-4D08-8126-EA48E1425751}" destId="{21C0B9B8-83BB-46F6-9639-01038E38783B}" srcOrd="0" destOrd="0" presId="urn:microsoft.com/office/officeart/2008/layout/VerticalCurvedList"/>
    <dgm:cxn modelId="{0CDC6890-3817-41A7-9995-493789017704}" type="presParOf" srcId="{21C0B9B8-83BB-46F6-9639-01038E38783B}" destId="{AE40B673-5E91-43F7-97D3-A4B5FC952F2C}" srcOrd="0" destOrd="0" presId="urn:microsoft.com/office/officeart/2008/layout/VerticalCurvedList"/>
    <dgm:cxn modelId="{AC07B54C-9C44-4220-834C-01DE41128A1A}" type="presParOf" srcId="{AE40B673-5E91-43F7-97D3-A4B5FC952F2C}" destId="{0AE0F742-3980-43B9-8A31-44D094CFDECB}" srcOrd="0" destOrd="0" presId="urn:microsoft.com/office/officeart/2008/layout/VerticalCurvedList"/>
    <dgm:cxn modelId="{C91D3806-983E-46B4-B5FF-9ABF5181A55C}" type="presParOf" srcId="{AE40B673-5E91-43F7-97D3-A4B5FC952F2C}" destId="{56DA7DBA-C7C7-477A-8431-CD9CDDCDCE3B}" srcOrd="1" destOrd="0" presId="urn:microsoft.com/office/officeart/2008/layout/VerticalCurvedList"/>
    <dgm:cxn modelId="{2B7530A9-FA26-4ECC-8AC3-F5FEFA833D46}" type="presParOf" srcId="{AE40B673-5E91-43F7-97D3-A4B5FC952F2C}" destId="{3F92EE57-80E6-4A6E-981D-97229B56B4A7}" srcOrd="2" destOrd="0" presId="urn:microsoft.com/office/officeart/2008/layout/VerticalCurvedList"/>
    <dgm:cxn modelId="{3AD22C6C-4011-40AD-97F6-18C3FDAE7C72}" type="presParOf" srcId="{AE40B673-5E91-43F7-97D3-A4B5FC952F2C}" destId="{A23D3114-DDCE-4790-A602-8F5C0C044114}" srcOrd="3" destOrd="0" presId="urn:microsoft.com/office/officeart/2008/layout/VerticalCurvedList"/>
    <dgm:cxn modelId="{75E059B8-6206-4C19-ADD2-F87B0ABC8AC1}" type="presParOf" srcId="{21C0B9B8-83BB-46F6-9639-01038E38783B}" destId="{EBA40955-EFBB-43F3-A5B4-B0F4128034D8}" srcOrd="1" destOrd="0" presId="urn:microsoft.com/office/officeart/2008/layout/VerticalCurvedList"/>
    <dgm:cxn modelId="{59E3A298-4E49-44E7-A0D8-725AADDD9069}" type="presParOf" srcId="{21C0B9B8-83BB-46F6-9639-01038E38783B}" destId="{0CE841C5-F669-468A-8293-D62B436EEA40}" srcOrd="2" destOrd="0" presId="urn:microsoft.com/office/officeart/2008/layout/VerticalCurvedList"/>
    <dgm:cxn modelId="{2FA321B4-A83A-4A46-ADE6-6046E9C4CAC9}" type="presParOf" srcId="{0CE841C5-F669-468A-8293-D62B436EEA40}" destId="{89C1F29B-9E3F-4BE2-B09D-380994C455BE}" srcOrd="0" destOrd="0" presId="urn:microsoft.com/office/officeart/2008/layout/VerticalCurvedList"/>
    <dgm:cxn modelId="{C176CD9A-0017-4F44-B7A3-DF187D5D622C}" type="presParOf" srcId="{21C0B9B8-83BB-46F6-9639-01038E38783B}" destId="{A2B47A8E-0021-461B-9BD4-E523B0288124}" srcOrd="3" destOrd="0" presId="urn:microsoft.com/office/officeart/2008/layout/VerticalCurvedList"/>
    <dgm:cxn modelId="{041D29FC-C7FA-4193-8697-3BBC3ED641E3}" type="presParOf" srcId="{21C0B9B8-83BB-46F6-9639-01038E38783B}" destId="{95D80119-9F12-42A4-BC27-438679D6010A}" srcOrd="4" destOrd="0" presId="urn:microsoft.com/office/officeart/2008/layout/VerticalCurvedList"/>
    <dgm:cxn modelId="{BA5396CB-0BC5-42FC-8A96-4E654035326F}" type="presParOf" srcId="{95D80119-9F12-42A4-BC27-438679D6010A}" destId="{B096051F-7DD3-44D6-879C-F5F0D593F8FC}" srcOrd="0" destOrd="0" presId="urn:microsoft.com/office/officeart/2008/layout/VerticalCurvedList"/>
    <dgm:cxn modelId="{31B800D7-59B9-44A9-B8E8-D14D9C4FE359}" type="presParOf" srcId="{21C0B9B8-83BB-46F6-9639-01038E38783B}" destId="{136E1C45-FEF5-4C00-9314-F5736F8593EA}" srcOrd="5" destOrd="0" presId="urn:microsoft.com/office/officeart/2008/layout/VerticalCurvedList"/>
    <dgm:cxn modelId="{E153E447-69C9-4F5D-B0F9-8D11D6B6E330}" type="presParOf" srcId="{21C0B9B8-83BB-46F6-9639-01038E38783B}" destId="{2E1A63E9-05CF-492D-AEA7-BD7FC4AAF233}" srcOrd="6" destOrd="0" presId="urn:microsoft.com/office/officeart/2008/layout/VerticalCurvedList"/>
    <dgm:cxn modelId="{58A37E00-6F70-4423-841D-81EE19EB9280}" type="presParOf" srcId="{2E1A63E9-05CF-492D-AEA7-BD7FC4AAF233}" destId="{B779B79A-1D8C-4A6C-92FC-2359DA446549}" srcOrd="0" destOrd="0" presId="urn:microsoft.com/office/officeart/2008/layout/VerticalCurvedList"/>
    <dgm:cxn modelId="{8462ED3C-19A9-4D0F-AE0C-894DFE9654A8}" type="presParOf" srcId="{21C0B9B8-83BB-46F6-9639-01038E38783B}" destId="{FD9E8E84-91CE-43E9-8111-0E5A20B4C1E2}" srcOrd="7" destOrd="0" presId="urn:microsoft.com/office/officeart/2008/layout/VerticalCurvedList"/>
    <dgm:cxn modelId="{6AB9D0A2-3C3D-4DF3-82BF-2D2EAD728703}" type="presParOf" srcId="{21C0B9B8-83BB-46F6-9639-01038E38783B}" destId="{2FC97AB1-B180-47DB-B48B-2EECBFCACE76}" srcOrd="8" destOrd="0" presId="urn:microsoft.com/office/officeart/2008/layout/VerticalCurvedList"/>
    <dgm:cxn modelId="{344388BF-50E7-4437-9605-7056E3977E9E}" type="presParOf" srcId="{2FC97AB1-B180-47DB-B48B-2EECBFCACE76}" destId="{60E05F82-1811-4EB3-A2E2-C9BC49E91AD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BB0BAD5-2634-4A28-88FD-1CF406650CA1}" type="doc">
      <dgm:prSet loTypeId="urn:microsoft.com/office/officeart/2005/8/layout/cycle4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046AD79-F85D-480E-86AB-2C60986EA626}">
      <dgm:prSet phldrT="[Текст]" custT="1"/>
      <dgm:spPr/>
      <dgm:t>
        <a:bodyPr/>
        <a:lstStyle/>
        <a:p>
          <a:r>
            <a:rPr lang="ru-RU" sz="1400" b="1" smtClean="0">
              <a:latin typeface="Times New Roman" pitchFamily="18" charset="0"/>
              <a:cs typeface="Times New Roman" pitchFamily="18" charset="0"/>
            </a:rPr>
            <a:t>Развитие жилищно-коммунального хозяйства и благоустройства городской территории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C88EBF2F-BB0C-4BA8-BF11-BBE65D34C4CD}" type="parTrans" cxnId="{A488AC4D-10C4-404D-B55F-A9418952E0F6}">
      <dgm:prSet/>
      <dgm:spPr/>
      <dgm:t>
        <a:bodyPr/>
        <a:lstStyle/>
        <a:p>
          <a:endParaRPr lang="ru-RU" sz="1400"/>
        </a:p>
      </dgm:t>
    </dgm:pt>
    <dgm:pt modelId="{605AAA75-D84E-4659-944D-BF8DB2024528}" type="sibTrans" cxnId="{A488AC4D-10C4-404D-B55F-A9418952E0F6}">
      <dgm:prSet/>
      <dgm:spPr/>
      <dgm:t>
        <a:bodyPr/>
        <a:lstStyle/>
        <a:p>
          <a:endParaRPr lang="ru-RU" sz="1400"/>
        </a:p>
      </dgm:t>
    </dgm:pt>
    <dgm:pt modelId="{9DA335C6-FDA0-44C9-A7BD-D5FA1A285C48}">
      <dgm:prSet phldrT="[Текст]" custT="1"/>
      <dgm:spPr/>
      <dgm:t>
        <a:bodyPr/>
        <a:lstStyle/>
        <a:p>
          <a:r>
            <a:rPr lang="ru-RU" sz="1400" b="1" smtClean="0">
              <a:latin typeface="Times New Roman" pitchFamily="18" charset="0"/>
              <a:cs typeface="Times New Roman" pitchFamily="18" charset="0"/>
            </a:rPr>
            <a:t>Развитие отраслей экономики как постоянного места работы жителей</a:t>
          </a:r>
          <a:endParaRPr lang="ru-RU" sz="14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821801D6-6F25-423F-A312-9BBC10F343CF}" type="parTrans" cxnId="{8BFA8A29-3C31-467F-8404-B591877EF2E8}">
      <dgm:prSet/>
      <dgm:spPr/>
      <dgm:t>
        <a:bodyPr/>
        <a:lstStyle/>
        <a:p>
          <a:endParaRPr lang="ru-RU" sz="1400"/>
        </a:p>
      </dgm:t>
    </dgm:pt>
    <dgm:pt modelId="{1B899F7A-C0C5-47A2-9DC6-D518E45C8F76}" type="sibTrans" cxnId="{8BFA8A29-3C31-467F-8404-B591877EF2E8}">
      <dgm:prSet/>
      <dgm:spPr/>
      <dgm:t>
        <a:bodyPr/>
        <a:lstStyle/>
        <a:p>
          <a:endParaRPr lang="ru-RU" sz="1400"/>
        </a:p>
      </dgm:t>
    </dgm:pt>
    <dgm:pt modelId="{8789BD05-D77D-4F3B-8E6F-7A6E962DB846}">
      <dgm:prSet/>
      <dgm:spPr/>
      <dgm:t>
        <a:bodyPr/>
        <a:lstStyle/>
        <a:p>
          <a:endParaRPr lang="ru-RU" sz="1400" dirty="0"/>
        </a:p>
      </dgm:t>
    </dgm:pt>
    <dgm:pt modelId="{6818F811-B751-47E2-B3DA-AC6CDC8B3A35}" type="parTrans" cxnId="{D5627972-F720-4DD0-910C-D6AF4D7D95B4}">
      <dgm:prSet/>
      <dgm:spPr/>
      <dgm:t>
        <a:bodyPr/>
        <a:lstStyle/>
        <a:p>
          <a:endParaRPr lang="ru-RU" sz="1400"/>
        </a:p>
      </dgm:t>
    </dgm:pt>
    <dgm:pt modelId="{AA7CD1B5-3DA6-42F4-9FF8-EC4EDD0059A2}" type="sibTrans" cxnId="{D5627972-F720-4DD0-910C-D6AF4D7D95B4}">
      <dgm:prSet/>
      <dgm:spPr/>
      <dgm:t>
        <a:bodyPr/>
        <a:lstStyle/>
        <a:p>
          <a:endParaRPr lang="ru-RU" sz="1400"/>
        </a:p>
      </dgm:t>
    </dgm:pt>
    <dgm:pt modelId="{9ED64B7B-36B3-450D-9146-4D9FD86F5151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Решение социальных задач по повышению уровня и качества жизни жителей</a:t>
          </a:r>
        </a:p>
      </dgm:t>
    </dgm:pt>
    <dgm:pt modelId="{B1E22BDE-356E-4781-80D0-EBF16698D9ED}" type="parTrans" cxnId="{8B5309F9-C75C-4A68-9F10-CF992459FCEF}">
      <dgm:prSet/>
      <dgm:spPr/>
      <dgm:t>
        <a:bodyPr/>
        <a:lstStyle/>
        <a:p>
          <a:endParaRPr lang="ru-RU" sz="1400"/>
        </a:p>
      </dgm:t>
    </dgm:pt>
    <dgm:pt modelId="{2C119F6E-7842-42BC-9BC8-212D0DA7C391}" type="sibTrans" cxnId="{8B5309F9-C75C-4A68-9F10-CF992459FCEF}">
      <dgm:prSet/>
      <dgm:spPr/>
      <dgm:t>
        <a:bodyPr/>
        <a:lstStyle/>
        <a:p>
          <a:endParaRPr lang="ru-RU" sz="1400"/>
        </a:p>
      </dgm:t>
    </dgm:pt>
    <dgm:pt modelId="{FDB80434-F45B-41A8-8D00-704D98D2F959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Развитие информационного пространства оказания государственных и муниципальных услуг</a:t>
          </a:r>
        </a:p>
      </dgm:t>
    </dgm:pt>
    <dgm:pt modelId="{6A3D286F-9D4F-471D-8483-B0DDA0314189}" type="parTrans" cxnId="{8F52F34F-5506-4FF9-A6A8-AD9C14A53CB6}">
      <dgm:prSet/>
      <dgm:spPr/>
      <dgm:t>
        <a:bodyPr/>
        <a:lstStyle/>
        <a:p>
          <a:endParaRPr lang="ru-RU" sz="1400"/>
        </a:p>
      </dgm:t>
    </dgm:pt>
    <dgm:pt modelId="{9869BA86-7DAC-4EA5-BC6F-90582E677C86}" type="sibTrans" cxnId="{8F52F34F-5506-4FF9-A6A8-AD9C14A53CB6}">
      <dgm:prSet/>
      <dgm:spPr/>
      <dgm:t>
        <a:bodyPr/>
        <a:lstStyle/>
        <a:p>
          <a:endParaRPr lang="ru-RU" sz="1400"/>
        </a:p>
      </dgm:t>
    </dgm:pt>
    <dgm:pt modelId="{73950F14-6681-45B3-9713-FD4D544AACD6}">
      <dgm:prSet custT="1"/>
      <dgm:spPr/>
      <dgm:t>
        <a:bodyPr/>
        <a:lstStyle/>
        <a:p>
          <a:endParaRPr lang="ru-RU"/>
        </a:p>
      </dgm:t>
    </dgm:pt>
    <dgm:pt modelId="{6E601A2D-A2B2-4BAC-801B-17A7946090A4}" type="parTrans" cxnId="{FF07A378-1902-4AD3-8B20-75618ED1FE2D}">
      <dgm:prSet/>
      <dgm:spPr/>
      <dgm:t>
        <a:bodyPr/>
        <a:lstStyle/>
        <a:p>
          <a:endParaRPr lang="ru-RU" sz="1400"/>
        </a:p>
      </dgm:t>
    </dgm:pt>
    <dgm:pt modelId="{50679140-3335-4D41-A7C5-A73278837E82}" type="sibTrans" cxnId="{FF07A378-1902-4AD3-8B20-75618ED1FE2D}">
      <dgm:prSet/>
      <dgm:spPr/>
      <dgm:t>
        <a:bodyPr/>
        <a:lstStyle/>
        <a:p>
          <a:endParaRPr lang="ru-RU" sz="1400"/>
        </a:p>
      </dgm:t>
    </dgm:pt>
    <dgm:pt modelId="{BA3CA193-66DB-4FA7-8C26-DF211959C88A}" type="pres">
      <dgm:prSet presAssocID="{9BB0BAD5-2634-4A28-88FD-1CF406650CA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079F61-E653-422A-A833-EF1E24A50474}" type="pres">
      <dgm:prSet presAssocID="{9BB0BAD5-2634-4A28-88FD-1CF406650CA1}" presName="children" presStyleCnt="0"/>
      <dgm:spPr/>
      <dgm:t>
        <a:bodyPr/>
        <a:lstStyle/>
        <a:p>
          <a:endParaRPr lang="ru-RU"/>
        </a:p>
      </dgm:t>
    </dgm:pt>
    <dgm:pt modelId="{5DE1911E-C4B7-4AD8-A882-AA9E1135691C}" type="pres">
      <dgm:prSet presAssocID="{9BB0BAD5-2634-4A28-88FD-1CF406650CA1}" presName="childPlaceholder" presStyleCnt="0"/>
      <dgm:spPr/>
      <dgm:t>
        <a:bodyPr/>
        <a:lstStyle/>
        <a:p>
          <a:endParaRPr lang="ru-RU"/>
        </a:p>
      </dgm:t>
    </dgm:pt>
    <dgm:pt modelId="{045943F6-38A9-44BC-87DF-4F35DB8AA5AB}" type="pres">
      <dgm:prSet presAssocID="{9BB0BAD5-2634-4A28-88FD-1CF406650CA1}" presName="circle" presStyleCnt="0"/>
      <dgm:spPr/>
      <dgm:t>
        <a:bodyPr/>
        <a:lstStyle/>
        <a:p>
          <a:endParaRPr lang="ru-RU"/>
        </a:p>
      </dgm:t>
    </dgm:pt>
    <dgm:pt modelId="{1AEE496F-3C38-4957-A50C-169567BA887D}" type="pres">
      <dgm:prSet presAssocID="{9BB0BAD5-2634-4A28-88FD-1CF406650CA1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50DFF1-3543-44F4-9EA2-5EFD29BC617A}" type="pres">
      <dgm:prSet presAssocID="{9BB0BAD5-2634-4A28-88FD-1CF406650CA1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01690-DB1E-4B13-B449-602FC65FCEF1}" type="pres">
      <dgm:prSet presAssocID="{9BB0BAD5-2634-4A28-88FD-1CF406650CA1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85DE7-51A5-4789-94E7-5E413B913917}" type="pres">
      <dgm:prSet presAssocID="{9BB0BAD5-2634-4A28-88FD-1CF406650CA1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9E7A5-9BE8-4B54-859E-2A0606689F8D}" type="pres">
      <dgm:prSet presAssocID="{9BB0BAD5-2634-4A28-88FD-1CF406650CA1}" presName="quadrantPlaceholder" presStyleCnt="0"/>
      <dgm:spPr/>
      <dgm:t>
        <a:bodyPr/>
        <a:lstStyle/>
        <a:p>
          <a:endParaRPr lang="ru-RU"/>
        </a:p>
      </dgm:t>
    </dgm:pt>
    <dgm:pt modelId="{B6DA5D7B-555D-4929-B731-356A88828E9E}" type="pres">
      <dgm:prSet presAssocID="{9BB0BAD5-2634-4A28-88FD-1CF406650CA1}" presName="center1" presStyleLbl="fgShp" presStyleIdx="0" presStyleCnt="2"/>
      <dgm:spPr/>
      <dgm:t>
        <a:bodyPr/>
        <a:lstStyle/>
        <a:p>
          <a:endParaRPr lang="ru-RU"/>
        </a:p>
      </dgm:t>
    </dgm:pt>
    <dgm:pt modelId="{C397DCFB-51A3-4032-8B9A-21279B121A60}" type="pres">
      <dgm:prSet presAssocID="{9BB0BAD5-2634-4A28-88FD-1CF406650CA1}" presName="center2" presStyleLbl="fgShp" presStyleIdx="1" presStyleCnt="2"/>
      <dgm:spPr/>
      <dgm:t>
        <a:bodyPr/>
        <a:lstStyle/>
        <a:p>
          <a:endParaRPr lang="ru-RU"/>
        </a:p>
      </dgm:t>
    </dgm:pt>
  </dgm:ptLst>
  <dgm:cxnLst>
    <dgm:cxn modelId="{754A2145-61E6-42A2-9B98-9D11EAFC6BD0}" type="presOf" srcId="{9ED64B7B-36B3-450D-9146-4D9FD86F5151}" destId="{89D01690-DB1E-4B13-B449-602FC65FCEF1}" srcOrd="0" destOrd="0" presId="urn:microsoft.com/office/officeart/2005/8/layout/cycle4"/>
    <dgm:cxn modelId="{DEC3C1BA-5855-4D94-BD21-4441F27BF4E2}" type="presOf" srcId="{3046AD79-F85D-480E-86AB-2C60986EA626}" destId="{1AEE496F-3C38-4957-A50C-169567BA887D}" srcOrd="0" destOrd="0" presId="urn:microsoft.com/office/officeart/2005/8/layout/cycle4"/>
    <dgm:cxn modelId="{8B5309F9-C75C-4A68-9F10-CF992459FCEF}" srcId="{9BB0BAD5-2634-4A28-88FD-1CF406650CA1}" destId="{9ED64B7B-36B3-450D-9146-4D9FD86F5151}" srcOrd="2" destOrd="0" parTransId="{B1E22BDE-356E-4781-80D0-EBF16698D9ED}" sibTransId="{2C119F6E-7842-42BC-9BC8-212D0DA7C391}"/>
    <dgm:cxn modelId="{4E520542-0EC0-45D2-ADB9-59F719229BBC}" type="presOf" srcId="{FDB80434-F45B-41A8-8D00-704D98D2F959}" destId="{41F85DE7-51A5-4789-94E7-5E413B913917}" srcOrd="0" destOrd="0" presId="urn:microsoft.com/office/officeart/2005/8/layout/cycle4"/>
    <dgm:cxn modelId="{FF07A378-1902-4AD3-8B20-75618ED1FE2D}" srcId="{9BB0BAD5-2634-4A28-88FD-1CF406650CA1}" destId="{73950F14-6681-45B3-9713-FD4D544AACD6}" srcOrd="4" destOrd="0" parTransId="{6E601A2D-A2B2-4BAC-801B-17A7946090A4}" sibTransId="{50679140-3335-4D41-A7C5-A73278837E82}"/>
    <dgm:cxn modelId="{393CEC68-800B-43EA-A54B-BBC2DD0C7A1B}" type="presOf" srcId="{9DA335C6-FDA0-44C9-A7BD-D5FA1A285C48}" destId="{DF50DFF1-3543-44F4-9EA2-5EFD29BC617A}" srcOrd="0" destOrd="0" presId="urn:microsoft.com/office/officeart/2005/8/layout/cycle4"/>
    <dgm:cxn modelId="{D5627972-F720-4DD0-910C-D6AF4D7D95B4}" srcId="{73950F14-6681-45B3-9713-FD4D544AACD6}" destId="{8789BD05-D77D-4F3B-8E6F-7A6E962DB846}" srcOrd="0" destOrd="0" parTransId="{6818F811-B751-47E2-B3DA-AC6CDC8B3A35}" sibTransId="{AA7CD1B5-3DA6-42F4-9FF8-EC4EDD0059A2}"/>
    <dgm:cxn modelId="{8F52F34F-5506-4FF9-A6A8-AD9C14A53CB6}" srcId="{9BB0BAD5-2634-4A28-88FD-1CF406650CA1}" destId="{FDB80434-F45B-41A8-8D00-704D98D2F959}" srcOrd="3" destOrd="0" parTransId="{6A3D286F-9D4F-471D-8483-B0DDA0314189}" sibTransId="{9869BA86-7DAC-4EA5-BC6F-90582E677C86}"/>
    <dgm:cxn modelId="{C3F21092-955C-424F-AF06-EFD0D66AAC1A}" type="presOf" srcId="{9BB0BAD5-2634-4A28-88FD-1CF406650CA1}" destId="{BA3CA193-66DB-4FA7-8C26-DF211959C88A}" srcOrd="0" destOrd="0" presId="urn:microsoft.com/office/officeart/2005/8/layout/cycle4"/>
    <dgm:cxn modelId="{8BFA8A29-3C31-467F-8404-B591877EF2E8}" srcId="{9BB0BAD5-2634-4A28-88FD-1CF406650CA1}" destId="{9DA335C6-FDA0-44C9-A7BD-D5FA1A285C48}" srcOrd="1" destOrd="0" parTransId="{821801D6-6F25-423F-A312-9BBC10F343CF}" sibTransId="{1B899F7A-C0C5-47A2-9DC6-D518E45C8F76}"/>
    <dgm:cxn modelId="{A488AC4D-10C4-404D-B55F-A9418952E0F6}" srcId="{9BB0BAD5-2634-4A28-88FD-1CF406650CA1}" destId="{3046AD79-F85D-480E-86AB-2C60986EA626}" srcOrd="0" destOrd="0" parTransId="{C88EBF2F-BB0C-4BA8-BF11-BBE65D34C4CD}" sibTransId="{605AAA75-D84E-4659-944D-BF8DB2024528}"/>
    <dgm:cxn modelId="{9FE7B66F-A0E2-468F-9DC7-EB991D25182A}" type="presParOf" srcId="{BA3CA193-66DB-4FA7-8C26-DF211959C88A}" destId="{23079F61-E653-422A-A833-EF1E24A50474}" srcOrd="0" destOrd="0" presId="urn:microsoft.com/office/officeart/2005/8/layout/cycle4"/>
    <dgm:cxn modelId="{984CBFFF-C3C0-45A2-8472-4A88155C870C}" type="presParOf" srcId="{23079F61-E653-422A-A833-EF1E24A50474}" destId="{5DE1911E-C4B7-4AD8-A882-AA9E1135691C}" srcOrd="0" destOrd="0" presId="urn:microsoft.com/office/officeart/2005/8/layout/cycle4"/>
    <dgm:cxn modelId="{A059FF6C-C086-488D-8147-82FECFDEEB74}" type="presParOf" srcId="{BA3CA193-66DB-4FA7-8C26-DF211959C88A}" destId="{045943F6-38A9-44BC-87DF-4F35DB8AA5AB}" srcOrd="1" destOrd="0" presId="urn:microsoft.com/office/officeart/2005/8/layout/cycle4"/>
    <dgm:cxn modelId="{2CAFA7D0-E370-4A95-8484-3085574EA5AC}" type="presParOf" srcId="{045943F6-38A9-44BC-87DF-4F35DB8AA5AB}" destId="{1AEE496F-3C38-4957-A50C-169567BA887D}" srcOrd="0" destOrd="0" presId="urn:microsoft.com/office/officeart/2005/8/layout/cycle4"/>
    <dgm:cxn modelId="{41E914A9-9A4A-4DA6-ADA0-334EB10C5B6C}" type="presParOf" srcId="{045943F6-38A9-44BC-87DF-4F35DB8AA5AB}" destId="{DF50DFF1-3543-44F4-9EA2-5EFD29BC617A}" srcOrd="1" destOrd="0" presId="urn:microsoft.com/office/officeart/2005/8/layout/cycle4"/>
    <dgm:cxn modelId="{3D6721E1-EBBE-4AA7-84A4-5931714D738E}" type="presParOf" srcId="{045943F6-38A9-44BC-87DF-4F35DB8AA5AB}" destId="{89D01690-DB1E-4B13-B449-602FC65FCEF1}" srcOrd="2" destOrd="0" presId="urn:microsoft.com/office/officeart/2005/8/layout/cycle4"/>
    <dgm:cxn modelId="{B0FA6D78-CE25-43DC-8ADC-40AE0B9A8E1E}" type="presParOf" srcId="{045943F6-38A9-44BC-87DF-4F35DB8AA5AB}" destId="{41F85DE7-51A5-4789-94E7-5E413B913917}" srcOrd="3" destOrd="0" presId="urn:microsoft.com/office/officeart/2005/8/layout/cycle4"/>
    <dgm:cxn modelId="{6AD19165-E6B2-42F0-BA0D-A4CCB10BEE68}" type="presParOf" srcId="{045943F6-38A9-44BC-87DF-4F35DB8AA5AB}" destId="{B8C9E7A5-9BE8-4B54-859E-2A0606689F8D}" srcOrd="4" destOrd="0" presId="urn:microsoft.com/office/officeart/2005/8/layout/cycle4"/>
    <dgm:cxn modelId="{F3D59812-E6A2-4CBB-96A4-54B08A8F74FD}" type="presParOf" srcId="{BA3CA193-66DB-4FA7-8C26-DF211959C88A}" destId="{B6DA5D7B-555D-4929-B731-356A88828E9E}" srcOrd="2" destOrd="0" presId="urn:microsoft.com/office/officeart/2005/8/layout/cycle4"/>
    <dgm:cxn modelId="{55A9D4EA-1CD9-4A88-83BD-83715B805DE7}" type="presParOf" srcId="{BA3CA193-66DB-4FA7-8C26-DF211959C88A}" destId="{C397DCFB-51A3-4032-8B9A-21279B121A6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AD4538-513F-4BC6-861E-D15226136F6F}" type="doc">
      <dgm:prSet loTypeId="urn:microsoft.com/office/officeart/2008/layout/VerticalCurved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5FE0A55-EC77-4533-876B-0C026F71ABA1}">
      <dgm:prSet custT="1"/>
      <dgm:spPr/>
      <dgm:t>
        <a:bodyPr/>
        <a:lstStyle/>
        <a:p>
          <a:r>
            <a:rPr lang="ru-RU" sz="1300" dirty="0" smtClean="0"/>
            <a:t>Обеспечение земельными участками льготных категорий граждан, состоящих на учете в получении однократно, бесплатно земельного участка</a:t>
          </a:r>
        </a:p>
      </dgm:t>
    </dgm:pt>
    <dgm:pt modelId="{1DE4C295-C573-4909-B4E5-3404C13A9F5D}" type="parTrans" cxnId="{52C2F46A-C353-4828-A08D-B1988FEBA2E4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86FD7BCE-1DFD-4F34-8FCA-93017D3298B0}" type="sibTrans" cxnId="{52C2F46A-C353-4828-A08D-B1988FEBA2E4}">
      <dgm:prSet/>
      <dgm:spPr/>
      <dgm:t>
        <a:bodyPr/>
        <a:lstStyle/>
        <a:p>
          <a:endParaRPr lang="ru-RU" sz="1300">
            <a:solidFill>
              <a:schemeClr val="tx1"/>
            </a:solidFill>
          </a:endParaRPr>
        </a:p>
      </dgm:t>
    </dgm:pt>
    <dgm:pt modelId="{D75819FA-3C48-42C4-9B3E-91EC3224F349}">
      <dgm:prSet custT="1"/>
      <dgm:spPr/>
      <dgm:t>
        <a:bodyPr/>
        <a:lstStyle/>
        <a:p>
          <a:r>
            <a:rPr lang="ru-RU" sz="1300" dirty="0" smtClean="0"/>
            <a:t>Выведение на безубыточность хозяйственных обществ со 100 % долей муниципальной собственности</a:t>
          </a:r>
        </a:p>
      </dgm:t>
    </dgm:pt>
    <dgm:pt modelId="{93D73475-BF48-4921-BFB5-31242A6DE174}" type="parTrans" cxnId="{6C591C95-0085-45FA-84F3-9D4B85D43A74}">
      <dgm:prSet/>
      <dgm:spPr/>
      <dgm:t>
        <a:bodyPr/>
        <a:lstStyle/>
        <a:p>
          <a:endParaRPr lang="ru-RU" sz="1300"/>
        </a:p>
      </dgm:t>
    </dgm:pt>
    <dgm:pt modelId="{26DD0AF2-622B-4A89-B5CE-E01CD12CFBE8}" type="sibTrans" cxnId="{6C591C95-0085-45FA-84F3-9D4B85D43A74}">
      <dgm:prSet/>
      <dgm:spPr/>
      <dgm:t>
        <a:bodyPr/>
        <a:lstStyle/>
        <a:p>
          <a:endParaRPr lang="ru-RU" sz="1300"/>
        </a:p>
      </dgm:t>
    </dgm:pt>
    <dgm:pt modelId="{299B9714-DC55-442A-A93F-728C1056F11A}">
      <dgm:prSet custT="1"/>
      <dgm:spPr/>
      <dgm:t>
        <a:bodyPr/>
        <a:lstStyle/>
        <a:p>
          <a:r>
            <a:rPr lang="ru-RU" sz="1300" dirty="0" smtClean="0"/>
            <a:t>Расселение и снос непригодного для проживания жилья</a:t>
          </a:r>
        </a:p>
      </dgm:t>
    </dgm:pt>
    <dgm:pt modelId="{C5C6E55E-8EBC-4C67-AA4F-3D55E190C68B}" type="parTrans" cxnId="{C5BA55E3-4E7E-4018-AA35-8C4B76C4B75C}">
      <dgm:prSet/>
      <dgm:spPr/>
      <dgm:t>
        <a:bodyPr/>
        <a:lstStyle/>
        <a:p>
          <a:endParaRPr lang="ru-RU" sz="1300"/>
        </a:p>
      </dgm:t>
    </dgm:pt>
    <dgm:pt modelId="{B0145584-A4E3-4279-8881-870B6E4A0C63}" type="sibTrans" cxnId="{C5BA55E3-4E7E-4018-AA35-8C4B76C4B75C}">
      <dgm:prSet/>
      <dgm:spPr/>
      <dgm:t>
        <a:bodyPr/>
        <a:lstStyle/>
        <a:p>
          <a:endParaRPr lang="ru-RU" sz="1300"/>
        </a:p>
      </dgm:t>
    </dgm:pt>
    <dgm:pt modelId="{71E5F55B-6361-4D08-8126-EA48E1425751}" type="pres">
      <dgm:prSet presAssocID="{82AD4538-513F-4BC6-861E-D15226136F6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1C0B9B8-83BB-46F6-9639-01038E38783B}" type="pres">
      <dgm:prSet presAssocID="{82AD4538-513F-4BC6-861E-D15226136F6F}" presName="Name1" presStyleCnt="0"/>
      <dgm:spPr/>
      <dgm:t>
        <a:bodyPr/>
        <a:lstStyle/>
        <a:p>
          <a:endParaRPr lang="ru-RU"/>
        </a:p>
      </dgm:t>
    </dgm:pt>
    <dgm:pt modelId="{AE40B673-5E91-43F7-97D3-A4B5FC952F2C}" type="pres">
      <dgm:prSet presAssocID="{82AD4538-513F-4BC6-861E-D15226136F6F}" presName="cycle" presStyleCnt="0"/>
      <dgm:spPr/>
      <dgm:t>
        <a:bodyPr/>
        <a:lstStyle/>
        <a:p>
          <a:endParaRPr lang="ru-RU"/>
        </a:p>
      </dgm:t>
    </dgm:pt>
    <dgm:pt modelId="{0AE0F742-3980-43B9-8A31-44D094CFDECB}" type="pres">
      <dgm:prSet presAssocID="{82AD4538-513F-4BC6-861E-D15226136F6F}" presName="srcNode" presStyleLbl="node1" presStyleIdx="0" presStyleCnt="3"/>
      <dgm:spPr/>
      <dgm:t>
        <a:bodyPr/>
        <a:lstStyle/>
        <a:p>
          <a:endParaRPr lang="ru-RU"/>
        </a:p>
      </dgm:t>
    </dgm:pt>
    <dgm:pt modelId="{56DA7DBA-C7C7-477A-8431-CD9CDDCDCE3B}" type="pres">
      <dgm:prSet presAssocID="{82AD4538-513F-4BC6-861E-D15226136F6F}" presName="conn" presStyleLbl="parChTrans1D2" presStyleIdx="0" presStyleCnt="1" custScaleX="95657" custScaleY="104790" custLinFactNeighborX="2327" custLinFactNeighborY="0"/>
      <dgm:spPr/>
      <dgm:t>
        <a:bodyPr/>
        <a:lstStyle/>
        <a:p>
          <a:endParaRPr lang="ru-RU"/>
        </a:p>
      </dgm:t>
    </dgm:pt>
    <dgm:pt modelId="{3F92EE57-80E6-4A6E-981D-97229B56B4A7}" type="pres">
      <dgm:prSet presAssocID="{82AD4538-513F-4BC6-861E-D15226136F6F}" presName="extraNode" presStyleLbl="node1" presStyleIdx="0" presStyleCnt="3"/>
      <dgm:spPr/>
      <dgm:t>
        <a:bodyPr/>
        <a:lstStyle/>
        <a:p>
          <a:endParaRPr lang="ru-RU"/>
        </a:p>
      </dgm:t>
    </dgm:pt>
    <dgm:pt modelId="{A23D3114-DDCE-4790-A602-8F5C0C044114}" type="pres">
      <dgm:prSet presAssocID="{82AD4538-513F-4BC6-861E-D15226136F6F}" presName="dstNode" presStyleLbl="node1" presStyleIdx="0" presStyleCnt="3"/>
      <dgm:spPr/>
      <dgm:t>
        <a:bodyPr/>
        <a:lstStyle/>
        <a:p>
          <a:endParaRPr lang="ru-RU"/>
        </a:p>
      </dgm:t>
    </dgm:pt>
    <dgm:pt modelId="{D059478F-3E7E-42FA-8E7F-1499E3189465}" type="pres">
      <dgm:prSet presAssocID="{A5FE0A55-EC77-4533-876B-0C026F71ABA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EB60C-539D-476A-9860-719937F1B39E}" type="pres">
      <dgm:prSet presAssocID="{A5FE0A55-EC77-4533-876B-0C026F71ABA1}" presName="accent_1" presStyleCnt="0"/>
      <dgm:spPr/>
      <dgm:t>
        <a:bodyPr/>
        <a:lstStyle/>
        <a:p>
          <a:endParaRPr lang="ru-RU"/>
        </a:p>
      </dgm:t>
    </dgm:pt>
    <dgm:pt modelId="{B779B79A-1D8C-4A6C-92FC-2359DA446549}" type="pres">
      <dgm:prSet presAssocID="{A5FE0A55-EC77-4533-876B-0C026F71ABA1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D593CAB3-8D50-4A04-8F9F-61A2002B612C}" type="pres">
      <dgm:prSet presAssocID="{299B9714-DC55-442A-A93F-728C1056F11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A8515-06B3-46C2-856E-22CB6841657D}" type="pres">
      <dgm:prSet presAssocID="{299B9714-DC55-442A-A93F-728C1056F11A}" presName="accent_2" presStyleCnt="0"/>
      <dgm:spPr/>
    </dgm:pt>
    <dgm:pt modelId="{D0C5237C-8EA8-4F40-BB92-A65612BAD6E0}" type="pres">
      <dgm:prSet presAssocID="{299B9714-DC55-442A-A93F-728C1056F11A}" presName="accentRepeatNode" presStyleLbl="solidFgAcc1" presStyleIdx="1" presStyleCnt="3"/>
      <dgm:spPr/>
    </dgm:pt>
    <dgm:pt modelId="{8B8A87FD-058D-4BCE-A1CB-0A7D09D6CFF8}" type="pres">
      <dgm:prSet presAssocID="{D75819FA-3C48-42C4-9B3E-91EC3224F34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5BF46-BC2B-4D8A-853F-7B0DB8239795}" type="pres">
      <dgm:prSet presAssocID="{D75819FA-3C48-42C4-9B3E-91EC3224F349}" presName="accent_3" presStyleCnt="0"/>
      <dgm:spPr/>
    </dgm:pt>
    <dgm:pt modelId="{561EAD9D-5DED-490C-8C94-6262F90EBC84}" type="pres">
      <dgm:prSet presAssocID="{D75819FA-3C48-42C4-9B3E-91EC3224F349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C2B5E5B1-3B53-4CD5-9D30-7CA6433B3085}" type="presOf" srcId="{299B9714-DC55-442A-A93F-728C1056F11A}" destId="{D593CAB3-8D50-4A04-8F9F-61A2002B612C}" srcOrd="0" destOrd="0" presId="urn:microsoft.com/office/officeart/2008/layout/VerticalCurvedList"/>
    <dgm:cxn modelId="{1AAD190A-A438-474C-9A94-59E138FEF844}" type="presOf" srcId="{86FD7BCE-1DFD-4F34-8FCA-93017D3298B0}" destId="{56DA7DBA-C7C7-477A-8431-CD9CDDCDCE3B}" srcOrd="0" destOrd="0" presId="urn:microsoft.com/office/officeart/2008/layout/VerticalCurvedList"/>
    <dgm:cxn modelId="{6C591C95-0085-45FA-84F3-9D4B85D43A74}" srcId="{82AD4538-513F-4BC6-861E-D15226136F6F}" destId="{D75819FA-3C48-42C4-9B3E-91EC3224F349}" srcOrd="2" destOrd="0" parTransId="{93D73475-BF48-4921-BFB5-31242A6DE174}" sibTransId="{26DD0AF2-622B-4A89-B5CE-E01CD12CFBE8}"/>
    <dgm:cxn modelId="{EAD5224A-34E9-495F-A015-A7854DE4A3FC}" type="presOf" srcId="{D75819FA-3C48-42C4-9B3E-91EC3224F349}" destId="{8B8A87FD-058D-4BCE-A1CB-0A7D09D6CFF8}" srcOrd="0" destOrd="0" presId="urn:microsoft.com/office/officeart/2008/layout/VerticalCurvedList"/>
    <dgm:cxn modelId="{6D442816-AC58-4B5C-9128-86D3424C29B0}" type="presOf" srcId="{82AD4538-513F-4BC6-861E-D15226136F6F}" destId="{71E5F55B-6361-4D08-8126-EA48E1425751}" srcOrd="0" destOrd="0" presId="urn:microsoft.com/office/officeart/2008/layout/VerticalCurvedList"/>
    <dgm:cxn modelId="{52C2F46A-C353-4828-A08D-B1988FEBA2E4}" srcId="{82AD4538-513F-4BC6-861E-D15226136F6F}" destId="{A5FE0A55-EC77-4533-876B-0C026F71ABA1}" srcOrd="0" destOrd="0" parTransId="{1DE4C295-C573-4909-B4E5-3404C13A9F5D}" sibTransId="{86FD7BCE-1DFD-4F34-8FCA-93017D3298B0}"/>
    <dgm:cxn modelId="{0D03221D-873A-4553-B72D-5EF1227268E1}" type="presOf" srcId="{A5FE0A55-EC77-4533-876B-0C026F71ABA1}" destId="{D059478F-3E7E-42FA-8E7F-1499E3189465}" srcOrd="0" destOrd="0" presId="urn:microsoft.com/office/officeart/2008/layout/VerticalCurvedList"/>
    <dgm:cxn modelId="{C5BA55E3-4E7E-4018-AA35-8C4B76C4B75C}" srcId="{82AD4538-513F-4BC6-861E-D15226136F6F}" destId="{299B9714-DC55-442A-A93F-728C1056F11A}" srcOrd="1" destOrd="0" parTransId="{C5C6E55E-8EBC-4C67-AA4F-3D55E190C68B}" sibTransId="{B0145584-A4E3-4279-8881-870B6E4A0C63}"/>
    <dgm:cxn modelId="{2DBCEF1A-BCB4-414A-B275-08ED93502565}" type="presParOf" srcId="{71E5F55B-6361-4D08-8126-EA48E1425751}" destId="{21C0B9B8-83BB-46F6-9639-01038E38783B}" srcOrd="0" destOrd="0" presId="urn:microsoft.com/office/officeart/2008/layout/VerticalCurvedList"/>
    <dgm:cxn modelId="{13BBA25D-35D9-4AA5-93C1-341C6BE3DE4C}" type="presParOf" srcId="{21C0B9B8-83BB-46F6-9639-01038E38783B}" destId="{AE40B673-5E91-43F7-97D3-A4B5FC952F2C}" srcOrd="0" destOrd="0" presId="urn:microsoft.com/office/officeart/2008/layout/VerticalCurvedList"/>
    <dgm:cxn modelId="{3216D1E8-92ED-46CE-B8BB-49E08BDAD937}" type="presParOf" srcId="{AE40B673-5E91-43F7-97D3-A4B5FC952F2C}" destId="{0AE0F742-3980-43B9-8A31-44D094CFDECB}" srcOrd="0" destOrd="0" presId="urn:microsoft.com/office/officeart/2008/layout/VerticalCurvedList"/>
    <dgm:cxn modelId="{D4ED3A27-52AF-407D-A1C9-9C3DE268DF4C}" type="presParOf" srcId="{AE40B673-5E91-43F7-97D3-A4B5FC952F2C}" destId="{56DA7DBA-C7C7-477A-8431-CD9CDDCDCE3B}" srcOrd="1" destOrd="0" presId="urn:microsoft.com/office/officeart/2008/layout/VerticalCurvedList"/>
    <dgm:cxn modelId="{E8F70A92-71A9-4244-BECE-509D8980D541}" type="presParOf" srcId="{AE40B673-5E91-43F7-97D3-A4B5FC952F2C}" destId="{3F92EE57-80E6-4A6E-981D-97229B56B4A7}" srcOrd="2" destOrd="0" presId="urn:microsoft.com/office/officeart/2008/layout/VerticalCurvedList"/>
    <dgm:cxn modelId="{A66CC86E-38B8-40B2-8466-6D0142B998A1}" type="presParOf" srcId="{AE40B673-5E91-43F7-97D3-A4B5FC952F2C}" destId="{A23D3114-DDCE-4790-A602-8F5C0C044114}" srcOrd="3" destOrd="0" presId="urn:microsoft.com/office/officeart/2008/layout/VerticalCurvedList"/>
    <dgm:cxn modelId="{39E45924-DA49-484D-B1FB-2C37F4450DC8}" type="presParOf" srcId="{21C0B9B8-83BB-46F6-9639-01038E38783B}" destId="{D059478F-3E7E-42FA-8E7F-1499E3189465}" srcOrd="1" destOrd="0" presId="urn:microsoft.com/office/officeart/2008/layout/VerticalCurvedList"/>
    <dgm:cxn modelId="{4E14A9BB-371F-4C70-8856-C3FC06E28584}" type="presParOf" srcId="{21C0B9B8-83BB-46F6-9639-01038E38783B}" destId="{CE2EB60C-539D-476A-9860-719937F1B39E}" srcOrd="2" destOrd="0" presId="urn:microsoft.com/office/officeart/2008/layout/VerticalCurvedList"/>
    <dgm:cxn modelId="{A929C06B-DB1B-465C-BBFD-E5E1341BA23B}" type="presParOf" srcId="{CE2EB60C-539D-476A-9860-719937F1B39E}" destId="{B779B79A-1D8C-4A6C-92FC-2359DA446549}" srcOrd="0" destOrd="0" presId="urn:microsoft.com/office/officeart/2008/layout/VerticalCurvedList"/>
    <dgm:cxn modelId="{808DDDAE-A161-402A-9C1A-889380A10DF9}" type="presParOf" srcId="{21C0B9B8-83BB-46F6-9639-01038E38783B}" destId="{D593CAB3-8D50-4A04-8F9F-61A2002B612C}" srcOrd="3" destOrd="0" presId="urn:microsoft.com/office/officeart/2008/layout/VerticalCurvedList"/>
    <dgm:cxn modelId="{84EC2110-B636-47A4-A2C4-7BA9516BF793}" type="presParOf" srcId="{21C0B9B8-83BB-46F6-9639-01038E38783B}" destId="{176A8515-06B3-46C2-856E-22CB6841657D}" srcOrd="4" destOrd="0" presId="urn:microsoft.com/office/officeart/2008/layout/VerticalCurvedList"/>
    <dgm:cxn modelId="{371F9379-491D-4D90-B894-9707853FB1CF}" type="presParOf" srcId="{176A8515-06B3-46C2-856E-22CB6841657D}" destId="{D0C5237C-8EA8-4F40-BB92-A65612BAD6E0}" srcOrd="0" destOrd="0" presId="urn:microsoft.com/office/officeart/2008/layout/VerticalCurvedList"/>
    <dgm:cxn modelId="{63CC5AA2-114B-463C-A4D2-1B4C6643FFDA}" type="presParOf" srcId="{21C0B9B8-83BB-46F6-9639-01038E38783B}" destId="{8B8A87FD-058D-4BCE-A1CB-0A7D09D6CFF8}" srcOrd="5" destOrd="0" presId="urn:microsoft.com/office/officeart/2008/layout/VerticalCurvedList"/>
    <dgm:cxn modelId="{86CFC2C5-2507-4B3B-A39E-3EB31A66ACB3}" type="presParOf" srcId="{21C0B9B8-83BB-46F6-9639-01038E38783B}" destId="{A5C5BF46-BC2B-4D8A-853F-7B0DB8239795}" srcOrd="6" destOrd="0" presId="urn:microsoft.com/office/officeart/2008/layout/VerticalCurvedList"/>
    <dgm:cxn modelId="{759CE5E3-8EB1-4760-A237-E664AC075C56}" type="presParOf" srcId="{A5C5BF46-BC2B-4D8A-853F-7B0DB8239795}" destId="{561EAD9D-5DED-490C-8C94-6262F90EBC8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rgbClr val="3333CC"/>
              </a:solidFill>
              <a:latin typeface="+mn-lt"/>
            </a:rPr>
            <a:t>Принято в муниципальную собственность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rgbClr val="3333CC"/>
              </a:solidFill>
              <a:latin typeface="+mn-lt"/>
            </a:rPr>
            <a:t>105 жилых помещений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tIns="108000" anchor="t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Данные жилые помещения распределены для переселения граждан из аварийных жилых домов: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№ 36, 55, 56, 62, 63, 64 4-го микрорайона,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№ 39 11а микрорайона, № 38, 39 5-го микрорайона, № 1 Аэропорт; № 49, СУ-905, а также гражданам: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-состоящим на учете для получения жилья по договорам социального найма (очередникам);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-на формирование муниципального специализированного жилищного фонда (служебного, маневренного).</a:t>
          </a:r>
        </a:p>
        <a:p>
          <a:pPr marL="0" indent="176213">
            <a:lnSpc>
              <a:spcPct val="100000"/>
            </a:lnSpc>
            <a:spcAft>
              <a:spcPts val="0"/>
            </a:spcAft>
          </a:pPr>
          <a:endParaRPr lang="ru-RU" sz="1050" dirty="0">
            <a:solidFill>
              <a:srgbClr val="FF0000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54050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8724609E-AFF9-4F8F-8E8D-0E63B07B46D5}" type="presOf" srcId="{A2001453-0CBB-4D0E-A450-306EAED31272}" destId="{56334A5E-7C5F-4799-89B1-B11158B2EA39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D22D19F3-809E-4E56-B6AC-BC362147ADA5}" type="presOf" srcId="{F9196E4C-72B0-4A67-A32A-3587057B4DA8}" destId="{50A62934-2032-4E2B-8B7C-8E4C349BA885}" srcOrd="0" destOrd="0" presId="urn:microsoft.com/office/officeart/2008/layout/LinedList"/>
    <dgm:cxn modelId="{56AD8406-827C-4B49-A31B-B02F4F39914F}" type="presOf" srcId="{E6459A07-C0A7-4240-BC06-F68B54E4516C}" destId="{06281528-B30C-4A0A-A132-600ACBA3C739}" srcOrd="0" destOrd="0" presId="urn:microsoft.com/office/officeart/2008/layout/LinedList"/>
    <dgm:cxn modelId="{B8FE6F20-B996-4CE4-9873-4AB5DA9500C6}" type="presParOf" srcId="{50A62934-2032-4E2B-8B7C-8E4C349BA885}" destId="{F43BE7B1-6634-4984-9740-09CEBCE8AB78}" srcOrd="0" destOrd="0" presId="urn:microsoft.com/office/officeart/2008/layout/LinedList"/>
    <dgm:cxn modelId="{73DA025B-636C-405F-92FD-2237F214BA30}" type="presParOf" srcId="{50A62934-2032-4E2B-8B7C-8E4C349BA885}" destId="{4D5A8FB8-2F7C-4A50-BC48-1D379EBD51E2}" srcOrd="1" destOrd="0" presId="urn:microsoft.com/office/officeart/2008/layout/LinedList"/>
    <dgm:cxn modelId="{5BC1E6FA-E721-40BC-BA0F-94021211B3BC}" type="presParOf" srcId="{4D5A8FB8-2F7C-4A50-BC48-1D379EBD51E2}" destId="{06281528-B30C-4A0A-A132-600ACBA3C739}" srcOrd="0" destOrd="0" presId="urn:microsoft.com/office/officeart/2008/layout/LinedList"/>
    <dgm:cxn modelId="{8E95EC29-7F81-4A98-9412-F8A27DFA7008}" type="presParOf" srcId="{4D5A8FB8-2F7C-4A50-BC48-1D379EBD51E2}" destId="{6155358B-6BC9-44E4-A2B8-3DA4F7E15874}" srcOrd="1" destOrd="0" presId="urn:microsoft.com/office/officeart/2008/layout/LinedList"/>
    <dgm:cxn modelId="{B7907E75-C119-40E8-AACB-CD0B29DBF07B}" type="presParOf" srcId="{50A62934-2032-4E2B-8B7C-8E4C349BA885}" destId="{DCA7A30B-2BF7-4BCF-80B2-DF134CC83DE5}" srcOrd="2" destOrd="0" presId="urn:microsoft.com/office/officeart/2008/layout/LinedList"/>
    <dgm:cxn modelId="{B797B53E-3099-4A2D-BDFB-D3611BD08224}" type="presParOf" srcId="{50A62934-2032-4E2B-8B7C-8E4C349BA885}" destId="{2F7B6DA4-E765-4F05-8776-43E4FE457136}" srcOrd="3" destOrd="0" presId="urn:microsoft.com/office/officeart/2008/layout/LinedList"/>
    <dgm:cxn modelId="{407EC870-C607-464C-86D5-C2E163C7A8DD}" type="presParOf" srcId="{2F7B6DA4-E765-4F05-8776-43E4FE457136}" destId="{56334A5E-7C5F-4799-89B1-B11158B2EA39}" srcOrd="0" destOrd="0" presId="urn:microsoft.com/office/officeart/2008/layout/LinedList"/>
    <dgm:cxn modelId="{971596F0-3FE5-4B12-90CE-C2DC85B98DA7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rgbClr val="3333CC"/>
              </a:solidFill>
              <a:latin typeface="+mn-lt"/>
            </a:rPr>
            <a:t>Заключено 14 муниципальных контрактов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rgbClr val="3333CC"/>
              </a:solidFill>
              <a:latin typeface="+mn-lt"/>
            </a:rPr>
            <a:t>на приобретение жилых помещений</a:t>
          </a:r>
          <a:endParaRPr lang="ru-RU" sz="1200" b="1" dirty="0">
            <a:solidFill>
              <a:srgbClr val="3333CC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tIns="108000" anchor="t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- 5 однокомнатных квартир;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- 4 двухкомнатных квартир;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- 5 трехкомнатных квартир. 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105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Срок ввода в эксплуатацию по условиям муниципальных контрактов - март 2018 года.</a:t>
          </a:r>
          <a:endParaRPr lang="ru-RU" sz="1050" dirty="0">
            <a:solidFill>
              <a:srgbClr val="FF0000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2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2" custScaleY="54050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2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2" custScaleY="181340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</dgm:ptLst>
  <dgm:cxnLst>
    <dgm:cxn modelId="{A34B722F-091C-4D0E-98B5-45D6F5C6C19F}" type="presOf" srcId="{A2001453-0CBB-4D0E-A450-306EAED31272}" destId="{56334A5E-7C5F-4799-89B1-B11158B2EA39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015D7102-D7A4-4A28-BACB-0494E6393004}" type="presOf" srcId="{F9196E4C-72B0-4A67-A32A-3587057B4DA8}" destId="{50A62934-2032-4E2B-8B7C-8E4C349BA885}" srcOrd="0" destOrd="0" presId="urn:microsoft.com/office/officeart/2008/layout/LinedList"/>
    <dgm:cxn modelId="{C6451B97-4D48-4001-8F80-C8E0272A6B69}" type="presOf" srcId="{E6459A07-C0A7-4240-BC06-F68B54E4516C}" destId="{06281528-B30C-4A0A-A132-600ACBA3C739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71579F72-8BC2-4ED7-BD5A-453F0071D6B1}" type="presParOf" srcId="{50A62934-2032-4E2B-8B7C-8E4C349BA885}" destId="{F43BE7B1-6634-4984-9740-09CEBCE8AB78}" srcOrd="0" destOrd="0" presId="urn:microsoft.com/office/officeart/2008/layout/LinedList"/>
    <dgm:cxn modelId="{B55C2069-BAD4-4DF9-A3EA-813B8155DB0F}" type="presParOf" srcId="{50A62934-2032-4E2B-8B7C-8E4C349BA885}" destId="{4D5A8FB8-2F7C-4A50-BC48-1D379EBD51E2}" srcOrd="1" destOrd="0" presId="urn:microsoft.com/office/officeart/2008/layout/LinedList"/>
    <dgm:cxn modelId="{771E66A2-EA4C-4B8A-8736-08B040C41B2E}" type="presParOf" srcId="{4D5A8FB8-2F7C-4A50-BC48-1D379EBD51E2}" destId="{06281528-B30C-4A0A-A132-600ACBA3C739}" srcOrd="0" destOrd="0" presId="urn:microsoft.com/office/officeart/2008/layout/LinedList"/>
    <dgm:cxn modelId="{E3895857-BDBE-4AF3-BF2D-F0BD5BFCB468}" type="presParOf" srcId="{4D5A8FB8-2F7C-4A50-BC48-1D379EBD51E2}" destId="{6155358B-6BC9-44E4-A2B8-3DA4F7E15874}" srcOrd="1" destOrd="0" presId="urn:microsoft.com/office/officeart/2008/layout/LinedList"/>
    <dgm:cxn modelId="{C2612D74-DA7A-4178-A1B9-6858275F8B8C}" type="presParOf" srcId="{50A62934-2032-4E2B-8B7C-8E4C349BA885}" destId="{DCA7A30B-2BF7-4BCF-80B2-DF134CC83DE5}" srcOrd="2" destOrd="0" presId="urn:microsoft.com/office/officeart/2008/layout/LinedList"/>
    <dgm:cxn modelId="{534E19CA-04FD-4995-9501-B4F0D03D39C7}" type="presParOf" srcId="{50A62934-2032-4E2B-8B7C-8E4C349BA885}" destId="{2F7B6DA4-E765-4F05-8776-43E4FE457136}" srcOrd="3" destOrd="0" presId="urn:microsoft.com/office/officeart/2008/layout/LinedList"/>
    <dgm:cxn modelId="{9482FBAF-C0C7-404E-83A4-4F201E87BF08}" type="presParOf" srcId="{2F7B6DA4-E765-4F05-8776-43E4FE457136}" destId="{56334A5E-7C5F-4799-89B1-B11158B2EA39}" srcOrd="0" destOrd="0" presId="urn:microsoft.com/office/officeart/2008/layout/LinedList"/>
    <dgm:cxn modelId="{59DBDF27-3585-4CD3-A274-BF28F53C6FFB}" type="presParOf" srcId="{2F7B6DA4-E765-4F05-8776-43E4FE457136}" destId="{DBD92482-1635-4EF4-9940-2270D649673F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b="1" kern="0" dirty="0" smtClean="0">
              <a:latin typeface="+mn-lt"/>
            </a:rPr>
            <a:t>Общее освоение денежных средств по программе за 2017 год составило </a:t>
          </a:r>
          <a:r>
            <a:rPr lang="ru-RU" sz="1050" b="1" kern="0" dirty="0" smtClean="0">
              <a:solidFill>
                <a:schemeClr val="tx1"/>
              </a:solidFill>
              <a:latin typeface="+mn-lt"/>
            </a:rPr>
            <a:t>597 204 млн. рублей (80,4 % от плана).</a:t>
          </a:r>
          <a:endParaRPr lang="ru-RU" sz="1050" dirty="0"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r>
            <a:rPr lang="ru-RU" sz="1050" b="1" dirty="0" smtClean="0">
              <a:latin typeface="+mn-lt"/>
            </a:rPr>
            <a:t>Завершены строительные работы </a:t>
          </a:r>
          <a:r>
            <a:rPr lang="ru-RU" sz="1050" dirty="0" smtClean="0">
              <a:latin typeface="+mn-lt"/>
            </a:rPr>
            <a:t> на станции обезжелезивания в 7 микрорайоне производительностью 20 </a:t>
          </a:r>
          <a:r>
            <a:rPr lang="ru-RU" sz="1050" dirty="0" err="1" smtClean="0">
              <a:latin typeface="+mn-lt"/>
            </a:rPr>
            <a:t>тыс.куб.м</a:t>
          </a:r>
          <a:r>
            <a:rPr lang="ru-RU" sz="1050" dirty="0" smtClean="0">
              <a:latin typeface="+mn-lt"/>
            </a:rPr>
            <a:t>/сутки.</a:t>
          </a: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+mn-lt"/>
            </a:rPr>
            <a:t>Выполнен капитальный ремонт: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-водопроводные сети 9 </a:t>
          </a:r>
          <a:r>
            <a:rPr lang="ru-RU" sz="1050" b="0" dirty="0" err="1" smtClean="0">
              <a:solidFill>
                <a:schemeClr val="tx1"/>
              </a:solidFill>
              <a:latin typeface="+mn-lt"/>
            </a:rPr>
            <a:t>мкр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.  к домам №1,4,7,16,17,23-28 Инв. 70269 – 0,291 км;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-коллектор напорного трубопровода (капитальный ремонт участка напорного канализационного коллектора 2Ду500 мм от камеры КК-1 сущ. у КНС-3А до камеры КК-2 сущ. у въезда на центральный рынок)1,2 нитка – 1,026 км.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7208145-30E9-4ADE-80BC-6DC3771E8AFB}">
      <dgm:prSet custT="1"/>
      <dgm:spPr/>
      <dgm:t>
        <a:bodyPr lIns="10800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+mn-lt"/>
            </a:rPr>
            <a:t>В рамках подготовки к осенне-зимнему периоду за счет собственных средств организаций на объектах жилищно-коммунального хозяйства выполнен капитальный ремонт на общую сумму 181 млн. рублей: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-1,957 км сетей теплоснабжения и капитальный ремонт экранной части КВГМ 100 №2 на ЦК №1 на сумму 63 млн. рублей;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-0,801 км сетей водоснабжения на сумму 4 млн. рублей;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-инженерных сетей и оборудования электроснабжения на сумму 63 млн. рублей;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-инженерных систем газоснабжения - на сумму 2 млн. рублей.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-работы по ремонту кровель, фасадов, изоляции трубопроводов, утеплению чердачных перекрытий, замене и ревизии запорной арматуры отопления, горячего, холодного водоснабжения, промывка внутридомовых систем отопления на общую сумму 48 млн. рублей.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5715B56F-6794-4ED1-8586-A0358B4D335A}" type="parTrans" cxnId="{5AA61E94-6AAD-4285-8302-D346CA6CA1C0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676F89AA-F045-4944-BA29-0ED3B5602149}" type="sibTrans" cxnId="{5AA61E94-6AAD-4285-8302-D346CA6CA1C0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4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4" custScaleY="23239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4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4" custScaleY="16387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B62C3864-076F-4679-94D4-AD92B811EFE6}" type="pres">
      <dgm:prSet presAssocID="{FFB0B27B-F006-498C-A2BD-7D88F0027B2A}" presName="thickLine" presStyleLbl="alignNode1" presStyleIdx="2" presStyleCnt="4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2" presStyleCnt="4" custScaleY="43573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  <dgm:pt modelId="{381AC494-453C-4987-A8DB-27D8002C9074}" type="pres">
      <dgm:prSet presAssocID="{57208145-30E9-4ADE-80BC-6DC3771E8AFB}" presName="thickLine" presStyleLbl="alignNode1" presStyleIdx="3" presStyleCnt="4"/>
      <dgm:spPr/>
      <dgm:t>
        <a:bodyPr/>
        <a:lstStyle/>
        <a:p>
          <a:endParaRPr lang="ru-RU"/>
        </a:p>
      </dgm:t>
    </dgm:pt>
    <dgm:pt modelId="{9C1B2CBE-A362-4D49-BA98-16DDBD77061D}" type="pres">
      <dgm:prSet presAssocID="{57208145-30E9-4ADE-80BC-6DC3771E8AFB}" presName="horz1" presStyleCnt="0"/>
      <dgm:spPr/>
      <dgm:t>
        <a:bodyPr/>
        <a:lstStyle/>
        <a:p>
          <a:endParaRPr lang="ru-RU"/>
        </a:p>
      </dgm:t>
    </dgm:pt>
    <dgm:pt modelId="{4774C879-E4DF-407E-BF20-8068F7AFD5DE}" type="pres">
      <dgm:prSet presAssocID="{57208145-30E9-4ADE-80BC-6DC3771E8AFB}" presName="tx1" presStyleLbl="revTx" presStyleIdx="3" presStyleCnt="4"/>
      <dgm:spPr/>
      <dgm:t>
        <a:bodyPr/>
        <a:lstStyle/>
        <a:p>
          <a:endParaRPr lang="ru-RU"/>
        </a:p>
      </dgm:t>
    </dgm:pt>
    <dgm:pt modelId="{D518241A-C4E1-4D4D-80D9-E694ABC97051}" type="pres">
      <dgm:prSet presAssocID="{57208145-30E9-4ADE-80BC-6DC3771E8AFB}" presName="vert1" presStyleCnt="0"/>
      <dgm:spPr/>
      <dgm:t>
        <a:bodyPr/>
        <a:lstStyle/>
        <a:p>
          <a:endParaRPr lang="ru-RU"/>
        </a:p>
      </dgm:t>
    </dgm:pt>
  </dgm:ptLst>
  <dgm:cxnLst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3A2AE39E-EC6C-45FC-A412-E3D579C8A2F3}" type="presOf" srcId="{F9196E4C-72B0-4A67-A32A-3587057B4DA8}" destId="{50A62934-2032-4E2B-8B7C-8E4C349BA885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2482493E-C8A2-499D-AB3F-851B29F53B30}" type="presOf" srcId="{57208145-30E9-4ADE-80BC-6DC3771E8AFB}" destId="{4774C879-E4DF-407E-BF20-8068F7AFD5DE}" srcOrd="0" destOrd="0" presId="urn:microsoft.com/office/officeart/2008/layout/LinedList"/>
    <dgm:cxn modelId="{2A413277-DF98-4944-B078-7C863DA3B3DB}" type="presOf" srcId="{A2001453-0CBB-4D0E-A450-306EAED31272}" destId="{56334A5E-7C5F-4799-89B1-B11158B2EA39}" srcOrd="0" destOrd="0" presId="urn:microsoft.com/office/officeart/2008/layout/LinedList"/>
    <dgm:cxn modelId="{7B845287-4807-41F7-B2B8-234787761769}" type="presOf" srcId="{FFB0B27B-F006-498C-A2BD-7D88F0027B2A}" destId="{4DAD69DF-CA92-407C-94B5-76D8EC283504}" srcOrd="0" destOrd="0" presId="urn:microsoft.com/office/officeart/2008/layout/LinedList"/>
    <dgm:cxn modelId="{5AA61E94-6AAD-4285-8302-D346CA6CA1C0}" srcId="{F9196E4C-72B0-4A67-A32A-3587057B4DA8}" destId="{57208145-30E9-4ADE-80BC-6DC3771E8AFB}" srcOrd="3" destOrd="0" parTransId="{5715B56F-6794-4ED1-8586-A0358B4D335A}" sibTransId="{676F89AA-F045-4944-BA29-0ED3B5602149}"/>
    <dgm:cxn modelId="{398D2DEB-A689-4BA1-8CC8-D7F745CB9E04}" type="presOf" srcId="{E6459A07-C0A7-4240-BC06-F68B54E4516C}" destId="{06281528-B30C-4A0A-A132-600ACBA3C739}" srcOrd="0" destOrd="0" presId="urn:microsoft.com/office/officeart/2008/layout/LinedList"/>
    <dgm:cxn modelId="{F2BF4CA2-911E-4520-B9AA-8099265C27BD}" srcId="{F9196E4C-72B0-4A67-A32A-3587057B4DA8}" destId="{FFB0B27B-F006-498C-A2BD-7D88F0027B2A}" srcOrd="2" destOrd="0" parTransId="{15740CA8-1513-496D-8F06-B5B8B3048347}" sibTransId="{2DB32A2B-DCB6-4A9F-97AC-03726B5A4DCC}"/>
    <dgm:cxn modelId="{FAB341A7-B6BA-4C62-86CA-48ED79D56576}" type="presParOf" srcId="{50A62934-2032-4E2B-8B7C-8E4C349BA885}" destId="{F43BE7B1-6634-4984-9740-09CEBCE8AB78}" srcOrd="0" destOrd="0" presId="urn:microsoft.com/office/officeart/2008/layout/LinedList"/>
    <dgm:cxn modelId="{FEABD5D3-59CE-4C8C-8576-A7CA37A83146}" type="presParOf" srcId="{50A62934-2032-4E2B-8B7C-8E4C349BA885}" destId="{4D5A8FB8-2F7C-4A50-BC48-1D379EBD51E2}" srcOrd="1" destOrd="0" presId="urn:microsoft.com/office/officeart/2008/layout/LinedList"/>
    <dgm:cxn modelId="{F6241F64-29E5-4209-8AA5-46E0B3698B9F}" type="presParOf" srcId="{4D5A8FB8-2F7C-4A50-BC48-1D379EBD51E2}" destId="{06281528-B30C-4A0A-A132-600ACBA3C739}" srcOrd="0" destOrd="0" presId="urn:microsoft.com/office/officeart/2008/layout/LinedList"/>
    <dgm:cxn modelId="{54A9BD22-AA30-4636-A634-34AE46547B60}" type="presParOf" srcId="{4D5A8FB8-2F7C-4A50-BC48-1D379EBD51E2}" destId="{6155358B-6BC9-44E4-A2B8-3DA4F7E15874}" srcOrd="1" destOrd="0" presId="urn:microsoft.com/office/officeart/2008/layout/LinedList"/>
    <dgm:cxn modelId="{CC7AF2FE-3E69-42D3-BDFD-48EB8BF1BCFC}" type="presParOf" srcId="{50A62934-2032-4E2B-8B7C-8E4C349BA885}" destId="{DCA7A30B-2BF7-4BCF-80B2-DF134CC83DE5}" srcOrd="2" destOrd="0" presId="urn:microsoft.com/office/officeart/2008/layout/LinedList"/>
    <dgm:cxn modelId="{3E55C220-C29F-4D8C-8D66-2874332BE5D1}" type="presParOf" srcId="{50A62934-2032-4E2B-8B7C-8E4C349BA885}" destId="{2F7B6DA4-E765-4F05-8776-43E4FE457136}" srcOrd="3" destOrd="0" presId="urn:microsoft.com/office/officeart/2008/layout/LinedList"/>
    <dgm:cxn modelId="{E805D3F9-71A1-46F8-ADB7-DC85ECD85F5F}" type="presParOf" srcId="{2F7B6DA4-E765-4F05-8776-43E4FE457136}" destId="{56334A5E-7C5F-4799-89B1-B11158B2EA39}" srcOrd="0" destOrd="0" presId="urn:microsoft.com/office/officeart/2008/layout/LinedList"/>
    <dgm:cxn modelId="{4586F0A0-28ED-47E2-A7CD-D3704280BF55}" type="presParOf" srcId="{2F7B6DA4-E765-4F05-8776-43E4FE457136}" destId="{DBD92482-1635-4EF4-9940-2270D649673F}" srcOrd="1" destOrd="0" presId="urn:microsoft.com/office/officeart/2008/layout/LinedList"/>
    <dgm:cxn modelId="{191084A3-5D58-474C-9BE7-2FFD507F5400}" type="presParOf" srcId="{50A62934-2032-4E2B-8B7C-8E4C349BA885}" destId="{B62C3864-076F-4679-94D4-AD92B811EFE6}" srcOrd="4" destOrd="0" presId="urn:microsoft.com/office/officeart/2008/layout/LinedList"/>
    <dgm:cxn modelId="{235C5E93-D6CC-4256-A82C-BF7B13E9C112}" type="presParOf" srcId="{50A62934-2032-4E2B-8B7C-8E4C349BA885}" destId="{5E5CB9DB-7333-4C6E-B20F-0602B77A22B6}" srcOrd="5" destOrd="0" presId="urn:microsoft.com/office/officeart/2008/layout/LinedList"/>
    <dgm:cxn modelId="{07F6B96D-2789-42BA-9E98-77DD45C22F80}" type="presParOf" srcId="{5E5CB9DB-7333-4C6E-B20F-0602B77A22B6}" destId="{4DAD69DF-CA92-407C-94B5-76D8EC283504}" srcOrd="0" destOrd="0" presId="urn:microsoft.com/office/officeart/2008/layout/LinedList"/>
    <dgm:cxn modelId="{AB4829DA-82F9-4271-98B9-D5EEC29AF92F}" type="presParOf" srcId="{5E5CB9DB-7333-4C6E-B20F-0602B77A22B6}" destId="{686AF7B7-EA84-4A77-8FD2-36893203FFDE}" srcOrd="1" destOrd="0" presId="urn:microsoft.com/office/officeart/2008/layout/LinedList"/>
    <dgm:cxn modelId="{39B1C522-EBDA-4E63-8EA8-E61B2B389DE1}" type="presParOf" srcId="{50A62934-2032-4E2B-8B7C-8E4C349BA885}" destId="{381AC494-453C-4987-A8DB-27D8002C9074}" srcOrd="6" destOrd="0" presId="urn:microsoft.com/office/officeart/2008/layout/LinedList"/>
    <dgm:cxn modelId="{CF906E46-263A-475C-9D33-7FE7AEF271A2}" type="presParOf" srcId="{50A62934-2032-4E2B-8B7C-8E4C349BA885}" destId="{9C1B2CBE-A362-4D49-BA98-16DDBD77061D}" srcOrd="7" destOrd="0" presId="urn:microsoft.com/office/officeart/2008/layout/LinedList"/>
    <dgm:cxn modelId="{BD0AA003-02A6-4289-87D1-D036F2241459}" type="presParOf" srcId="{9C1B2CBE-A362-4D49-BA98-16DDBD77061D}" destId="{4774C879-E4DF-407E-BF20-8068F7AFD5DE}" srcOrd="0" destOrd="0" presId="urn:microsoft.com/office/officeart/2008/layout/LinedList"/>
    <dgm:cxn modelId="{D98C1BD3-F9EE-4D59-8DED-4528A95CF339}" type="presParOf" srcId="{9C1B2CBE-A362-4D49-BA98-16DDBD77061D}" destId="{D518241A-C4E1-4D4D-80D9-E694ABC9705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b="1" kern="0" dirty="0" smtClean="0">
              <a:latin typeface="+mn-lt"/>
            </a:rPr>
            <a:t>Общее освоение денежных средств по программе за 2017 год составило 498,8 </a:t>
          </a:r>
          <a:r>
            <a:rPr lang="ru-RU" sz="1050" b="1" kern="0" dirty="0" smtClean="0">
              <a:solidFill>
                <a:schemeClr val="tx1"/>
              </a:solidFill>
              <a:latin typeface="+mn-lt"/>
            </a:rPr>
            <a:t>млн. рублей (96,1 % от плана).</a:t>
          </a:r>
          <a:endParaRPr lang="ru-RU" sz="1050" dirty="0">
            <a:solidFill>
              <a:schemeClr val="tx1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endParaRPr lang="ru-RU" sz="1050"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dirty="0" smtClean="0">
              <a:latin typeface="+mn-lt"/>
            </a:rPr>
            <a:t>Выполнены</a:t>
          </a:r>
          <a:r>
            <a:rPr lang="ru-RU" sz="1050" dirty="0" smtClean="0">
              <a:latin typeface="+mn-lt"/>
            </a:rPr>
            <a:t>:	 </a:t>
          </a:r>
        </a:p>
        <a:p>
          <a:pPr marL="984250" indent="-87313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dirty="0" smtClean="0">
              <a:latin typeface="+mn-lt"/>
            </a:rPr>
            <a:t>- </a:t>
          </a:r>
          <a:r>
            <a:rPr lang="ru-RU" sz="1050" b="1" dirty="0" smtClean="0">
              <a:latin typeface="+mn-lt"/>
            </a:rPr>
            <a:t>строительство объекта «Улицы и внутриквартальные проезды 11 микрорайона г.Нефтеюганска (</a:t>
          </a:r>
          <a:r>
            <a:rPr lang="ru-RU" sz="1050" b="1" dirty="0" err="1" smtClean="0">
              <a:latin typeface="+mn-lt"/>
            </a:rPr>
            <a:t>ул.Коммунальная</a:t>
          </a:r>
          <a:r>
            <a:rPr lang="ru-RU" sz="1050" b="1" dirty="0" smtClean="0">
              <a:latin typeface="+mn-lt"/>
            </a:rPr>
            <a:t>)»</a:t>
          </a:r>
          <a:r>
            <a:rPr lang="ru-RU" sz="1050" dirty="0" smtClean="0">
              <a:latin typeface="+mn-lt"/>
            </a:rPr>
            <a:t>;</a:t>
          </a:r>
        </a:p>
        <a:p>
          <a:pPr marL="984250" indent="-87313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dirty="0" smtClean="0">
              <a:latin typeface="+mn-lt"/>
            </a:rPr>
            <a:t>-</a:t>
          </a:r>
          <a:r>
            <a:rPr lang="ru-RU" sz="1050" b="1" dirty="0" smtClean="0">
              <a:cs typeface="Times New Roman" panose="02020603050405020304" pitchFamily="18" charset="0"/>
            </a:rPr>
            <a:t> II этапа реконструкции автодороги по </a:t>
          </a:r>
          <a:r>
            <a:rPr lang="ru-RU" sz="1050" b="1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b="1" dirty="0" smtClean="0">
              <a:cs typeface="Times New Roman" panose="02020603050405020304" pitchFamily="18" charset="0"/>
            </a:rPr>
            <a:t> </a:t>
          </a:r>
          <a:r>
            <a:rPr lang="ru-RU" sz="1050" b="0" dirty="0" smtClean="0">
              <a:cs typeface="Times New Roman" panose="02020603050405020304" pitchFamily="18" charset="0"/>
            </a:rPr>
            <a:t>(от </a:t>
          </a:r>
          <a:r>
            <a:rPr lang="ru-RU" sz="1050" b="0" dirty="0" err="1" smtClean="0">
              <a:cs typeface="Times New Roman" panose="02020603050405020304" pitchFamily="18" charset="0"/>
            </a:rPr>
            <a:t>ул.В.Петухова</a:t>
          </a:r>
          <a:r>
            <a:rPr lang="ru-RU" sz="1050" b="0" dirty="0" smtClean="0">
              <a:cs typeface="Times New Roman" panose="02020603050405020304" pitchFamily="18" charset="0"/>
            </a:rPr>
            <a:t> до </a:t>
          </a:r>
          <a:r>
            <a:rPr lang="ru-RU" sz="1050" b="0" dirty="0" err="1" smtClean="0">
              <a:cs typeface="Times New Roman" panose="02020603050405020304" pitchFamily="18" charset="0"/>
            </a:rPr>
            <a:t>ул.А.Филимонова</a:t>
          </a:r>
          <a:r>
            <a:rPr lang="ru-RU" sz="1050" dirty="0" smtClean="0">
              <a:cs typeface="Times New Roman" panose="02020603050405020304" pitchFamily="18" charset="0"/>
            </a:rPr>
            <a:t>);</a:t>
          </a:r>
          <a:endParaRPr lang="ru-RU" sz="1050" dirty="0" smtClean="0">
            <a:latin typeface="+mn-lt"/>
          </a:endParaRPr>
        </a:p>
        <a:p>
          <a:pPr marL="0" indent="896938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dirty="0" smtClean="0">
              <a:latin typeface="+mn-lt"/>
            </a:rPr>
            <a:t>	- </a:t>
          </a:r>
          <a:r>
            <a:rPr lang="ru-RU" sz="1050" b="1" dirty="0" smtClean="0"/>
            <a:t>работы по </a:t>
          </a:r>
          <a:r>
            <a:rPr lang="ru-RU" sz="1050" b="1" dirty="0" smtClean="0">
              <a:solidFill>
                <a:schemeClr val="tx1"/>
              </a:solidFill>
            </a:rPr>
            <a:t>ремонту 5 </a:t>
          </a:r>
          <a:r>
            <a:rPr lang="ru-RU" sz="1050" b="1" dirty="0" smtClean="0"/>
            <a:t>участков автомобильных дорог:</a:t>
          </a:r>
        </a:p>
        <a:p>
          <a:pPr marL="0" indent="896938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dirty="0" smtClean="0"/>
            <a:t>- дорога </a:t>
          </a:r>
          <a:r>
            <a:rPr lang="ru-RU" sz="1050" dirty="0" err="1" smtClean="0"/>
            <a:t>ул.Мира</a:t>
          </a:r>
          <a:r>
            <a:rPr lang="ru-RU" sz="1050" dirty="0" smtClean="0"/>
            <a:t> (на участке от </a:t>
          </a:r>
          <a:r>
            <a:rPr lang="ru-RU" sz="1050" dirty="0" err="1" smtClean="0"/>
            <a:t>ул.Строителей</a:t>
          </a:r>
          <a:r>
            <a:rPr lang="ru-RU" sz="1050" dirty="0" smtClean="0"/>
            <a:t> ПК 0+600 до </a:t>
          </a:r>
          <a:r>
            <a:rPr lang="ru-RU" sz="1050" dirty="0" err="1" smtClean="0"/>
            <a:t>ул.Нефтяников</a:t>
          </a:r>
          <a:r>
            <a:rPr lang="ru-RU" sz="1050" dirty="0" smtClean="0"/>
            <a:t> ПК 0+941);</a:t>
          </a:r>
        </a:p>
        <a:p>
          <a:pPr marL="0" indent="896938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dirty="0" smtClean="0"/>
            <a:t>- дорога </a:t>
          </a:r>
          <a:r>
            <a:rPr lang="ru-RU" sz="1050" dirty="0" err="1" smtClean="0"/>
            <a:t>ул.Мира</a:t>
          </a:r>
          <a:r>
            <a:rPr lang="ru-RU" sz="1050" dirty="0" smtClean="0"/>
            <a:t> (на участке от </a:t>
          </a:r>
          <a:r>
            <a:rPr lang="ru-RU" sz="1050" dirty="0" err="1" smtClean="0"/>
            <a:t>ул.Парковая</a:t>
          </a:r>
          <a:r>
            <a:rPr lang="ru-RU" sz="1050" dirty="0" smtClean="0"/>
            <a:t> ПК 1+350 до </a:t>
          </a:r>
          <a:r>
            <a:rPr lang="ru-RU" sz="1050" dirty="0" err="1" smtClean="0"/>
            <a:t>ул.Жилая</a:t>
          </a:r>
          <a:r>
            <a:rPr lang="ru-RU" sz="1050" dirty="0" smtClean="0"/>
            <a:t> ПК 1+761);</a:t>
          </a:r>
        </a:p>
        <a:p>
          <a:pPr marL="0" indent="896938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dirty="0" smtClean="0"/>
            <a:t>- дорога </a:t>
          </a:r>
          <a:r>
            <a:rPr lang="ru-RU" sz="1050" dirty="0" err="1" smtClean="0"/>
            <a:t>ул.Сургутская</a:t>
          </a:r>
          <a:r>
            <a:rPr lang="ru-RU" sz="1050" dirty="0" smtClean="0"/>
            <a:t> (на участке от </a:t>
          </a:r>
          <a:r>
            <a:rPr lang="ru-RU" sz="1050" dirty="0" err="1" smtClean="0"/>
            <a:t>ул.Парковая</a:t>
          </a:r>
          <a:r>
            <a:rPr lang="ru-RU" sz="1050" dirty="0" smtClean="0"/>
            <a:t> ПК 2+725 до </a:t>
          </a:r>
          <a:r>
            <a:rPr lang="ru-RU" sz="1050" dirty="0" err="1" smtClean="0"/>
            <a:t>ул.Строителей</a:t>
          </a:r>
          <a:r>
            <a:rPr lang="ru-RU" sz="1050" dirty="0" smtClean="0"/>
            <a:t> ПК 3+865);</a:t>
          </a:r>
        </a:p>
        <a:p>
          <a:pPr marL="0" marR="0" indent="896938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dirty="0" smtClean="0"/>
            <a:t>- дорога </a:t>
          </a:r>
          <a:r>
            <a:rPr lang="ru-RU" sz="1050" dirty="0" err="1" smtClean="0"/>
            <a:t>ул.Парковая</a:t>
          </a:r>
          <a:r>
            <a:rPr lang="ru-RU" sz="1050" dirty="0" smtClean="0"/>
            <a:t> (на участке от </a:t>
          </a:r>
          <a:r>
            <a:rPr lang="ru-RU" sz="1050" dirty="0" err="1" smtClean="0"/>
            <a:t>ул.Мира</a:t>
          </a:r>
          <a:r>
            <a:rPr lang="ru-RU" sz="1050" dirty="0" smtClean="0"/>
            <a:t> ПК 2+203 до ПК 3+522);</a:t>
          </a:r>
        </a:p>
        <a:p>
          <a:pPr marL="0" marR="0" indent="896938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dirty="0" smtClean="0"/>
            <a:t>- подъезд к школе № 7.</a:t>
          </a:r>
          <a:endParaRPr lang="ru-RU" sz="1050" dirty="0">
            <a:solidFill>
              <a:srgbClr val="FF0000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 marL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ru-RU" sz="1050" b="1" dirty="0" smtClean="0">
              <a:cs typeface="Times New Roman" panose="02020603050405020304" pitchFamily="18" charset="0"/>
            </a:rPr>
            <a:t>Запланировано выполнение проектно-изыскательских работ </a:t>
          </a:r>
          <a:r>
            <a:rPr lang="ru-RU" sz="1050" dirty="0" smtClean="0">
              <a:cs typeface="Times New Roman" panose="02020603050405020304" pitchFamily="18" charset="0"/>
            </a:rPr>
            <a:t>по объектам «Автодорога по </a:t>
          </a:r>
          <a:r>
            <a:rPr lang="ru-RU" sz="1050" dirty="0" err="1" smtClean="0">
              <a:cs typeface="Times New Roman" panose="02020603050405020304" pitchFamily="18" charset="0"/>
            </a:rPr>
            <a:t>ул.Нефтяников</a:t>
          </a:r>
          <a:r>
            <a:rPr lang="ru-RU" sz="1050" dirty="0" smtClean="0">
              <a:cs typeface="Times New Roman" panose="02020603050405020304" pitchFamily="18" charset="0"/>
            </a:rPr>
            <a:t> (участок от </a:t>
          </a:r>
          <a:r>
            <a:rPr lang="ru-RU" sz="1050" dirty="0" err="1" smtClean="0">
              <a:cs typeface="Times New Roman" panose="02020603050405020304" pitchFamily="18" charset="0"/>
            </a:rPr>
            <a:t>ул.Романа</a:t>
          </a:r>
          <a:r>
            <a:rPr lang="ru-RU" sz="1050" dirty="0" smtClean="0">
              <a:cs typeface="Times New Roman" panose="02020603050405020304" pitchFamily="18" charset="0"/>
            </a:rPr>
            <a:t> </a:t>
          </a:r>
          <a:r>
            <a:rPr lang="ru-RU" sz="1050" dirty="0" err="1" smtClean="0">
              <a:cs typeface="Times New Roman" panose="02020603050405020304" pitchFamily="18" charset="0"/>
            </a:rPr>
            <a:t>Кузоваткина</a:t>
          </a:r>
          <a:r>
            <a:rPr lang="ru-RU" sz="1050" dirty="0" smtClean="0">
              <a:cs typeface="Times New Roman" panose="02020603050405020304" pitchFamily="18" charset="0"/>
            </a:rPr>
            <a:t> до </a:t>
          </a:r>
          <a:r>
            <a:rPr lang="ru-RU" sz="105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dirty="0" smtClean="0">
              <a:cs typeface="Times New Roman" panose="02020603050405020304" pitchFamily="18" charset="0"/>
            </a:rPr>
            <a:t>)» и «Автодорога по </a:t>
          </a:r>
          <a:r>
            <a:rPr lang="ru-RU" sz="105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dirty="0" smtClean="0">
              <a:cs typeface="Times New Roman" panose="02020603050405020304" pitchFamily="18" charset="0"/>
            </a:rPr>
            <a:t> (участок от </a:t>
          </a:r>
          <a:r>
            <a:rPr lang="ru-RU" sz="1050" dirty="0" err="1" smtClean="0">
              <a:cs typeface="Times New Roman" panose="02020603050405020304" pitchFamily="18" charset="0"/>
            </a:rPr>
            <a:t>ул.Романа</a:t>
          </a:r>
          <a:r>
            <a:rPr lang="ru-RU" sz="1050" dirty="0" smtClean="0">
              <a:cs typeface="Times New Roman" panose="02020603050405020304" pitchFamily="18" charset="0"/>
            </a:rPr>
            <a:t> </a:t>
          </a:r>
          <a:r>
            <a:rPr lang="ru-RU" sz="1050" dirty="0" err="1" smtClean="0">
              <a:cs typeface="Times New Roman" panose="02020603050405020304" pitchFamily="18" charset="0"/>
            </a:rPr>
            <a:t>Кузоваткина</a:t>
          </a:r>
          <a:r>
            <a:rPr lang="ru-RU" sz="1050" dirty="0" smtClean="0">
              <a:cs typeface="Times New Roman" panose="02020603050405020304" pitchFamily="18" charset="0"/>
            </a:rPr>
            <a:t> до </a:t>
          </a:r>
          <a:r>
            <a:rPr lang="ru-RU" sz="105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dirty="0" smtClean="0">
              <a:cs typeface="Times New Roman" panose="02020603050405020304" pitchFamily="18" charset="0"/>
            </a:rPr>
            <a:t>)».</a:t>
          </a:r>
          <a:endParaRPr lang="ru-RU" sz="1050" dirty="0">
            <a:solidFill>
              <a:srgbClr val="FF0000"/>
            </a:solidFill>
            <a:latin typeface="+mn-lt"/>
          </a:endParaRP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endParaRPr lang="ru-RU" sz="1050">
            <a:latin typeface="+mn-lt"/>
          </a:endParaRPr>
        </a:p>
      </dgm:t>
    </dgm:pt>
    <dgm:pt modelId="{5B96226E-16DE-4EA9-9E5E-9E61E2BBB211}">
      <dgm:prSet custT="1"/>
      <dgm:spPr/>
      <dgm:t>
        <a:bodyPr anchor="ctr" anchorCtr="0"/>
        <a:lstStyle/>
        <a:p>
          <a:pPr marL="87313" indent="0">
            <a:lnSpc>
              <a:spcPct val="100000"/>
            </a:lnSpc>
            <a:spcAft>
              <a:spcPts val="0"/>
            </a:spcAft>
          </a:pPr>
          <a:r>
            <a:rPr lang="ru-RU" sz="1050" b="1" dirty="0" smtClean="0"/>
            <a:t>Адресной инвестиционной программой автономного округа</a:t>
          </a:r>
          <a:r>
            <a:rPr lang="ru-RU" sz="1050" dirty="0" smtClean="0"/>
            <a:t> </a:t>
          </a:r>
          <a:r>
            <a:rPr lang="ru-RU" sz="1050" b="1" dirty="0" smtClean="0"/>
            <a:t>предусмотрена реализация объектов: </a:t>
          </a:r>
        </a:p>
        <a:p>
          <a:pPr marL="87313" indent="0"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 «Дорога №5 (</a:t>
          </a:r>
          <a:r>
            <a:rPr lang="ru-RU" sz="1050" dirty="0" err="1" smtClean="0"/>
            <a:t>ул.Киевская</a:t>
          </a:r>
          <a:r>
            <a:rPr lang="ru-RU" sz="1050" dirty="0" smtClean="0"/>
            <a:t> (от </a:t>
          </a:r>
          <a:r>
            <a:rPr lang="ru-RU" sz="1050" dirty="0" err="1" smtClean="0"/>
            <a:t>ул.Парковая</a:t>
          </a:r>
          <a:r>
            <a:rPr lang="ru-RU" sz="1050" dirty="0" smtClean="0"/>
            <a:t> до </a:t>
          </a:r>
          <a:r>
            <a:rPr lang="ru-RU" sz="1050" dirty="0" err="1" smtClean="0"/>
            <a:t>ул.Объездная</a:t>
          </a:r>
          <a:r>
            <a:rPr lang="ru-RU" sz="1050" dirty="0" smtClean="0"/>
            <a:t>) (участок автодороги от перекрестка </a:t>
          </a:r>
          <a:r>
            <a:rPr lang="ru-RU" sz="1050" dirty="0" err="1" smtClean="0"/>
            <a:t>ул.Парковая</a:t>
          </a:r>
          <a:r>
            <a:rPr lang="ru-RU" sz="1050" dirty="0" smtClean="0"/>
            <a:t> до </a:t>
          </a:r>
          <a:r>
            <a:rPr lang="ru-RU" sz="1050" dirty="0" err="1" smtClean="0"/>
            <a:t>ул.Жилая</a:t>
          </a:r>
          <a:r>
            <a:rPr lang="ru-RU" sz="1050" dirty="0" smtClean="0"/>
            <a:t>)»;</a:t>
          </a:r>
        </a:p>
        <a:p>
          <a:pPr marL="87313" indent="0">
            <a:lnSpc>
              <a:spcPct val="100000"/>
            </a:lnSpc>
            <a:spcAft>
              <a:spcPts val="0"/>
            </a:spcAft>
          </a:pPr>
          <a:r>
            <a:rPr lang="ru-RU" sz="1050" dirty="0" smtClean="0"/>
            <a:t>- «Автодорога по </a:t>
          </a:r>
          <a:r>
            <a:rPr lang="ru-RU" sz="1050" dirty="0" err="1" smtClean="0"/>
            <a:t>ул.Нефтяников</a:t>
          </a:r>
          <a:r>
            <a:rPr lang="ru-RU" sz="1050" dirty="0" smtClean="0"/>
            <a:t> (от </a:t>
          </a:r>
          <a:r>
            <a:rPr lang="ru-RU" sz="1050" dirty="0" err="1" smtClean="0"/>
            <a:t>ул.Сургутская</a:t>
          </a:r>
          <a:r>
            <a:rPr lang="ru-RU" sz="1050" dirty="0" smtClean="0"/>
            <a:t> до </a:t>
          </a:r>
          <a:r>
            <a:rPr lang="ru-RU" sz="1050" dirty="0" err="1" smtClean="0"/>
            <a:t>ул.Пойменная</a:t>
          </a:r>
          <a:r>
            <a:rPr lang="ru-RU" sz="1050" dirty="0" smtClean="0"/>
            <a:t>) (участок от </a:t>
          </a:r>
          <a:r>
            <a:rPr lang="ru-RU" sz="1050" dirty="0" err="1" smtClean="0"/>
            <a:t>ул.Юганская</a:t>
          </a:r>
          <a:r>
            <a:rPr lang="ru-RU" sz="1050" dirty="0" smtClean="0"/>
            <a:t> до </a:t>
          </a:r>
          <a:r>
            <a:rPr lang="ru-RU" sz="1050" dirty="0" err="1" smtClean="0"/>
            <a:t>ул.Усть-Балыкская</a:t>
          </a:r>
          <a:r>
            <a:rPr lang="ru-RU" sz="1050" dirty="0" smtClean="0"/>
            <a:t>)».</a:t>
          </a:r>
          <a:endParaRPr lang="ru-RU" sz="1050" dirty="0"/>
        </a:p>
      </dgm:t>
    </dgm:pt>
    <dgm:pt modelId="{F1F84B4F-A61D-4FC0-A98F-55C67346968B}" type="parTrans" cxnId="{F09302F8-8930-435E-983B-16700C104983}">
      <dgm:prSet/>
      <dgm:spPr/>
      <dgm:t>
        <a:bodyPr/>
        <a:lstStyle/>
        <a:p>
          <a:endParaRPr lang="ru-RU"/>
        </a:p>
      </dgm:t>
    </dgm:pt>
    <dgm:pt modelId="{A30EAA1C-8DBB-4ACD-A576-B0661EDBE737}" type="sibTrans" cxnId="{F09302F8-8930-435E-983B-16700C104983}">
      <dgm:prSet/>
      <dgm:spPr/>
      <dgm:t>
        <a:bodyPr/>
        <a:lstStyle/>
        <a:p>
          <a:endParaRPr lang="ru-RU"/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4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4" custScaleY="96308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4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4" custScaleY="457134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5399DF41-E596-4C9F-AD6A-37E6E5F41A16}" type="pres">
      <dgm:prSet presAssocID="{5B96226E-16DE-4EA9-9E5E-9E61E2BBB211}" presName="thickLine" presStyleLbl="alignNode1" presStyleIdx="2" presStyleCnt="4"/>
      <dgm:spPr/>
    </dgm:pt>
    <dgm:pt modelId="{0B44BE65-07DB-4F53-AB62-900DB5569981}" type="pres">
      <dgm:prSet presAssocID="{5B96226E-16DE-4EA9-9E5E-9E61E2BBB211}" presName="horz1" presStyleCnt="0"/>
      <dgm:spPr/>
    </dgm:pt>
    <dgm:pt modelId="{A4CCEB59-5050-4599-93FE-2936FA9A76C7}" type="pres">
      <dgm:prSet presAssocID="{5B96226E-16DE-4EA9-9E5E-9E61E2BBB211}" presName="tx1" presStyleLbl="revTx" presStyleIdx="2" presStyleCnt="4" custScaleY="159728" custLinFactNeighborX="0"/>
      <dgm:spPr/>
      <dgm:t>
        <a:bodyPr/>
        <a:lstStyle/>
        <a:p>
          <a:endParaRPr lang="ru-RU"/>
        </a:p>
      </dgm:t>
    </dgm:pt>
    <dgm:pt modelId="{403A8BC4-D882-4591-A489-2F0AD0E27170}" type="pres">
      <dgm:prSet presAssocID="{5B96226E-16DE-4EA9-9E5E-9E61E2BBB211}" presName="vert1" presStyleCnt="0"/>
      <dgm:spPr/>
    </dgm:pt>
    <dgm:pt modelId="{B62C3864-076F-4679-94D4-AD92B811EFE6}" type="pres">
      <dgm:prSet presAssocID="{FFB0B27B-F006-498C-A2BD-7D88F0027B2A}" presName="thickLine" presStyleLbl="alignNode1" presStyleIdx="3" presStyleCnt="4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3" presStyleCnt="4" custScaleY="110225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</dgm:ptLst>
  <dgm:cxnLst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3360FE45-4BBE-459C-AD37-26BA2E09E20C}" type="presOf" srcId="{F9196E4C-72B0-4A67-A32A-3587057B4DA8}" destId="{50A62934-2032-4E2B-8B7C-8E4C349BA885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E23DA596-DBAD-4EA8-9A9E-C488A7158D61}" type="presOf" srcId="{E6459A07-C0A7-4240-BC06-F68B54E4516C}" destId="{06281528-B30C-4A0A-A132-600ACBA3C739}" srcOrd="0" destOrd="0" presId="urn:microsoft.com/office/officeart/2008/layout/LinedList"/>
    <dgm:cxn modelId="{DAF76B87-99BD-48FF-9A48-7AFF26C03359}" type="presOf" srcId="{FFB0B27B-F006-498C-A2BD-7D88F0027B2A}" destId="{4DAD69DF-CA92-407C-94B5-76D8EC283504}" srcOrd="0" destOrd="0" presId="urn:microsoft.com/office/officeart/2008/layout/LinedList"/>
    <dgm:cxn modelId="{6FE8AA43-FBB2-41A2-98B0-08751441DBF1}" type="presOf" srcId="{A2001453-0CBB-4D0E-A450-306EAED31272}" destId="{56334A5E-7C5F-4799-89B1-B11158B2EA39}" srcOrd="0" destOrd="0" presId="urn:microsoft.com/office/officeart/2008/layout/LinedList"/>
    <dgm:cxn modelId="{F09302F8-8930-435E-983B-16700C104983}" srcId="{F9196E4C-72B0-4A67-A32A-3587057B4DA8}" destId="{5B96226E-16DE-4EA9-9E5E-9E61E2BBB211}" srcOrd="2" destOrd="0" parTransId="{F1F84B4F-A61D-4FC0-A98F-55C67346968B}" sibTransId="{A30EAA1C-8DBB-4ACD-A576-B0661EDBE737}"/>
    <dgm:cxn modelId="{4562B2F8-B50A-4F63-B84B-35A764FD03FE}" type="presOf" srcId="{5B96226E-16DE-4EA9-9E5E-9E61E2BBB211}" destId="{A4CCEB59-5050-4599-93FE-2936FA9A76C7}" srcOrd="0" destOrd="0" presId="urn:microsoft.com/office/officeart/2008/layout/LinedList"/>
    <dgm:cxn modelId="{F2BF4CA2-911E-4520-B9AA-8099265C27BD}" srcId="{F9196E4C-72B0-4A67-A32A-3587057B4DA8}" destId="{FFB0B27B-F006-498C-A2BD-7D88F0027B2A}" srcOrd="3" destOrd="0" parTransId="{15740CA8-1513-496D-8F06-B5B8B3048347}" sibTransId="{2DB32A2B-DCB6-4A9F-97AC-03726B5A4DCC}"/>
    <dgm:cxn modelId="{AB84F592-DF31-4766-940D-BF4E53004F8C}" type="presParOf" srcId="{50A62934-2032-4E2B-8B7C-8E4C349BA885}" destId="{F43BE7B1-6634-4984-9740-09CEBCE8AB78}" srcOrd="0" destOrd="0" presId="urn:microsoft.com/office/officeart/2008/layout/LinedList"/>
    <dgm:cxn modelId="{3C9D6E5C-8EBA-467A-A183-DD6973813D8F}" type="presParOf" srcId="{50A62934-2032-4E2B-8B7C-8E4C349BA885}" destId="{4D5A8FB8-2F7C-4A50-BC48-1D379EBD51E2}" srcOrd="1" destOrd="0" presId="urn:microsoft.com/office/officeart/2008/layout/LinedList"/>
    <dgm:cxn modelId="{4BDAD2CD-0E10-4AC8-8B75-47FDFBE207A6}" type="presParOf" srcId="{4D5A8FB8-2F7C-4A50-BC48-1D379EBD51E2}" destId="{06281528-B30C-4A0A-A132-600ACBA3C739}" srcOrd="0" destOrd="0" presId="urn:microsoft.com/office/officeart/2008/layout/LinedList"/>
    <dgm:cxn modelId="{5E47A187-A596-4DBE-8EDD-AD25BB7BCE8D}" type="presParOf" srcId="{4D5A8FB8-2F7C-4A50-BC48-1D379EBD51E2}" destId="{6155358B-6BC9-44E4-A2B8-3DA4F7E15874}" srcOrd="1" destOrd="0" presId="urn:microsoft.com/office/officeart/2008/layout/LinedList"/>
    <dgm:cxn modelId="{EE090EF1-3763-4507-ADA1-53FACC44FC30}" type="presParOf" srcId="{50A62934-2032-4E2B-8B7C-8E4C349BA885}" destId="{DCA7A30B-2BF7-4BCF-80B2-DF134CC83DE5}" srcOrd="2" destOrd="0" presId="urn:microsoft.com/office/officeart/2008/layout/LinedList"/>
    <dgm:cxn modelId="{FC79C71E-5652-498A-87F6-51B598332257}" type="presParOf" srcId="{50A62934-2032-4E2B-8B7C-8E4C349BA885}" destId="{2F7B6DA4-E765-4F05-8776-43E4FE457136}" srcOrd="3" destOrd="0" presId="urn:microsoft.com/office/officeart/2008/layout/LinedList"/>
    <dgm:cxn modelId="{3F5E5F4F-1EF0-4A66-834B-325AD4DAC96F}" type="presParOf" srcId="{2F7B6DA4-E765-4F05-8776-43E4FE457136}" destId="{56334A5E-7C5F-4799-89B1-B11158B2EA39}" srcOrd="0" destOrd="0" presId="urn:microsoft.com/office/officeart/2008/layout/LinedList"/>
    <dgm:cxn modelId="{80E5506E-3180-4289-B8E7-CD2B243BDEC6}" type="presParOf" srcId="{2F7B6DA4-E765-4F05-8776-43E4FE457136}" destId="{DBD92482-1635-4EF4-9940-2270D649673F}" srcOrd="1" destOrd="0" presId="urn:microsoft.com/office/officeart/2008/layout/LinedList"/>
    <dgm:cxn modelId="{2DECA37B-313C-4C08-B2EA-F9D755316053}" type="presParOf" srcId="{50A62934-2032-4E2B-8B7C-8E4C349BA885}" destId="{5399DF41-E596-4C9F-AD6A-37E6E5F41A16}" srcOrd="4" destOrd="0" presId="urn:microsoft.com/office/officeart/2008/layout/LinedList"/>
    <dgm:cxn modelId="{995427F8-A830-4614-8367-88212AA2BA91}" type="presParOf" srcId="{50A62934-2032-4E2B-8B7C-8E4C349BA885}" destId="{0B44BE65-07DB-4F53-AB62-900DB5569981}" srcOrd="5" destOrd="0" presId="urn:microsoft.com/office/officeart/2008/layout/LinedList"/>
    <dgm:cxn modelId="{C02F8E21-33E3-4C5E-B33A-CCB439C5EF19}" type="presParOf" srcId="{0B44BE65-07DB-4F53-AB62-900DB5569981}" destId="{A4CCEB59-5050-4599-93FE-2936FA9A76C7}" srcOrd="0" destOrd="0" presId="urn:microsoft.com/office/officeart/2008/layout/LinedList"/>
    <dgm:cxn modelId="{B9B7C609-F0D0-4023-8AAA-1F4B455F74FF}" type="presParOf" srcId="{0B44BE65-07DB-4F53-AB62-900DB5569981}" destId="{403A8BC4-D882-4591-A489-2F0AD0E27170}" srcOrd="1" destOrd="0" presId="urn:microsoft.com/office/officeart/2008/layout/LinedList"/>
    <dgm:cxn modelId="{41E822D2-CC81-4372-9178-A1AF9B62C817}" type="presParOf" srcId="{50A62934-2032-4E2B-8B7C-8E4C349BA885}" destId="{B62C3864-076F-4679-94D4-AD92B811EFE6}" srcOrd="6" destOrd="0" presId="urn:microsoft.com/office/officeart/2008/layout/LinedList"/>
    <dgm:cxn modelId="{3BF7BA3C-DEAF-42FD-9F53-31ED34C1F10B}" type="presParOf" srcId="{50A62934-2032-4E2B-8B7C-8E4C349BA885}" destId="{5E5CB9DB-7333-4C6E-B20F-0602B77A22B6}" srcOrd="7" destOrd="0" presId="urn:microsoft.com/office/officeart/2008/layout/LinedList"/>
    <dgm:cxn modelId="{89801697-FBC7-4B9B-A121-5766A6520178}" type="presParOf" srcId="{5E5CB9DB-7333-4C6E-B20F-0602B77A22B6}" destId="{4DAD69DF-CA92-407C-94B5-76D8EC283504}" srcOrd="0" destOrd="0" presId="urn:microsoft.com/office/officeart/2008/layout/LinedList"/>
    <dgm:cxn modelId="{9E08E4AB-CD4C-499E-9B4A-58A50FF3244B}" type="presParOf" srcId="{5E5CB9DB-7333-4C6E-B20F-0602B77A22B6}" destId="{686AF7B7-EA84-4A77-8FD2-36893203FF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kern="0" dirty="0" smtClean="0">
              <a:solidFill>
                <a:schemeClr val="tx1"/>
              </a:solidFill>
              <a:latin typeface="+mn-lt"/>
            </a:rPr>
            <a:t>Вариативные формы дошкольного образования:</a:t>
          </a: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- 23 консультационных центра для родителей (законных представителей), обеспечивающим получение детьми дошкольного образования в форме семейного образования - 459 детей (2016 год -  265 детей);</a:t>
          </a: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- 2 </a:t>
          </a:r>
          <a:r>
            <a:rPr lang="ru-RU" sz="1050" b="0" dirty="0" err="1" smtClean="0">
              <a:solidFill>
                <a:schemeClr val="tx1"/>
              </a:solidFill>
              <a:latin typeface="+mn-lt"/>
            </a:rPr>
            <a:t>лекотеки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 по обеспечению психолого-педагогического сопровождения детей с ограниченными возможностями здоровья  – 47 детей (2016 год - 43 ребенка);</a:t>
          </a: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EA65FABC-2938-4542-968F-B3B5BA1B06A3}">
      <dgm:prSet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dirty="0" smtClean="0">
              <a:solidFill>
                <a:schemeClr val="tx1"/>
              </a:solidFill>
              <a:latin typeface="+mn-lt"/>
            </a:rPr>
            <a:t>- группы кратковременного пребывания – 8 групп, 270 детей (2016 год - 260 детей).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C3394CC4-CCED-40FB-AC4C-A955EB16C47D}" type="parTrans" cxnId="{E3496B01-ACF0-498E-9C8B-5D30E58C43B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12843D0E-DAEA-4E7E-8EF1-4CFFDF9CF52A}" type="sibTrans" cxnId="{E3496B01-ACF0-498E-9C8B-5D30E58C43B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rgbClr val="FF0000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4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4" custScaleY="55638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4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4" custScaleY="110173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B62C3864-076F-4679-94D4-AD92B811EFE6}" type="pres">
      <dgm:prSet presAssocID="{FFB0B27B-F006-498C-A2BD-7D88F0027B2A}" presName="thickLine" presStyleLbl="alignNode1" presStyleIdx="2" presStyleCnt="4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2" presStyleCnt="4" custScaleY="90606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  <dgm:pt modelId="{3503A87A-25EB-4EF4-804D-5F666389A9FF}" type="pres">
      <dgm:prSet presAssocID="{EA65FABC-2938-4542-968F-B3B5BA1B06A3}" presName="thickLine" presStyleLbl="alignNode1" presStyleIdx="3" presStyleCnt="4"/>
      <dgm:spPr/>
      <dgm:t>
        <a:bodyPr/>
        <a:lstStyle/>
        <a:p>
          <a:endParaRPr lang="ru-RU"/>
        </a:p>
      </dgm:t>
    </dgm:pt>
    <dgm:pt modelId="{250C4D0B-5924-4509-99A5-500B69C4A8CB}" type="pres">
      <dgm:prSet presAssocID="{EA65FABC-2938-4542-968F-B3B5BA1B06A3}" presName="horz1" presStyleCnt="0"/>
      <dgm:spPr/>
      <dgm:t>
        <a:bodyPr/>
        <a:lstStyle/>
        <a:p>
          <a:endParaRPr lang="ru-RU"/>
        </a:p>
      </dgm:t>
    </dgm:pt>
    <dgm:pt modelId="{1304EB2A-1817-44DA-B2B1-3C97564DDFDC}" type="pres">
      <dgm:prSet presAssocID="{EA65FABC-2938-4542-968F-B3B5BA1B06A3}" presName="tx1" presStyleLbl="revTx" presStyleIdx="3" presStyleCnt="4" custScaleY="75205"/>
      <dgm:spPr/>
      <dgm:t>
        <a:bodyPr/>
        <a:lstStyle/>
        <a:p>
          <a:endParaRPr lang="ru-RU"/>
        </a:p>
      </dgm:t>
    </dgm:pt>
    <dgm:pt modelId="{4C8B0E53-9A44-40B4-90B4-4B1841D5BDCE}" type="pres">
      <dgm:prSet presAssocID="{EA65FABC-2938-4542-968F-B3B5BA1B06A3}" presName="vert1" presStyleCnt="0"/>
      <dgm:spPr/>
      <dgm:t>
        <a:bodyPr/>
        <a:lstStyle/>
        <a:p>
          <a:endParaRPr lang="ru-RU"/>
        </a:p>
      </dgm:t>
    </dgm:pt>
  </dgm:ptLst>
  <dgm:cxnLst>
    <dgm:cxn modelId="{F2BF4CA2-911E-4520-B9AA-8099265C27BD}" srcId="{F9196E4C-72B0-4A67-A32A-3587057B4DA8}" destId="{FFB0B27B-F006-498C-A2BD-7D88F0027B2A}" srcOrd="2" destOrd="0" parTransId="{15740CA8-1513-496D-8F06-B5B8B3048347}" sibTransId="{2DB32A2B-DCB6-4A9F-97AC-03726B5A4DCC}"/>
    <dgm:cxn modelId="{E3496B01-ACF0-498E-9C8B-5D30E58C43B7}" srcId="{F9196E4C-72B0-4A67-A32A-3587057B4DA8}" destId="{EA65FABC-2938-4542-968F-B3B5BA1B06A3}" srcOrd="3" destOrd="0" parTransId="{C3394CC4-CCED-40FB-AC4C-A955EB16C47D}" sibTransId="{12843D0E-DAEA-4E7E-8EF1-4CFFDF9CF52A}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0ABAAFF3-F52C-41B9-BFD0-D01A1D9F1FCC}" type="presOf" srcId="{F9196E4C-72B0-4A67-A32A-3587057B4DA8}" destId="{50A62934-2032-4E2B-8B7C-8E4C349BA885}" srcOrd="0" destOrd="0" presId="urn:microsoft.com/office/officeart/2008/layout/LinedList"/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C71E1111-C14E-4A3E-A2DF-3329279BF45F}" type="presOf" srcId="{FFB0B27B-F006-498C-A2BD-7D88F0027B2A}" destId="{4DAD69DF-CA92-407C-94B5-76D8EC283504}" srcOrd="0" destOrd="0" presId="urn:microsoft.com/office/officeart/2008/layout/LinedList"/>
    <dgm:cxn modelId="{A8A236BE-9B1A-451D-A545-79C908233932}" type="presOf" srcId="{EA65FABC-2938-4542-968F-B3B5BA1B06A3}" destId="{1304EB2A-1817-44DA-B2B1-3C97564DDFDC}" srcOrd="0" destOrd="0" presId="urn:microsoft.com/office/officeart/2008/layout/LinedList"/>
    <dgm:cxn modelId="{2A270023-E1FA-43B6-B32A-FFEC96ABAB29}" type="presOf" srcId="{A2001453-0CBB-4D0E-A450-306EAED31272}" destId="{56334A5E-7C5F-4799-89B1-B11158B2EA39}" srcOrd="0" destOrd="0" presId="urn:microsoft.com/office/officeart/2008/layout/LinedList"/>
    <dgm:cxn modelId="{96377B96-8698-4680-A9A6-773522283611}" type="presOf" srcId="{E6459A07-C0A7-4240-BC06-F68B54E4516C}" destId="{06281528-B30C-4A0A-A132-600ACBA3C739}" srcOrd="0" destOrd="0" presId="urn:microsoft.com/office/officeart/2008/layout/LinedList"/>
    <dgm:cxn modelId="{3D26D4E6-F92C-4C36-9324-34FCCC65FF78}" type="presParOf" srcId="{50A62934-2032-4E2B-8B7C-8E4C349BA885}" destId="{F43BE7B1-6634-4984-9740-09CEBCE8AB78}" srcOrd="0" destOrd="0" presId="urn:microsoft.com/office/officeart/2008/layout/LinedList"/>
    <dgm:cxn modelId="{19894B2F-9B7A-4133-B719-963AE83EAF15}" type="presParOf" srcId="{50A62934-2032-4E2B-8B7C-8E4C349BA885}" destId="{4D5A8FB8-2F7C-4A50-BC48-1D379EBD51E2}" srcOrd="1" destOrd="0" presId="urn:microsoft.com/office/officeart/2008/layout/LinedList"/>
    <dgm:cxn modelId="{0682CEA1-F310-46B7-8038-D78D823C94FE}" type="presParOf" srcId="{4D5A8FB8-2F7C-4A50-BC48-1D379EBD51E2}" destId="{06281528-B30C-4A0A-A132-600ACBA3C739}" srcOrd="0" destOrd="0" presId="urn:microsoft.com/office/officeart/2008/layout/LinedList"/>
    <dgm:cxn modelId="{8826A7DB-1AFC-4349-836C-6DBDE989E83E}" type="presParOf" srcId="{4D5A8FB8-2F7C-4A50-BC48-1D379EBD51E2}" destId="{6155358B-6BC9-44E4-A2B8-3DA4F7E15874}" srcOrd="1" destOrd="0" presId="urn:microsoft.com/office/officeart/2008/layout/LinedList"/>
    <dgm:cxn modelId="{88ADEE02-68C3-436F-BE0F-CE6AD4D0D226}" type="presParOf" srcId="{50A62934-2032-4E2B-8B7C-8E4C349BA885}" destId="{DCA7A30B-2BF7-4BCF-80B2-DF134CC83DE5}" srcOrd="2" destOrd="0" presId="urn:microsoft.com/office/officeart/2008/layout/LinedList"/>
    <dgm:cxn modelId="{8587CE11-D882-4703-9D09-EB81C656C3CC}" type="presParOf" srcId="{50A62934-2032-4E2B-8B7C-8E4C349BA885}" destId="{2F7B6DA4-E765-4F05-8776-43E4FE457136}" srcOrd="3" destOrd="0" presId="urn:microsoft.com/office/officeart/2008/layout/LinedList"/>
    <dgm:cxn modelId="{8077B053-F2F3-4080-9A69-C47E661A5468}" type="presParOf" srcId="{2F7B6DA4-E765-4F05-8776-43E4FE457136}" destId="{56334A5E-7C5F-4799-89B1-B11158B2EA39}" srcOrd="0" destOrd="0" presId="urn:microsoft.com/office/officeart/2008/layout/LinedList"/>
    <dgm:cxn modelId="{49B37F1B-19B2-453F-B704-32A4034801A6}" type="presParOf" srcId="{2F7B6DA4-E765-4F05-8776-43E4FE457136}" destId="{DBD92482-1635-4EF4-9940-2270D649673F}" srcOrd="1" destOrd="0" presId="urn:microsoft.com/office/officeart/2008/layout/LinedList"/>
    <dgm:cxn modelId="{12F1D14F-1CE4-4E9E-AD3C-2F77CE50F73E}" type="presParOf" srcId="{50A62934-2032-4E2B-8B7C-8E4C349BA885}" destId="{B62C3864-076F-4679-94D4-AD92B811EFE6}" srcOrd="4" destOrd="0" presId="urn:microsoft.com/office/officeart/2008/layout/LinedList"/>
    <dgm:cxn modelId="{F4BC01A4-1CA3-4F83-8E2D-68DB73050B32}" type="presParOf" srcId="{50A62934-2032-4E2B-8B7C-8E4C349BA885}" destId="{5E5CB9DB-7333-4C6E-B20F-0602B77A22B6}" srcOrd="5" destOrd="0" presId="urn:microsoft.com/office/officeart/2008/layout/LinedList"/>
    <dgm:cxn modelId="{22C92823-A9BB-4D9B-92AE-C85457190982}" type="presParOf" srcId="{5E5CB9DB-7333-4C6E-B20F-0602B77A22B6}" destId="{4DAD69DF-CA92-407C-94B5-76D8EC283504}" srcOrd="0" destOrd="0" presId="urn:microsoft.com/office/officeart/2008/layout/LinedList"/>
    <dgm:cxn modelId="{09C0BF03-DD1B-43A1-AA8B-F7765DA162D0}" type="presParOf" srcId="{5E5CB9DB-7333-4C6E-B20F-0602B77A22B6}" destId="{686AF7B7-EA84-4A77-8FD2-36893203FFDE}" srcOrd="1" destOrd="0" presId="urn:microsoft.com/office/officeart/2008/layout/LinedList"/>
    <dgm:cxn modelId="{F41D8D77-98DF-4B89-8FE4-31410BF7C92D}" type="presParOf" srcId="{50A62934-2032-4E2B-8B7C-8E4C349BA885}" destId="{3503A87A-25EB-4EF4-804D-5F666389A9FF}" srcOrd="6" destOrd="0" presId="urn:microsoft.com/office/officeart/2008/layout/LinedList"/>
    <dgm:cxn modelId="{6442560C-0664-4684-8B52-86ED82E29360}" type="presParOf" srcId="{50A62934-2032-4E2B-8B7C-8E4C349BA885}" destId="{250C4D0B-5924-4509-99A5-500B69C4A8CB}" srcOrd="7" destOrd="0" presId="urn:microsoft.com/office/officeart/2008/layout/LinedList"/>
    <dgm:cxn modelId="{C7A150EB-24B9-4531-BF9D-56103CE73DD3}" type="presParOf" srcId="{250C4D0B-5924-4509-99A5-500B69C4A8CB}" destId="{1304EB2A-1817-44DA-B2B1-3C97564DDFDC}" srcOrd="0" destOrd="0" presId="urn:microsoft.com/office/officeart/2008/layout/LinedList"/>
    <dgm:cxn modelId="{08604B5B-77E1-4BC0-BB14-4794E1B8E354}" type="presParOf" srcId="{250C4D0B-5924-4509-99A5-500B69C4A8CB}" destId="{4C8B0E53-9A44-40B4-90B4-4B1841D5BDCE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196E4C-72B0-4A67-A32A-3587057B4DA8}" type="doc">
      <dgm:prSet loTypeId="urn:microsoft.com/office/officeart/2008/layout/LinedList" loCatId="hierarchy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6459A07-C0A7-4240-BC06-F68B54E4516C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0" kern="0" dirty="0" smtClean="0"/>
            <a:t>Приказом Департамента образования и молодёжной политики Ханты-Мансийского автономного округа – Югры от 05.10.2017 № 1505 </a:t>
          </a:r>
          <a:r>
            <a:rPr lang="ru-RU" sz="1050" b="1" kern="0" dirty="0" smtClean="0"/>
            <a:t>7 дошкольным образовательным организациям присвоен статус региональной инновационной площадки.</a:t>
          </a:r>
          <a:endParaRPr lang="ru-RU" sz="1050" b="1" dirty="0">
            <a:solidFill>
              <a:schemeClr val="tx1"/>
            </a:solidFill>
            <a:latin typeface="+mn-lt"/>
          </a:endParaRPr>
        </a:p>
      </dgm:t>
    </dgm:pt>
    <dgm:pt modelId="{AB912D6F-4A0E-469B-AAD4-55AE0A0CB0DC}" type="parTrans" cxnId="{13C1D46C-B6F6-4B43-96A7-5E24A26AC8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3A70150A-07C2-46CC-8EC6-3A642F573A53}" type="sibTrans" cxnId="{13C1D46C-B6F6-4B43-96A7-5E24A26AC85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A2001453-0CBB-4D0E-A450-306EAED31272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  <a:latin typeface="+mn-lt"/>
            </a:rPr>
            <a:t>16 индивидуальных предпринимателей </a:t>
          </a:r>
          <a:r>
            <a:rPr lang="ru-RU" sz="1050" b="0" dirty="0" smtClean="0">
              <a:solidFill>
                <a:schemeClr val="tx1"/>
              </a:solidFill>
              <a:latin typeface="+mn-lt"/>
            </a:rPr>
            <a:t>осуществляют присмотр и уход 195 детей раннего дошкольного возраста. </a:t>
          </a:r>
          <a:endParaRPr lang="ru-RU" sz="1050" b="0" dirty="0">
            <a:solidFill>
              <a:schemeClr val="tx1"/>
            </a:solidFill>
            <a:latin typeface="+mn-lt"/>
          </a:endParaRPr>
        </a:p>
      </dgm:t>
    </dgm:pt>
    <dgm:pt modelId="{2CFE59F2-31C2-47DC-81AC-AF23B964470A}" type="par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C1702F91-E9CB-4FFC-A10C-097CCA1CA499}" type="sibTrans" cxnId="{525FC654-93AB-4C08-8E59-2D2253A101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FFB0B27B-F006-498C-A2BD-7D88F0027B2A}">
      <dgm:prSet phldrT="[Текст]" custT="1"/>
      <dgm:spPr/>
      <dgm:t>
        <a:bodyPr lIns="108000" anchor="ctr" anchorCtr="0"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050" b="1" dirty="0" smtClean="0">
              <a:solidFill>
                <a:schemeClr val="tx1"/>
              </a:solidFill>
            </a:rPr>
            <a:t>Для детей с ОВЗ </a:t>
          </a:r>
          <a:r>
            <a:rPr lang="ru-RU" sz="1050" b="0" dirty="0" smtClean="0">
              <a:solidFill>
                <a:schemeClr val="tx1"/>
              </a:solidFill>
            </a:rPr>
            <a:t>реализуется адаптированные образовательные программы дошкольного образования с учетом их психофизического развития, индивидуальных возможностей.</a:t>
          </a:r>
        </a:p>
      </dgm:t>
    </dgm:pt>
    <dgm:pt modelId="{15740CA8-1513-496D-8F06-B5B8B3048347}" type="par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2DB32A2B-DCB6-4A9F-97AC-03726B5A4DCC}" type="sibTrans" cxnId="{F2BF4CA2-911E-4520-B9AA-8099265C2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050" b="0">
            <a:solidFill>
              <a:schemeClr val="tx1"/>
            </a:solidFill>
            <a:latin typeface="+mn-lt"/>
          </a:endParaRPr>
        </a:p>
      </dgm:t>
    </dgm:pt>
    <dgm:pt modelId="{50A62934-2032-4E2B-8B7C-8E4C349BA885}" type="pres">
      <dgm:prSet presAssocID="{F9196E4C-72B0-4A67-A32A-3587057B4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3BE7B1-6634-4984-9740-09CEBCE8AB78}" type="pres">
      <dgm:prSet presAssocID="{E6459A07-C0A7-4240-BC06-F68B54E4516C}" presName="thickLine" presStyleLbl="alignNode1" presStyleIdx="0" presStyleCnt="3"/>
      <dgm:spPr/>
      <dgm:t>
        <a:bodyPr/>
        <a:lstStyle/>
        <a:p>
          <a:endParaRPr lang="ru-RU"/>
        </a:p>
      </dgm:t>
    </dgm:pt>
    <dgm:pt modelId="{4D5A8FB8-2F7C-4A50-BC48-1D379EBD51E2}" type="pres">
      <dgm:prSet presAssocID="{E6459A07-C0A7-4240-BC06-F68B54E4516C}" presName="horz1" presStyleCnt="0"/>
      <dgm:spPr/>
      <dgm:t>
        <a:bodyPr/>
        <a:lstStyle/>
        <a:p>
          <a:endParaRPr lang="ru-RU"/>
        </a:p>
      </dgm:t>
    </dgm:pt>
    <dgm:pt modelId="{06281528-B30C-4A0A-A132-600ACBA3C739}" type="pres">
      <dgm:prSet presAssocID="{E6459A07-C0A7-4240-BC06-F68B54E4516C}" presName="tx1" presStyleLbl="revTx" presStyleIdx="0" presStyleCnt="3" custScaleY="137480"/>
      <dgm:spPr/>
      <dgm:t>
        <a:bodyPr/>
        <a:lstStyle/>
        <a:p>
          <a:endParaRPr lang="ru-RU"/>
        </a:p>
      </dgm:t>
    </dgm:pt>
    <dgm:pt modelId="{6155358B-6BC9-44E4-A2B8-3DA4F7E15874}" type="pres">
      <dgm:prSet presAssocID="{E6459A07-C0A7-4240-BC06-F68B54E4516C}" presName="vert1" presStyleCnt="0"/>
      <dgm:spPr/>
      <dgm:t>
        <a:bodyPr/>
        <a:lstStyle/>
        <a:p>
          <a:endParaRPr lang="ru-RU"/>
        </a:p>
      </dgm:t>
    </dgm:pt>
    <dgm:pt modelId="{DCA7A30B-2BF7-4BCF-80B2-DF134CC83DE5}" type="pres">
      <dgm:prSet presAssocID="{A2001453-0CBB-4D0E-A450-306EAED31272}" presName="thickLine" presStyleLbl="alignNode1" presStyleIdx="1" presStyleCnt="3"/>
      <dgm:spPr/>
      <dgm:t>
        <a:bodyPr/>
        <a:lstStyle/>
        <a:p>
          <a:endParaRPr lang="ru-RU"/>
        </a:p>
      </dgm:t>
    </dgm:pt>
    <dgm:pt modelId="{2F7B6DA4-E765-4F05-8776-43E4FE457136}" type="pres">
      <dgm:prSet presAssocID="{A2001453-0CBB-4D0E-A450-306EAED31272}" presName="horz1" presStyleCnt="0"/>
      <dgm:spPr/>
      <dgm:t>
        <a:bodyPr/>
        <a:lstStyle/>
        <a:p>
          <a:endParaRPr lang="ru-RU"/>
        </a:p>
      </dgm:t>
    </dgm:pt>
    <dgm:pt modelId="{56334A5E-7C5F-4799-89B1-B11158B2EA39}" type="pres">
      <dgm:prSet presAssocID="{A2001453-0CBB-4D0E-A450-306EAED31272}" presName="tx1" presStyleLbl="revTx" presStyleIdx="1" presStyleCnt="3" custScaleY="82925" custLinFactNeighborX="-382" custLinFactNeighborY="5121"/>
      <dgm:spPr/>
      <dgm:t>
        <a:bodyPr/>
        <a:lstStyle/>
        <a:p>
          <a:endParaRPr lang="ru-RU"/>
        </a:p>
      </dgm:t>
    </dgm:pt>
    <dgm:pt modelId="{DBD92482-1635-4EF4-9940-2270D649673F}" type="pres">
      <dgm:prSet presAssocID="{A2001453-0CBB-4D0E-A450-306EAED31272}" presName="vert1" presStyleCnt="0"/>
      <dgm:spPr/>
      <dgm:t>
        <a:bodyPr/>
        <a:lstStyle/>
        <a:p>
          <a:endParaRPr lang="ru-RU"/>
        </a:p>
      </dgm:t>
    </dgm:pt>
    <dgm:pt modelId="{B62C3864-076F-4679-94D4-AD92B811EFE6}" type="pres">
      <dgm:prSet presAssocID="{FFB0B27B-F006-498C-A2BD-7D88F0027B2A}" presName="thickLine" presStyleLbl="alignNode1" presStyleIdx="2" presStyleCnt="3"/>
      <dgm:spPr/>
      <dgm:t>
        <a:bodyPr/>
        <a:lstStyle/>
        <a:p>
          <a:endParaRPr lang="ru-RU"/>
        </a:p>
      </dgm:t>
    </dgm:pt>
    <dgm:pt modelId="{5E5CB9DB-7333-4C6E-B20F-0602B77A22B6}" type="pres">
      <dgm:prSet presAssocID="{FFB0B27B-F006-498C-A2BD-7D88F0027B2A}" presName="horz1" presStyleCnt="0"/>
      <dgm:spPr/>
      <dgm:t>
        <a:bodyPr/>
        <a:lstStyle/>
        <a:p>
          <a:endParaRPr lang="ru-RU"/>
        </a:p>
      </dgm:t>
    </dgm:pt>
    <dgm:pt modelId="{4DAD69DF-CA92-407C-94B5-76D8EC283504}" type="pres">
      <dgm:prSet presAssocID="{FFB0B27B-F006-498C-A2BD-7D88F0027B2A}" presName="tx1" presStyleLbl="revTx" presStyleIdx="2" presStyleCnt="3" custScaleY="119480"/>
      <dgm:spPr/>
      <dgm:t>
        <a:bodyPr/>
        <a:lstStyle/>
        <a:p>
          <a:endParaRPr lang="ru-RU"/>
        </a:p>
      </dgm:t>
    </dgm:pt>
    <dgm:pt modelId="{686AF7B7-EA84-4A77-8FD2-36893203FFDE}" type="pres">
      <dgm:prSet presAssocID="{FFB0B27B-F006-498C-A2BD-7D88F0027B2A}" presName="vert1" presStyleCnt="0"/>
      <dgm:spPr/>
      <dgm:t>
        <a:bodyPr/>
        <a:lstStyle/>
        <a:p>
          <a:endParaRPr lang="ru-RU"/>
        </a:p>
      </dgm:t>
    </dgm:pt>
  </dgm:ptLst>
  <dgm:cxnLst>
    <dgm:cxn modelId="{13C1D46C-B6F6-4B43-96A7-5E24A26AC85C}" srcId="{F9196E4C-72B0-4A67-A32A-3587057B4DA8}" destId="{E6459A07-C0A7-4240-BC06-F68B54E4516C}" srcOrd="0" destOrd="0" parTransId="{AB912D6F-4A0E-469B-AAD4-55AE0A0CB0DC}" sibTransId="{3A70150A-07C2-46CC-8EC6-3A642F573A53}"/>
    <dgm:cxn modelId="{C19C951B-312E-4AD2-BAE6-3DDB08B4F6CD}" type="presOf" srcId="{FFB0B27B-F006-498C-A2BD-7D88F0027B2A}" destId="{4DAD69DF-CA92-407C-94B5-76D8EC283504}" srcOrd="0" destOrd="0" presId="urn:microsoft.com/office/officeart/2008/layout/LinedList"/>
    <dgm:cxn modelId="{525FC654-93AB-4C08-8E59-2D2253A1013E}" srcId="{F9196E4C-72B0-4A67-A32A-3587057B4DA8}" destId="{A2001453-0CBB-4D0E-A450-306EAED31272}" srcOrd="1" destOrd="0" parTransId="{2CFE59F2-31C2-47DC-81AC-AF23B964470A}" sibTransId="{C1702F91-E9CB-4FFC-A10C-097CCA1CA499}"/>
    <dgm:cxn modelId="{2A7FCC06-2F66-4EC6-8D38-28960B6CB6A9}" type="presOf" srcId="{A2001453-0CBB-4D0E-A450-306EAED31272}" destId="{56334A5E-7C5F-4799-89B1-B11158B2EA39}" srcOrd="0" destOrd="0" presId="urn:microsoft.com/office/officeart/2008/layout/LinedList"/>
    <dgm:cxn modelId="{824889C6-A2C8-4590-8DBC-C066A1028607}" type="presOf" srcId="{F9196E4C-72B0-4A67-A32A-3587057B4DA8}" destId="{50A62934-2032-4E2B-8B7C-8E4C349BA885}" srcOrd="0" destOrd="0" presId="urn:microsoft.com/office/officeart/2008/layout/LinedList"/>
    <dgm:cxn modelId="{D821AE00-94EC-4B76-A116-5DE0A6B0D165}" type="presOf" srcId="{E6459A07-C0A7-4240-BC06-F68B54E4516C}" destId="{06281528-B30C-4A0A-A132-600ACBA3C739}" srcOrd="0" destOrd="0" presId="urn:microsoft.com/office/officeart/2008/layout/LinedList"/>
    <dgm:cxn modelId="{F2BF4CA2-911E-4520-B9AA-8099265C27BD}" srcId="{F9196E4C-72B0-4A67-A32A-3587057B4DA8}" destId="{FFB0B27B-F006-498C-A2BD-7D88F0027B2A}" srcOrd="2" destOrd="0" parTransId="{15740CA8-1513-496D-8F06-B5B8B3048347}" sibTransId="{2DB32A2B-DCB6-4A9F-97AC-03726B5A4DCC}"/>
    <dgm:cxn modelId="{E1594379-042B-4892-9335-467F8EA4FFF5}" type="presParOf" srcId="{50A62934-2032-4E2B-8B7C-8E4C349BA885}" destId="{F43BE7B1-6634-4984-9740-09CEBCE8AB78}" srcOrd="0" destOrd="0" presId="urn:microsoft.com/office/officeart/2008/layout/LinedList"/>
    <dgm:cxn modelId="{B97A39D1-BBAC-46F7-8D0D-D0D8675D1F8B}" type="presParOf" srcId="{50A62934-2032-4E2B-8B7C-8E4C349BA885}" destId="{4D5A8FB8-2F7C-4A50-BC48-1D379EBD51E2}" srcOrd="1" destOrd="0" presId="urn:microsoft.com/office/officeart/2008/layout/LinedList"/>
    <dgm:cxn modelId="{BDB8E839-C30E-4EF3-B705-60675B1F7FD4}" type="presParOf" srcId="{4D5A8FB8-2F7C-4A50-BC48-1D379EBD51E2}" destId="{06281528-B30C-4A0A-A132-600ACBA3C739}" srcOrd="0" destOrd="0" presId="urn:microsoft.com/office/officeart/2008/layout/LinedList"/>
    <dgm:cxn modelId="{7518DE83-2EF2-46FF-A180-D737A8207153}" type="presParOf" srcId="{4D5A8FB8-2F7C-4A50-BC48-1D379EBD51E2}" destId="{6155358B-6BC9-44E4-A2B8-3DA4F7E15874}" srcOrd="1" destOrd="0" presId="urn:microsoft.com/office/officeart/2008/layout/LinedList"/>
    <dgm:cxn modelId="{549FFB3C-E415-4DF4-95C8-CD079EB7CA4C}" type="presParOf" srcId="{50A62934-2032-4E2B-8B7C-8E4C349BA885}" destId="{DCA7A30B-2BF7-4BCF-80B2-DF134CC83DE5}" srcOrd="2" destOrd="0" presId="urn:microsoft.com/office/officeart/2008/layout/LinedList"/>
    <dgm:cxn modelId="{C125EF37-C0A2-4677-8024-EE456B670A8B}" type="presParOf" srcId="{50A62934-2032-4E2B-8B7C-8E4C349BA885}" destId="{2F7B6DA4-E765-4F05-8776-43E4FE457136}" srcOrd="3" destOrd="0" presId="urn:microsoft.com/office/officeart/2008/layout/LinedList"/>
    <dgm:cxn modelId="{1383EB3F-E175-427A-9CBB-8C323A34DAFA}" type="presParOf" srcId="{2F7B6DA4-E765-4F05-8776-43E4FE457136}" destId="{56334A5E-7C5F-4799-89B1-B11158B2EA39}" srcOrd="0" destOrd="0" presId="urn:microsoft.com/office/officeart/2008/layout/LinedList"/>
    <dgm:cxn modelId="{791B6329-AED1-446B-99C4-D97DE9F3567F}" type="presParOf" srcId="{2F7B6DA4-E765-4F05-8776-43E4FE457136}" destId="{DBD92482-1635-4EF4-9940-2270D649673F}" srcOrd="1" destOrd="0" presId="urn:microsoft.com/office/officeart/2008/layout/LinedList"/>
    <dgm:cxn modelId="{2C8F01C2-A966-49EF-BACE-BFC6AF1ABDF2}" type="presParOf" srcId="{50A62934-2032-4E2B-8B7C-8E4C349BA885}" destId="{B62C3864-076F-4679-94D4-AD92B811EFE6}" srcOrd="4" destOrd="0" presId="urn:microsoft.com/office/officeart/2008/layout/LinedList"/>
    <dgm:cxn modelId="{879B1F6D-52B7-4028-B01E-F5B25AEA6875}" type="presParOf" srcId="{50A62934-2032-4E2B-8B7C-8E4C349BA885}" destId="{5E5CB9DB-7333-4C6E-B20F-0602B77A22B6}" srcOrd="5" destOrd="0" presId="urn:microsoft.com/office/officeart/2008/layout/LinedList"/>
    <dgm:cxn modelId="{2405D3F1-3394-44BC-B8EC-80205BE605D8}" type="presParOf" srcId="{5E5CB9DB-7333-4C6E-B20F-0602B77A22B6}" destId="{4DAD69DF-CA92-407C-94B5-76D8EC283504}" srcOrd="0" destOrd="0" presId="urn:microsoft.com/office/officeart/2008/layout/LinedList"/>
    <dgm:cxn modelId="{773BBC8E-8985-44A1-8153-E2AA0F22A5D7}" type="presParOf" srcId="{5E5CB9DB-7333-4C6E-B20F-0602B77A22B6}" destId="{686AF7B7-EA84-4A77-8FD2-36893203FFDE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2D464-6DA2-4232-9D17-6ADB87989889}">
      <dsp:nvSpPr>
        <dsp:cNvPr id="0" name=""/>
        <dsp:cNvSpPr/>
      </dsp:nvSpPr>
      <dsp:spPr>
        <a:xfrm>
          <a:off x="0" y="0"/>
          <a:ext cx="2520429" cy="252042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64DDA3E-F8FD-4B58-BEC6-3B31BD4EE7D7}">
      <dsp:nvSpPr>
        <dsp:cNvPr id="0" name=""/>
        <dsp:cNvSpPr/>
      </dsp:nvSpPr>
      <dsp:spPr>
        <a:xfrm>
          <a:off x="1260214" y="0"/>
          <a:ext cx="7511696" cy="25204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Главой города Нефтеюганска 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принято 176 правовых актов</a:t>
          </a:r>
          <a:endParaRPr lang="ru-RU" sz="1300" kern="1200" dirty="0"/>
        </a:p>
      </dsp:txBody>
      <dsp:txXfrm>
        <a:off x="1260214" y="0"/>
        <a:ext cx="3755848" cy="756130"/>
      </dsp:txXfrm>
    </dsp:sp>
    <dsp:sp modelId="{D2E4926B-658C-4045-ADE8-F111B32D7606}">
      <dsp:nvSpPr>
        <dsp:cNvPr id="0" name=""/>
        <dsp:cNvSpPr/>
      </dsp:nvSpPr>
      <dsp:spPr>
        <a:xfrm>
          <a:off x="441075" y="756130"/>
          <a:ext cx="1638277" cy="163827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2571418"/>
                <a:satOff val="5874"/>
                <a:lumOff val="-16274"/>
                <a:alphaOff val="0"/>
                <a:shade val="51000"/>
                <a:satMod val="130000"/>
              </a:schemeClr>
            </a:gs>
            <a:gs pos="80000">
              <a:schemeClr val="accent5">
                <a:hueOff val="2571418"/>
                <a:satOff val="5874"/>
                <a:lumOff val="-16274"/>
                <a:alphaOff val="0"/>
                <a:shade val="93000"/>
                <a:satMod val="130000"/>
              </a:schemeClr>
            </a:gs>
            <a:gs pos="100000">
              <a:schemeClr val="accent5">
                <a:hueOff val="2571418"/>
                <a:satOff val="5874"/>
                <a:lumOff val="-162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01C2FF4-C9FF-436F-9417-1D1759DA28B7}">
      <dsp:nvSpPr>
        <dsp:cNvPr id="0" name=""/>
        <dsp:cNvSpPr/>
      </dsp:nvSpPr>
      <dsp:spPr>
        <a:xfrm>
          <a:off x="1260214" y="756130"/>
          <a:ext cx="7511696" cy="16382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571418"/>
              <a:satOff val="5874"/>
              <a:lumOff val="-1627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91757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Главой города Нефтеюганска от имени муниципального образования город Нефтеюганск заключено </a:t>
          </a:r>
        </a:p>
        <a:p>
          <a:pPr lvl="0">
            <a:spcBef>
              <a:spcPct val="0"/>
            </a:spcBef>
          </a:pPr>
          <a:r>
            <a:rPr lang="ru-RU" sz="1300" kern="1200" dirty="0" smtClean="0"/>
            <a:t>договоров и соглашений:</a:t>
          </a:r>
          <a:endParaRPr lang="ru-RU" sz="1300" kern="1200" dirty="0"/>
        </a:p>
      </dsp:txBody>
      <dsp:txXfrm>
        <a:off x="1260214" y="756130"/>
        <a:ext cx="3755848" cy="756127"/>
      </dsp:txXfrm>
    </dsp:sp>
    <dsp:sp modelId="{50EA83A4-8A43-40C2-BA58-250D8295E845}">
      <dsp:nvSpPr>
        <dsp:cNvPr id="0" name=""/>
        <dsp:cNvSpPr/>
      </dsp:nvSpPr>
      <dsp:spPr>
        <a:xfrm>
          <a:off x="882150" y="1512258"/>
          <a:ext cx="756127" cy="756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351A51-00AE-4C33-9E1F-48D1419EB83F}">
      <dsp:nvSpPr>
        <dsp:cNvPr id="0" name=""/>
        <dsp:cNvSpPr/>
      </dsp:nvSpPr>
      <dsp:spPr>
        <a:xfrm>
          <a:off x="1260214" y="1512258"/>
          <a:ext cx="7511696" cy="756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Администрацией города принято 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1 496 муниципальных правовых актов</a:t>
          </a:r>
          <a:endParaRPr lang="ru-RU" sz="1300" kern="1200" dirty="0"/>
        </a:p>
      </dsp:txBody>
      <dsp:txXfrm>
        <a:off x="1260214" y="1512258"/>
        <a:ext cx="3755848" cy="756127"/>
      </dsp:txXfrm>
    </dsp:sp>
    <dsp:sp modelId="{4FB9A6B3-7A95-455A-825C-8574645E3A33}">
      <dsp:nvSpPr>
        <dsp:cNvPr id="0" name=""/>
        <dsp:cNvSpPr/>
      </dsp:nvSpPr>
      <dsp:spPr>
        <a:xfrm>
          <a:off x="5016062" y="0"/>
          <a:ext cx="3755848" cy="75613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77850">
            <a:lnSpc>
              <a:spcPct val="12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300" kern="1200" dirty="0" smtClean="0">
              <a:effectLst/>
              <a:latin typeface="+mn-lt"/>
            </a:rPr>
            <a:t>112 постановлений главы города</a:t>
          </a:r>
          <a:endParaRPr lang="ru-RU" sz="1300" kern="1200" dirty="0">
            <a:effectLst/>
            <a:latin typeface="+mn-lt"/>
          </a:endParaRPr>
        </a:p>
        <a:p>
          <a:pPr marL="114300" lvl="1" indent="-114300" algn="l" defTabSz="577850">
            <a:lnSpc>
              <a:spcPct val="12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300" kern="1200" dirty="0" smtClean="0">
              <a:effectLst/>
              <a:latin typeface="+mn-lt"/>
            </a:rPr>
            <a:t>  64 распоряжения главы города</a:t>
          </a:r>
          <a:endParaRPr lang="ru-RU" sz="1300" kern="1200" dirty="0">
            <a:effectLst/>
            <a:latin typeface="+mn-lt"/>
          </a:endParaRPr>
        </a:p>
      </dsp:txBody>
      <dsp:txXfrm>
        <a:off x="5016062" y="0"/>
        <a:ext cx="3755848" cy="756130"/>
      </dsp:txXfrm>
    </dsp:sp>
    <dsp:sp modelId="{77561C52-F65B-4358-A88B-5D2C755267A7}">
      <dsp:nvSpPr>
        <dsp:cNvPr id="0" name=""/>
        <dsp:cNvSpPr/>
      </dsp:nvSpPr>
      <dsp:spPr>
        <a:xfrm>
          <a:off x="5016062" y="1512258"/>
          <a:ext cx="3755848" cy="75612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77850">
            <a:lnSpc>
              <a:spcPct val="12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300" kern="1200" dirty="0" smtClean="0"/>
            <a:t>1 048 постановлений</a:t>
          </a:r>
          <a:endParaRPr lang="ru-RU" sz="1300" kern="1200" dirty="0"/>
        </a:p>
        <a:p>
          <a:pPr marL="114300" lvl="1" indent="-114300" algn="l" defTabSz="577850">
            <a:lnSpc>
              <a:spcPct val="12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300" kern="1200" dirty="0" smtClean="0"/>
            <a:t>   448 распоряжений</a:t>
          </a:r>
          <a:endParaRPr lang="ru-RU" sz="1300" kern="1200" dirty="0"/>
        </a:p>
      </dsp:txBody>
      <dsp:txXfrm>
        <a:off x="5016062" y="1512258"/>
        <a:ext cx="3755848" cy="75612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597"/>
          <a:ext cx="885698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597"/>
          <a:ext cx="8856984" cy="413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0" dirty="0" smtClean="0">
              <a:solidFill>
                <a:schemeClr val="tx1"/>
              </a:solidFill>
              <a:latin typeface="+mn-lt"/>
            </a:rPr>
            <a:t>Для реализации задач по внедрению </a:t>
          </a:r>
          <a:r>
            <a:rPr lang="ru-RU" sz="1000" b="1" kern="0" dirty="0" smtClean="0"/>
            <a:t>федерального государственного образовательного стандарта </a:t>
          </a:r>
          <a:r>
            <a:rPr lang="ru-RU" sz="1000" b="1" kern="0" dirty="0" smtClean="0">
              <a:solidFill>
                <a:schemeClr val="tx1"/>
              </a:solidFill>
              <a:latin typeface="+mn-lt"/>
            </a:rPr>
            <a:t> и обеспечения доступного качественного образования организована деятельность:</a:t>
          </a:r>
        </a:p>
      </dsp:txBody>
      <dsp:txXfrm>
        <a:off x="0" y="597"/>
        <a:ext cx="8856984" cy="413532"/>
      </dsp:txXfrm>
    </dsp:sp>
    <dsp:sp modelId="{DCA7A30B-2BF7-4BCF-80B2-DF134CC83DE5}">
      <dsp:nvSpPr>
        <dsp:cNvPr id="0" name=""/>
        <dsp:cNvSpPr/>
      </dsp:nvSpPr>
      <dsp:spPr>
        <a:xfrm>
          <a:off x="0" y="414130"/>
          <a:ext cx="885698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414130"/>
          <a:ext cx="8856984" cy="432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/>
            <a:t>3 федеральных инновационных площадок;    4 федеральных экспериментальных площадок; 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/>
            <a:t>12 региональных инновационных площадок;    4 региональных </a:t>
          </a:r>
          <a:r>
            <a:rPr lang="ru-RU" sz="1000" kern="1200" dirty="0" err="1" smtClean="0"/>
            <a:t>апробационных</a:t>
          </a:r>
          <a:r>
            <a:rPr lang="ru-RU" sz="1000" kern="1200" dirty="0" smtClean="0"/>
            <a:t> площадок;    2 региональных пилотных площадок.</a:t>
          </a:r>
          <a:endParaRPr lang="ru-RU" sz="1000" b="0" kern="1200" dirty="0" smtClean="0">
            <a:solidFill>
              <a:schemeClr val="tx1"/>
            </a:solidFill>
            <a:latin typeface="+mn-lt"/>
          </a:endParaRPr>
        </a:p>
      </dsp:txBody>
      <dsp:txXfrm>
        <a:off x="0" y="414130"/>
        <a:ext cx="8856984" cy="43233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511"/>
          <a:ext cx="885698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511"/>
          <a:ext cx="8856984" cy="346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0" dirty="0" smtClean="0">
              <a:solidFill>
                <a:schemeClr val="tx1"/>
              </a:solidFill>
              <a:latin typeface="+mn-lt"/>
            </a:rPr>
            <a:t>Развитие информационного пространства образовательной и управленческой деятельности </a:t>
          </a:r>
        </a:p>
      </dsp:txBody>
      <dsp:txXfrm>
        <a:off x="0" y="511"/>
        <a:ext cx="8856984" cy="346572"/>
      </dsp:txXfrm>
    </dsp:sp>
    <dsp:sp modelId="{DCA7A30B-2BF7-4BCF-80B2-DF134CC83DE5}">
      <dsp:nvSpPr>
        <dsp:cNvPr id="0" name=""/>
        <dsp:cNvSpPr/>
      </dsp:nvSpPr>
      <dsp:spPr>
        <a:xfrm>
          <a:off x="0" y="347084"/>
          <a:ext cx="885698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347084"/>
          <a:ext cx="8856984" cy="804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38100" rIns="38100" bIns="38100" numCol="1" spcCol="1270" anchor="ctr" anchorCtr="0">
          <a:noAutofit/>
        </a:bodyPr>
        <a:lstStyle/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/>
            <a:t>- внедрена единая муниципальная информационная система по учету контингента обучающихся (АВЕРС «КРМ: Директор»);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kern="1200" dirty="0" smtClean="0"/>
            <a:t>- внедрена ведомственная учётная система (ВУС) «Аверс: Зачисление в ОУ»;</a:t>
          </a: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/>
            <a:t>создана для родителей (законных представителей) единая региональная автоматизированная информационная система «Электронная очередь в ДОО»;</a:t>
          </a: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/>
            <a:t>- внедрена региональная информационная система ЕГЭ.</a:t>
          </a:r>
          <a:endParaRPr lang="ru-RU" sz="1000" b="0" kern="1200" dirty="0" smtClean="0">
            <a:solidFill>
              <a:schemeClr val="tx1"/>
            </a:solidFill>
            <a:latin typeface="+mn-lt"/>
          </a:endParaRPr>
        </a:p>
      </dsp:txBody>
      <dsp:txXfrm>
        <a:off x="0" y="347084"/>
        <a:ext cx="8856984" cy="8045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571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571"/>
          <a:ext cx="4248472" cy="334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Развитие инженерно-технического образования</a:t>
          </a:r>
          <a:endParaRPr lang="ru-RU" sz="1100" b="1" dirty="0">
            <a:solidFill>
              <a:srgbClr val="3333CC"/>
            </a:solidFill>
            <a:latin typeface="+mn-lt"/>
          </a:endParaRPr>
        </a:p>
      </dsp:txBody>
      <dsp:txXfrm>
        <a:off x="0" y="571"/>
        <a:ext cx="4248472" cy="334904"/>
      </dsp:txXfrm>
    </dsp:sp>
    <dsp:sp modelId="{DCA7A30B-2BF7-4BCF-80B2-DF134CC83DE5}">
      <dsp:nvSpPr>
        <dsp:cNvPr id="0" name=""/>
        <dsp:cNvSpPr/>
      </dsp:nvSpPr>
      <dsp:spPr>
        <a:xfrm>
          <a:off x="0" y="335476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1739"/>
                <a:lumOff val="1521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1739"/>
                <a:lumOff val="1521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1739"/>
                <a:lumOff val="1521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1739"/>
              <a:lumOff val="152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335476"/>
          <a:ext cx="4248472" cy="535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latin typeface="Arial" charset="0"/>
              <a:cs typeface="Arial" charset="0"/>
            </a:rPr>
            <a:t>МБОУ ДОД «ДДТ» 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экспериментальная площадка Федерального государственного автономного учреждения «Федеральный институт развития образования».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335476"/>
        <a:ext cx="4248472" cy="535749"/>
      </dsp:txXfrm>
    </dsp:sp>
    <dsp:sp modelId="{B62C3864-076F-4679-94D4-AD92B811EFE6}">
      <dsp:nvSpPr>
        <dsp:cNvPr id="0" name=""/>
        <dsp:cNvSpPr/>
      </dsp:nvSpPr>
      <dsp:spPr>
        <a:xfrm>
          <a:off x="0" y="871226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871226"/>
          <a:ext cx="4248472" cy="2944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i="1" kern="1200" dirty="0" smtClean="0">
              <a:solidFill>
                <a:schemeClr val="tx1"/>
              </a:solidFill>
              <a:latin typeface="Arial" charset="0"/>
              <a:cs typeface="Arial" charset="0"/>
            </a:rPr>
            <a:t>Результаты: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</a:t>
          </a:r>
          <a:r>
            <a:rPr lang="ru-RU" sz="1050" kern="1200" dirty="0" smtClean="0"/>
            <a:t>окружная выставка «Юные техники – будущее инновационной России» – 3 победителя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конкурс проектных и исследовательских работ школьников ХМАО-Югры - 8 победителей;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окружной конкурс «Молодой изобретатель» - 1 победитель;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окружная выставка «Юные техники – будущее инновационной России» – 3 победителя;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Всероссийский форум «Будущие интеллектуалы России» (</a:t>
          </a:r>
          <a:r>
            <a:rPr lang="ru-RU" sz="1050" kern="1200" dirty="0" err="1" smtClean="0">
              <a:solidFill>
                <a:schemeClr val="tx1"/>
              </a:solidFill>
              <a:latin typeface="Arial" charset="0"/>
              <a:cs typeface="Arial" charset="0"/>
            </a:rPr>
            <a:t>г.Ярославль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) – 2 участника;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-заключительный тур Всероссийской многопрофильной инженерной олимпиады «Звезда» - 18 учащихся - победители и призеры в номинациях «Ядерная энергетика и технологии», «Техника и технологии наземного транспорта», «Нефтегазовое дело», «Электроника, радиотехника и система связи»;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Всероссийская конференция молодых исследователей «Шаг в будущее» (</a:t>
          </a:r>
          <a:r>
            <a:rPr lang="ru-RU" sz="1050" kern="1200" dirty="0" err="1" smtClean="0">
              <a:solidFill>
                <a:schemeClr val="tx1"/>
              </a:solidFill>
              <a:latin typeface="Arial" charset="0"/>
              <a:cs typeface="Arial" charset="0"/>
            </a:rPr>
            <a:t>г.Москва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) – 2 призера.</a:t>
          </a:r>
          <a:endParaRPr lang="ru-RU" sz="1050" b="0" kern="1200" dirty="0" smtClean="0">
            <a:solidFill>
              <a:srgbClr val="FF0000"/>
            </a:solidFill>
          </a:endParaRPr>
        </a:p>
      </dsp:txBody>
      <dsp:txXfrm>
        <a:off x="0" y="871226"/>
        <a:ext cx="4248472" cy="294462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0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461"/>
          <a:ext cx="4248472" cy="287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Патриотическое воспитание</a:t>
          </a:r>
          <a:endParaRPr lang="ru-RU" sz="1100" b="1" dirty="0">
            <a:solidFill>
              <a:srgbClr val="3333CC"/>
            </a:solidFill>
            <a:latin typeface="+mn-lt"/>
          </a:endParaRPr>
        </a:p>
      </dsp:txBody>
      <dsp:txXfrm>
        <a:off x="0" y="461"/>
        <a:ext cx="4248472" cy="287287"/>
      </dsp:txXfrm>
    </dsp:sp>
    <dsp:sp modelId="{DCA7A30B-2BF7-4BCF-80B2-DF134CC83DE5}">
      <dsp:nvSpPr>
        <dsp:cNvPr id="0" name=""/>
        <dsp:cNvSpPr/>
      </dsp:nvSpPr>
      <dsp:spPr>
        <a:xfrm>
          <a:off x="0" y="287749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7826"/>
                <a:lumOff val="1014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7826"/>
                <a:lumOff val="1014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7826"/>
                <a:lumOff val="1014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7826"/>
              <a:lumOff val="101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287749"/>
          <a:ext cx="4248472" cy="742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МБОУ «СОШ № 5 «Многопрофильная»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 - организована деятельность федеральной опорной площадки общественно-государственной детско-юношеской организации «Российское движение школьников».</a:t>
          </a:r>
        </a:p>
      </dsp:txBody>
      <dsp:txXfrm>
        <a:off x="0" y="287749"/>
        <a:ext cx="4248472" cy="742383"/>
      </dsp:txXfrm>
    </dsp:sp>
    <dsp:sp modelId="{39F51FDE-D83F-41F1-B2C2-DA002978B4B5}">
      <dsp:nvSpPr>
        <dsp:cNvPr id="0" name=""/>
        <dsp:cNvSpPr/>
      </dsp:nvSpPr>
      <dsp:spPr>
        <a:xfrm>
          <a:off x="0" y="1030133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5652"/>
                <a:lumOff val="2028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5652"/>
                <a:lumOff val="2028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5652"/>
                <a:lumOff val="2028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5652"/>
              <a:lumOff val="2028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A3BEB7-F13B-4563-BCE0-D1EFCA80DA28}">
      <dsp:nvSpPr>
        <dsp:cNvPr id="0" name=""/>
        <dsp:cNvSpPr/>
      </dsp:nvSpPr>
      <dsp:spPr>
        <a:xfrm>
          <a:off x="0" y="1030133"/>
          <a:ext cx="4248472" cy="552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87313" lvl="0" indent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Создано местное отделение Всероссийского детско-юношеского военно-патриотического общественного движения </a:t>
          </a:r>
          <a:r>
            <a:rPr lang="ru-RU" sz="1050" b="1" kern="1200" dirty="0" smtClean="0"/>
            <a:t>«</a:t>
          </a:r>
          <a:r>
            <a:rPr lang="ru-RU" sz="1050" b="1" kern="1200" dirty="0" err="1" smtClean="0"/>
            <a:t>Юнармия</a:t>
          </a:r>
          <a:r>
            <a:rPr lang="ru-RU" sz="1050" b="1" kern="1200" dirty="0" smtClean="0"/>
            <a:t>»</a:t>
          </a:r>
          <a:r>
            <a:rPr lang="ru-RU" sz="1050" b="0" kern="1200" dirty="0" smtClean="0"/>
            <a:t>,</a:t>
          </a:r>
          <a:r>
            <a:rPr lang="ru-RU" sz="1050" b="1" kern="1200" dirty="0" smtClean="0"/>
            <a:t> </a:t>
          </a:r>
          <a:r>
            <a:rPr lang="ru-RU" sz="1050" kern="1200" dirty="0" smtClean="0"/>
            <a:t>в которое принято 117 человек детей и молодежи.</a:t>
          </a:r>
          <a:endParaRPr lang="ru-RU" sz="1050" kern="1200" dirty="0"/>
        </a:p>
      </dsp:txBody>
      <dsp:txXfrm>
        <a:off x="0" y="1030133"/>
        <a:ext cx="4248472" cy="552795"/>
      </dsp:txXfrm>
    </dsp:sp>
    <dsp:sp modelId="{B62C3864-076F-4679-94D4-AD92B811EFE6}">
      <dsp:nvSpPr>
        <dsp:cNvPr id="0" name=""/>
        <dsp:cNvSpPr/>
      </dsp:nvSpPr>
      <dsp:spPr>
        <a:xfrm>
          <a:off x="0" y="1582929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1582929"/>
          <a:ext cx="4248472" cy="1296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Arial" charset="0"/>
              <a:cs typeface="Arial" charset="0"/>
            </a:rPr>
            <a:t>МБОУ СОКШ № 4» 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- региональная инновационная площадка «Духовно-нравственные ценности и культурно-исторические традиции российского казачества и кадетского движения как средство воспитания, развития и социализации учащихся». </a:t>
          </a:r>
          <a:r>
            <a:rPr lang="ru-RU" sz="1050" b="1" i="1" kern="1200" dirty="0" smtClean="0">
              <a:solidFill>
                <a:schemeClr val="tx1"/>
              </a:solidFill>
              <a:latin typeface="Arial" charset="0"/>
              <a:cs typeface="Arial" charset="0"/>
            </a:rPr>
            <a:t>Результат</a:t>
          </a:r>
          <a:r>
            <a:rPr lang="ru-RU" sz="1050" kern="1200" dirty="0" smtClean="0">
              <a:solidFill>
                <a:schemeClr val="tx1"/>
              </a:solidFill>
              <a:latin typeface="Arial" charset="0"/>
              <a:cs typeface="Arial" charset="0"/>
            </a:rPr>
            <a:t>: первое место в региональном конкурсе программ по вопросам развития казачьих кадетских классов на базе муниципальных общеобразовательных организаций в ХМАО-Югре». </a:t>
          </a:r>
          <a:endParaRPr lang="ru-RU" sz="1050" b="0" kern="1200" dirty="0" smtClean="0">
            <a:solidFill>
              <a:srgbClr val="FF0000"/>
            </a:solidFill>
          </a:endParaRPr>
        </a:p>
      </dsp:txBody>
      <dsp:txXfrm>
        <a:off x="0" y="1582929"/>
        <a:ext cx="4248472" cy="129692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0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587"/>
          <a:ext cx="4248472" cy="418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«Доступное дополнительное образование 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100" b="1" kern="0" dirty="0" smtClean="0">
              <a:solidFill>
                <a:srgbClr val="3333CC"/>
              </a:solidFill>
              <a:latin typeface="+mn-lt"/>
            </a:rPr>
            <a:t>для детей в Югре»</a:t>
          </a:r>
          <a:endParaRPr lang="ru-RU" sz="1100" b="1" dirty="0">
            <a:solidFill>
              <a:srgbClr val="3333CC"/>
            </a:solidFill>
            <a:latin typeface="+mn-lt"/>
          </a:endParaRPr>
        </a:p>
      </dsp:txBody>
      <dsp:txXfrm>
        <a:off x="0" y="587"/>
        <a:ext cx="4248472" cy="418801"/>
      </dsp:txXfrm>
    </dsp:sp>
    <dsp:sp modelId="{DCA7A30B-2BF7-4BCF-80B2-DF134CC83DE5}">
      <dsp:nvSpPr>
        <dsp:cNvPr id="0" name=""/>
        <dsp:cNvSpPr/>
      </dsp:nvSpPr>
      <dsp:spPr>
        <a:xfrm>
          <a:off x="0" y="419389"/>
          <a:ext cx="424847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419389"/>
          <a:ext cx="4248472" cy="876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МАУ «Центр молодёжных инициатив»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 - уполномоченная организация по апробации модели персонифицированного финансирования дополнительного образования детей.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Выдано 2 106 сертификатов. Прошли сертификацию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более 200 программ дополнительного образования. </a:t>
          </a:r>
        </a:p>
      </dsp:txBody>
      <dsp:txXfrm>
        <a:off x="0" y="419389"/>
        <a:ext cx="4248472" cy="87616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7A30B-2BF7-4BCF-80B2-DF134CC83DE5}">
      <dsp:nvSpPr>
        <dsp:cNvPr id="0" name=""/>
        <dsp:cNvSpPr/>
      </dsp:nvSpPr>
      <dsp:spPr>
        <a:xfrm>
          <a:off x="0" y="2465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2465"/>
          <a:ext cx="8632521" cy="685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Всероссийские  акции: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«Георгиевская ленточка», «Бессмертный полк», «День Победы», «Подвези ветерана!», «Стена Памяти», «Забота памятникам», «Тотальный диктант», «Россия – родина моя», «Знай свою страну», «Говорить по-русски модно!», «Дар слова», «Должен знать», «Я выбираю жизнь».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2465"/>
        <a:ext cx="8632521" cy="685341"/>
      </dsp:txXfrm>
    </dsp:sp>
    <dsp:sp modelId="{0C25EB61-31F5-4C4B-9C95-697E3E6C14C4}">
      <dsp:nvSpPr>
        <dsp:cNvPr id="0" name=""/>
        <dsp:cNvSpPr/>
      </dsp:nvSpPr>
      <dsp:spPr>
        <a:xfrm>
          <a:off x="0" y="687807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3913"/>
                <a:lumOff val="5071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3913"/>
                <a:lumOff val="5071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3913"/>
                <a:lumOff val="507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3913"/>
              <a:lumOff val="50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9E1112-EB8F-4AF4-9851-E7B9A6858886}">
      <dsp:nvSpPr>
        <dsp:cNvPr id="0" name=""/>
        <dsp:cNvSpPr/>
      </dsp:nvSpPr>
      <dsp:spPr>
        <a:xfrm>
          <a:off x="0" y="687807"/>
          <a:ext cx="8640960" cy="298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87313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50" b="1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Экспедиции </a:t>
          </a:r>
          <a:r>
            <a:rPr lang="ru-RU" altLang="ru-RU" sz="105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«Вахта Памяти», «Заполярье 2017». </a:t>
          </a:r>
          <a:endParaRPr lang="ru-RU" sz="1050" b="0" kern="1200" dirty="0">
            <a:solidFill>
              <a:srgbClr val="FF0000"/>
            </a:solidFill>
            <a:latin typeface="+mn-lt"/>
          </a:endParaRPr>
        </a:p>
      </dsp:txBody>
      <dsp:txXfrm>
        <a:off x="0" y="687807"/>
        <a:ext cx="8640960" cy="298642"/>
      </dsp:txXfrm>
    </dsp:sp>
    <dsp:sp modelId="{FE50DCB8-305B-4DD6-96EA-3834DD78CC1E}">
      <dsp:nvSpPr>
        <dsp:cNvPr id="0" name=""/>
        <dsp:cNvSpPr/>
      </dsp:nvSpPr>
      <dsp:spPr>
        <a:xfrm>
          <a:off x="0" y="986450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7826"/>
                <a:lumOff val="1014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7826"/>
                <a:lumOff val="1014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7826"/>
                <a:lumOff val="1014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7826"/>
              <a:lumOff val="101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17B3B77-28E7-4E01-A31F-457B03F13E93}">
      <dsp:nvSpPr>
        <dsp:cNvPr id="0" name=""/>
        <dsp:cNvSpPr/>
      </dsp:nvSpPr>
      <dsp:spPr>
        <a:xfrm>
          <a:off x="0" y="986450"/>
          <a:ext cx="8632521" cy="652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1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Участие в форумах: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«Доброволец России» (</a:t>
          </a:r>
          <a:r>
            <a:rPr lang="ru-RU" altLang="ru-RU" sz="1050" b="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г.Барнаул</a:t>
          </a: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«Территория смыслов на </a:t>
          </a:r>
          <a:r>
            <a:rPr lang="ru-RU" altLang="ru-RU" sz="1050" b="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Клязьме</a:t>
          </a: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» (Владимирская область), Всероссийский форум добровольцев (</a:t>
          </a:r>
          <a:r>
            <a:rPr lang="ru-RU" altLang="ru-RU" sz="1050" b="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г.Москва</a:t>
          </a: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молодёжный форум УРФО «Утро 2017» (</a:t>
          </a:r>
          <a:r>
            <a:rPr lang="ru-RU" altLang="ru-RU" sz="1050" b="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г.Челябинск</a:t>
          </a: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5 Всероссийский форум работающей молодежи (</a:t>
          </a:r>
          <a:r>
            <a:rPr lang="ru-RU" altLang="ru-RU" sz="1050" b="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г.Сургут</a:t>
          </a:r>
          <a:r>
            <a:rPr lang="ru-RU" altLang="ru-RU" sz="1050" b="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), окружной форум и конкурс «Югра молодёжная» и другие.</a:t>
          </a:r>
          <a:endParaRPr lang="ru-RU" sz="1050" b="0" kern="1200" dirty="0">
            <a:solidFill>
              <a:srgbClr val="FF0000"/>
            </a:solidFill>
            <a:latin typeface="+mn-lt"/>
          </a:endParaRPr>
        </a:p>
      </dsp:txBody>
      <dsp:txXfrm>
        <a:off x="0" y="986450"/>
        <a:ext cx="8632521" cy="652688"/>
      </dsp:txXfrm>
    </dsp:sp>
    <dsp:sp modelId="{A0E823C9-A7F9-4A84-8D32-A28D83742065}">
      <dsp:nvSpPr>
        <dsp:cNvPr id="0" name=""/>
        <dsp:cNvSpPr/>
      </dsp:nvSpPr>
      <dsp:spPr>
        <a:xfrm>
          <a:off x="0" y="1639138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1739"/>
                <a:lumOff val="1521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1739"/>
                <a:lumOff val="1521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1739"/>
                <a:lumOff val="1521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1739"/>
              <a:lumOff val="152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FF476D-CE68-42E5-AF6B-846160BAE843}">
      <dsp:nvSpPr>
        <dsp:cNvPr id="0" name=""/>
        <dsp:cNvSpPr/>
      </dsp:nvSpPr>
      <dsp:spPr>
        <a:xfrm>
          <a:off x="0" y="1639138"/>
          <a:ext cx="8640960" cy="437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b="1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Конкурс вариативных программ и проектов: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105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«Учеба Для Актива Региона», «Лидер 21 века», «Гражданская инициатива 2017».</a:t>
          </a:r>
          <a:endParaRPr lang="ru-RU" sz="1050" b="0" kern="1200" dirty="0">
            <a:solidFill>
              <a:srgbClr val="FF0000"/>
            </a:solidFill>
            <a:latin typeface="+mn-lt"/>
          </a:endParaRPr>
        </a:p>
      </dsp:txBody>
      <dsp:txXfrm>
        <a:off x="0" y="1639138"/>
        <a:ext cx="8640960" cy="437086"/>
      </dsp:txXfrm>
    </dsp:sp>
    <dsp:sp modelId="{F2983050-E295-42AF-B90B-3D80DB2ADF89}">
      <dsp:nvSpPr>
        <dsp:cNvPr id="0" name=""/>
        <dsp:cNvSpPr/>
      </dsp:nvSpPr>
      <dsp:spPr>
        <a:xfrm>
          <a:off x="0" y="2076224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5652"/>
                <a:lumOff val="2028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5652"/>
                <a:lumOff val="2028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5652"/>
                <a:lumOff val="2028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5652"/>
              <a:lumOff val="2028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E19D8D9-7D21-4320-9785-0516062580B9}">
      <dsp:nvSpPr>
        <dsp:cNvPr id="0" name=""/>
        <dsp:cNvSpPr/>
      </dsp:nvSpPr>
      <dsp:spPr>
        <a:xfrm>
          <a:off x="0" y="2076224"/>
          <a:ext cx="8640960" cy="614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cs typeface="Times New Roman" panose="02020603050405020304" pitchFamily="18" charset="0"/>
            </a:rPr>
            <a:t>Победители конкурса на грант Президента РФ: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 smtClean="0">
              <a:solidFill>
                <a:schemeClr val="tx1"/>
              </a:solidFill>
              <a:cs typeface="Times New Roman" panose="02020603050405020304" pitchFamily="18" charset="0"/>
            </a:rPr>
            <a:t>- проект «Комплексная программа по реализации дворовой педагогики на детских площадках города «Команда нашего двора – 2018!»; - проект «Ты не один».</a:t>
          </a:r>
          <a:endParaRPr lang="ru-RU" sz="1050" b="0" kern="1200" dirty="0">
            <a:solidFill>
              <a:srgbClr val="FF0000"/>
            </a:solidFill>
            <a:latin typeface="+mn-lt"/>
          </a:endParaRPr>
        </a:p>
      </dsp:txBody>
      <dsp:txXfrm>
        <a:off x="0" y="2076224"/>
        <a:ext cx="8640960" cy="614023"/>
      </dsp:txXfrm>
    </dsp:sp>
    <dsp:sp modelId="{43E3BD6D-4ED8-4B57-AA7D-32B055CCE0DC}">
      <dsp:nvSpPr>
        <dsp:cNvPr id="0" name=""/>
        <dsp:cNvSpPr/>
      </dsp:nvSpPr>
      <dsp:spPr>
        <a:xfrm>
          <a:off x="0" y="2690247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9565"/>
                <a:lumOff val="25354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9565"/>
                <a:lumOff val="25354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9565"/>
                <a:lumOff val="2535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9565"/>
              <a:lumOff val="2535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E104667-7D38-4353-B536-2BA253E7805F}">
      <dsp:nvSpPr>
        <dsp:cNvPr id="0" name=""/>
        <dsp:cNvSpPr/>
      </dsp:nvSpPr>
      <dsp:spPr>
        <a:xfrm>
          <a:off x="0" y="2690247"/>
          <a:ext cx="8640960" cy="614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Премии Губернатора Ханты-Мансийского автономного округа – Югры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 в целях поощрения и поддержки талантливой молодежи в номинациях «Патриотическое и духовно-нравственное воспитании», «В области социальной сферы» удостоены 2 представителя молодёжи города.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2690247"/>
        <a:ext cx="8640960" cy="614023"/>
      </dsp:txXfrm>
    </dsp:sp>
    <dsp:sp modelId="{61F70083-8EBE-436F-848B-089C43F1F8FA}">
      <dsp:nvSpPr>
        <dsp:cNvPr id="0" name=""/>
        <dsp:cNvSpPr/>
      </dsp:nvSpPr>
      <dsp:spPr>
        <a:xfrm>
          <a:off x="0" y="3304270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9BE7F28-E583-44EA-8060-9E86A0C13770}">
      <dsp:nvSpPr>
        <dsp:cNvPr id="0" name=""/>
        <dsp:cNvSpPr/>
      </dsp:nvSpPr>
      <dsp:spPr>
        <a:xfrm>
          <a:off x="0" y="3304270"/>
          <a:ext cx="8640960" cy="281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Доска Почёта 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«Молодёжь – гордость Нефтеюганска».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3304270"/>
        <a:ext cx="8640960" cy="28105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335"/>
          <a:ext cx="2200849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335"/>
          <a:ext cx="2200849" cy="652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Театральное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искусство</a:t>
          </a:r>
          <a:endParaRPr lang="ru-RU" sz="1200" b="1" dirty="0">
            <a:solidFill>
              <a:srgbClr val="3333CC"/>
            </a:solidFill>
            <a:latin typeface="+mn-lt"/>
          </a:endParaRPr>
        </a:p>
      </dsp:txBody>
      <dsp:txXfrm>
        <a:off x="0" y="335"/>
        <a:ext cx="2200849" cy="652776"/>
      </dsp:txXfrm>
    </dsp:sp>
    <dsp:sp modelId="{DCA7A30B-2BF7-4BCF-80B2-DF134CC83DE5}">
      <dsp:nvSpPr>
        <dsp:cNvPr id="0" name=""/>
        <dsp:cNvSpPr/>
      </dsp:nvSpPr>
      <dsp:spPr>
        <a:xfrm>
          <a:off x="0" y="653111"/>
          <a:ext cx="2200849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653111"/>
          <a:ext cx="2198699" cy="3162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МБУК Театр кукол «Волшебная флейта»:                              -проведено 344 мероприятия, которыми охвачено 27 706 человек.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В репертуаре театра 25 спектаклей. В 2017 году состоялось 7 премьерных показов спектаклей для разных аудиторий, таких как: «Любовь всё побеждает», «</a:t>
          </a:r>
          <a:r>
            <a:rPr lang="ru-RU" sz="1050" kern="1200" dirty="0" err="1" smtClean="0">
              <a:solidFill>
                <a:schemeClr val="tx1"/>
              </a:solidFill>
              <a:latin typeface="+mn-lt"/>
            </a:rPr>
            <a:t>Котовасия</a:t>
          </a:r>
          <a:r>
            <a:rPr lang="ru-RU" sz="1050" kern="1200" dirty="0" smtClean="0">
              <a:solidFill>
                <a:schemeClr val="tx1"/>
              </a:solidFill>
              <a:latin typeface="+mn-lt"/>
            </a:rPr>
            <a:t>», «Медведь», «О попе и его работнике </a:t>
          </a:r>
          <a:r>
            <a:rPr lang="ru-RU" sz="1050" kern="1200" dirty="0" err="1" smtClean="0">
              <a:solidFill>
                <a:schemeClr val="tx1"/>
              </a:solidFill>
              <a:latin typeface="+mn-lt"/>
            </a:rPr>
            <a:t>Балде</a:t>
          </a:r>
          <a:r>
            <a:rPr lang="ru-RU" sz="1050" kern="1200" dirty="0" smtClean="0">
              <a:solidFill>
                <a:schemeClr val="tx1"/>
              </a:solidFill>
              <a:latin typeface="+mn-lt"/>
            </a:rPr>
            <a:t>», «Солнечный остров», «Сказочка про Чуню».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В рамках участия в федеральном проекте «Театры малых городов» была осуществлена постановка спектакля «</a:t>
          </a:r>
          <a:r>
            <a:rPr lang="ru-RU" sz="1050" kern="1200" dirty="0" err="1" smtClean="0">
              <a:solidFill>
                <a:schemeClr val="tx1"/>
              </a:solidFill>
              <a:latin typeface="+mn-lt"/>
            </a:rPr>
            <a:t>Снегурушка</a:t>
          </a:r>
          <a:r>
            <a:rPr lang="ru-RU" sz="1050" kern="1200" dirty="0" smtClean="0">
              <a:solidFill>
                <a:schemeClr val="tx1"/>
              </a:solidFill>
              <a:latin typeface="+mn-lt"/>
            </a:rPr>
            <a:t>» по одноимённой пьесе </a:t>
          </a:r>
          <a:r>
            <a:rPr lang="ru-RU" sz="1050" kern="1200" dirty="0" err="1" smtClean="0">
              <a:solidFill>
                <a:schemeClr val="tx1"/>
              </a:solidFill>
              <a:latin typeface="+mn-lt"/>
            </a:rPr>
            <a:t>М.Бартенева</a:t>
          </a:r>
          <a:r>
            <a:rPr lang="ru-RU" sz="1050" kern="1200" dirty="0" smtClean="0">
              <a:solidFill>
                <a:schemeClr val="tx1"/>
              </a:solidFill>
              <a:latin typeface="+mn-lt"/>
            </a:rPr>
            <a:t>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50" kern="1200" dirty="0">
            <a:solidFill>
              <a:schemeClr val="tx1"/>
            </a:solidFill>
            <a:latin typeface="+mn-lt"/>
          </a:endParaRPr>
        </a:p>
      </dsp:txBody>
      <dsp:txXfrm>
        <a:off x="0" y="653111"/>
        <a:ext cx="2198699" cy="316297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0"/>
          <a:ext cx="227884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335"/>
          <a:ext cx="2278846" cy="652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Выставочная деятельность</a:t>
          </a:r>
          <a:endParaRPr lang="ru-RU" sz="1200" b="1" dirty="0">
            <a:solidFill>
              <a:srgbClr val="3333CC"/>
            </a:solidFill>
            <a:latin typeface="+mn-lt"/>
          </a:endParaRPr>
        </a:p>
      </dsp:txBody>
      <dsp:txXfrm>
        <a:off x="0" y="335"/>
        <a:ext cx="2278846" cy="652776"/>
      </dsp:txXfrm>
    </dsp:sp>
    <dsp:sp modelId="{DCA7A30B-2BF7-4BCF-80B2-DF134CC83DE5}">
      <dsp:nvSpPr>
        <dsp:cNvPr id="0" name=""/>
        <dsp:cNvSpPr/>
      </dsp:nvSpPr>
      <dsp:spPr>
        <a:xfrm>
          <a:off x="0" y="653111"/>
          <a:ext cx="227884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653111"/>
          <a:ext cx="2276620" cy="3162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441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Историко-художественный музейный комплекс:                               -основной фонд - 23 154 единицы хранения;                                                   -проведено 109 выставок.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441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Художественная галерея «Метаморфоза» является постоянной выставочной площадкой для художников города и округа.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441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Музей реки Обь специализируется на изучении культурного и природного наследия бассейна реки Оби.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441"/>
            </a:spcAft>
          </a:pPr>
          <a:r>
            <a:rPr lang="ru-RU" sz="1050" kern="1200" dirty="0" smtClean="0">
              <a:solidFill>
                <a:schemeClr val="tx1"/>
              </a:solidFill>
              <a:latin typeface="+mn-lt"/>
            </a:rPr>
            <a:t> Культурно-выставочный комплекс «</a:t>
          </a:r>
          <a:r>
            <a:rPr lang="ru-RU" sz="1050" kern="1200" dirty="0" err="1" smtClean="0">
              <a:solidFill>
                <a:schemeClr val="tx1"/>
              </a:solidFill>
              <a:latin typeface="+mn-lt"/>
            </a:rPr>
            <a:t>Усть</a:t>
          </a:r>
          <a:r>
            <a:rPr lang="ru-RU" sz="1050" kern="1200" dirty="0" smtClean="0">
              <a:solidFill>
                <a:schemeClr val="tx1"/>
              </a:solidFill>
              <a:latin typeface="+mn-lt"/>
            </a:rPr>
            <a:t>-Балык» представляет экспозиции по истории города Нефтеюганска, промышленного освоения региона.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050" kern="1200" dirty="0" smtClean="0">
            <a:solidFill>
              <a:schemeClr val="tx1"/>
            </a:solidFill>
            <a:latin typeface="+mn-lt"/>
          </a:endParaRP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050" kern="1200" dirty="0">
            <a:solidFill>
              <a:schemeClr val="tx1"/>
            </a:solidFill>
            <a:latin typeface="+mn-lt"/>
          </a:endParaRPr>
        </a:p>
      </dsp:txBody>
      <dsp:txXfrm>
        <a:off x="0" y="653111"/>
        <a:ext cx="2276620" cy="316297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335"/>
          <a:ext cx="227884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335"/>
          <a:ext cx="2278846" cy="652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Библиотечное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дело</a:t>
          </a:r>
          <a:endParaRPr lang="ru-RU" sz="1200" b="1" dirty="0">
            <a:solidFill>
              <a:srgbClr val="3333CC"/>
            </a:solidFill>
            <a:latin typeface="+mn-lt"/>
          </a:endParaRPr>
        </a:p>
      </dsp:txBody>
      <dsp:txXfrm>
        <a:off x="0" y="335"/>
        <a:ext cx="2278846" cy="652776"/>
      </dsp:txXfrm>
    </dsp:sp>
    <dsp:sp modelId="{DCA7A30B-2BF7-4BCF-80B2-DF134CC83DE5}">
      <dsp:nvSpPr>
        <dsp:cNvPr id="0" name=""/>
        <dsp:cNvSpPr/>
      </dsp:nvSpPr>
      <dsp:spPr>
        <a:xfrm>
          <a:off x="0" y="653111"/>
          <a:ext cx="227884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653111"/>
          <a:ext cx="2276620" cy="3162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Объём документного фонда - 266 946 экземпляров.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Число читателей – 37 810, читателей до 14 лет – 22 793.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 </a:t>
          </a:r>
          <a:r>
            <a:rPr lang="ru-RU" sz="1050" kern="1200" dirty="0" err="1" smtClean="0"/>
            <a:t>Внестационарное</a:t>
          </a:r>
          <a:r>
            <a:rPr lang="ru-RU" sz="1050" kern="1200" dirty="0" smtClean="0"/>
            <a:t> и удаленное обслуживание:                                               -пункты выдачи в детских садах;                                                             -летний читальный зал «Солнечный» на улице;                                  -межбиблиотечный абонемент, надомное обслуживание;                              -услуги удаленного доступа к сайту. 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В Центрах общественного доступа проведено 12 групповых и 516 индивидуальных занятий, направленных на развитие информационного общества, всего охвачено 860 человек.</a:t>
          </a:r>
          <a:endParaRPr lang="ru-RU" sz="1050" kern="1200" dirty="0">
            <a:solidFill>
              <a:srgbClr val="FF0000"/>
            </a:solidFill>
            <a:latin typeface="+mn-lt"/>
          </a:endParaRPr>
        </a:p>
      </dsp:txBody>
      <dsp:txXfrm>
        <a:off x="0" y="653111"/>
        <a:ext cx="2276620" cy="316297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335"/>
          <a:ext cx="208823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335"/>
          <a:ext cx="2088232" cy="652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0" dirty="0" smtClean="0">
              <a:solidFill>
                <a:srgbClr val="3333CC"/>
              </a:solidFill>
            </a:rPr>
            <a:t>Туризм</a:t>
          </a:r>
          <a:endParaRPr lang="ru-RU" sz="1200" b="1" dirty="0">
            <a:solidFill>
              <a:srgbClr val="3333CC"/>
            </a:solidFill>
            <a:latin typeface="+mn-lt"/>
          </a:endParaRPr>
        </a:p>
      </dsp:txBody>
      <dsp:txXfrm>
        <a:off x="0" y="335"/>
        <a:ext cx="2088232" cy="652776"/>
      </dsp:txXfrm>
    </dsp:sp>
    <dsp:sp modelId="{DCA7A30B-2BF7-4BCF-80B2-DF134CC83DE5}">
      <dsp:nvSpPr>
        <dsp:cNvPr id="0" name=""/>
        <dsp:cNvSpPr/>
      </dsp:nvSpPr>
      <dsp:spPr>
        <a:xfrm>
          <a:off x="0" y="653111"/>
          <a:ext cx="2088232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653111"/>
          <a:ext cx="2086192" cy="3162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На базе МБУК «Культурно-досуговый комплекс» действует туристско-информационный центр.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Осуществляет деятельность этнографический центр коренных малочисленных народов Севера «Ай Ас </a:t>
          </a:r>
          <a:r>
            <a:rPr lang="ru-RU" sz="1050" kern="1200" dirty="0" err="1" smtClean="0"/>
            <a:t>Рув</a:t>
          </a:r>
          <a:r>
            <a:rPr lang="ru-RU" sz="1050" kern="1200" dirty="0" smtClean="0"/>
            <a:t>» (Дух малой Оби). </a:t>
          </a:r>
        </a:p>
        <a:p>
          <a:pPr marL="0" lvl="0" indent="1762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Проект «Фестиваль парковой деревянной скульптуры по дереву «Медвежий остров» отмечен дипломом Лауреата 3 степени на туристской выставке-ярмарке «Югра Тур 2017».</a:t>
          </a:r>
        </a:p>
      </dsp:txBody>
      <dsp:txXfrm>
        <a:off x="0" y="653111"/>
        <a:ext cx="2086192" cy="31629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A7DBA-C7C7-477A-8431-CD9CDDCDCE3B}">
      <dsp:nvSpPr>
        <dsp:cNvPr id="0" name=""/>
        <dsp:cNvSpPr/>
      </dsp:nvSpPr>
      <dsp:spPr>
        <a:xfrm>
          <a:off x="-3499547" y="-537971"/>
          <a:ext cx="4172286" cy="4172286"/>
        </a:xfrm>
        <a:prstGeom prst="blockArc">
          <a:avLst>
            <a:gd name="adj1" fmla="val 18900000"/>
            <a:gd name="adj2" fmla="val 2700000"/>
            <a:gd name="adj3" fmla="val 518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40955-EFBB-43F3-A5B4-B0F4128034D8}">
      <dsp:nvSpPr>
        <dsp:cNvPr id="0" name=""/>
        <dsp:cNvSpPr/>
      </dsp:nvSpPr>
      <dsp:spPr>
        <a:xfrm>
          <a:off x="392616" y="231980"/>
          <a:ext cx="6268185" cy="500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0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Завершены строительные работы по реконструкции родильного дома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92616" y="231980"/>
        <a:ext cx="6268185" cy="500954"/>
      </dsp:txXfrm>
    </dsp:sp>
    <dsp:sp modelId="{89C1F29B-9E3F-4BE2-B09D-380994C455BE}">
      <dsp:nvSpPr>
        <dsp:cNvPr id="0" name=""/>
        <dsp:cNvSpPr/>
      </dsp:nvSpPr>
      <dsp:spPr>
        <a:xfrm>
          <a:off x="54999" y="178504"/>
          <a:ext cx="595426" cy="5954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B47A8E-0021-461B-9BD4-E523B0288124}">
      <dsp:nvSpPr>
        <dsp:cNvPr id="0" name=""/>
        <dsp:cNvSpPr/>
      </dsp:nvSpPr>
      <dsp:spPr>
        <a:xfrm>
          <a:off x="625810" y="952683"/>
          <a:ext cx="5995088" cy="47634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0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Введён в эксплуатацию крытый каток в 15 микрорайоне</a:t>
          </a:r>
        </a:p>
      </dsp:txBody>
      <dsp:txXfrm>
        <a:off x="625810" y="952683"/>
        <a:ext cx="5995088" cy="476341"/>
      </dsp:txXfrm>
    </dsp:sp>
    <dsp:sp modelId="{B096051F-7DD3-44D6-879C-F5F0D593F8FC}">
      <dsp:nvSpPr>
        <dsp:cNvPr id="0" name=""/>
        <dsp:cNvSpPr/>
      </dsp:nvSpPr>
      <dsp:spPr>
        <a:xfrm>
          <a:off x="328097" y="893140"/>
          <a:ext cx="595426" cy="5954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6E1C45-FEF5-4C00-9314-F5736F8593EA}">
      <dsp:nvSpPr>
        <dsp:cNvPr id="0" name=""/>
        <dsp:cNvSpPr/>
      </dsp:nvSpPr>
      <dsp:spPr>
        <a:xfrm>
          <a:off x="625810" y="1667319"/>
          <a:ext cx="5995088" cy="47634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0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Завершены строительные работы на станции обезжелезивания</a:t>
          </a:r>
        </a:p>
      </dsp:txBody>
      <dsp:txXfrm>
        <a:off x="625810" y="1667319"/>
        <a:ext cx="5995088" cy="476341"/>
      </dsp:txXfrm>
    </dsp:sp>
    <dsp:sp modelId="{B779B79A-1D8C-4A6C-92FC-2359DA446549}">
      <dsp:nvSpPr>
        <dsp:cNvPr id="0" name=""/>
        <dsp:cNvSpPr/>
      </dsp:nvSpPr>
      <dsp:spPr>
        <a:xfrm>
          <a:off x="328097" y="1607776"/>
          <a:ext cx="595426" cy="5954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9E8E84-91CE-43E9-8111-0E5A20B4C1E2}">
      <dsp:nvSpPr>
        <dsp:cNvPr id="0" name=""/>
        <dsp:cNvSpPr/>
      </dsp:nvSpPr>
      <dsp:spPr>
        <a:xfrm>
          <a:off x="352712" y="2381955"/>
          <a:ext cx="6268185" cy="47634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80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>
              <a:solidFill>
                <a:schemeClr val="tx1"/>
              </a:solidFill>
            </a:rPr>
            <a:t>Закрыты долги по исполнительным листам на сумму 118 млн. рублей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52712" y="2381955"/>
        <a:ext cx="6268185" cy="476341"/>
      </dsp:txXfrm>
    </dsp:sp>
    <dsp:sp modelId="{60E05F82-1811-4EB3-A2E2-C9BC49E91AD1}">
      <dsp:nvSpPr>
        <dsp:cNvPr id="0" name=""/>
        <dsp:cNvSpPr/>
      </dsp:nvSpPr>
      <dsp:spPr>
        <a:xfrm>
          <a:off x="54999" y="2322412"/>
          <a:ext cx="595426" cy="5954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E496F-3C38-4957-A50C-169567BA887D}">
      <dsp:nvSpPr>
        <dsp:cNvPr id="0" name=""/>
        <dsp:cNvSpPr/>
      </dsp:nvSpPr>
      <dsp:spPr>
        <a:xfrm>
          <a:off x="1858272" y="328356"/>
          <a:ext cx="2494357" cy="2494357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Развитие жилищно-коммунального хозяйства и благоустройства городской территории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88852" y="1058936"/>
        <a:ext cx="1763777" cy="1763777"/>
      </dsp:txXfrm>
    </dsp:sp>
    <dsp:sp modelId="{DF50DFF1-3543-44F4-9EA2-5EFD29BC617A}">
      <dsp:nvSpPr>
        <dsp:cNvPr id="0" name=""/>
        <dsp:cNvSpPr/>
      </dsp:nvSpPr>
      <dsp:spPr>
        <a:xfrm rot="5400000">
          <a:off x="4467842" y="328356"/>
          <a:ext cx="2494357" cy="2494357"/>
        </a:xfrm>
        <a:prstGeom prst="pieWedge">
          <a:avLst/>
        </a:prstGeom>
        <a:gradFill rotWithShape="0">
          <a:gsLst>
            <a:gs pos="0">
              <a:schemeClr val="accent5">
                <a:hueOff val="1714279"/>
                <a:satOff val="3916"/>
                <a:lumOff val="-10850"/>
                <a:alphaOff val="0"/>
                <a:shade val="51000"/>
                <a:satMod val="130000"/>
              </a:schemeClr>
            </a:gs>
            <a:gs pos="80000">
              <a:schemeClr val="accent5">
                <a:hueOff val="1714279"/>
                <a:satOff val="3916"/>
                <a:lumOff val="-10850"/>
                <a:alphaOff val="0"/>
                <a:shade val="93000"/>
                <a:satMod val="130000"/>
              </a:schemeClr>
            </a:gs>
            <a:gs pos="100000">
              <a:schemeClr val="accent5">
                <a:hueOff val="1714279"/>
                <a:satOff val="3916"/>
                <a:lumOff val="-108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Развитие отраслей экономики как постоянного места работы жителей</a:t>
          </a:r>
          <a:endParaRPr lang="ru-RU" sz="1400" b="1" kern="1200" dirty="0" smtClean="0">
            <a:latin typeface="Times New Roman" pitchFamily="18" charset="0"/>
            <a:cs typeface="Times New Roman" pitchFamily="18" charset="0"/>
          </a:endParaRPr>
        </a:p>
      </dsp:txBody>
      <dsp:txXfrm rot="-5400000">
        <a:off x="4467842" y="1058936"/>
        <a:ext cx="1763777" cy="1763777"/>
      </dsp:txXfrm>
    </dsp:sp>
    <dsp:sp modelId="{89D01690-DB1E-4B13-B449-602FC65FCEF1}">
      <dsp:nvSpPr>
        <dsp:cNvPr id="0" name=""/>
        <dsp:cNvSpPr/>
      </dsp:nvSpPr>
      <dsp:spPr>
        <a:xfrm rot="10800000">
          <a:off x="4467842" y="2937926"/>
          <a:ext cx="2494357" cy="2494357"/>
        </a:xfrm>
        <a:prstGeom prst="pieWedge">
          <a:avLst/>
        </a:prstGeom>
        <a:gradFill rotWithShape="0">
          <a:gsLst>
            <a:gs pos="0">
              <a:schemeClr val="accent5">
                <a:hueOff val="3428557"/>
                <a:satOff val="7832"/>
                <a:lumOff val="-21699"/>
                <a:alphaOff val="0"/>
                <a:shade val="51000"/>
                <a:satMod val="130000"/>
              </a:schemeClr>
            </a:gs>
            <a:gs pos="80000">
              <a:schemeClr val="accent5">
                <a:hueOff val="3428557"/>
                <a:satOff val="7832"/>
                <a:lumOff val="-21699"/>
                <a:alphaOff val="0"/>
                <a:shade val="93000"/>
                <a:satMod val="130000"/>
              </a:schemeClr>
            </a:gs>
            <a:gs pos="100000">
              <a:schemeClr val="accent5">
                <a:hueOff val="3428557"/>
                <a:satOff val="7832"/>
                <a:lumOff val="-2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Решение социальных задач по повышению уровня и качества жизни жителей</a:t>
          </a:r>
        </a:p>
      </dsp:txBody>
      <dsp:txXfrm rot="10800000">
        <a:off x="4467842" y="2937926"/>
        <a:ext cx="1763777" cy="1763777"/>
      </dsp:txXfrm>
    </dsp:sp>
    <dsp:sp modelId="{41F85DE7-51A5-4789-94E7-5E413B913917}">
      <dsp:nvSpPr>
        <dsp:cNvPr id="0" name=""/>
        <dsp:cNvSpPr/>
      </dsp:nvSpPr>
      <dsp:spPr>
        <a:xfrm rot="16200000">
          <a:off x="1858272" y="2937926"/>
          <a:ext cx="2494357" cy="2494357"/>
        </a:xfrm>
        <a:prstGeom prst="pieWedge">
          <a:avLst/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Развитие информационного пространства оказания государственных и муниципальных услуг</a:t>
          </a:r>
        </a:p>
      </dsp:txBody>
      <dsp:txXfrm rot="5400000">
        <a:off x="2588852" y="2937926"/>
        <a:ext cx="1763777" cy="1763777"/>
      </dsp:txXfrm>
    </dsp:sp>
    <dsp:sp modelId="{B6DA5D7B-555D-4929-B731-356A88828E9E}">
      <dsp:nvSpPr>
        <dsp:cNvPr id="0" name=""/>
        <dsp:cNvSpPr/>
      </dsp:nvSpPr>
      <dsp:spPr>
        <a:xfrm>
          <a:off x="3979628" y="2361862"/>
          <a:ext cx="861215" cy="74888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397DCFB-51A3-4032-8B9A-21279B121A60}">
      <dsp:nvSpPr>
        <dsp:cNvPr id="0" name=""/>
        <dsp:cNvSpPr/>
      </dsp:nvSpPr>
      <dsp:spPr>
        <a:xfrm rot="10800000">
          <a:off x="3979628" y="2649894"/>
          <a:ext cx="861215" cy="74888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A7DBA-C7C7-477A-8431-CD9CDDCDCE3B}">
      <dsp:nvSpPr>
        <dsp:cNvPr id="0" name=""/>
        <dsp:cNvSpPr/>
      </dsp:nvSpPr>
      <dsp:spPr>
        <a:xfrm>
          <a:off x="-2386477" y="-461458"/>
          <a:ext cx="2880176" cy="3155165"/>
        </a:xfrm>
        <a:prstGeom prst="blockArc">
          <a:avLst>
            <a:gd name="adj1" fmla="val 18900000"/>
            <a:gd name="adj2" fmla="val 2700000"/>
            <a:gd name="adj3" fmla="val 717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9478F-3E7E-42FA-8E7F-1499E3189465}">
      <dsp:nvSpPr>
        <dsp:cNvPr id="0" name=""/>
        <dsp:cNvSpPr/>
      </dsp:nvSpPr>
      <dsp:spPr>
        <a:xfrm>
          <a:off x="314385" y="223224"/>
          <a:ext cx="6428110" cy="4464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369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Обеспечение земельными участками льготных категорий граждан, состоящих на учете в получении однократно, бесплатно земельного участка</a:t>
          </a:r>
        </a:p>
      </dsp:txBody>
      <dsp:txXfrm>
        <a:off x="314385" y="223224"/>
        <a:ext cx="6428110" cy="446449"/>
      </dsp:txXfrm>
    </dsp:sp>
    <dsp:sp modelId="{B779B79A-1D8C-4A6C-92FC-2359DA446549}">
      <dsp:nvSpPr>
        <dsp:cNvPr id="0" name=""/>
        <dsp:cNvSpPr/>
      </dsp:nvSpPr>
      <dsp:spPr>
        <a:xfrm>
          <a:off x="35354" y="167418"/>
          <a:ext cx="558062" cy="558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593CAB3-8D50-4A04-8F9F-61A2002B612C}">
      <dsp:nvSpPr>
        <dsp:cNvPr id="0" name=""/>
        <dsp:cNvSpPr/>
      </dsp:nvSpPr>
      <dsp:spPr>
        <a:xfrm>
          <a:off x="476669" y="892899"/>
          <a:ext cx="6265826" cy="4464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369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Расселение и снос непригодного для проживания жилья</a:t>
          </a:r>
        </a:p>
      </dsp:txBody>
      <dsp:txXfrm>
        <a:off x="476669" y="892899"/>
        <a:ext cx="6265826" cy="446449"/>
      </dsp:txXfrm>
    </dsp:sp>
    <dsp:sp modelId="{D0C5237C-8EA8-4F40-BB92-A65612BAD6E0}">
      <dsp:nvSpPr>
        <dsp:cNvPr id="0" name=""/>
        <dsp:cNvSpPr/>
      </dsp:nvSpPr>
      <dsp:spPr>
        <a:xfrm>
          <a:off x="197638" y="837093"/>
          <a:ext cx="558062" cy="558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8A87FD-058D-4BCE-A1CB-0A7D09D6CFF8}">
      <dsp:nvSpPr>
        <dsp:cNvPr id="0" name=""/>
        <dsp:cNvSpPr/>
      </dsp:nvSpPr>
      <dsp:spPr>
        <a:xfrm>
          <a:off x="314385" y="1562573"/>
          <a:ext cx="6428110" cy="4464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369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Выведение на безубыточность хозяйственных обществ со 100 % долей муниципальной собственности</a:t>
          </a:r>
        </a:p>
      </dsp:txBody>
      <dsp:txXfrm>
        <a:off x="314385" y="1562573"/>
        <a:ext cx="6428110" cy="446449"/>
      </dsp:txXfrm>
    </dsp:sp>
    <dsp:sp modelId="{561EAD9D-5DED-490C-8C94-6262F90EBC84}">
      <dsp:nvSpPr>
        <dsp:cNvPr id="0" name=""/>
        <dsp:cNvSpPr/>
      </dsp:nvSpPr>
      <dsp:spPr>
        <a:xfrm>
          <a:off x="35354" y="1506767"/>
          <a:ext cx="558062" cy="558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49"/>
          <a:ext cx="410445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49"/>
          <a:ext cx="4104456" cy="437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rgbClr val="3333CC"/>
              </a:solidFill>
              <a:latin typeface="+mn-lt"/>
            </a:rPr>
            <a:t>Принято в муниципальную собственность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rgbClr val="3333CC"/>
              </a:solidFill>
              <a:latin typeface="+mn-lt"/>
            </a:rPr>
            <a:t>105 жилых помещений</a:t>
          </a:r>
          <a:endParaRPr lang="ru-RU" sz="1200" b="1" kern="1200" dirty="0">
            <a:solidFill>
              <a:srgbClr val="3333CC"/>
            </a:solidFill>
            <a:latin typeface="+mn-lt"/>
          </a:endParaRPr>
        </a:p>
      </dsp:txBody>
      <dsp:txXfrm>
        <a:off x="0" y="49"/>
        <a:ext cx="4104456" cy="437974"/>
      </dsp:txXfrm>
    </dsp:sp>
    <dsp:sp modelId="{DCA7A30B-2BF7-4BCF-80B2-DF134CC83DE5}">
      <dsp:nvSpPr>
        <dsp:cNvPr id="0" name=""/>
        <dsp:cNvSpPr/>
      </dsp:nvSpPr>
      <dsp:spPr>
        <a:xfrm>
          <a:off x="0" y="438023"/>
          <a:ext cx="410445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438023"/>
          <a:ext cx="4100447" cy="1469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Данные жилые помещения распределены для переселения граждан из аварийных жилых домов: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№ 36, 55, 56, 62, 63, 64 4-го микрорайона,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№ 39 11а микрорайона, № 38, 39 5-го микрорайона, № 1 Аэропорт; № 49, СУ-905, а также гражданам: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-состоящим на учете для получения жилья по договорам социального найма (очередникам);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-на формирование муниципального специализированного жилищного фонда (служебного, маневренного).</a:t>
          </a:r>
        </a:p>
        <a:p>
          <a:pPr marL="0" lvl="0" indent="176213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050" kern="1200" dirty="0">
            <a:solidFill>
              <a:srgbClr val="FF0000"/>
            </a:solidFill>
            <a:latin typeface="+mn-lt"/>
          </a:endParaRPr>
        </a:p>
      </dsp:txBody>
      <dsp:txXfrm>
        <a:off x="0" y="438023"/>
        <a:ext cx="4100447" cy="14694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49"/>
          <a:ext cx="410445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49"/>
          <a:ext cx="4104456" cy="437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rgbClr val="3333CC"/>
              </a:solidFill>
              <a:latin typeface="+mn-lt"/>
            </a:rPr>
            <a:t>Заключено 14 муниципальных контрактов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rgbClr val="3333CC"/>
              </a:solidFill>
              <a:latin typeface="+mn-lt"/>
            </a:rPr>
            <a:t>на приобретение жилых помещений</a:t>
          </a:r>
          <a:endParaRPr lang="ru-RU" sz="1200" b="1" kern="1200" dirty="0">
            <a:solidFill>
              <a:srgbClr val="3333CC"/>
            </a:solidFill>
            <a:latin typeface="+mn-lt"/>
          </a:endParaRPr>
        </a:p>
      </dsp:txBody>
      <dsp:txXfrm>
        <a:off x="0" y="49"/>
        <a:ext cx="4104456" cy="437974"/>
      </dsp:txXfrm>
    </dsp:sp>
    <dsp:sp modelId="{DCA7A30B-2BF7-4BCF-80B2-DF134CC83DE5}">
      <dsp:nvSpPr>
        <dsp:cNvPr id="0" name=""/>
        <dsp:cNvSpPr/>
      </dsp:nvSpPr>
      <dsp:spPr>
        <a:xfrm>
          <a:off x="0" y="438023"/>
          <a:ext cx="4104456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438023"/>
          <a:ext cx="4100447" cy="1469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08000" rIns="41910" bIns="41910" numCol="1" spcCol="1270" anchor="t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- 5 однокомнатных квартир;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- 4 двухкомнатных квартир;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- 5 трехкомнатных квартир.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050" kern="1200" dirty="0" smtClean="0"/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Срок ввода в эксплуатацию по условиям муниципальных контрактов - март 2018 года.</a:t>
          </a:r>
          <a:endParaRPr lang="ru-RU" sz="1050" kern="1200" dirty="0">
            <a:solidFill>
              <a:srgbClr val="FF0000"/>
            </a:solidFill>
            <a:latin typeface="+mn-lt"/>
          </a:endParaRPr>
        </a:p>
      </dsp:txBody>
      <dsp:txXfrm>
        <a:off x="0" y="438023"/>
        <a:ext cx="4100447" cy="14694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2678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2678"/>
          <a:ext cx="8640960" cy="396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b="1" kern="0" dirty="0" smtClean="0">
              <a:latin typeface="+mn-lt"/>
            </a:rPr>
            <a:t>Общее освоение денежных средств по программе за 2017 год составило </a:t>
          </a:r>
          <a:r>
            <a:rPr lang="ru-RU" sz="1050" b="1" kern="0" dirty="0" smtClean="0">
              <a:solidFill>
                <a:schemeClr val="tx1"/>
              </a:solidFill>
              <a:latin typeface="+mn-lt"/>
            </a:rPr>
            <a:t>597 204 млн. рублей (80,4 % от плана).</a:t>
          </a:r>
          <a:endParaRPr lang="ru-RU" sz="1050" dirty="0">
            <a:latin typeface="+mn-lt"/>
          </a:endParaRPr>
        </a:p>
      </dsp:txBody>
      <dsp:txXfrm>
        <a:off x="0" y="2678"/>
        <a:ext cx="8640960" cy="396987"/>
      </dsp:txXfrm>
    </dsp:sp>
    <dsp:sp modelId="{DCA7A30B-2BF7-4BCF-80B2-DF134CC83DE5}">
      <dsp:nvSpPr>
        <dsp:cNvPr id="0" name=""/>
        <dsp:cNvSpPr/>
      </dsp:nvSpPr>
      <dsp:spPr>
        <a:xfrm>
          <a:off x="0" y="399665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7826"/>
                <a:lumOff val="1014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7826"/>
                <a:lumOff val="1014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7826"/>
                <a:lumOff val="1014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7826"/>
              <a:lumOff val="101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399665"/>
          <a:ext cx="8640960" cy="279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latin typeface="+mn-lt"/>
            </a:rPr>
            <a:t>Завершены строительные работы </a:t>
          </a:r>
          <a:r>
            <a:rPr lang="ru-RU" sz="1050" kern="1200" dirty="0" smtClean="0">
              <a:latin typeface="+mn-lt"/>
            </a:rPr>
            <a:t> на станции обезжелезивания в 7 микрорайоне производительностью 20 </a:t>
          </a:r>
          <a:r>
            <a:rPr lang="ru-RU" sz="1050" kern="1200" dirty="0" err="1" smtClean="0">
              <a:latin typeface="+mn-lt"/>
            </a:rPr>
            <a:t>тыс.куб.м</a:t>
          </a:r>
          <a:r>
            <a:rPr lang="ru-RU" sz="1050" kern="1200" dirty="0" smtClean="0">
              <a:latin typeface="+mn-lt"/>
            </a:rPr>
            <a:t>/сутки.</a:t>
          </a:r>
        </a:p>
      </dsp:txBody>
      <dsp:txXfrm>
        <a:off x="0" y="399665"/>
        <a:ext cx="8640960" cy="279936"/>
      </dsp:txXfrm>
    </dsp:sp>
    <dsp:sp modelId="{B62C3864-076F-4679-94D4-AD92B811EFE6}">
      <dsp:nvSpPr>
        <dsp:cNvPr id="0" name=""/>
        <dsp:cNvSpPr/>
      </dsp:nvSpPr>
      <dsp:spPr>
        <a:xfrm>
          <a:off x="0" y="679602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5652"/>
                <a:lumOff val="2028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5652"/>
                <a:lumOff val="2028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5652"/>
                <a:lumOff val="2028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5652"/>
              <a:lumOff val="2028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679602"/>
          <a:ext cx="8640960" cy="744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Выполнен капитальный ремонт: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-водопроводные сети 9 </a:t>
          </a:r>
          <a:r>
            <a:rPr lang="ru-RU" sz="1050" b="0" kern="1200" dirty="0" err="1" smtClean="0">
              <a:solidFill>
                <a:schemeClr val="tx1"/>
              </a:solidFill>
              <a:latin typeface="+mn-lt"/>
            </a:rPr>
            <a:t>мкр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.  к домам №1,4,7,16,17,23-28 Инв. 70269 – 0,291 км;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-коллектор напорного трубопровода (капитальный ремонт участка напорного канализационного коллектора 2Ду500 мм от камеры КК-1 сущ. у КНС-3А до камеры КК-2 сущ. у въезда на центральный рынок)1,2 нитка – 1,026 км.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679602"/>
        <a:ext cx="8640960" cy="744350"/>
      </dsp:txXfrm>
    </dsp:sp>
    <dsp:sp modelId="{381AC494-453C-4987-A8DB-27D8002C9074}">
      <dsp:nvSpPr>
        <dsp:cNvPr id="0" name=""/>
        <dsp:cNvSpPr/>
      </dsp:nvSpPr>
      <dsp:spPr>
        <a:xfrm>
          <a:off x="0" y="1423952"/>
          <a:ext cx="864096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4C879-E4DF-407E-BF20-8068F7AFD5DE}">
      <dsp:nvSpPr>
        <dsp:cNvPr id="0" name=""/>
        <dsp:cNvSpPr/>
      </dsp:nvSpPr>
      <dsp:spPr>
        <a:xfrm>
          <a:off x="0" y="1423952"/>
          <a:ext cx="8640960" cy="1708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В рамках подготовки к осенне-зимнему периоду за счет собственных средств организаций на объектах жилищно-коммунального хозяйства выполнен капитальный ремонт на общую сумму 181 млн. рублей: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-1,957 км сетей теплоснабжения и капитальный ремонт экранной части КВГМ 100 №2 на ЦК №1 на сумму 63 млн. рублей; 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-0,801 км сетей водоснабжения на сумму 4 млн. рублей;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-инженерных сетей и оборудования электроснабжения на сумму 63 млн. рублей;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-инженерных систем газоснабжения - на сумму 2 млн. рублей.</a:t>
          </a:r>
        </a:p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-работы по ремонту кровель, фасадов, изоляции трубопроводов, утеплению чердачных перекрытий, замене и ревизии запорной арматуры отопления, горячего, холодного водоснабжения, промывка внутридомовых систем отопления на общую сумму 48 млн. рублей.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1423952"/>
        <a:ext cx="8640960" cy="17082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1539"/>
          <a:ext cx="849694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1539"/>
          <a:ext cx="8496944" cy="3954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b="1" kern="0" dirty="0" smtClean="0">
              <a:latin typeface="+mn-lt"/>
            </a:rPr>
            <a:t>Общее освоение денежных средств по программе за 2017 год составило 498,8 </a:t>
          </a:r>
          <a:r>
            <a:rPr lang="ru-RU" sz="1050" b="1" kern="0" dirty="0" smtClean="0">
              <a:solidFill>
                <a:schemeClr val="tx1"/>
              </a:solidFill>
              <a:latin typeface="+mn-lt"/>
            </a:rPr>
            <a:t>млн. рублей (96,1 % от плана).</a:t>
          </a:r>
          <a:endParaRPr lang="ru-RU" sz="1050" dirty="0">
            <a:solidFill>
              <a:schemeClr val="tx1"/>
            </a:solidFill>
            <a:latin typeface="+mn-lt"/>
          </a:endParaRPr>
        </a:p>
      </dsp:txBody>
      <dsp:txXfrm>
        <a:off x="0" y="1539"/>
        <a:ext cx="8496944" cy="395491"/>
      </dsp:txXfrm>
    </dsp:sp>
    <dsp:sp modelId="{DCA7A30B-2BF7-4BCF-80B2-DF134CC83DE5}">
      <dsp:nvSpPr>
        <dsp:cNvPr id="0" name=""/>
        <dsp:cNvSpPr/>
      </dsp:nvSpPr>
      <dsp:spPr>
        <a:xfrm>
          <a:off x="0" y="397031"/>
          <a:ext cx="849694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7826"/>
                <a:lumOff val="1014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7826"/>
                <a:lumOff val="1014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7826"/>
                <a:lumOff val="1014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7826"/>
              <a:lumOff val="101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397031"/>
          <a:ext cx="8488646" cy="1877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latin typeface="+mn-lt"/>
            </a:rPr>
            <a:t>Выполнены</a:t>
          </a:r>
          <a:r>
            <a:rPr lang="ru-RU" sz="1050" kern="1200" dirty="0" smtClean="0">
              <a:latin typeface="+mn-lt"/>
            </a:rPr>
            <a:t>:	 </a:t>
          </a:r>
        </a:p>
        <a:p>
          <a:pPr marL="984250" lvl="0" indent="-873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 smtClean="0">
              <a:latin typeface="+mn-lt"/>
            </a:rPr>
            <a:t>- </a:t>
          </a:r>
          <a:r>
            <a:rPr lang="ru-RU" sz="1050" b="1" kern="1200" dirty="0" smtClean="0">
              <a:latin typeface="+mn-lt"/>
            </a:rPr>
            <a:t>строительство объекта «Улицы и внутриквартальные проезды 11 микрорайона г.Нефтеюганска (</a:t>
          </a:r>
          <a:r>
            <a:rPr lang="ru-RU" sz="1050" b="1" kern="1200" dirty="0" err="1" smtClean="0">
              <a:latin typeface="+mn-lt"/>
            </a:rPr>
            <a:t>ул.Коммунальная</a:t>
          </a:r>
          <a:r>
            <a:rPr lang="ru-RU" sz="1050" b="1" kern="1200" dirty="0" smtClean="0">
              <a:latin typeface="+mn-lt"/>
            </a:rPr>
            <a:t>)»</a:t>
          </a:r>
          <a:r>
            <a:rPr lang="ru-RU" sz="1050" kern="1200" dirty="0" smtClean="0">
              <a:latin typeface="+mn-lt"/>
            </a:rPr>
            <a:t>;</a:t>
          </a:r>
        </a:p>
        <a:p>
          <a:pPr marL="984250" lvl="0" indent="-87313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latin typeface="+mn-lt"/>
            </a:rPr>
            <a:t>-</a:t>
          </a:r>
          <a:r>
            <a:rPr lang="ru-RU" sz="1050" b="1" kern="1200" dirty="0" smtClean="0">
              <a:cs typeface="Times New Roman" panose="02020603050405020304" pitchFamily="18" charset="0"/>
            </a:rPr>
            <a:t> II этапа реконструкции автодороги по </a:t>
          </a:r>
          <a:r>
            <a:rPr lang="ru-RU" sz="1050" b="1" kern="120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b="1" kern="1200" dirty="0" smtClean="0">
              <a:cs typeface="Times New Roman" panose="02020603050405020304" pitchFamily="18" charset="0"/>
            </a:rPr>
            <a:t> </a:t>
          </a:r>
          <a:r>
            <a:rPr lang="ru-RU" sz="1050" b="0" kern="1200" dirty="0" smtClean="0">
              <a:cs typeface="Times New Roman" panose="02020603050405020304" pitchFamily="18" charset="0"/>
            </a:rPr>
            <a:t>(от </a:t>
          </a:r>
          <a:r>
            <a:rPr lang="ru-RU" sz="1050" b="0" kern="1200" dirty="0" err="1" smtClean="0">
              <a:cs typeface="Times New Roman" panose="02020603050405020304" pitchFamily="18" charset="0"/>
            </a:rPr>
            <a:t>ул.В.Петухова</a:t>
          </a:r>
          <a:r>
            <a:rPr lang="ru-RU" sz="1050" b="0" kern="1200" dirty="0" smtClean="0">
              <a:cs typeface="Times New Roman" panose="02020603050405020304" pitchFamily="18" charset="0"/>
            </a:rPr>
            <a:t> до </a:t>
          </a:r>
          <a:r>
            <a:rPr lang="ru-RU" sz="1050" b="0" kern="1200" dirty="0" err="1" smtClean="0">
              <a:cs typeface="Times New Roman" panose="02020603050405020304" pitchFamily="18" charset="0"/>
            </a:rPr>
            <a:t>ул.А.Филимонова</a:t>
          </a:r>
          <a:r>
            <a:rPr lang="ru-RU" sz="1050" kern="1200" dirty="0" smtClean="0">
              <a:cs typeface="Times New Roman" panose="02020603050405020304" pitchFamily="18" charset="0"/>
            </a:rPr>
            <a:t>);</a:t>
          </a:r>
          <a:endParaRPr lang="ru-RU" sz="1050" kern="1200" dirty="0" smtClean="0">
            <a:latin typeface="+mn-lt"/>
          </a:endParaRPr>
        </a:p>
        <a:p>
          <a:pPr marL="0" lvl="0" indent="896938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latin typeface="+mn-lt"/>
            </a:rPr>
            <a:t>	- </a:t>
          </a:r>
          <a:r>
            <a:rPr lang="ru-RU" sz="1050" b="1" kern="1200" dirty="0" smtClean="0"/>
            <a:t>работы по </a:t>
          </a:r>
          <a:r>
            <a:rPr lang="ru-RU" sz="1050" b="1" kern="1200" dirty="0" smtClean="0">
              <a:solidFill>
                <a:schemeClr val="tx1"/>
              </a:solidFill>
            </a:rPr>
            <a:t>ремонту 5 </a:t>
          </a:r>
          <a:r>
            <a:rPr lang="ru-RU" sz="1050" b="1" kern="1200" dirty="0" smtClean="0"/>
            <a:t>участков автомобильных дорог:</a:t>
          </a:r>
        </a:p>
        <a:p>
          <a:pPr marL="0" lvl="0" indent="896938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дорога </a:t>
          </a:r>
          <a:r>
            <a:rPr lang="ru-RU" sz="1050" kern="1200" dirty="0" err="1" smtClean="0"/>
            <a:t>ул.Мира</a:t>
          </a:r>
          <a:r>
            <a:rPr lang="ru-RU" sz="1050" kern="1200" dirty="0" smtClean="0"/>
            <a:t> (на участке от </a:t>
          </a:r>
          <a:r>
            <a:rPr lang="ru-RU" sz="1050" kern="1200" dirty="0" err="1" smtClean="0"/>
            <a:t>ул.Строителей</a:t>
          </a:r>
          <a:r>
            <a:rPr lang="ru-RU" sz="1050" kern="1200" dirty="0" smtClean="0"/>
            <a:t> ПК 0+600 до </a:t>
          </a:r>
          <a:r>
            <a:rPr lang="ru-RU" sz="1050" kern="1200" dirty="0" err="1" smtClean="0"/>
            <a:t>ул.Нефтяников</a:t>
          </a:r>
          <a:r>
            <a:rPr lang="ru-RU" sz="1050" kern="1200" dirty="0" smtClean="0"/>
            <a:t> ПК 0+941);</a:t>
          </a:r>
        </a:p>
        <a:p>
          <a:pPr marL="0" lvl="0" indent="896938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дорога </a:t>
          </a:r>
          <a:r>
            <a:rPr lang="ru-RU" sz="1050" kern="1200" dirty="0" err="1" smtClean="0"/>
            <a:t>ул.Мира</a:t>
          </a:r>
          <a:r>
            <a:rPr lang="ru-RU" sz="1050" kern="1200" dirty="0" smtClean="0"/>
            <a:t> (на участке от </a:t>
          </a:r>
          <a:r>
            <a:rPr lang="ru-RU" sz="1050" kern="1200" dirty="0" err="1" smtClean="0"/>
            <a:t>ул.Парковая</a:t>
          </a:r>
          <a:r>
            <a:rPr lang="ru-RU" sz="1050" kern="1200" dirty="0" smtClean="0"/>
            <a:t> ПК 1+350 до </a:t>
          </a:r>
          <a:r>
            <a:rPr lang="ru-RU" sz="1050" kern="1200" dirty="0" err="1" smtClean="0"/>
            <a:t>ул.Жилая</a:t>
          </a:r>
          <a:r>
            <a:rPr lang="ru-RU" sz="1050" kern="1200" dirty="0" smtClean="0"/>
            <a:t> ПК 1+761);</a:t>
          </a:r>
        </a:p>
        <a:p>
          <a:pPr marL="0" lvl="0" indent="896938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дорога </a:t>
          </a:r>
          <a:r>
            <a:rPr lang="ru-RU" sz="1050" kern="1200" dirty="0" err="1" smtClean="0"/>
            <a:t>ул.Сургутская</a:t>
          </a:r>
          <a:r>
            <a:rPr lang="ru-RU" sz="1050" kern="1200" dirty="0" smtClean="0"/>
            <a:t> (на участке от </a:t>
          </a:r>
          <a:r>
            <a:rPr lang="ru-RU" sz="1050" kern="1200" dirty="0" err="1" smtClean="0"/>
            <a:t>ул.Парковая</a:t>
          </a:r>
          <a:r>
            <a:rPr lang="ru-RU" sz="1050" kern="1200" dirty="0" smtClean="0"/>
            <a:t> ПК 2+725 до </a:t>
          </a:r>
          <a:r>
            <a:rPr lang="ru-RU" sz="1050" kern="1200" dirty="0" err="1" smtClean="0"/>
            <a:t>ул.Строителей</a:t>
          </a:r>
          <a:r>
            <a:rPr lang="ru-RU" sz="1050" kern="1200" dirty="0" smtClean="0"/>
            <a:t> ПК 3+865);</a:t>
          </a:r>
        </a:p>
        <a:p>
          <a:pPr marL="0" marR="0" lvl="0" indent="896938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kern="1200" dirty="0" smtClean="0"/>
            <a:t>- дорога </a:t>
          </a:r>
          <a:r>
            <a:rPr lang="ru-RU" sz="1050" kern="1200" dirty="0" err="1" smtClean="0"/>
            <a:t>ул.Парковая</a:t>
          </a:r>
          <a:r>
            <a:rPr lang="ru-RU" sz="1050" kern="1200" dirty="0" smtClean="0"/>
            <a:t> (на участке от </a:t>
          </a:r>
          <a:r>
            <a:rPr lang="ru-RU" sz="1050" kern="1200" dirty="0" err="1" smtClean="0"/>
            <a:t>ул.Мира</a:t>
          </a:r>
          <a:r>
            <a:rPr lang="ru-RU" sz="1050" kern="1200" dirty="0" smtClean="0"/>
            <a:t> ПК 2+203 до ПК 3+522);</a:t>
          </a:r>
        </a:p>
        <a:p>
          <a:pPr marL="0" marR="0" lvl="0" indent="896938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50" kern="1200" dirty="0" smtClean="0"/>
            <a:t>- подъезд к школе № 7.</a:t>
          </a:r>
          <a:endParaRPr lang="ru-RU" sz="1050" kern="1200" dirty="0">
            <a:solidFill>
              <a:srgbClr val="FF0000"/>
            </a:solidFill>
            <a:latin typeface="+mn-lt"/>
          </a:endParaRPr>
        </a:p>
      </dsp:txBody>
      <dsp:txXfrm>
        <a:off x="0" y="397031"/>
        <a:ext cx="8488646" cy="1877234"/>
      </dsp:txXfrm>
    </dsp:sp>
    <dsp:sp modelId="{5399DF41-E596-4C9F-AD6A-37E6E5F41A16}">
      <dsp:nvSpPr>
        <dsp:cNvPr id="0" name=""/>
        <dsp:cNvSpPr/>
      </dsp:nvSpPr>
      <dsp:spPr>
        <a:xfrm>
          <a:off x="0" y="2274266"/>
          <a:ext cx="849694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5652"/>
                <a:lumOff val="2028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5652"/>
                <a:lumOff val="2028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5652"/>
                <a:lumOff val="2028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5652"/>
              <a:lumOff val="2028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CCEB59-5050-4599-93FE-2936FA9A76C7}">
      <dsp:nvSpPr>
        <dsp:cNvPr id="0" name=""/>
        <dsp:cNvSpPr/>
      </dsp:nvSpPr>
      <dsp:spPr>
        <a:xfrm>
          <a:off x="0" y="2274266"/>
          <a:ext cx="8488646" cy="655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87313" lvl="0" indent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/>
            <a:t>Адресной инвестиционной программой автономного округа</a:t>
          </a:r>
          <a:r>
            <a:rPr lang="ru-RU" sz="1050" kern="1200" dirty="0" smtClean="0"/>
            <a:t> </a:t>
          </a:r>
          <a:r>
            <a:rPr lang="ru-RU" sz="1050" b="1" kern="1200" dirty="0" smtClean="0"/>
            <a:t>предусмотрена реализация объектов: </a:t>
          </a:r>
        </a:p>
        <a:p>
          <a:pPr marL="87313" lvl="0" indent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 «Дорога №5 (</a:t>
          </a:r>
          <a:r>
            <a:rPr lang="ru-RU" sz="1050" kern="1200" dirty="0" err="1" smtClean="0"/>
            <a:t>ул.Киевская</a:t>
          </a:r>
          <a:r>
            <a:rPr lang="ru-RU" sz="1050" kern="1200" dirty="0" smtClean="0"/>
            <a:t> (от </a:t>
          </a:r>
          <a:r>
            <a:rPr lang="ru-RU" sz="1050" kern="1200" dirty="0" err="1" smtClean="0"/>
            <a:t>ул.Парковая</a:t>
          </a:r>
          <a:r>
            <a:rPr lang="ru-RU" sz="1050" kern="1200" dirty="0" smtClean="0"/>
            <a:t> до </a:t>
          </a:r>
          <a:r>
            <a:rPr lang="ru-RU" sz="1050" kern="1200" dirty="0" err="1" smtClean="0"/>
            <a:t>ул.Объездная</a:t>
          </a:r>
          <a:r>
            <a:rPr lang="ru-RU" sz="1050" kern="1200" dirty="0" smtClean="0"/>
            <a:t>) (участок автодороги от перекрестка </a:t>
          </a:r>
          <a:r>
            <a:rPr lang="ru-RU" sz="1050" kern="1200" dirty="0" err="1" smtClean="0"/>
            <a:t>ул.Парковая</a:t>
          </a:r>
          <a:r>
            <a:rPr lang="ru-RU" sz="1050" kern="1200" dirty="0" smtClean="0"/>
            <a:t> до </a:t>
          </a:r>
          <a:r>
            <a:rPr lang="ru-RU" sz="1050" kern="1200" dirty="0" err="1" smtClean="0"/>
            <a:t>ул.Жилая</a:t>
          </a:r>
          <a:r>
            <a:rPr lang="ru-RU" sz="1050" kern="1200" dirty="0" smtClean="0"/>
            <a:t>)»;</a:t>
          </a:r>
        </a:p>
        <a:p>
          <a:pPr marL="87313" lvl="0" indent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/>
            <a:t>- «Автодорога по </a:t>
          </a:r>
          <a:r>
            <a:rPr lang="ru-RU" sz="1050" kern="1200" dirty="0" err="1" smtClean="0"/>
            <a:t>ул.Нефтяников</a:t>
          </a:r>
          <a:r>
            <a:rPr lang="ru-RU" sz="1050" kern="1200" dirty="0" smtClean="0"/>
            <a:t> (от </a:t>
          </a:r>
          <a:r>
            <a:rPr lang="ru-RU" sz="1050" kern="1200" dirty="0" err="1" smtClean="0"/>
            <a:t>ул.Сургутская</a:t>
          </a:r>
          <a:r>
            <a:rPr lang="ru-RU" sz="1050" kern="1200" dirty="0" smtClean="0"/>
            <a:t> до </a:t>
          </a:r>
          <a:r>
            <a:rPr lang="ru-RU" sz="1050" kern="1200" dirty="0" err="1" smtClean="0"/>
            <a:t>ул.Пойменная</a:t>
          </a:r>
          <a:r>
            <a:rPr lang="ru-RU" sz="1050" kern="1200" dirty="0" smtClean="0"/>
            <a:t>) (участок от </a:t>
          </a:r>
          <a:r>
            <a:rPr lang="ru-RU" sz="1050" kern="1200" dirty="0" err="1" smtClean="0"/>
            <a:t>ул.Юганская</a:t>
          </a:r>
          <a:r>
            <a:rPr lang="ru-RU" sz="1050" kern="1200" dirty="0" smtClean="0"/>
            <a:t> до </a:t>
          </a:r>
          <a:r>
            <a:rPr lang="ru-RU" sz="1050" kern="1200" dirty="0" err="1" smtClean="0"/>
            <a:t>ул.Усть-Балыкская</a:t>
          </a:r>
          <a:r>
            <a:rPr lang="ru-RU" sz="1050" kern="1200" dirty="0" smtClean="0"/>
            <a:t>)».</a:t>
          </a:r>
          <a:endParaRPr lang="ru-RU" sz="1050" kern="1200" dirty="0"/>
        </a:p>
      </dsp:txBody>
      <dsp:txXfrm>
        <a:off x="0" y="2274266"/>
        <a:ext cx="8488646" cy="655927"/>
      </dsp:txXfrm>
    </dsp:sp>
    <dsp:sp modelId="{B62C3864-076F-4679-94D4-AD92B811EFE6}">
      <dsp:nvSpPr>
        <dsp:cNvPr id="0" name=""/>
        <dsp:cNvSpPr/>
      </dsp:nvSpPr>
      <dsp:spPr>
        <a:xfrm>
          <a:off x="0" y="2930194"/>
          <a:ext cx="8496944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2930194"/>
          <a:ext cx="8488646" cy="452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marL="0" lvl="0" indent="0" algn="l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050" b="1" kern="1200" dirty="0" smtClean="0">
              <a:cs typeface="Times New Roman" panose="02020603050405020304" pitchFamily="18" charset="0"/>
            </a:rPr>
            <a:t>Запланировано выполнение проектно-изыскательских работ </a:t>
          </a:r>
          <a:r>
            <a:rPr lang="ru-RU" sz="1050" kern="1200" dirty="0" smtClean="0">
              <a:cs typeface="Times New Roman" panose="02020603050405020304" pitchFamily="18" charset="0"/>
            </a:rPr>
            <a:t>по объектам «Автодорога по </a:t>
          </a:r>
          <a:r>
            <a:rPr lang="ru-RU" sz="1050" kern="1200" dirty="0" err="1" smtClean="0">
              <a:cs typeface="Times New Roman" panose="02020603050405020304" pitchFamily="18" charset="0"/>
            </a:rPr>
            <a:t>ул.Нефтяников</a:t>
          </a:r>
          <a:r>
            <a:rPr lang="ru-RU" sz="1050" kern="1200" dirty="0" smtClean="0">
              <a:cs typeface="Times New Roman" panose="02020603050405020304" pitchFamily="18" charset="0"/>
            </a:rPr>
            <a:t> (участок от </a:t>
          </a:r>
          <a:r>
            <a:rPr lang="ru-RU" sz="1050" kern="1200" dirty="0" err="1" smtClean="0">
              <a:cs typeface="Times New Roman" panose="02020603050405020304" pitchFamily="18" charset="0"/>
            </a:rPr>
            <a:t>ул.Романа</a:t>
          </a:r>
          <a:r>
            <a:rPr lang="ru-RU" sz="1050" kern="1200" dirty="0" smtClean="0">
              <a:cs typeface="Times New Roman" panose="02020603050405020304" pitchFamily="18" charset="0"/>
            </a:rPr>
            <a:t> </a:t>
          </a:r>
          <a:r>
            <a:rPr lang="ru-RU" sz="1050" kern="1200" dirty="0" err="1" smtClean="0">
              <a:cs typeface="Times New Roman" panose="02020603050405020304" pitchFamily="18" charset="0"/>
            </a:rPr>
            <a:t>Кузоваткина</a:t>
          </a:r>
          <a:r>
            <a:rPr lang="ru-RU" sz="1050" kern="1200" dirty="0" smtClean="0">
              <a:cs typeface="Times New Roman" panose="02020603050405020304" pitchFamily="18" charset="0"/>
            </a:rPr>
            <a:t> до </a:t>
          </a:r>
          <a:r>
            <a:rPr lang="ru-RU" sz="1050" kern="120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kern="1200" dirty="0" smtClean="0">
              <a:cs typeface="Times New Roman" panose="02020603050405020304" pitchFamily="18" charset="0"/>
            </a:rPr>
            <a:t>)» и «Автодорога по </a:t>
          </a:r>
          <a:r>
            <a:rPr lang="ru-RU" sz="1050" kern="120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kern="1200" dirty="0" smtClean="0">
              <a:cs typeface="Times New Roman" panose="02020603050405020304" pitchFamily="18" charset="0"/>
            </a:rPr>
            <a:t> (участок от </a:t>
          </a:r>
          <a:r>
            <a:rPr lang="ru-RU" sz="1050" kern="1200" dirty="0" err="1" smtClean="0">
              <a:cs typeface="Times New Roman" panose="02020603050405020304" pitchFamily="18" charset="0"/>
            </a:rPr>
            <a:t>ул.Романа</a:t>
          </a:r>
          <a:r>
            <a:rPr lang="ru-RU" sz="1050" kern="1200" dirty="0" smtClean="0">
              <a:cs typeface="Times New Roman" panose="02020603050405020304" pitchFamily="18" charset="0"/>
            </a:rPr>
            <a:t> </a:t>
          </a:r>
          <a:r>
            <a:rPr lang="ru-RU" sz="1050" kern="1200" dirty="0" err="1" smtClean="0">
              <a:cs typeface="Times New Roman" panose="02020603050405020304" pitchFamily="18" charset="0"/>
            </a:rPr>
            <a:t>Кузоваткина</a:t>
          </a:r>
          <a:r>
            <a:rPr lang="ru-RU" sz="1050" kern="1200" dirty="0" smtClean="0">
              <a:cs typeface="Times New Roman" panose="02020603050405020304" pitchFamily="18" charset="0"/>
            </a:rPr>
            <a:t> до </a:t>
          </a:r>
          <a:r>
            <a:rPr lang="ru-RU" sz="1050" kern="1200" dirty="0" err="1" smtClean="0">
              <a:cs typeface="Times New Roman" panose="02020603050405020304" pitchFamily="18" charset="0"/>
            </a:rPr>
            <a:t>ул.Набережная</a:t>
          </a:r>
          <a:r>
            <a:rPr lang="ru-RU" sz="1050" kern="1200" dirty="0" smtClean="0">
              <a:cs typeface="Times New Roman" panose="02020603050405020304" pitchFamily="18" charset="0"/>
            </a:rPr>
            <a:t>)».</a:t>
          </a:r>
          <a:endParaRPr lang="ru-RU" sz="1050" kern="1200" dirty="0">
            <a:solidFill>
              <a:srgbClr val="FF0000"/>
            </a:solidFill>
            <a:latin typeface="+mn-lt"/>
          </a:endParaRPr>
        </a:p>
      </dsp:txBody>
      <dsp:txXfrm>
        <a:off x="0" y="2930194"/>
        <a:ext cx="8488646" cy="4526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1131"/>
          <a:ext cx="4266728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1131"/>
          <a:ext cx="4266728" cy="410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0" dirty="0" smtClean="0">
              <a:solidFill>
                <a:schemeClr val="tx1"/>
              </a:solidFill>
              <a:latin typeface="+mn-lt"/>
            </a:rPr>
            <a:t>Вариативные формы дошкольного образования:</a:t>
          </a:r>
        </a:p>
      </dsp:txBody>
      <dsp:txXfrm>
        <a:off x="0" y="1131"/>
        <a:ext cx="4266728" cy="410380"/>
      </dsp:txXfrm>
    </dsp:sp>
    <dsp:sp modelId="{DCA7A30B-2BF7-4BCF-80B2-DF134CC83DE5}">
      <dsp:nvSpPr>
        <dsp:cNvPr id="0" name=""/>
        <dsp:cNvSpPr/>
      </dsp:nvSpPr>
      <dsp:spPr>
        <a:xfrm>
          <a:off x="0" y="411511"/>
          <a:ext cx="4266728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7826"/>
                <a:lumOff val="1014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7826"/>
                <a:lumOff val="1014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7826"/>
                <a:lumOff val="1014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7826"/>
              <a:lumOff val="101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411511"/>
          <a:ext cx="4262561" cy="812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- 23 консультационных центра для родителей (законных представителей), обеспечивающим получение детьми дошкольного образования в форме семейного образования - 459 детей (2016 год -  265 детей);</a:t>
          </a:r>
        </a:p>
      </dsp:txBody>
      <dsp:txXfrm>
        <a:off x="0" y="411511"/>
        <a:ext cx="4262561" cy="812624"/>
      </dsp:txXfrm>
    </dsp:sp>
    <dsp:sp modelId="{B62C3864-076F-4679-94D4-AD92B811EFE6}">
      <dsp:nvSpPr>
        <dsp:cNvPr id="0" name=""/>
        <dsp:cNvSpPr/>
      </dsp:nvSpPr>
      <dsp:spPr>
        <a:xfrm>
          <a:off x="0" y="1224136"/>
          <a:ext cx="4266728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5652"/>
                <a:lumOff val="2028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5652"/>
                <a:lumOff val="2028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5652"/>
                <a:lumOff val="2028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5652"/>
              <a:lumOff val="2028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1224136"/>
          <a:ext cx="4266728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- 2 </a:t>
          </a:r>
          <a:r>
            <a:rPr lang="ru-RU" sz="1050" b="0" kern="1200" dirty="0" err="1" smtClean="0">
              <a:solidFill>
                <a:schemeClr val="tx1"/>
              </a:solidFill>
              <a:latin typeface="+mn-lt"/>
            </a:rPr>
            <a:t>лекотеки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 по обеспечению психолого-педагогического сопровождения детей с ограниченными возможностями здоровья  – 47 детей (2016 год - 43 ребенка);</a:t>
          </a:r>
        </a:p>
      </dsp:txBody>
      <dsp:txXfrm>
        <a:off x="0" y="1224136"/>
        <a:ext cx="4266728" cy="668300"/>
      </dsp:txXfrm>
    </dsp:sp>
    <dsp:sp modelId="{3503A87A-25EB-4EF4-804D-5F666389A9FF}">
      <dsp:nvSpPr>
        <dsp:cNvPr id="0" name=""/>
        <dsp:cNvSpPr/>
      </dsp:nvSpPr>
      <dsp:spPr>
        <a:xfrm>
          <a:off x="0" y="1892436"/>
          <a:ext cx="4266728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304EB2A-1817-44DA-B2B1-3C97564DDFDC}">
      <dsp:nvSpPr>
        <dsp:cNvPr id="0" name=""/>
        <dsp:cNvSpPr/>
      </dsp:nvSpPr>
      <dsp:spPr>
        <a:xfrm>
          <a:off x="0" y="1892436"/>
          <a:ext cx="4266728" cy="554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- группы кратковременного пребывания – 8 групп, 270 детей (2016 год - 260 детей).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1892436"/>
        <a:ext cx="4266728" cy="5547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7B1-6634-4984-9740-09CEBCE8AB78}">
      <dsp:nvSpPr>
        <dsp:cNvPr id="0" name=""/>
        <dsp:cNvSpPr/>
      </dsp:nvSpPr>
      <dsp:spPr>
        <a:xfrm>
          <a:off x="0" y="1097"/>
          <a:ext cx="409571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281528-B30C-4A0A-A132-600ACBA3C739}">
      <dsp:nvSpPr>
        <dsp:cNvPr id="0" name=""/>
        <dsp:cNvSpPr/>
      </dsp:nvSpPr>
      <dsp:spPr>
        <a:xfrm>
          <a:off x="0" y="1097"/>
          <a:ext cx="4091710" cy="96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0" kern="0" dirty="0" smtClean="0"/>
            <a:t>Приказом Департамента образования и молодёжной политики Ханты-Мансийского автономного округа – Югры от 05.10.2017 № 1505 </a:t>
          </a:r>
          <a:r>
            <a:rPr lang="ru-RU" sz="1050" b="1" kern="0" dirty="0" smtClean="0"/>
            <a:t>7 дошкольным образовательным организациям присвоен статус региональной инновационной площадки.</a:t>
          </a:r>
          <a:endParaRPr lang="ru-RU" sz="1050" b="1" dirty="0">
            <a:solidFill>
              <a:schemeClr val="tx1"/>
            </a:solidFill>
            <a:latin typeface="+mn-lt"/>
          </a:endParaRPr>
        </a:p>
      </dsp:txBody>
      <dsp:txXfrm>
        <a:off x="0" y="1097"/>
        <a:ext cx="4091710" cy="960286"/>
      </dsp:txXfrm>
    </dsp:sp>
    <dsp:sp modelId="{DCA7A30B-2BF7-4BCF-80B2-DF134CC83DE5}">
      <dsp:nvSpPr>
        <dsp:cNvPr id="0" name=""/>
        <dsp:cNvSpPr/>
      </dsp:nvSpPr>
      <dsp:spPr>
        <a:xfrm>
          <a:off x="0" y="961384"/>
          <a:ext cx="409571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1739"/>
                <a:lumOff val="1521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1739"/>
                <a:lumOff val="1521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1739"/>
                <a:lumOff val="1521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11739"/>
              <a:lumOff val="152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334A5E-7C5F-4799-89B1-B11158B2EA39}">
      <dsp:nvSpPr>
        <dsp:cNvPr id="0" name=""/>
        <dsp:cNvSpPr/>
      </dsp:nvSpPr>
      <dsp:spPr>
        <a:xfrm>
          <a:off x="0" y="997153"/>
          <a:ext cx="4095710" cy="57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  <a:latin typeface="+mn-lt"/>
            </a:rPr>
            <a:t>16 индивидуальных предпринимателей </a:t>
          </a:r>
          <a:r>
            <a:rPr lang="ru-RU" sz="1050" b="0" kern="1200" dirty="0" smtClean="0">
              <a:solidFill>
                <a:schemeClr val="tx1"/>
              </a:solidFill>
              <a:latin typeface="+mn-lt"/>
            </a:rPr>
            <a:t>осуществляют присмотр и уход 195 детей раннего дошкольного возраста. </a:t>
          </a:r>
          <a:endParaRPr lang="ru-RU" sz="1050" b="0" kern="1200" dirty="0">
            <a:solidFill>
              <a:schemeClr val="tx1"/>
            </a:solidFill>
            <a:latin typeface="+mn-lt"/>
          </a:endParaRPr>
        </a:p>
      </dsp:txBody>
      <dsp:txXfrm>
        <a:off x="0" y="997153"/>
        <a:ext cx="4095710" cy="579224"/>
      </dsp:txXfrm>
    </dsp:sp>
    <dsp:sp modelId="{B62C3864-076F-4679-94D4-AD92B811EFE6}">
      <dsp:nvSpPr>
        <dsp:cNvPr id="0" name=""/>
        <dsp:cNvSpPr/>
      </dsp:nvSpPr>
      <dsp:spPr>
        <a:xfrm>
          <a:off x="0" y="1540608"/>
          <a:ext cx="4095710" cy="0"/>
        </a:xfrm>
        <a:prstGeom prst="lin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AD69DF-CA92-407C-94B5-76D8EC283504}">
      <dsp:nvSpPr>
        <dsp:cNvPr id="0" name=""/>
        <dsp:cNvSpPr/>
      </dsp:nvSpPr>
      <dsp:spPr>
        <a:xfrm>
          <a:off x="0" y="1540608"/>
          <a:ext cx="4091710" cy="834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050" b="1" kern="1200" dirty="0" smtClean="0">
              <a:solidFill>
                <a:schemeClr val="tx1"/>
              </a:solidFill>
            </a:rPr>
            <a:t>Для детей с ОВЗ </a:t>
          </a:r>
          <a:r>
            <a:rPr lang="ru-RU" sz="1050" b="0" kern="1200" dirty="0" smtClean="0">
              <a:solidFill>
                <a:schemeClr val="tx1"/>
              </a:solidFill>
            </a:rPr>
            <a:t>реализуется адаптированные образовательные программы дошкольного образования с учетом их психофизического развития, индивидуальных возможностей.</a:t>
          </a:r>
        </a:p>
      </dsp:txBody>
      <dsp:txXfrm>
        <a:off x="0" y="1540608"/>
        <a:ext cx="4091710" cy="834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6200" y="0"/>
            <a:ext cx="2970213" cy="4826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4B2CEF-ED54-44E8-991D-1FEC47B7226A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9175" y="723900"/>
            <a:ext cx="4819650" cy="3614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78350"/>
            <a:ext cx="5486400" cy="4337050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53525"/>
            <a:ext cx="2970213" cy="4826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6200" y="9153525"/>
            <a:ext cx="2970213" cy="482600"/>
          </a:xfrm>
          <a:prstGeom prst="rect">
            <a:avLst/>
          </a:prstGeom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5F50BBC-7A51-422B-8263-C9671BB904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154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3425" indent="-2809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87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956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20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892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464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36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08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7597833D-3A8C-4FDF-AE4C-D358D2A4E57E}" type="slidenum">
              <a:rPr lang="ru-RU" altLang="ru-RU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927100" y="722313"/>
            <a:ext cx="5008563" cy="3614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27" tIns="45713" rIns="91427" bIns="45713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408C09B-7F7B-492A-BD7D-0E9C9A05353D}" type="slidenum">
              <a:rPr lang="ru-RU" altLang="ru-RU">
                <a:latin typeface="Calibri" pitchFamily="34" charset="0"/>
              </a:rPr>
              <a:pPr/>
              <a:t>14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142ED31-6170-41BF-A085-816C33EC1E78}" type="slidenum">
              <a:rPr lang="ru-RU" altLang="ru-RU">
                <a:latin typeface="Calibri" pitchFamily="34" charset="0"/>
              </a:rPr>
              <a:pPr/>
              <a:t>16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7E32AA7-D4BB-437C-A3F0-E78B279662FE}" type="slidenum">
              <a:rPr lang="ru-RU" altLang="ru-RU">
                <a:latin typeface="Calibri" pitchFamily="34" charset="0"/>
              </a:rPr>
              <a:pPr/>
              <a:t>18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86E2E2D-D954-4EC4-AD05-92D35907146F}" type="slidenum">
              <a:rPr lang="ru-RU" altLang="ru-RU">
                <a:latin typeface="Calibri" pitchFamily="34" charset="0"/>
              </a:rPr>
              <a:pPr/>
              <a:t>19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2438694-CC84-4698-AD45-CBA9B35B46FD}" type="slidenum">
              <a:rPr lang="ru-RU" altLang="ru-RU">
                <a:latin typeface="Calibri" pitchFamily="34" charset="0"/>
              </a:rPr>
              <a:pPr/>
              <a:t>2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AB1015B-1D54-44C7-A1B8-8D9FA2E09844}" type="slidenum">
              <a:rPr lang="ru-RU" altLang="ru-RU">
                <a:latin typeface="Calibri" pitchFamily="34" charset="0"/>
              </a:rPr>
              <a:pPr/>
              <a:t>3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892B91C-E53D-444D-999C-058BE1E7C0A8}" type="slidenum">
              <a:rPr lang="ru-RU" altLang="ru-RU">
                <a:latin typeface="Calibri" pitchFamily="34" charset="0"/>
              </a:rPr>
              <a:pPr/>
              <a:t>4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11ACAAD-EDEA-47D3-96D8-D669B9F9183C}" type="slidenum">
              <a:rPr lang="ru-RU" altLang="ru-RU">
                <a:latin typeface="Calibri" pitchFamily="34" charset="0"/>
              </a:rPr>
              <a:pPr/>
              <a:t>5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191B923-2BD0-46CE-8C0E-48CE087C3EFF}" type="slidenum">
              <a:rPr lang="ru-RU" altLang="ru-RU">
                <a:latin typeface="Calibri" pitchFamily="34" charset="0"/>
              </a:rPr>
              <a:pPr/>
              <a:t>6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871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2000" indent="-225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92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64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6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0800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66AB734-FD57-4958-9E4A-761128042D4D}" type="slidenum">
              <a:rPr lang="ru-RU" altLang="ru-RU">
                <a:latin typeface="Calibri" pitchFamily="34" charset="0"/>
              </a:rPr>
              <a:pPr/>
              <a:t>7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96E9D-F7E5-470C-82E7-3D1DAF1A96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825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6027C-F2DC-4A0F-9830-0EBF39E4A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169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637BE-311B-452E-B651-B3400D7EBA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3532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B32B7-B564-44BE-9EA1-B3341072BC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8057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DF4EE8-97B9-4018-9F23-46D93B499D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3063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7159A-DE9A-4AFC-8FE5-83277D8BC8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0249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6E6A1E-FBEB-4F81-9B94-70C4B3FC87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1375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BEB57D-F4B7-4C75-B5CF-4497D49E05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2616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00C9D5-92AD-4296-AA70-8036EA719D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4791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08E50-5E77-40B1-B680-68C1CC6696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5239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0F0BAD-DF60-45D0-AFFA-B123BACBEC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62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40197-0BEB-4E48-8ECB-56B8D259D3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2593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0000" tIns="46800" rIns="90000" bIns="46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562747-615B-4E45-A86B-041FF424C5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1238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6FD37F-0A23-40E9-84AD-2B154E62E3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6335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FCDD8-8EAB-4CC5-B399-AE0A9D4028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520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9E10A-3125-4690-A38F-7BB9AF5344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376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678B4-E215-4474-AE63-1480721622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468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EF75C-5EF9-4CB0-8F9E-41709623FD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29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7F0A4-153E-4F0C-A76A-2114EA1497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662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0A562-E28A-40C1-BF63-B98AADBA3F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457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78E97-39EC-466C-93CC-C51483969F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306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D77E9-FA5C-4499-9E4F-FDAE5B4C44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765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9F05E2D-8317-4373-A9DB-E859125B3D6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970" tIns="46786" rIns="89970" bIns="467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970" tIns="46786" rIns="89970" bIns="46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20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9" tIns="45704" rIns="91409" bIns="45704" anchor="ctr"/>
          <a:lstStyle>
            <a:lvl1pPr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smtClean="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9" tIns="45704" rIns="91409" bIns="45704" anchor="ctr"/>
          <a:lstStyle>
            <a:lvl1pPr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smtClean="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4788" y="6245225"/>
            <a:ext cx="212883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9970" tIns="46786" rIns="89970" bIns="46786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Arial" charset="0"/>
              <a:buNone/>
              <a:defRPr sz="14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0EE155DA-5769-4B6D-998F-B1FCCF7283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Arial Unicode MS" pitchFamily="34" charset="-128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5pPr>
      <a:lvl6pPr marL="4572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9144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1371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18288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39725" indent="-339725" algn="l" defTabSz="449263" rtl="0" eaLnBrk="0" fontAlgn="base" hangingPunct="0">
        <a:spcBef>
          <a:spcPts val="788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39775" indent="-282575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3000" indent="-231775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4225" indent="-225425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notesSlide" Target="../notesSlides/notesSlide10.xml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diagramLayout" Target="../diagrams/layout6.xml"/><Relationship Id="rId11" Type="http://schemas.openxmlformats.org/officeDocument/2006/relationships/oleObject" Target="../embeddings/Microsoft_Excel_Chart9.xls"/><Relationship Id="rId5" Type="http://schemas.openxmlformats.org/officeDocument/2006/relationships/diagramData" Target="../diagrams/data6.xml"/><Relationship Id="rId10" Type="http://schemas.openxmlformats.org/officeDocument/2006/relationships/oleObject" Target="../embeddings/oleObject9.bin"/><Relationship Id="rId4" Type="http://schemas.openxmlformats.org/officeDocument/2006/relationships/image" Target="../media/image3.jpeg"/><Relationship Id="rId9" Type="http://schemas.microsoft.com/office/2007/relationships/diagramDrawing" Target="../diagrams/drawing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notesSlide" Target="../notesSlides/notesSlide11.xml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diagramLayout" Target="../diagrams/layout7.xml"/><Relationship Id="rId11" Type="http://schemas.openxmlformats.org/officeDocument/2006/relationships/oleObject" Target="../embeddings/Microsoft_Excel_Chart10.xls"/><Relationship Id="rId5" Type="http://schemas.openxmlformats.org/officeDocument/2006/relationships/diagramData" Target="../diagrams/data7.xml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3.jpeg"/><Relationship Id="rId9" Type="http://schemas.microsoft.com/office/2007/relationships/diagramDrawing" Target="../diagrams/drawing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13" Type="http://schemas.openxmlformats.org/officeDocument/2006/relationships/diagramData" Target="../diagrams/data9.xml"/><Relationship Id="rId3" Type="http://schemas.openxmlformats.org/officeDocument/2006/relationships/notesSlide" Target="../notesSlides/notesSlide12.xml"/><Relationship Id="rId7" Type="http://schemas.openxmlformats.org/officeDocument/2006/relationships/diagramQuickStyle" Target="../diagrams/quickStyle8.xml"/><Relationship Id="rId12" Type="http://schemas.openxmlformats.org/officeDocument/2006/relationships/image" Target="../media/image13.png"/><Relationship Id="rId17" Type="http://schemas.microsoft.com/office/2007/relationships/diagramDrawing" Target="../diagrams/drawing9.xml"/><Relationship Id="rId2" Type="http://schemas.openxmlformats.org/officeDocument/2006/relationships/slideLayout" Target="../slideLayouts/slideLayout18.xml"/><Relationship Id="rId16" Type="http://schemas.openxmlformats.org/officeDocument/2006/relationships/diagramColors" Target="../diagrams/colors9.xml"/><Relationship Id="rId1" Type="http://schemas.openxmlformats.org/officeDocument/2006/relationships/vmlDrawing" Target="../drawings/vmlDrawing8.vml"/><Relationship Id="rId6" Type="http://schemas.openxmlformats.org/officeDocument/2006/relationships/diagramLayout" Target="../diagrams/layout8.xml"/><Relationship Id="rId11" Type="http://schemas.openxmlformats.org/officeDocument/2006/relationships/oleObject" Target="../embeddings/Microsoft_Excel_Chart11.xls"/><Relationship Id="rId5" Type="http://schemas.openxmlformats.org/officeDocument/2006/relationships/diagramData" Target="../diagrams/data8.xml"/><Relationship Id="rId15" Type="http://schemas.openxmlformats.org/officeDocument/2006/relationships/diagramQuickStyle" Target="../diagrams/quickStyle9.xml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3.jpeg"/><Relationship Id="rId9" Type="http://schemas.microsoft.com/office/2007/relationships/diagramDrawing" Target="../diagrams/drawing8.xml"/><Relationship Id="rId1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oleObject" Target="../embeddings/oleObject13.bin"/><Relationship Id="rId18" Type="http://schemas.openxmlformats.org/officeDocument/2006/relationships/diagramQuickStyle" Target="../diagrams/quickStyle11.xml"/><Relationship Id="rId3" Type="http://schemas.openxmlformats.org/officeDocument/2006/relationships/notesSlide" Target="../notesSlides/notesSlide13.xml"/><Relationship Id="rId7" Type="http://schemas.openxmlformats.org/officeDocument/2006/relationships/diagramQuickStyle" Target="../diagrams/quickStyle10.xml"/><Relationship Id="rId12" Type="http://schemas.openxmlformats.org/officeDocument/2006/relationships/image" Target="../media/image14.png"/><Relationship Id="rId17" Type="http://schemas.openxmlformats.org/officeDocument/2006/relationships/diagramLayout" Target="../diagrams/layout11.xml"/><Relationship Id="rId2" Type="http://schemas.openxmlformats.org/officeDocument/2006/relationships/slideLayout" Target="../slideLayouts/slideLayout18.xml"/><Relationship Id="rId16" Type="http://schemas.openxmlformats.org/officeDocument/2006/relationships/diagramData" Target="../diagrams/data11.xml"/><Relationship Id="rId20" Type="http://schemas.microsoft.com/office/2007/relationships/diagramDrawing" Target="../diagrams/drawing11.xml"/><Relationship Id="rId1" Type="http://schemas.openxmlformats.org/officeDocument/2006/relationships/vmlDrawing" Target="../drawings/vmlDrawing9.vml"/><Relationship Id="rId6" Type="http://schemas.openxmlformats.org/officeDocument/2006/relationships/diagramLayout" Target="../diagrams/layout10.xml"/><Relationship Id="rId11" Type="http://schemas.openxmlformats.org/officeDocument/2006/relationships/oleObject" Target="../embeddings/Microsoft_Excel_Chart12.xls"/><Relationship Id="rId5" Type="http://schemas.openxmlformats.org/officeDocument/2006/relationships/diagramData" Target="../diagrams/data10.xml"/><Relationship Id="rId15" Type="http://schemas.openxmlformats.org/officeDocument/2006/relationships/image" Target="../media/image15.png"/><Relationship Id="rId10" Type="http://schemas.openxmlformats.org/officeDocument/2006/relationships/oleObject" Target="../embeddings/oleObject12.bin"/><Relationship Id="rId19" Type="http://schemas.openxmlformats.org/officeDocument/2006/relationships/diagramColors" Target="../diagrams/colors11.xml"/><Relationship Id="rId4" Type="http://schemas.openxmlformats.org/officeDocument/2006/relationships/image" Target="../media/image3.jpeg"/><Relationship Id="rId9" Type="http://schemas.microsoft.com/office/2007/relationships/diagramDrawing" Target="../diagrams/drawing10.xml"/><Relationship Id="rId14" Type="http://schemas.openxmlformats.org/officeDocument/2006/relationships/oleObject" Target="../embeddings/Microsoft_Excel_Chart13.xls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13" Type="http://schemas.microsoft.com/office/2007/relationships/diagramDrawing" Target="../diagrams/drawing13.xml"/><Relationship Id="rId18" Type="http://schemas.microsoft.com/office/2007/relationships/diagramDrawing" Target="../diagrams/drawing14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2.xml"/><Relationship Id="rId12" Type="http://schemas.openxmlformats.org/officeDocument/2006/relationships/diagramColors" Target="../diagrams/colors13.xml"/><Relationship Id="rId17" Type="http://schemas.openxmlformats.org/officeDocument/2006/relationships/diagramColors" Target="../diagrams/colors14.xml"/><Relationship Id="rId2" Type="http://schemas.openxmlformats.org/officeDocument/2006/relationships/notesSlide" Target="../notesSlides/notesSlide14.xml"/><Relationship Id="rId16" Type="http://schemas.openxmlformats.org/officeDocument/2006/relationships/diagramQuickStyle" Target="../diagrams/quickStyl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2.xml"/><Relationship Id="rId11" Type="http://schemas.openxmlformats.org/officeDocument/2006/relationships/diagramQuickStyle" Target="../diagrams/quickStyle13.xml"/><Relationship Id="rId5" Type="http://schemas.openxmlformats.org/officeDocument/2006/relationships/diagramLayout" Target="../diagrams/layout12.xml"/><Relationship Id="rId15" Type="http://schemas.openxmlformats.org/officeDocument/2006/relationships/diagramLayout" Target="../diagrams/layout14.xml"/><Relationship Id="rId10" Type="http://schemas.openxmlformats.org/officeDocument/2006/relationships/diagramLayout" Target="../diagrams/layout13.xml"/><Relationship Id="rId4" Type="http://schemas.openxmlformats.org/officeDocument/2006/relationships/diagramData" Target="../diagrams/data12.xml"/><Relationship Id="rId9" Type="http://schemas.openxmlformats.org/officeDocument/2006/relationships/diagramData" Target="../diagrams/data13.xml"/><Relationship Id="rId14" Type="http://schemas.openxmlformats.org/officeDocument/2006/relationships/diagramData" Target="../diagrams/data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notesSlide" Target="../notesSlides/notesSlide15.xml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diagramLayout" Target="../diagrams/layout15.xml"/><Relationship Id="rId11" Type="http://schemas.openxmlformats.org/officeDocument/2006/relationships/oleObject" Target="../embeddings/Microsoft_Excel_Chart14.xls"/><Relationship Id="rId5" Type="http://schemas.openxmlformats.org/officeDocument/2006/relationships/diagramData" Target="../diagrams/data15.xml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.jpeg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diagramColors" Target="../diagrams/colors17.xml"/><Relationship Id="rId18" Type="http://schemas.openxmlformats.org/officeDocument/2006/relationships/diagramColors" Target="../diagrams/colors18.xml"/><Relationship Id="rId26" Type="http://schemas.openxmlformats.org/officeDocument/2006/relationships/oleObject" Target="../embeddings/Microsoft_Excel_Chart15.xls"/><Relationship Id="rId3" Type="http://schemas.openxmlformats.org/officeDocument/2006/relationships/notesSlide" Target="../notesSlides/notesSlide16.xml"/><Relationship Id="rId21" Type="http://schemas.openxmlformats.org/officeDocument/2006/relationships/diagramLayout" Target="../diagrams/layout19.xml"/><Relationship Id="rId7" Type="http://schemas.openxmlformats.org/officeDocument/2006/relationships/diagramQuickStyle" Target="../diagrams/quickStyle16.xml"/><Relationship Id="rId12" Type="http://schemas.openxmlformats.org/officeDocument/2006/relationships/diagramQuickStyle" Target="../diagrams/quickStyle17.xml"/><Relationship Id="rId17" Type="http://schemas.openxmlformats.org/officeDocument/2006/relationships/diagramQuickStyle" Target="../diagrams/quickStyle18.xml"/><Relationship Id="rId25" Type="http://schemas.openxmlformats.org/officeDocument/2006/relationships/oleObject" Target="../embeddings/oleObject15.bin"/><Relationship Id="rId2" Type="http://schemas.openxmlformats.org/officeDocument/2006/relationships/slideLayout" Target="../slideLayouts/slideLayout18.xml"/><Relationship Id="rId16" Type="http://schemas.openxmlformats.org/officeDocument/2006/relationships/diagramLayout" Target="../diagrams/layout18.xml"/><Relationship Id="rId20" Type="http://schemas.openxmlformats.org/officeDocument/2006/relationships/diagramData" Target="../diagrams/data19.xml"/><Relationship Id="rId1" Type="http://schemas.openxmlformats.org/officeDocument/2006/relationships/vmlDrawing" Target="../drawings/vmlDrawing11.vml"/><Relationship Id="rId6" Type="http://schemas.openxmlformats.org/officeDocument/2006/relationships/diagramLayout" Target="../diagrams/layout16.xml"/><Relationship Id="rId11" Type="http://schemas.openxmlformats.org/officeDocument/2006/relationships/diagramLayout" Target="../diagrams/layout17.xml"/><Relationship Id="rId24" Type="http://schemas.microsoft.com/office/2007/relationships/diagramDrawing" Target="../diagrams/drawing19.xml"/><Relationship Id="rId5" Type="http://schemas.openxmlformats.org/officeDocument/2006/relationships/diagramData" Target="../diagrams/data16.xml"/><Relationship Id="rId15" Type="http://schemas.openxmlformats.org/officeDocument/2006/relationships/diagramData" Target="../diagrams/data18.xml"/><Relationship Id="rId23" Type="http://schemas.openxmlformats.org/officeDocument/2006/relationships/diagramColors" Target="../diagrams/colors19.xml"/><Relationship Id="rId10" Type="http://schemas.openxmlformats.org/officeDocument/2006/relationships/diagramData" Target="../diagrams/data17.xml"/><Relationship Id="rId19" Type="http://schemas.microsoft.com/office/2007/relationships/diagramDrawing" Target="../diagrams/drawing18.xml"/><Relationship Id="rId4" Type="http://schemas.openxmlformats.org/officeDocument/2006/relationships/image" Target="../media/image3.jpeg"/><Relationship Id="rId9" Type="http://schemas.microsoft.com/office/2007/relationships/diagramDrawing" Target="../diagrams/drawing16.xml"/><Relationship Id="rId14" Type="http://schemas.microsoft.com/office/2007/relationships/diagramDrawing" Target="../diagrams/drawing17.xml"/><Relationship Id="rId22" Type="http://schemas.openxmlformats.org/officeDocument/2006/relationships/diagramQuickStyle" Target="../diagrams/quickStyle19.xml"/><Relationship Id="rId27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Microsoft_Excel_Chart16.xls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2.xml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1.xml"/><Relationship Id="rId11" Type="http://schemas.openxmlformats.org/officeDocument/2006/relationships/oleObject" Target="../embeddings/Microsoft_Excel_97-2003_Worksheet1.xls"/><Relationship Id="rId5" Type="http://schemas.openxmlformats.org/officeDocument/2006/relationships/diagramData" Target="../diagrams/data1.xml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Chart2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jpeg"/><Relationship Id="rId12" Type="http://schemas.openxmlformats.org/officeDocument/2006/relationships/oleObject" Target="../embeddings/Microsoft_Excel_Chart5.xls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Microsoft_Excel_Chart3.xls"/><Relationship Id="rId10" Type="http://schemas.openxmlformats.org/officeDocument/2006/relationships/image" Target="../media/image6.png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Microsoft_Excel_Chart4.xls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Microsoft_Excel_Chart6.xls"/><Relationship Id="rId5" Type="http://schemas.openxmlformats.org/officeDocument/2006/relationships/oleObject" Target="../embeddings/oleObject6.bin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oleObject" Target="../embeddings/Microsoft_Excel_Chart7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Microsoft_Excel_Chart8.xls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ChangeArrowheads="1"/>
          </p:cNvSpPr>
          <p:nvPr/>
        </p:nvSpPr>
        <p:spPr bwMode="auto">
          <a:xfrm>
            <a:off x="3848100" y="1719263"/>
            <a:ext cx="52959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52352" bIns="0" anchor="ctr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ОТЧЕТЫ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главы города Нефтеюганска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 результатах своей деятельности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результатах деятельности администрации города Нефтеюганска, в том числе о решении вопросов, поставленных Думой города Нефтеюганска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6554788" y="6245225"/>
            <a:ext cx="21320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1400">
              <a:latin typeface="Calibri" pitchFamily="34" charset="0"/>
            </a:endParaRPr>
          </a:p>
        </p:txBody>
      </p:sp>
      <p:pic>
        <p:nvPicPr>
          <p:cNvPr id="4100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3851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2531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Line 9"/>
          <p:cNvSpPr>
            <a:spLocks noChangeShapeType="1"/>
          </p:cNvSpPr>
          <p:nvPr/>
        </p:nvSpPr>
        <p:spPr bwMode="auto">
          <a:xfrm>
            <a:off x="685800" y="8493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0" y="1187314"/>
            <a:ext cx="9144000" cy="48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Муниципальная программа  </a:t>
            </a:r>
          </a:p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«Развитие жилищно-коммунального комплекса в городе Нефтеюганске в 2014-2020 годах»</a:t>
            </a:r>
            <a:endParaRPr lang="ru-RU" sz="1400" b="1" dirty="0">
              <a:ln w="11430"/>
              <a:gradFill>
                <a:gsLst>
                  <a:gs pos="0">
                    <a:srgbClr val="3333CC">
                      <a:tint val="70000"/>
                      <a:satMod val="245000"/>
                    </a:srgbClr>
                  </a:gs>
                  <a:gs pos="75000">
                    <a:srgbClr val="3333CC">
                      <a:tint val="90000"/>
                      <a:shade val="60000"/>
                      <a:satMod val="240000"/>
                    </a:srgbClr>
                  </a:gs>
                  <a:gs pos="100000">
                    <a:srgbClr val="3333CC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Arial Unicode MS" pitchFamily="34" charset="-128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-36512" y="80948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Жилищно-коммунальное хозяйство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251520" y="1734247"/>
          <a:ext cx="8640960" cy="313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2536" name="Номер слайда 12"/>
          <p:cNvSpPr>
            <a:spLocks noGrp="1"/>
          </p:cNvSpPr>
          <p:nvPr>
            <p:ph type="sldNum" sz="quarter" idx="10"/>
          </p:nvPr>
        </p:nvSpPr>
        <p:spPr>
          <a:xfrm>
            <a:off x="6875463" y="6597650"/>
            <a:ext cx="2128837" cy="328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40A2E44F-4EFF-46BB-9939-659A211A0905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10</a:t>
            </a:fld>
            <a:endParaRPr lang="ru-RU" altLang="ru-RU" sz="1000"/>
          </a:p>
        </p:txBody>
      </p:sp>
      <p:sp>
        <p:nvSpPr>
          <p:cNvPr id="22537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8" name="Диаграмма 11"/>
          <p:cNvGraphicFramePr>
            <a:graphicFrameLocks/>
          </p:cNvGraphicFramePr>
          <p:nvPr/>
        </p:nvGraphicFramePr>
        <p:xfrm>
          <a:off x="-19050" y="4646613"/>
          <a:ext cx="9094788" cy="226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Chart" r:id="rId11" imgW="9102117" imgH="2267909" progId="Excel.Chart.8">
                  <p:embed/>
                </p:oleObj>
              </mc:Choice>
              <mc:Fallback>
                <p:oleObj name="Chart" r:id="rId11" imgW="9102117" imgH="2267909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" y="4646613"/>
                        <a:ext cx="9094788" cy="226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4579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Line 7"/>
          <p:cNvSpPr>
            <a:spLocks noChangeShapeType="1"/>
          </p:cNvSpPr>
          <p:nvPr/>
        </p:nvSpPr>
        <p:spPr bwMode="auto">
          <a:xfrm>
            <a:off x="679450" y="-381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1" name="Line 8"/>
          <p:cNvSpPr>
            <a:spLocks noChangeShapeType="1"/>
          </p:cNvSpPr>
          <p:nvPr/>
        </p:nvSpPr>
        <p:spPr bwMode="auto">
          <a:xfrm>
            <a:off x="685800" y="2270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2" name="Line 9"/>
          <p:cNvSpPr>
            <a:spLocks noChangeShapeType="1"/>
          </p:cNvSpPr>
          <p:nvPr/>
        </p:nvSpPr>
        <p:spPr bwMode="auto">
          <a:xfrm>
            <a:off x="685800" y="8493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-18256" y="863601"/>
            <a:ext cx="9180512" cy="48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Муниципальная программа  </a:t>
            </a:r>
          </a:p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1400" dirty="0">
                <a:latin typeface="+mn-lt"/>
                <a:cs typeface="+mn-cs"/>
              </a:rPr>
              <a:t>Развитие транспортной системы в городе Нефтеюганске</a:t>
            </a: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 в 2014-2020 годах»</a:t>
            </a:r>
            <a:endParaRPr lang="ru-RU" sz="1400" b="1" dirty="0">
              <a:ln w="11430"/>
              <a:gradFill>
                <a:gsLst>
                  <a:gs pos="0">
                    <a:srgbClr val="3333CC">
                      <a:tint val="70000"/>
                      <a:satMod val="245000"/>
                    </a:srgbClr>
                  </a:gs>
                  <a:gs pos="75000">
                    <a:srgbClr val="3333CC">
                      <a:tint val="90000"/>
                      <a:shade val="60000"/>
                      <a:satMod val="240000"/>
                    </a:srgbClr>
                  </a:gs>
                  <a:gs pos="100000">
                    <a:srgbClr val="3333CC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Arial Unicode MS" pitchFamily="34" charset="-128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323528" y="1484784"/>
          <a:ext cx="849694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4585" name="Номер слайда 13"/>
          <p:cNvSpPr>
            <a:spLocks noGrp="1"/>
          </p:cNvSpPr>
          <p:nvPr>
            <p:ph type="sldNum" sz="quarter" idx="10"/>
          </p:nvPr>
        </p:nvSpPr>
        <p:spPr>
          <a:xfrm>
            <a:off x="6980238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4F1F14F7-0CC8-4E86-94C0-00BCFF333C4C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11</a:t>
            </a:fld>
            <a:endParaRPr lang="ru-RU" altLang="ru-RU" sz="1000"/>
          </a:p>
        </p:txBody>
      </p:sp>
      <p:sp>
        <p:nvSpPr>
          <p:cNvPr id="24586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587" name="Диаграмма 11"/>
          <p:cNvGraphicFramePr>
            <a:graphicFrameLocks/>
          </p:cNvGraphicFramePr>
          <p:nvPr/>
        </p:nvGraphicFramePr>
        <p:xfrm>
          <a:off x="128588" y="4962525"/>
          <a:ext cx="8894762" cy="187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Chart" r:id="rId11" imgW="8900931" imgH="1877731" progId="Excel.Chart.8">
                  <p:embed/>
                </p:oleObj>
              </mc:Choice>
              <mc:Fallback>
                <p:oleObj name="Chart" r:id="rId11" imgW="8900931" imgH="1877731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4962525"/>
                        <a:ext cx="8894762" cy="187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6627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-36512" y="80948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Дошкольное образование</a:t>
            </a:r>
          </a:p>
        </p:txBody>
      </p:sp>
      <p:sp>
        <p:nvSpPr>
          <p:cNvPr id="26" name="Прямоугольник 15"/>
          <p:cNvSpPr>
            <a:spLocks noChangeArrowheads="1"/>
          </p:cNvSpPr>
          <p:nvPr/>
        </p:nvSpPr>
        <p:spPr bwMode="auto">
          <a:xfrm>
            <a:off x="71438" y="1244600"/>
            <a:ext cx="889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050" b="1" dirty="0">
                <a:solidFill>
                  <a:srgbClr val="000099"/>
                </a:solidFill>
                <a:latin typeface="+mn-lt"/>
                <a:cs typeface="Times New Roman" panose="02020603050405020304" pitchFamily="18" charset="0"/>
              </a:rPr>
              <a:t>       </a:t>
            </a:r>
            <a:r>
              <a:rPr lang="ru-RU" altLang="ru-RU" sz="105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В целях обеспечения общедоступного дошкольного образования функционируют:</a:t>
            </a:r>
          </a:p>
          <a:p>
            <a:pPr marL="180975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05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- 22 муниципальные организации (7 075 детей)</a:t>
            </a:r>
            <a:r>
              <a:rPr lang="ru-RU" altLang="ru-RU" sz="1050" dirty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; </a:t>
            </a:r>
          </a:p>
          <a:p>
            <a:pPr marL="180975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05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- 1 частный детский сад (ООО «Семь гномов» 230 мест).</a:t>
            </a:r>
          </a:p>
        </p:txBody>
      </p:sp>
      <p:graphicFrame>
        <p:nvGraphicFramePr>
          <p:cNvPr id="17" name="Схема 16"/>
          <p:cNvGraphicFramePr/>
          <p:nvPr/>
        </p:nvGraphicFramePr>
        <p:xfrm>
          <a:off x="179512" y="4149378"/>
          <a:ext cx="426672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6631" name="Номер слайда 13"/>
          <p:cNvSpPr>
            <a:spLocks noGrp="1"/>
          </p:cNvSpPr>
          <p:nvPr>
            <p:ph type="sldNum" sz="quarter" idx="10"/>
          </p:nvPr>
        </p:nvSpPr>
        <p:spPr>
          <a:xfrm>
            <a:off x="6980238" y="6597650"/>
            <a:ext cx="2128837" cy="360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9C74BBC3-BCED-408F-BE50-EB1CC85FA844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12</a:t>
            </a:fld>
            <a:endParaRPr lang="ru-RU" altLang="ru-RU" sz="1000"/>
          </a:p>
        </p:txBody>
      </p:sp>
      <p:sp>
        <p:nvSpPr>
          <p:cNvPr id="26632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633" name="Диаграмма 11"/>
          <p:cNvGraphicFramePr>
            <a:graphicFrameLocks/>
          </p:cNvGraphicFramePr>
          <p:nvPr/>
        </p:nvGraphicFramePr>
        <p:xfrm>
          <a:off x="-14288" y="1771650"/>
          <a:ext cx="9209088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Chart" r:id="rId11" imgW="9217951" imgH="2341067" progId="Excel.Chart.8">
                  <p:embed/>
                </p:oleObj>
              </mc:Choice>
              <mc:Fallback>
                <p:oleObj name="Chart" r:id="rId11" imgW="9217951" imgH="2341067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88" y="1771650"/>
                        <a:ext cx="9209088" cy="233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868778" y="4149080"/>
          <a:ext cx="409571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8675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92075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-36512" y="80948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Общее образование</a:t>
            </a:r>
          </a:p>
        </p:txBody>
      </p:sp>
      <p:graphicFrame>
        <p:nvGraphicFramePr>
          <p:cNvPr id="21" name="Схема 20"/>
          <p:cNvGraphicFramePr/>
          <p:nvPr/>
        </p:nvGraphicFramePr>
        <p:xfrm>
          <a:off x="96838" y="2852936"/>
          <a:ext cx="8856984" cy="847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8678" name="Номер слайда 18"/>
          <p:cNvSpPr>
            <a:spLocks noGrp="1"/>
          </p:cNvSpPr>
          <p:nvPr>
            <p:ph type="sldNum" sz="quarter" idx="10"/>
          </p:nvPr>
        </p:nvSpPr>
        <p:spPr>
          <a:xfrm>
            <a:off x="6980238" y="6597650"/>
            <a:ext cx="2128837" cy="473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D7E349B7-5FC1-437B-972E-C7A6F8A118B7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13</a:t>
            </a:fld>
            <a:endParaRPr lang="ru-RU" altLang="ru-RU" sz="1000"/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80" name="Диаграмма 13"/>
          <p:cNvGraphicFramePr>
            <a:graphicFrameLocks/>
          </p:cNvGraphicFramePr>
          <p:nvPr/>
        </p:nvGraphicFramePr>
        <p:xfrm>
          <a:off x="-34925" y="1001713"/>
          <a:ext cx="9213850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Chart" r:id="rId11" imgW="9217951" imgH="1798476" progId="Excel.Chart.8">
                  <p:embed/>
                </p:oleObj>
              </mc:Choice>
              <mc:Fallback>
                <p:oleObj name="Chart" r:id="rId11" imgW="9217951" imgH="1798476" progId="Excel.Chart.8">
                  <p:embed/>
                  <p:pic>
                    <p:nvPicPr>
                      <p:cNvPr id="0" name="Диаграмма 13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4925" y="1001713"/>
                        <a:ext cx="9213850" cy="179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Диаграмма 4"/>
          <p:cNvGraphicFramePr>
            <a:graphicFrameLocks/>
          </p:cNvGraphicFramePr>
          <p:nvPr/>
        </p:nvGraphicFramePr>
        <p:xfrm>
          <a:off x="-19050" y="3665538"/>
          <a:ext cx="9113838" cy="190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Chart" r:id="rId14" imgW="9120406" imgH="1908213" progId="Excel.Chart.8">
                  <p:embed/>
                </p:oleObj>
              </mc:Choice>
              <mc:Fallback>
                <p:oleObj name="Chart" r:id="rId14" imgW="9120406" imgH="1908213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" y="3665538"/>
                        <a:ext cx="9113838" cy="190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Схема 21"/>
          <p:cNvGraphicFramePr/>
          <p:nvPr/>
        </p:nvGraphicFramePr>
        <p:xfrm>
          <a:off x="143508" y="5670599"/>
          <a:ext cx="885698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4" descr="Герб Нефтеюганск smal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92075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809489"/>
            <a:ext cx="914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Дополнительное образование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9" name="Схема 18"/>
          <p:cNvGraphicFramePr/>
          <p:nvPr/>
        </p:nvGraphicFramePr>
        <p:xfrm>
          <a:off x="251520" y="2420888"/>
          <a:ext cx="424847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0" name="Схема 19"/>
          <p:cNvGraphicFramePr/>
          <p:nvPr/>
        </p:nvGraphicFramePr>
        <p:xfrm>
          <a:off x="4644008" y="2420888"/>
          <a:ext cx="424847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727" name="Номер слайда 14"/>
          <p:cNvSpPr>
            <a:spLocks noGrp="1"/>
          </p:cNvSpPr>
          <p:nvPr>
            <p:ph type="sldNum" sz="quarter" idx="10"/>
          </p:nvPr>
        </p:nvSpPr>
        <p:spPr>
          <a:xfrm>
            <a:off x="6980238" y="6597650"/>
            <a:ext cx="2128837" cy="360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F9073F94-0765-409F-BEF4-419A81BC93A0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14</a:t>
            </a:fld>
            <a:endParaRPr lang="ru-RU" altLang="ru-RU" sz="1000"/>
          </a:p>
        </p:txBody>
      </p:sp>
      <p:sp>
        <p:nvSpPr>
          <p:cNvPr id="30728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0825" y="1268413"/>
          <a:ext cx="8677275" cy="1008062"/>
        </p:xfrm>
        <a:graphic>
          <a:graphicData uri="http://schemas.openxmlformats.org/drawingml/2006/table">
            <a:tbl>
              <a:tblPr/>
              <a:tblGrid>
                <a:gridCol w="2592288"/>
                <a:gridCol w="648072"/>
                <a:gridCol w="504056"/>
                <a:gridCol w="648072"/>
                <a:gridCol w="576064"/>
                <a:gridCol w="648072"/>
                <a:gridCol w="504056"/>
                <a:gridCol w="648072"/>
                <a:gridCol w="648072"/>
                <a:gridCol w="648072"/>
                <a:gridCol w="612379"/>
              </a:tblGrid>
              <a:tr h="297452">
                <a:tc rowSpan="2"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0869" marR="6086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2014 год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0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доля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доля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доля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доля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человек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доля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64606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Численность детей, получающих услуги по дополнительному образованию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2" marB="46802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11 043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53,3%  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10 866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51,8%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11 135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52,6%</a:t>
                      </a:r>
                    </a:p>
                  </a:txBody>
                  <a:tcPr marL="46796" marR="46796" marT="46802" marB="468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11 589</a:t>
                      </a:r>
                    </a:p>
                  </a:txBody>
                  <a:tcPr marL="91432" marR="91432" marT="45734" marB="4573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52,2%</a:t>
                      </a:r>
                    </a:p>
                  </a:txBody>
                  <a:tcPr marL="91432" marR="91432" marT="45734" marB="4573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11 695</a:t>
                      </a:r>
                    </a:p>
                  </a:txBody>
                  <a:tcPr marL="91432" marR="91432" marT="45734" marB="4573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52,7%</a:t>
                      </a:r>
                    </a:p>
                  </a:txBody>
                  <a:tcPr marL="91432" marR="91432" marT="45734" marB="4573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4644008" y="5445224"/>
          <a:ext cx="4248472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7010400" y="661987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/>
          <a:lstStyle>
            <a:lvl1pPr defTabSz="449263"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900"/>
          </a:p>
        </p:txBody>
      </p:sp>
      <p:pic>
        <p:nvPicPr>
          <p:cNvPr id="32772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92075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-36512" y="80948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Молодёжная политика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251520" y="1281373"/>
          <a:ext cx="8640960" cy="3587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2775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6875463" y="6619875"/>
            <a:ext cx="2128837" cy="377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D9760185-BD07-4837-9D75-CFDC1C748FD4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15</a:t>
            </a:fld>
            <a:endParaRPr lang="ru-RU" altLang="ru-RU" sz="1000"/>
          </a:p>
        </p:txBody>
      </p:sp>
      <p:sp>
        <p:nvSpPr>
          <p:cNvPr id="32776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7" name="Диаграмма 9"/>
          <p:cNvGraphicFramePr>
            <a:graphicFrameLocks/>
          </p:cNvGraphicFramePr>
          <p:nvPr/>
        </p:nvGraphicFramePr>
        <p:xfrm>
          <a:off x="1588" y="4892675"/>
          <a:ext cx="9140825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Chart" r:id="rId11" imgW="9144793" imgH="1999661" progId="Excel.Chart.8">
                  <p:embed/>
                </p:oleObj>
              </mc:Choice>
              <mc:Fallback>
                <p:oleObj name="Chart" r:id="rId11" imgW="9144793" imgH="1999661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4892675"/>
                        <a:ext cx="9140825" cy="199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92075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809489"/>
            <a:ext cx="914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Культура и туризм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66895" y="1268760"/>
          <a:ext cx="2200849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2339752" y="1268760"/>
          <a:ext cx="227884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4655732" y="1268760"/>
          <a:ext cx="227884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6989093" y="1268760"/>
          <a:ext cx="208823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sp>
        <p:nvSpPr>
          <p:cNvPr id="34825" name="Номер слайда 15"/>
          <p:cNvSpPr>
            <a:spLocks noGrp="1"/>
          </p:cNvSpPr>
          <p:nvPr>
            <p:ph type="sldNum" sz="quarter" idx="10"/>
          </p:nvPr>
        </p:nvSpPr>
        <p:spPr>
          <a:xfrm>
            <a:off x="6948488" y="6597650"/>
            <a:ext cx="2128837" cy="260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94CEE181-56A4-4C1C-860F-3824114394F9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16</a:t>
            </a:fld>
            <a:endParaRPr lang="ru-RU" altLang="ru-RU" sz="1000"/>
          </a:p>
        </p:txBody>
      </p:sp>
      <p:sp>
        <p:nvSpPr>
          <p:cNvPr id="34826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27" name="Диаграмма 11"/>
          <p:cNvGraphicFramePr>
            <a:graphicFrameLocks/>
          </p:cNvGraphicFramePr>
          <p:nvPr/>
        </p:nvGraphicFramePr>
        <p:xfrm>
          <a:off x="-33338" y="5106988"/>
          <a:ext cx="9236076" cy="180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Chart" r:id="rId26" imgW="9242337" imgH="1810669" progId="Excel.Chart.8">
                  <p:embed/>
                </p:oleObj>
              </mc:Choice>
              <mc:Fallback>
                <p:oleObj name="Chart" r:id="rId26" imgW="9242337" imgH="1810669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3338" y="5106988"/>
                        <a:ext cx="9236076" cy="180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6867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 Box 1"/>
          <p:cNvSpPr txBox="1">
            <a:spLocks noChangeArrowheads="1"/>
          </p:cNvSpPr>
          <p:nvPr/>
        </p:nvSpPr>
        <p:spPr bwMode="auto">
          <a:xfrm>
            <a:off x="7010400" y="661987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/>
          <a:lstStyle>
            <a:lvl1pPr defTabSz="449263"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2288" algn="l"/>
                <a:tab pos="2244725" algn="l"/>
                <a:tab pos="2693988" algn="l"/>
                <a:tab pos="3140075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5650" algn="l"/>
                <a:tab pos="6288088" algn="l"/>
                <a:tab pos="6734175" algn="l"/>
                <a:tab pos="7183438" algn="l"/>
                <a:tab pos="7634288" algn="l"/>
                <a:tab pos="8081963" algn="l"/>
                <a:tab pos="8531225" algn="l"/>
                <a:tab pos="8980488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900"/>
          </a:p>
        </p:txBody>
      </p:sp>
      <p:sp>
        <p:nvSpPr>
          <p:cNvPr id="36869" name="Line 7"/>
          <p:cNvSpPr>
            <a:spLocks noChangeShapeType="1"/>
          </p:cNvSpPr>
          <p:nvPr/>
        </p:nvSpPr>
        <p:spPr bwMode="auto">
          <a:xfrm>
            <a:off x="679450" y="-381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0" name="Line 8"/>
          <p:cNvSpPr>
            <a:spLocks noChangeShapeType="1"/>
          </p:cNvSpPr>
          <p:nvPr/>
        </p:nvSpPr>
        <p:spPr bwMode="auto">
          <a:xfrm>
            <a:off x="685800" y="2270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1" name="Line 9"/>
          <p:cNvSpPr>
            <a:spLocks noChangeShapeType="1"/>
          </p:cNvSpPr>
          <p:nvPr/>
        </p:nvSpPr>
        <p:spPr bwMode="auto">
          <a:xfrm>
            <a:off x="685800" y="8493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-36512" y="80948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Физическая культура и спорт</a:t>
            </a:r>
          </a:p>
        </p:txBody>
      </p:sp>
      <p:sp>
        <p:nvSpPr>
          <p:cNvPr id="36873" name="Rectangle 5"/>
          <p:cNvSpPr>
            <a:spLocks noChangeArrowheads="1"/>
          </p:cNvSpPr>
          <p:nvPr/>
        </p:nvSpPr>
        <p:spPr bwMode="auto">
          <a:xfrm>
            <a:off x="179388" y="40767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9" tIns="45704" rIns="91409" bIns="45704" anchor="ctr"/>
          <a:lstStyle>
            <a:lvl1pPr defTabSz="449263"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6874" name="Номер слайда 16"/>
          <p:cNvSpPr>
            <a:spLocks noGrp="1"/>
          </p:cNvSpPr>
          <p:nvPr>
            <p:ph type="sldNum" sz="quarter" idx="10"/>
          </p:nvPr>
        </p:nvSpPr>
        <p:spPr>
          <a:xfrm>
            <a:off x="6948488" y="6619875"/>
            <a:ext cx="2128837" cy="233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E9020491-CB0D-4037-B2EA-97DDF60C138D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17</a:t>
            </a:fld>
            <a:endParaRPr lang="ru-RU" altLang="ru-RU" sz="1000"/>
          </a:p>
        </p:txBody>
      </p:sp>
      <p:sp>
        <p:nvSpPr>
          <p:cNvPr id="36875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876" name="Диаграмма 14"/>
          <p:cNvGraphicFramePr>
            <a:graphicFrameLocks/>
          </p:cNvGraphicFramePr>
          <p:nvPr/>
        </p:nvGraphicFramePr>
        <p:xfrm>
          <a:off x="-50800" y="1217613"/>
          <a:ext cx="9245600" cy="190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4" name="Chart" r:id="rId6" imgW="9254530" imgH="1908213" progId="Excel.Chart.8">
                  <p:embed/>
                </p:oleObj>
              </mc:Choice>
              <mc:Fallback>
                <p:oleObj name="Chart" r:id="rId6" imgW="9254530" imgH="1908213" progId="Excel.Chart.8">
                  <p:embed/>
                  <p:pic>
                    <p:nvPicPr>
                      <p:cNvPr id="0" name="Диаграмма 1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1217613"/>
                        <a:ext cx="9245600" cy="190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90500" y="3141663"/>
          <a:ext cx="8772525" cy="3167063"/>
        </p:xfrm>
        <a:graphic>
          <a:graphicData uri="http://schemas.openxmlformats.org/drawingml/2006/table">
            <a:tbl>
              <a:tblPr/>
              <a:tblGrid>
                <a:gridCol w="4734992"/>
                <a:gridCol w="807507"/>
                <a:gridCol w="807506"/>
                <a:gridCol w="807507"/>
                <a:gridCol w="807506"/>
                <a:gridCol w="807507"/>
              </a:tblGrid>
              <a:tr h="330446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0869" marR="6086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2014 год</a:t>
                      </a: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3470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Спортсмены города приняли участие в соревнованиях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423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497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507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525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473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304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Завоевали медалей различного уровня на выездных соревнованиях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1 211</a:t>
                      </a:r>
                    </a:p>
                  </a:txBody>
                  <a:tcPr marL="46796" marR="46796" marT="46785" marB="4678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1 378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1 446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1 779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1 352</a:t>
                      </a:r>
                    </a:p>
                  </a:txBody>
                  <a:tcPr marL="91432" marR="91432" marT="45717" marB="45717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014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Присвоено спортивных разрядов: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47014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- Мастер спорта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4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- кандидат в Мастера спорта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31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47014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- 1 взрослый разряд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74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119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104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4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- массовых разрядов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1 065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918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1 100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1 202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1 197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24087">
                <a:tc>
                  <a:txBody>
                    <a:bodyPr/>
                    <a:lstStyle/>
                    <a:p>
                      <a:pPr marL="0" marR="0" lvl="0" indent="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Общее количество занимающихся адаптивной физической культурой и спортом, а также лечебной физкультурой</a:t>
                      </a:r>
                    </a:p>
                  </a:txBody>
                  <a:tcPr marL="43909" marR="4390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194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255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282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34" charset="-128"/>
                          <a:cs typeface="Times New Roman" pitchFamily="18" charset="0"/>
                        </a:rPr>
                        <a:t>611</a:t>
                      </a:r>
                    </a:p>
                  </a:txBody>
                  <a:tcPr marL="43909" marR="4390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738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95374" y="1083073"/>
          <a:ext cx="88204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915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6948488" y="6597650"/>
            <a:ext cx="2128837" cy="246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CB51CAF6-9598-4630-BF45-24D066FFB075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18</a:t>
            </a:fld>
            <a:endParaRPr lang="ru-RU" altLang="ru-RU" sz="1000"/>
          </a:p>
        </p:txBody>
      </p:sp>
      <p:sp>
        <p:nvSpPr>
          <p:cNvPr id="38916" name="Line 13"/>
          <p:cNvSpPr>
            <a:spLocks noChangeShapeType="1"/>
          </p:cNvSpPr>
          <p:nvPr/>
        </p:nvSpPr>
        <p:spPr bwMode="auto">
          <a:xfrm>
            <a:off x="0" y="69215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8917" name="Рисунок 4" descr="Герб Нефтеюганск small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000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785813" y="793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809489"/>
            <a:ext cx="914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Перспективы на предстоящий период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3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eaLnBrk="1" hangingPunct="1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963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6946900" y="6597650"/>
            <a:ext cx="2128838" cy="246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D596A82C-CE75-4552-A310-3D60CEAB41D9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19</a:t>
            </a:fld>
            <a:endParaRPr lang="ru-RU" altLang="ru-RU" sz="1000"/>
          </a:p>
        </p:txBody>
      </p:sp>
      <p:sp>
        <p:nvSpPr>
          <p:cNvPr id="40964" name="Line 13"/>
          <p:cNvSpPr>
            <a:spLocks noChangeShapeType="1"/>
          </p:cNvSpPr>
          <p:nvPr/>
        </p:nvSpPr>
        <p:spPr bwMode="auto">
          <a:xfrm>
            <a:off x="0" y="69215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0965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82550"/>
            <a:ext cx="4318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7" name="Рисунок 1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83"/>
          <a:stretch>
            <a:fillRect/>
          </a:stretch>
        </p:blipFill>
        <p:spPr bwMode="auto">
          <a:xfrm>
            <a:off x="0" y="720725"/>
            <a:ext cx="9491663" cy="612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0" y="3366425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47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18256" y="876912"/>
            <a:ext cx="9180512" cy="67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Принятые главой города и администрацией города </a:t>
            </a:r>
          </a:p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муниципальные правовые акты</a:t>
            </a:r>
          </a:p>
        </p:txBody>
      </p:sp>
      <p:sp>
        <p:nvSpPr>
          <p:cNvPr id="6150" name="Номер слайда 7"/>
          <p:cNvSpPr>
            <a:spLocks noGrp="1"/>
          </p:cNvSpPr>
          <p:nvPr>
            <p:ph type="sldNum" sz="quarter" idx="10"/>
          </p:nvPr>
        </p:nvSpPr>
        <p:spPr>
          <a:xfrm>
            <a:off x="7015163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2660303E-3C5F-49CD-A8CD-43A65379DF88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2</a:t>
            </a:fld>
            <a:endParaRPr lang="ru-RU" altLang="ru-RU" sz="1000"/>
          </a:p>
        </p:txBody>
      </p:sp>
      <p:graphicFrame>
        <p:nvGraphicFramePr>
          <p:cNvPr id="2" name="Схема 1"/>
          <p:cNvGraphicFramePr/>
          <p:nvPr/>
        </p:nvGraphicFramePr>
        <p:xfrm>
          <a:off x="134384" y="1671703"/>
          <a:ext cx="8771911" cy="2520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6152" name="Группа 10"/>
          <p:cNvGrpSpPr>
            <a:grpSpLocks/>
          </p:cNvGrpSpPr>
          <p:nvPr/>
        </p:nvGrpSpPr>
        <p:grpSpPr bwMode="auto">
          <a:xfrm>
            <a:off x="5148263" y="2420938"/>
            <a:ext cx="3757612" cy="644525"/>
            <a:chOff x="5092963" y="0"/>
            <a:chExt cx="3782267" cy="90133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092963" y="0"/>
              <a:ext cx="3782267" cy="786419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5092963" y="98487"/>
              <a:ext cx="3782267" cy="8028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0" tIns="247650" rIns="247650" bIns="247650" spcCol="1270" anchor="ctr"/>
            <a:lstStyle/>
            <a:p>
              <a:pPr marL="114300" lvl="1" indent="-114300" defTabSz="622300">
                <a:lnSpc>
                  <a:spcPct val="120000"/>
                </a:lnSpc>
                <a:spcAft>
                  <a:spcPts val="0"/>
                </a:spcAft>
                <a:buFontTx/>
                <a:buChar char="••"/>
                <a:defRPr/>
              </a:pPr>
              <a:r>
                <a:rPr lang="ru-RU" sz="1300" dirty="0"/>
                <a:t>133 договора</a:t>
              </a:r>
            </a:p>
            <a:p>
              <a:pPr marL="114300" lvl="1" indent="-114300" defTabSz="622300">
                <a:lnSpc>
                  <a:spcPct val="120000"/>
                </a:lnSpc>
                <a:spcAft>
                  <a:spcPts val="0"/>
                </a:spcAft>
                <a:buFontTx/>
                <a:buChar char="••"/>
                <a:defRPr/>
              </a:pPr>
              <a:r>
                <a:rPr lang="ru-RU" sz="1300" dirty="0"/>
                <a:t>398 соглашений</a:t>
              </a:r>
            </a:p>
          </p:txBody>
        </p:sp>
      </p:grpSp>
      <p:graphicFrame>
        <p:nvGraphicFramePr>
          <p:cNvPr id="6153" name="Диаграмма 10"/>
          <p:cNvGraphicFramePr>
            <a:graphicFrameLocks/>
          </p:cNvGraphicFramePr>
          <p:nvPr/>
        </p:nvGraphicFramePr>
        <p:xfrm>
          <a:off x="523875" y="4170363"/>
          <a:ext cx="8270875" cy="273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Worksheet" r:id="rId11" imgW="8277143" imgH="2743200" progId="Excel.Sheet.8">
                  <p:embed/>
                </p:oleObj>
              </mc:Choice>
              <mc:Fallback>
                <p:oleObj name="Worksheet" r:id="rId11" imgW="8277143" imgH="2743200" progId="Excel.Shee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4170363"/>
                        <a:ext cx="8270875" cy="273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195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18256" y="876912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Обращения граждан</a:t>
            </a:r>
          </a:p>
        </p:txBody>
      </p:sp>
      <p:sp>
        <p:nvSpPr>
          <p:cNvPr id="8198" name="Номер слайда 7"/>
          <p:cNvSpPr>
            <a:spLocks noGrp="1"/>
          </p:cNvSpPr>
          <p:nvPr>
            <p:ph type="sldNum" sz="quarter" idx="10"/>
          </p:nvPr>
        </p:nvSpPr>
        <p:spPr>
          <a:xfrm>
            <a:off x="7015163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7D005080-054F-45BA-B2D1-316724BCE5D2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3</a:t>
            </a:fld>
            <a:endParaRPr lang="ru-RU" altLang="ru-RU" sz="100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1341438"/>
          <a:ext cx="4392613" cy="4684714"/>
        </p:xfrm>
        <a:graphic>
          <a:graphicData uri="http://schemas.openxmlformats.org/drawingml/2006/table">
            <a:tbl>
              <a:tblPr/>
              <a:tblGrid>
                <a:gridCol w="3549650"/>
                <a:gridCol w="842963"/>
              </a:tblGrid>
              <a:tr h="598487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62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Общее количество поступивших обращений</a:t>
                      </a: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1 315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проведено личных приемов граждан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 marL="3603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36036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 том числе: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главой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заместителями главы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428624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 руководителями структурных подразделений администрации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Принято всего граждан на личных приемах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 marL="3603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36036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 том числе: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главой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заместителями главы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099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 руководителями структурных подразделений администрации города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334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461962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Рассмотрено всего обращений на личных приемах граждан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775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220" marR="3522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242" name="Диаграмма 13"/>
          <p:cNvGraphicFramePr>
            <a:graphicFrameLocks/>
          </p:cNvGraphicFramePr>
          <p:nvPr/>
        </p:nvGraphicFramePr>
        <p:xfrm>
          <a:off x="4686300" y="22225"/>
          <a:ext cx="4491038" cy="608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Chart" r:id="rId6" imgW="4495823" imgH="6086610" progId="Excel.Chart.8">
                  <p:embed/>
                </p:oleObj>
              </mc:Choice>
              <mc:Fallback>
                <p:oleObj name="Chart" r:id="rId6" imgW="4495823" imgH="6086610" progId="Excel.Chart.8">
                  <p:embed/>
                  <p:pic>
                    <p:nvPicPr>
                      <p:cNvPr id="0" name="Диаграмма 1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00" y="22225"/>
                        <a:ext cx="4491038" cy="608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100000">
              <a:srgbClr val="FFFF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43" name="Рисунок 4" descr="Герб Нефтеюганск smal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18256" y="876912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Решение проблем в развитии города</a:t>
            </a:r>
          </a:p>
        </p:txBody>
      </p:sp>
      <p:sp>
        <p:nvSpPr>
          <p:cNvPr id="10246" name="Номер слайда 7"/>
          <p:cNvSpPr>
            <a:spLocks noGrp="1"/>
          </p:cNvSpPr>
          <p:nvPr>
            <p:ph type="sldNum" sz="quarter" idx="10"/>
          </p:nvPr>
        </p:nvSpPr>
        <p:spPr>
          <a:xfrm>
            <a:off x="7015163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95477E97-F595-4C3C-AE85-32B00A907949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4</a:t>
            </a:fld>
            <a:endParaRPr lang="ru-RU" altLang="ru-RU" sz="1000"/>
          </a:p>
        </p:txBody>
      </p:sp>
      <p:graphicFrame>
        <p:nvGraphicFramePr>
          <p:cNvPr id="9" name="Схема 8"/>
          <p:cNvGraphicFramePr/>
          <p:nvPr/>
        </p:nvGraphicFramePr>
        <p:xfrm>
          <a:off x="82789" y="1196752"/>
          <a:ext cx="6660802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2195736" y="4437112"/>
          <a:ext cx="6768752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100000">
              <a:srgbClr val="FFFF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1" name="Рисунок 4" descr="Герб Нефтеюганск smal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24381" y="890588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Основные показатели развития экономики города</a:t>
            </a:r>
          </a:p>
        </p:txBody>
      </p:sp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79375" y="1268413"/>
            <a:ext cx="8893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3333CC"/>
                </a:solidFill>
              </a:rPr>
              <a:t>(в % к соответствующему периоду предыдущего года)</a:t>
            </a:r>
          </a:p>
        </p:txBody>
      </p:sp>
      <p:sp>
        <p:nvSpPr>
          <p:cNvPr id="12294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7015163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62F87B51-918B-4243-9A04-660D90C1175F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5</a:t>
            </a:fld>
            <a:endParaRPr lang="ru-RU" altLang="ru-RU" sz="1000"/>
          </a:p>
        </p:txBody>
      </p:sp>
      <p:sp>
        <p:nvSpPr>
          <p:cNvPr id="12295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0825" y="1700213"/>
          <a:ext cx="8605838" cy="4606927"/>
        </p:xfrm>
        <a:graphic>
          <a:graphicData uri="http://schemas.openxmlformats.org/drawingml/2006/table">
            <a:tbl>
              <a:tblPr/>
              <a:tblGrid>
                <a:gridCol w="4645025"/>
                <a:gridCol w="792163"/>
                <a:gridCol w="792162"/>
                <a:gridCol w="792163"/>
                <a:gridCol w="792162"/>
                <a:gridCol w="792163"/>
              </a:tblGrid>
              <a:tr h="612774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Показатель</a:t>
                      </a:r>
                    </a:p>
                  </a:txBody>
                  <a:tcPr marL="60869" marR="6086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2014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511175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Индекс промышленного производства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118,2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103,4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102,6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105,8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127,6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 том числе:</a:t>
                      </a:r>
                    </a:p>
                  </a:txBody>
                  <a:tcPr marL="46796" marR="46796" marT="46804" marB="46804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добыча полезных ископаемых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129,5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109,4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116,7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113,6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139,9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обрабатывающее производство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100,1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88,0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79,3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119,0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108,8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- производство и распределение электроэнергии, газа и воды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94,8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105,1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66,8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88,9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137,1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Индекс физического объема инвестиций в основной капитал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148,1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150,7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96,7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116,7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119,3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Ввод в действие жилых домов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121,5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136,4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88,9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31,2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109,0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Реальные располагаемы денежные доходы населения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105,8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99,6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95,6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104,4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103,5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87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Уровень зарегистрированной безработицы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(на конец года)</a:t>
                      </a:r>
                    </a:p>
                  </a:txBody>
                  <a:tcPr marL="91443" marR="91443" marT="45733" marB="45733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0,17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0,12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0,17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0,09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0,07</a:t>
                      </a:r>
                    </a:p>
                  </a:txBody>
                  <a:tcPr marL="91443" marR="91443"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Диаграмма 12"/>
          <p:cNvGraphicFramePr>
            <a:graphicFrameLocks/>
          </p:cNvGraphicFramePr>
          <p:nvPr/>
        </p:nvGraphicFramePr>
        <p:xfrm>
          <a:off x="3584575" y="3498850"/>
          <a:ext cx="5610225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Chart" r:id="rId5" imgW="5614903" imgH="3542083" progId="Excel.Chart.8">
                  <p:embed/>
                </p:oleObj>
              </mc:Choice>
              <mc:Fallback>
                <p:oleObj name="Chart" r:id="rId5" imgW="5614903" imgH="3542083" progId="Excel.Chart.8">
                  <p:embed/>
                  <p:pic>
                    <p:nvPicPr>
                      <p:cNvPr id="0" name="Диаграмма 1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3498850"/>
                        <a:ext cx="5610225" cy="353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340" name="Рисунок 4" descr="Герб Нефтеюганск small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876424"/>
            <a:ext cx="914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Исполнение бюджета городского округа</a:t>
            </a:r>
          </a:p>
        </p:txBody>
      </p:sp>
      <p:sp>
        <p:nvSpPr>
          <p:cNvPr id="17" name="Скругленный прямоугольник 8"/>
          <p:cNvSpPr/>
          <p:nvPr/>
        </p:nvSpPr>
        <p:spPr>
          <a:xfrm>
            <a:off x="71438" y="4125913"/>
            <a:ext cx="4495800" cy="306387"/>
          </a:xfrm>
          <a:prstGeom prst="round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1200" b="1">
                <a:solidFill>
                  <a:srgbClr val="0000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  </a:t>
            </a:r>
          </a:p>
        </p:txBody>
      </p:sp>
      <p:sp>
        <p:nvSpPr>
          <p:cNvPr id="14343" name="Номер слайда 14"/>
          <p:cNvSpPr>
            <a:spLocks noGrp="1"/>
          </p:cNvSpPr>
          <p:nvPr>
            <p:ph type="sldNum" sz="quarter" idx="10"/>
          </p:nvPr>
        </p:nvSpPr>
        <p:spPr>
          <a:xfrm>
            <a:off x="7015163" y="6592888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3B1780F8-656D-4787-8C5F-57B116F09B9B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6</a:t>
            </a:fld>
            <a:endParaRPr lang="ru-RU" altLang="ru-RU" sz="1000"/>
          </a:p>
        </p:txBody>
      </p:sp>
      <p:sp>
        <p:nvSpPr>
          <p:cNvPr id="14344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345" name="Диаграмма 10"/>
          <p:cNvGraphicFramePr>
            <a:graphicFrameLocks/>
          </p:cNvGraphicFramePr>
          <p:nvPr/>
        </p:nvGraphicFramePr>
        <p:xfrm>
          <a:off x="-61913" y="3594100"/>
          <a:ext cx="4313238" cy="319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Chart" r:id="rId9" imgW="4322439" imgH="3206774" progId="Excel.Chart.8">
                  <p:embed/>
                </p:oleObj>
              </mc:Choice>
              <mc:Fallback>
                <p:oleObj name="Chart" r:id="rId9" imgW="4322439" imgH="3206774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1913" y="3594100"/>
                        <a:ext cx="4313238" cy="319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6" name="Диаграмма 13"/>
          <p:cNvGraphicFramePr>
            <a:graphicFrameLocks/>
          </p:cNvGraphicFramePr>
          <p:nvPr/>
        </p:nvGraphicFramePr>
        <p:xfrm>
          <a:off x="-58738" y="1123950"/>
          <a:ext cx="9002713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Chart" r:id="rId12" imgW="9010669" imgH="2462997" progId="Excel.Chart.8">
                  <p:embed/>
                </p:oleObj>
              </mc:Choice>
              <mc:Fallback>
                <p:oleObj name="Chart" r:id="rId12" imgW="9010669" imgH="2462997" progId="Excel.Chart.8">
                  <p:embed/>
                  <p:pic>
                    <p:nvPicPr>
                      <p:cNvPr id="0" name="Диаграмма 13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738" y="1123950"/>
                        <a:ext cx="9002713" cy="2455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100000">
              <a:srgbClr val="FFFF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auto">
          <a:xfrm>
            <a:off x="50800" y="4149725"/>
            <a:ext cx="8991600" cy="27082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latin typeface="+mn-lt"/>
              </a:rPr>
              <a:t>1. «Социально-экономическое развитие города Нефтеюганска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2. «Управление муниципальными финансами города Нефтеюганска в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3. «Поддержка социально-</a:t>
            </a:r>
            <a:r>
              <a:rPr lang="ru-RU" sz="1000" kern="0" dirty="0" err="1">
                <a:latin typeface="+mn-lt"/>
              </a:rPr>
              <a:t>ориентрованных</a:t>
            </a:r>
            <a:r>
              <a:rPr lang="ru-RU" sz="1000" kern="0" dirty="0">
                <a:latin typeface="+mn-lt"/>
              </a:rPr>
              <a:t> некоммерческих организаций, осуществляющих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      деятельность  в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4. «Развитие образования и молодёжной политики в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5. «Развитие сферы культуры города Нефтеюганска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6. «Развитие физической культуры и спорта в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7. «Доступная среда  в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8. «Развитие жилищно-коммунального комплекса в городе Нефтеюганске в 2014-2020 годах».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9. «Развитие транспортной системы в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10. «Обеспечение доступным и комфортным жильем жителей города Нефтеюганска в 2014-2020 годах».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11. «Управление муниципальным имуществом  города Нефтеюганска в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12. «Профилактика правонарушений в сфере общественного порядка, безопасности дорожного движения, пропаганда здорового образа жизни в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        городе Нефтеюганске на 2014-2020 годы».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13. «Профилактика экстремизма, гармонизация межэтнических и межкультурных отношений, укрепление толерантности в городе Нефтеюганске».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14. «Защита населения и территории от чрезвычайных ситуаций, обеспечение первичных мер пожарной безопасности в городе Нефтеюганске».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latin typeface="+mn-lt"/>
              </a:rPr>
              <a:t>15. «Дополнительные меры социальной поддержки отдельных категорий граждан города Нефтеюганска с 2016 по 2020 годы».</a:t>
            </a:r>
            <a:endParaRPr lang="ru-RU" sz="1000" kern="0" dirty="0">
              <a:latin typeface="+mn-lt"/>
              <a:cs typeface="+mn-cs"/>
            </a:endParaRPr>
          </a:p>
        </p:txBody>
      </p:sp>
      <p:sp>
        <p:nvSpPr>
          <p:cNvPr id="16387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6388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-15081" y="870248"/>
            <a:ext cx="914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Программно-целевой метод планирования бюджета</a:t>
            </a:r>
          </a:p>
        </p:txBody>
      </p:sp>
      <p:sp>
        <p:nvSpPr>
          <p:cNvPr id="16390" name="Скругленный прямоугольник 8"/>
          <p:cNvSpPr>
            <a:spLocks noChangeArrowheads="1"/>
          </p:cNvSpPr>
          <p:nvPr/>
        </p:nvSpPr>
        <p:spPr bwMode="auto">
          <a:xfrm>
            <a:off x="71438" y="1189038"/>
            <a:ext cx="8970962" cy="5461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300" b="1">
                <a:solidFill>
                  <a:srgbClr val="33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 реализацию 15 муниципальных программ в 2017 году было направлено 6 455,8 млн. рублей. </a:t>
            </a:r>
          </a:p>
          <a:p>
            <a:pPr algn="ctr" eaLnBrk="1" hangingPunct="1"/>
            <a:r>
              <a:rPr lang="ru-RU" altLang="ru-RU" sz="1300" b="1">
                <a:solidFill>
                  <a:srgbClr val="33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Удельный вес программно-целевых расходов сложился в размере 96,8 % к общему объему исполненных расходов.</a:t>
            </a:r>
          </a:p>
        </p:txBody>
      </p:sp>
      <p:sp>
        <p:nvSpPr>
          <p:cNvPr id="16391" name="Номер слайда 12"/>
          <p:cNvSpPr>
            <a:spLocks noGrp="1"/>
          </p:cNvSpPr>
          <p:nvPr>
            <p:ph type="sldNum" sz="quarter" idx="10"/>
          </p:nvPr>
        </p:nvSpPr>
        <p:spPr>
          <a:xfrm>
            <a:off x="6948488" y="6597650"/>
            <a:ext cx="2128837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2F3AFC65-AA32-472C-A9FF-1C7D194B7E2C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7</a:t>
            </a:fld>
            <a:endParaRPr lang="ru-RU" altLang="ru-RU" sz="1000"/>
          </a:p>
        </p:txBody>
      </p:sp>
      <p:sp>
        <p:nvSpPr>
          <p:cNvPr id="16392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93" name="Диаграмма 7"/>
          <p:cNvGraphicFramePr>
            <a:graphicFrameLocks/>
          </p:cNvGraphicFramePr>
          <p:nvPr/>
        </p:nvGraphicFramePr>
        <p:xfrm>
          <a:off x="53975" y="1684338"/>
          <a:ext cx="6153150" cy="244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Chart" r:id="rId6" imgW="6163590" imgH="2450804" progId="Excel.Chart.8">
                  <p:embed/>
                </p:oleObj>
              </mc:Choice>
              <mc:Fallback>
                <p:oleObj name="Chart" r:id="rId6" imgW="6163590" imgH="2450804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" y="1684338"/>
                        <a:ext cx="6153150" cy="2443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Диаграмма 15"/>
          <p:cNvGraphicFramePr>
            <a:graphicFrameLocks/>
          </p:cNvGraphicFramePr>
          <p:nvPr/>
        </p:nvGraphicFramePr>
        <p:xfrm>
          <a:off x="4464050" y="2441575"/>
          <a:ext cx="4629150" cy="406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Chart" r:id="rId9" imgW="4633362" imgH="4066384" progId="Excel.Chart.8">
                  <p:embed/>
                </p:oleObj>
              </mc:Choice>
              <mc:Fallback>
                <p:oleObj name="Chart" r:id="rId9" imgW="4633362" imgH="4066384" progId="Excel.Chart.8">
                  <p:embed/>
                  <p:pic>
                    <p:nvPicPr>
                      <p:cNvPr id="0" name="Диаграмма 1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4050" y="2441575"/>
                        <a:ext cx="4629150" cy="406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8435" name="Рисунок 4" descr="Герб Нефтеюганск smal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Line 9"/>
          <p:cNvSpPr>
            <a:spLocks noChangeShapeType="1"/>
          </p:cNvSpPr>
          <p:nvPr/>
        </p:nvSpPr>
        <p:spPr bwMode="auto">
          <a:xfrm>
            <a:off x="685800" y="8493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-18256" y="876179"/>
            <a:ext cx="918051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Жилищное </a:t>
            </a:r>
            <a:r>
              <a:rPr lang="ru-RU" b="1" dirty="0" err="1">
                <a:ln w="11430"/>
                <a:gradFill>
                  <a:gsLst>
                    <a:gs pos="0">
                      <a:srgbClr val="3333CC">
                        <a:tint val="70000"/>
                        <a:satMod val="245000"/>
                      </a:srgbClr>
                    </a:gs>
                    <a:gs pos="75000">
                      <a:srgbClr val="3333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Arial Unicode MS" pitchFamily="34" charset="-128"/>
              </a:rPr>
              <a:t>стротельство</a:t>
            </a:r>
            <a:endParaRPr lang="ru-RU" b="1" dirty="0">
              <a:ln w="11430"/>
              <a:gradFill>
                <a:gsLst>
                  <a:gs pos="0">
                    <a:srgbClr val="3333CC">
                      <a:tint val="70000"/>
                      <a:satMod val="245000"/>
                    </a:srgbClr>
                  </a:gs>
                  <a:gs pos="75000">
                    <a:srgbClr val="3333CC">
                      <a:tint val="90000"/>
                      <a:shade val="60000"/>
                      <a:satMod val="240000"/>
                    </a:srgbClr>
                  </a:gs>
                  <a:gs pos="100000">
                    <a:srgbClr val="3333CC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Arial Unicode MS" pitchFamily="34" charset="-128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0825" y="4149725"/>
          <a:ext cx="8677275" cy="1987550"/>
        </p:xfrm>
        <a:graphic>
          <a:graphicData uri="http://schemas.openxmlformats.org/drawingml/2006/table">
            <a:tbl>
              <a:tblPr/>
              <a:tblGrid>
                <a:gridCol w="1387475"/>
                <a:gridCol w="717550"/>
                <a:gridCol w="736600"/>
                <a:gridCol w="712788"/>
                <a:gridCol w="760412"/>
                <a:gridCol w="712788"/>
                <a:gridCol w="714375"/>
                <a:gridCol w="777875"/>
                <a:gridCol w="719137"/>
                <a:gridCol w="719138"/>
                <a:gridCol w="719137"/>
              </a:tblGrid>
              <a:tr h="431800">
                <a:tc rowSpan="2"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0869" marR="6086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2014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домов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тыс. кв. метров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домов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тыс. кв. метров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домов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тыс.кв. метров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домов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тыс. кв. метров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домов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тыс. кв. метров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552450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Многоквартирные жилые дома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34,623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47,276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5 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42,343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12,213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12,470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ИЖС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3,421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4,602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3,760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2,166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3,210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Всего: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36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38,044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51,878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46,103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796" marR="46796" marT="46804" marB="4680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14,379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15,680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2" marR="91432" marT="45736" marB="45736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496" name="Номер слайда 11"/>
          <p:cNvSpPr>
            <a:spLocks noGrp="1"/>
          </p:cNvSpPr>
          <p:nvPr>
            <p:ph type="sldNum" sz="quarter" idx="10"/>
          </p:nvPr>
        </p:nvSpPr>
        <p:spPr>
          <a:xfrm>
            <a:off x="6973888" y="6597650"/>
            <a:ext cx="2128837" cy="328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B2351DF5-11B1-4FDA-8DE0-22AA285D4540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8</a:t>
            </a:fld>
            <a:endParaRPr lang="ru-RU" altLang="ru-RU" sz="1000"/>
          </a:p>
        </p:txBody>
      </p:sp>
      <p:sp>
        <p:nvSpPr>
          <p:cNvPr id="18497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98" name="Диаграмма 11"/>
          <p:cNvGraphicFramePr>
            <a:graphicFrameLocks/>
          </p:cNvGraphicFramePr>
          <p:nvPr/>
        </p:nvGraphicFramePr>
        <p:xfrm>
          <a:off x="20638" y="1136650"/>
          <a:ext cx="9066212" cy="290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Chart" r:id="rId6" imgW="9071634" imgH="2914141" progId="Excel.Chart.8">
                  <p:embed/>
                </p:oleObj>
              </mc:Choice>
              <mc:Fallback>
                <p:oleObj name="Chart" r:id="rId6" imgW="9071634" imgH="2914141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1136650"/>
                        <a:ext cx="9066212" cy="290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13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57150" cmpd="thinThick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483" name="Рисунок 4" descr="Герб Нефтеюганск smal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Line 9"/>
          <p:cNvSpPr>
            <a:spLocks noChangeShapeType="1"/>
          </p:cNvSpPr>
          <p:nvPr/>
        </p:nvSpPr>
        <p:spPr bwMode="auto">
          <a:xfrm>
            <a:off x="685800" y="8493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-18256" y="876179"/>
            <a:ext cx="9180512" cy="48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1409" tIns="45704" rIns="91409" bIns="45704" anchor="ctr" anchorCtr="1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Муниципальная программа  </a:t>
            </a:r>
          </a:p>
          <a:p>
            <a:pPr algn="ctr" defTabSz="449263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ru-RU" sz="1400" dirty="0">
                <a:solidFill>
                  <a:prstClr val="black"/>
                </a:solidFill>
                <a:latin typeface="+mn-lt"/>
                <a:ea typeface="Times New Roman"/>
                <a:cs typeface="Arial" panose="020B0604020202020204" pitchFamily="34" charset="0"/>
              </a:rPr>
              <a:t>«Обеспечение доступным и комфортным жильем жителей города Нефтеюганска в 2014-2020 годах»</a:t>
            </a:r>
            <a:endParaRPr lang="ru-RU" sz="1400" b="1" dirty="0">
              <a:ln w="11430"/>
              <a:gradFill>
                <a:gsLst>
                  <a:gs pos="0">
                    <a:srgbClr val="3333CC">
                      <a:tint val="70000"/>
                      <a:satMod val="245000"/>
                    </a:srgbClr>
                  </a:gs>
                  <a:gs pos="75000">
                    <a:srgbClr val="3333CC">
                      <a:tint val="90000"/>
                      <a:shade val="60000"/>
                      <a:satMod val="240000"/>
                    </a:srgbClr>
                  </a:gs>
                  <a:gs pos="100000">
                    <a:srgbClr val="3333CC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Arial Unicode MS" pitchFamily="34" charset="-128"/>
            </a:endParaRPr>
          </a:p>
        </p:txBody>
      </p:sp>
      <p:sp>
        <p:nvSpPr>
          <p:cNvPr id="20486" name="Номер слайда 13"/>
          <p:cNvSpPr>
            <a:spLocks noGrp="1"/>
          </p:cNvSpPr>
          <p:nvPr>
            <p:ph type="sldNum" sz="quarter" idx="10"/>
          </p:nvPr>
        </p:nvSpPr>
        <p:spPr>
          <a:xfrm>
            <a:off x="7051675" y="6597650"/>
            <a:ext cx="2128838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052D2777-5900-4EC4-8E70-59E0FC840628}" type="slidenum">
              <a:rPr lang="ru-RU" altLang="ru-RU" sz="1000"/>
              <a:pPr>
                <a:spcBef>
                  <a:spcPct val="0"/>
                </a:spcBef>
                <a:buFont typeface="Arial" charset="0"/>
                <a:buNone/>
              </a:pPr>
              <a:t>9</a:t>
            </a:fld>
            <a:endParaRPr lang="ru-RU" altLang="ru-RU" sz="1000"/>
          </a:p>
        </p:txBody>
      </p:sp>
      <p:sp>
        <p:nvSpPr>
          <p:cNvPr id="20487" name="Text Box 4"/>
          <p:cNvSpPr txBox="1">
            <a:spLocks noChangeArrowheads="1"/>
          </p:cNvSpPr>
          <p:nvPr/>
        </p:nvSpPr>
        <p:spPr bwMode="auto">
          <a:xfrm>
            <a:off x="785813" y="104775"/>
            <a:ext cx="8358187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70" tIns="46786" rIns="89970" bIns="46786">
            <a:spAutoFit/>
          </a:bodyPr>
          <a:lstStyle>
            <a:lvl1pPr>
              <a:spcBef>
                <a:spcPts val="788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Отчеты главы города Нефтеюганска о результатах своей деятельности и результатах деятельности администрации города Нефтеюганска, в том числе по решению вопросов, поставленных Думой города Нефтеюганска 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altLang="ru-RU" sz="1000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0825" y="1412875"/>
          <a:ext cx="8642350" cy="1439863"/>
        </p:xfrm>
        <a:graphic>
          <a:graphicData uri="http://schemas.openxmlformats.org/drawingml/2006/table">
            <a:tbl>
              <a:tblPr/>
              <a:tblGrid>
                <a:gridCol w="5041371"/>
                <a:gridCol w="972455"/>
                <a:gridCol w="876175"/>
                <a:gridCol w="876174"/>
                <a:gridCol w="876175"/>
              </a:tblGrid>
              <a:tr h="315742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Показатель</a:t>
                      </a:r>
                    </a:p>
                  </a:txBody>
                  <a:tcPr marL="60879" marR="6087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ед.изм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652964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Приобретение жилья в целях реализации полномочий в области жилищных отношений, установленных законодательством Российской Федерации</a:t>
                      </a:r>
                    </a:p>
                  </a:txBody>
                  <a:tcPr marL="91458" marR="91458" marT="45724" marB="45724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 рублей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58" marR="91458"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372 711,8</a:t>
                      </a:r>
                    </a:p>
                  </a:txBody>
                  <a:tcPr marL="91458" marR="91458"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540 256,4</a:t>
                      </a:r>
                    </a:p>
                  </a:txBody>
                  <a:tcPr marL="91458" marR="91458"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44 496,3</a:t>
                      </a:r>
                    </a:p>
                  </a:txBody>
                  <a:tcPr marL="91458" marR="91458"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471157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Реализация мероприятий в области ликвидации и расселения приспособленных для проживания строений (балочный массив)</a:t>
                      </a:r>
                    </a:p>
                  </a:txBody>
                  <a:tcPr marL="46804" marR="46804" marT="46794" marB="46794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 рублей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77 430,0</a:t>
                      </a:r>
                    </a:p>
                  </a:txBody>
                  <a:tcPr marL="46804" marR="46804" marT="46794" marB="4679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83 699,3</a:t>
                      </a:r>
                    </a:p>
                  </a:txBody>
                  <a:tcPr marL="91447" marR="91447" marT="45727" marB="45727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40 694,8</a:t>
                      </a:r>
                    </a:p>
                  </a:txBody>
                  <a:tcPr marL="91447" marR="91447" marT="45727" marB="45727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0825" y="5035550"/>
          <a:ext cx="8642350" cy="1725680"/>
        </p:xfrm>
        <a:graphic>
          <a:graphicData uri="http://schemas.openxmlformats.org/drawingml/2006/table">
            <a:tbl>
              <a:tblPr/>
              <a:tblGrid>
                <a:gridCol w="5041371"/>
                <a:gridCol w="972455"/>
                <a:gridCol w="876175"/>
                <a:gridCol w="876174"/>
                <a:gridCol w="876175"/>
              </a:tblGrid>
              <a:tr h="261090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0879" marR="60879" marT="0" marB="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ед.изм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2015 год</a:t>
                      </a: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год</a:t>
                      </a: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426582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Количество жилых помещений предоставленных гражданам, проживающим в жилых домах, признанных аварийными, всего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58" marR="91458" marT="45660" marB="45660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единиц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58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59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112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261090"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в том числе:</a:t>
                      </a:r>
                    </a:p>
                  </a:txBody>
                  <a:tcPr marL="46804" marR="46804" marT="46730" marB="46730" anchor="ctr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6804" marR="46804" marT="46730" marB="467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663" marB="4566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 defTabSz="449263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 defTabSz="449263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 defTabSz="449263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663" marB="45663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8950"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 гражданам, проживающим на условиях договора социального найма</a:t>
                      </a:r>
                    </a:p>
                  </a:txBody>
                  <a:tcPr marL="91458" marR="91458" marT="45660" marB="45660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единиц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53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88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742950" indent="-28575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marL="16002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marL="2057400" indent="-228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25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 гражданам – собственникам по договору мены</a:t>
                      </a:r>
                    </a:p>
                  </a:txBody>
                  <a:tcPr marL="91458" marR="91458" marT="45660" marB="45660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единиц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 по решению суда</a:t>
                      </a:r>
                    </a:p>
                  </a:txBody>
                  <a:tcPr marL="91458" marR="91458" marT="45660" marB="45660" horzOverflow="overflow"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единиц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</a:t>
                      </a:r>
                    </a:p>
                  </a:txBody>
                  <a:tcPr marL="91458" marR="91458" marT="45660" marB="456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4788024" y="2996952"/>
          <a:ext cx="4104456" cy="1907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251520" y="3024877"/>
          <a:ext cx="4104456" cy="1907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13756</TotalTime>
  <Words>3126</Words>
  <Application>Microsoft Office PowerPoint</Application>
  <PresentationFormat>Экран (4:3)</PresentationFormat>
  <Paragraphs>486</Paragraphs>
  <Slides>19</Slides>
  <Notes>19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Arial Unicode MS</vt:lpstr>
      <vt:lpstr>Times New Roman</vt:lpstr>
      <vt:lpstr>Тема Office</vt:lpstr>
      <vt:lpstr>4_Оформление по умолчанию</vt:lpstr>
      <vt:lpstr>Microsoft Excel 97-2003 Worksheet</vt:lpstr>
      <vt:lpstr>Microsoft Excel Chart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Отдел соц экон прогнозов</dc:creator>
  <cp:lastModifiedBy>Duma</cp:lastModifiedBy>
  <cp:revision>1082</cp:revision>
  <cp:lastPrinted>2018-01-23T14:36:29Z</cp:lastPrinted>
  <dcterms:modified xsi:type="dcterms:W3CDTF">2018-01-31T11:57:59Z</dcterms:modified>
</cp:coreProperties>
</file>