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xls" ContentType="application/vnd.ms-excel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6" r:id="rId1"/>
    <p:sldMasterId id="2147483693" r:id="rId2"/>
  </p:sldMasterIdLst>
  <p:notesMasterIdLst>
    <p:notesMasterId r:id="rId63"/>
  </p:notesMasterIdLst>
  <p:handoutMasterIdLst>
    <p:handoutMasterId r:id="rId64"/>
  </p:handoutMasterIdLst>
  <p:sldIdLst>
    <p:sldId id="960" r:id="rId3"/>
    <p:sldId id="965" r:id="rId4"/>
    <p:sldId id="967" r:id="rId5"/>
    <p:sldId id="968" r:id="rId6"/>
    <p:sldId id="970" r:id="rId7"/>
    <p:sldId id="971" r:id="rId8"/>
    <p:sldId id="972" r:id="rId9"/>
    <p:sldId id="1011" r:id="rId10"/>
    <p:sldId id="1010" r:id="rId11"/>
    <p:sldId id="954" r:id="rId12"/>
    <p:sldId id="974" r:id="rId13"/>
    <p:sldId id="1012" r:id="rId14"/>
    <p:sldId id="978" r:id="rId15"/>
    <p:sldId id="1009" r:id="rId16"/>
    <p:sldId id="907" r:id="rId17"/>
    <p:sldId id="1013" r:id="rId18"/>
    <p:sldId id="1007" r:id="rId19"/>
    <p:sldId id="1008" r:id="rId20"/>
    <p:sldId id="981" r:id="rId21"/>
    <p:sldId id="980" r:id="rId22"/>
    <p:sldId id="947" r:id="rId23"/>
    <p:sldId id="909" r:id="rId24"/>
    <p:sldId id="984" r:id="rId25"/>
    <p:sldId id="1015" r:id="rId26"/>
    <p:sldId id="983" r:id="rId27"/>
    <p:sldId id="914" r:id="rId28"/>
    <p:sldId id="985" r:id="rId29"/>
    <p:sldId id="987" r:id="rId30"/>
    <p:sldId id="991" r:id="rId31"/>
    <p:sldId id="957" r:id="rId32"/>
    <p:sldId id="986" r:id="rId33"/>
    <p:sldId id="920" r:id="rId34"/>
    <p:sldId id="988" r:id="rId35"/>
    <p:sldId id="921" r:id="rId36"/>
    <p:sldId id="999" r:id="rId37"/>
    <p:sldId id="922" r:id="rId38"/>
    <p:sldId id="990" r:id="rId39"/>
    <p:sldId id="923" r:id="rId40"/>
    <p:sldId id="992" r:id="rId41"/>
    <p:sldId id="924" r:id="rId42"/>
    <p:sldId id="993" r:id="rId43"/>
    <p:sldId id="925" r:id="rId44"/>
    <p:sldId id="994" r:id="rId45"/>
    <p:sldId id="926" r:id="rId46"/>
    <p:sldId id="995" r:id="rId47"/>
    <p:sldId id="927" r:id="rId48"/>
    <p:sldId id="996" r:id="rId49"/>
    <p:sldId id="997" r:id="rId50"/>
    <p:sldId id="928" r:id="rId51"/>
    <p:sldId id="998" r:id="rId52"/>
    <p:sldId id="932" r:id="rId53"/>
    <p:sldId id="1000" r:id="rId54"/>
    <p:sldId id="930" r:id="rId55"/>
    <p:sldId id="1001" r:id="rId56"/>
    <p:sldId id="934" r:id="rId57"/>
    <p:sldId id="1002" r:id="rId58"/>
    <p:sldId id="931" r:id="rId59"/>
    <p:sldId id="1003" r:id="rId60"/>
    <p:sldId id="1004" r:id="rId61"/>
    <p:sldId id="962" r:id="rId62"/>
  </p:sldIdLst>
  <p:sldSz cx="9906000" cy="6858000" type="A4"/>
  <p:notesSz cx="6761163" cy="9942513"/>
  <p:defaultTextStyle>
    <a:defPPr>
      <a:defRPr lang="ru-RU"/>
    </a:defPPr>
    <a:lvl1pPr algn="ctr" rtl="0" fontAlgn="base">
      <a:spcBef>
        <a:spcPct val="0"/>
      </a:spcBef>
      <a:spcAft>
        <a:spcPct val="0"/>
      </a:spcAft>
      <a:defRPr sz="4000" kern="1200">
        <a:solidFill>
          <a:schemeClr val="accent2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imes New Roman" pitchFamily="18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sz="4000" kern="1200">
        <a:solidFill>
          <a:schemeClr val="accent2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imes New Roman" pitchFamily="18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sz="4000" kern="1200">
        <a:solidFill>
          <a:schemeClr val="accent2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imes New Roman" pitchFamily="18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sz="4000" kern="1200">
        <a:solidFill>
          <a:schemeClr val="accent2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imes New Roman" pitchFamily="18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sz="4000" kern="1200">
        <a:solidFill>
          <a:schemeClr val="accent2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4000" kern="1200">
        <a:solidFill>
          <a:schemeClr val="accent2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4000" kern="1200">
        <a:solidFill>
          <a:schemeClr val="accent2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4000" kern="1200">
        <a:solidFill>
          <a:schemeClr val="accent2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4000" kern="1200">
        <a:solidFill>
          <a:schemeClr val="accent2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3300"/>
    <a:srgbClr val="800000"/>
    <a:srgbClr val="000000"/>
    <a:srgbClr val="990000"/>
    <a:srgbClr val="CC3300"/>
    <a:srgbClr val="FF6600"/>
    <a:srgbClr val="00FFFF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6949" autoAdjust="0"/>
    <p:restoredTop sz="86629" autoAdjust="0"/>
  </p:normalViewPr>
  <p:slideViewPr>
    <p:cSldViewPr snapToObjects="1">
      <p:cViewPr>
        <p:scale>
          <a:sx n="100" d="100"/>
          <a:sy n="100" d="100"/>
        </p:scale>
        <p:origin x="-2382" y="-462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2592"/>
    </p:cViewPr>
  </p:sorterViewPr>
  <p:notesViewPr>
    <p:cSldViewPr snapToObjects="1">
      <p:cViewPr varScale="1">
        <p:scale>
          <a:sx n="79" d="100"/>
          <a:sy n="79" d="100"/>
        </p:scale>
        <p:origin x="-1524" y="-96"/>
      </p:cViewPr>
      <p:guideLst>
        <p:guide orient="horz" pos="3133"/>
        <p:guide pos="213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slide" Target="slides/slide48.xml"/><Relationship Id="rId55" Type="http://schemas.openxmlformats.org/officeDocument/2006/relationships/slide" Target="slides/slide53.xml"/><Relationship Id="rId63" Type="http://schemas.openxmlformats.org/officeDocument/2006/relationships/notesMaster" Target="notesMasters/notesMaster1.xml"/><Relationship Id="rId68" Type="http://schemas.openxmlformats.org/officeDocument/2006/relationships/tableStyles" Target="tableStyles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slide" Target="slides/slide51.xml"/><Relationship Id="rId58" Type="http://schemas.openxmlformats.org/officeDocument/2006/relationships/slide" Target="slides/slide56.xml"/><Relationship Id="rId66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slide" Target="slides/slide55.xml"/><Relationship Id="rId61" Type="http://schemas.openxmlformats.org/officeDocument/2006/relationships/slide" Target="slides/slide59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Relationship Id="rId60" Type="http://schemas.openxmlformats.org/officeDocument/2006/relationships/slide" Target="slides/slide58.xml"/><Relationship Id="rId65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openxmlformats.org/officeDocument/2006/relationships/slide" Target="slides/slide54.xml"/><Relationship Id="rId64" Type="http://schemas.openxmlformats.org/officeDocument/2006/relationships/handoutMaster" Target="handoutMasters/handoutMaster1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59" Type="http://schemas.openxmlformats.org/officeDocument/2006/relationships/slide" Target="slides/slide57.xml"/><Relationship Id="rId67" Type="http://schemas.openxmlformats.org/officeDocument/2006/relationships/theme" Target="theme/theme1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54" Type="http://schemas.openxmlformats.org/officeDocument/2006/relationships/slide" Target="slides/slide52.xml"/><Relationship Id="rId62" Type="http://schemas.openxmlformats.org/officeDocument/2006/relationships/slide" Target="slides/slide60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6F34C94-C184-4B8D-9795-A447D409B45A}" type="doc">
      <dgm:prSet loTypeId="urn:microsoft.com/office/officeart/2005/8/layout/pyramid2" loCatId="list" qsTypeId="urn:microsoft.com/office/officeart/2005/8/quickstyle/simple1" qsCatId="simple" csTypeId="urn:microsoft.com/office/officeart/2005/8/colors/accent1_2" csCatId="accent1" phldr="1"/>
      <dgm:spPr/>
    </dgm:pt>
    <dgm:pt modelId="{823E53B6-3E33-4109-93EB-4DE2A508F036}">
      <dgm:prSet phldrT="[Текст]" custT="1"/>
      <dgm:spPr>
        <a:solidFill>
          <a:srgbClr val="FF0000">
            <a:alpha val="90000"/>
          </a:srgbClr>
        </a:solidFill>
        <a:ln>
          <a:noFill/>
        </a:ln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r>
            <a:rPr lang="ru-RU" sz="24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Бюджетный кодекс Российской Федерации</a:t>
          </a:r>
          <a:endParaRPr lang="ru-RU" sz="24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B72493E-BE46-4DEA-BB89-68E9C634B108}" type="parTrans" cxnId="{647BB0B3-C47F-4D47-BC43-67C8DBD547DB}">
      <dgm:prSet/>
      <dgm:spPr/>
      <dgm:t>
        <a:bodyPr/>
        <a:lstStyle/>
        <a:p>
          <a:endParaRPr lang="ru-RU"/>
        </a:p>
      </dgm:t>
    </dgm:pt>
    <dgm:pt modelId="{2EF0F089-18CF-425F-BF39-C0F78817CC46}" type="sibTrans" cxnId="{647BB0B3-C47F-4D47-BC43-67C8DBD547DB}">
      <dgm:prSet/>
      <dgm:spPr/>
      <dgm:t>
        <a:bodyPr/>
        <a:lstStyle/>
        <a:p>
          <a:endParaRPr lang="ru-RU"/>
        </a:p>
      </dgm:t>
    </dgm:pt>
    <dgm:pt modelId="{42188623-D175-4D51-8F5B-2AF64EB609AD}">
      <dgm:prSet phldrT="[Текст]" custT="1"/>
      <dgm:spPr>
        <a:solidFill>
          <a:srgbClr val="FFFF66">
            <a:alpha val="89804"/>
          </a:srgbClr>
        </a:solidFill>
        <a:ln>
          <a:noFill/>
        </a:ln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endParaRPr lang="ru-RU" sz="2400" b="1" dirty="0" smtClean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r>
            <a:rPr lang="ru-RU" sz="24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Послания и указы Президента Российской Федерации </a:t>
          </a:r>
        </a:p>
        <a:p>
          <a:endParaRPr lang="ru-RU" sz="24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2CCB08CE-29EC-4921-BC97-D4A23E5CD461}" type="parTrans" cxnId="{1DF8B274-7D1E-44F8-BB37-4F1AFB09D1E2}">
      <dgm:prSet/>
      <dgm:spPr/>
      <dgm:t>
        <a:bodyPr/>
        <a:lstStyle/>
        <a:p>
          <a:endParaRPr lang="ru-RU"/>
        </a:p>
      </dgm:t>
    </dgm:pt>
    <dgm:pt modelId="{B8A8D2C9-730A-4AA4-9FA7-8620EE134AE2}" type="sibTrans" cxnId="{1DF8B274-7D1E-44F8-BB37-4F1AFB09D1E2}">
      <dgm:prSet/>
      <dgm:spPr/>
      <dgm:t>
        <a:bodyPr/>
        <a:lstStyle/>
        <a:p>
          <a:endParaRPr lang="ru-RU"/>
        </a:p>
      </dgm:t>
    </dgm:pt>
    <dgm:pt modelId="{4DA2937E-5FDA-4297-AE4D-2CA903CD0490}">
      <dgm:prSet phldrT="[Текст]" custT="1"/>
      <dgm:spPr>
        <a:solidFill>
          <a:srgbClr val="33CC33">
            <a:alpha val="89804"/>
          </a:srgbClr>
        </a:solidFill>
        <a:ln>
          <a:noFill/>
        </a:ln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r>
            <a:rPr lang="ru-RU" sz="20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Основные направления бюджетной и налоговой политики Российской Федерации, Ханты-Мансийского автономного округа – Югры</a:t>
          </a:r>
          <a:endParaRPr lang="ru-RU" sz="20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04EE77BF-4ACF-4A33-A8BE-0AF843309387}" type="parTrans" cxnId="{3FCF9157-138A-4942-94B4-5426A89E74BA}">
      <dgm:prSet/>
      <dgm:spPr/>
      <dgm:t>
        <a:bodyPr/>
        <a:lstStyle/>
        <a:p>
          <a:endParaRPr lang="ru-RU"/>
        </a:p>
      </dgm:t>
    </dgm:pt>
    <dgm:pt modelId="{3A8C48F4-5F96-4799-AF9F-87196BBCBB72}" type="sibTrans" cxnId="{3FCF9157-138A-4942-94B4-5426A89E74BA}">
      <dgm:prSet/>
      <dgm:spPr/>
      <dgm:t>
        <a:bodyPr/>
        <a:lstStyle/>
        <a:p>
          <a:endParaRPr lang="ru-RU"/>
        </a:p>
      </dgm:t>
    </dgm:pt>
    <dgm:pt modelId="{F4A0E88F-D8D8-4EEC-A9E1-88148248779A}">
      <dgm:prSet custT="1"/>
      <dgm:spPr>
        <a:solidFill>
          <a:srgbClr val="00B0F0">
            <a:alpha val="90000"/>
          </a:srgbClr>
        </a:solidFill>
        <a:ln>
          <a:noFill/>
        </a:ln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r>
            <a:rPr lang="ru-RU" sz="24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Положение о бюджетном устройстве и бюджетном процессе в городе Нефтеюганске</a:t>
          </a:r>
          <a:endParaRPr lang="ru-RU" sz="24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A44809FD-9616-4846-9B1B-2E35D458AF99}" type="parTrans" cxnId="{46E14B98-CC55-48DB-89BC-DFAB5BC0E72C}">
      <dgm:prSet/>
      <dgm:spPr/>
      <dgm:t>
        <a:bodyPr/>
        <a:lstStyle/>
        <a:p>
          <a:endParaRPr lang="ru-RU"/>
        </a:p>
      </dgm:t>
    </dgm:pt>
    <dgm:pt modelId="{AC749759-1B91-4C08-AE03-73FFFC06034F}" type="sibTrans" cxnId="{46E14B98-CC55-48DB-89BC-DFAB5BC0E72C}">
      <dgm:prSet/>
      <dgm:spPr/>
      <dgm:t>
        <a:bodyPr/>
        <a:lstStyle/>
        <a:p>
          <a:endParaRPr lang="ru-RU"/>
        </a:p>
      </dgm:t>
    </dgm:pt>
    <dgm:pt modelId="{1333E59D-1C29-41D7-9530-15CC19355AB1}" type="pres">
      <dgm:prSet presAssocID="{46F34C94-C184-4B8D-9795-A447D409B45A}" presName="compositeShape" presStyleCnt="0">
        <dgm:presLayoutVars>
          <dgm:dir/>
          <dgm:resizeHandles/>
        </dgm:presLayoutVars>
      </dgm:prSet>
      <dgm:spPr/>
    </dgm:pt>
    <dgm:pt modelId="{3E2194DB-2DB8-44C8-AC47-522575D176FE}" type="pres">
      <dgm:prSet presAssocID="{46F34C94-C184-4B8D-9795-A447D409B45A}" presName="pyramid" presStyleLbl="node1" presStyleIdx="0" presStyleCnt="1"/>
      <dgm:spPr>
        <a:solidFill>
          <a:srgbClr val="3366FF"/>
        </a:solidFill>
        <a:ln>
          <a:noFill/>
        </a:ln>
        <a:scene3d>
          <a:camera prst="orthographicFront"/>
          <a:lightRig rig="threePt" dir="t"/>
        </a:scene3d>
        <a:sp3d>
          <a:bevelT/>
        </a:sp3d>
      </dgm:spPr>
    </dgm:pt>
    <dgm:pt modelId="{0AA0596F-7A03-46D3-B0B3-FA9420E31511}" type="pres">
      <dgm:prSet presAssocID="{46F34C94-C184-4B8D-9795-A447D409B45A}" presName="theList" presStyleCnt="0"/>
      <dgm:spPr/>
    </dgm:pt>
    <dgm:pt modelId="{D3DE0892-A11A-4B1D-BA64-2F696699C8AB}" type="pres">
      <dgm:prSet presAssocID="{823E53B6-3E33-4109-93EB-4DE2A508F036}" presName="aNode" presStyleLbl="fgAcc1" presStyleIdx="0" presStyleCnt="4" custScaleX="182052" custLinFactY="9338" custLinFactNeighborX="1630" custLinFactNeighborY="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62EBDE6-EFDC-421E-9BBE-003448263227}" type="pres">
      <dgm:prSet presAssocID="{823E53B6-3E33-4109-93EB-4DE2A508F036}" presName="aSpace" presStyleCnt="0"/>
      <dgm:spPr/>
    </dgm:pt>
    <dgm:pt modelId="{F5C2D877-B0F2-4A21-B09E-3902514135DA}" type="pres">
      <dgm:prSet presAssocID="{F4A0E88F-D8D8-4EEC-A9E1-88148248779A}" presName="aNode" presStyleLbl="fgAcc1" presStyleIdx="1" presStyleCnt="4" custScaleX="181231" custLinFactY="20963" custLinFactNeighborX="728" custLinFactNeighborY="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1A48AEA-C4F4-4C85-A6EE-92AF61FC7DC8}" type="pres">
      <dgm:prSet presAssocID="{F4A0E88F-D8D8-4EEC-A9E1-88148248779A}" presName="aSpace" presStyleCnt="0"/>
      <dgm:spPr/>
    </dgm:pt>
    <dgm:pt modelId="{52BA3D74-ABCE-4CCC-85A4-5CC62D4C4A21}" type="pres">
      <dgm:prSet presAssocID="{42188623-D175-4D51-8F5B-2AF64EB609AD}" presName="aNode" presStyleLbl="fgAcc1" presStyleIdx="2" presStyleCnt="4" custScaleX="176725" custLinFactY="21433" custLinFactNeighborX="1126" custLinFactNeighborY="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5B30F88-1ECC-4EF9-9ADC-36A72597DA25}" type="pres">
      <dgm:prSet presAssocID="{42188623-D175-4D51-8F5B-2AF64EB609AD}" presName="aSpace" presStyleCnt="0"/>
      <dgm:spPr/>
    </dgm:pt>
    <dgm:pt modelId="{C7822795-420D-446B-A530-A985AFFD7062}" type="pres">
      <dgm:prSet presAssocID="{4DA2937E-5FDA-4297-AE4D-2CA903CD0490}" presName="aNode" presStyleLbl="fgAcc1" presStyleIdx="3" presStyleCnt="4" custScaleX="178507" custLinFactY="28406" custLinFactNeighborX="1103" custLinFactNeighborY="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9493886-7F00-43C4-BDE3-B288471F73B6}" type="pres">
      <dgm:prSet presAssocID="{4DA2937E-5FDA-4297-AE4D-2CA903CD0490}" presName="aSpace" presStyleCnt="0"/>
      <dgm:spPr/>
    </dgm:pt>
  </dgm:ptLst>
  <dgm:cxnLst>
    <dgm:cxn modelId="{1DF8B274-7D1E-44F8-BB37-4F1AFB09D1E2}" srcId="{46F34C94-C184-4B8D-9795-A447D409B45A}" destId="{42188623-D175-4D51-8F5B-2AF64EB609AD}" srcOrd="2" destOrd="0" parTransId="{2CCB08CE-29EC-4921-BC97-D4A23E5CD461}" sibTransId="{B8A8D2C9-730A-4AA4-9FA7-8620EE134AE2}"/>
    <dgm:cxn modelId="{58297E98-4CCC-4C9C-8CD7-55487DC80FDB}" type="presOf" srcId="{4DA2937E-5FDA-4297-AE4D-2CA903CD0490}" destId="{C7822795-420D-446B-A530-A985AFFD7062}" srcOrd="0" destOrd="0" presId="urn:microsoft.com/office/officeart/2005/8/layout/pyramid2"/>
    <dgm:cxn modelId="{1A2A8DA7-CC28-433F-B435-AA186E2A64D7}" type="presOf" srcId="{46F34C94-C184-4B8D-9795-A447D409B45A}" destId="{1333E59D-1C29-41D7-9530-15CC19355AB1}" srcOrd="0" destOrd="0" presId="urn:microsoft.com/office/officeart/2005/8/layout/pyramid2"/>
    <dgm:cxn modelId="{F3C2A7BB-80A9-4B1D-9B02-153E985A271D}" type="presOf" srcId="{42188623-D175-4D51-8F5B-2AF64EB609AD}" destId="{52BA3D74-ABCE-4CCC-85A4-5CC62D4C4A21}" srcOrd="0" destOrd="0" presId="urn:microsoft.com/office/officeart/2005/8/layout/pyramid2"/>
    <dgm:cxn modelId="{D6D73DE0-A289-4D19-858A-4F98C596D569}" type="presOf" srcId="{823E53B6-3E33-4109-93EB-4DE2A508F036}" destId="{D3DE0892-A11A-4B1D-BA64-2F696699C8AB}" srcOrd="0" destOrd="0" presId="urn:microsoft.com/office/officeart/2005/8/layout/pyramid2"/>
    <dgm:cxn modelId="{EB6F4AEC-9DE5-4180-BA9E-E3A95F288437}" type="presOf" srcId="{F4A0E88F-D8D8-4EEC-A9E1-88148248779A}" destId="{F5C2D877-B0F2-4A21-B09E-3902514135DA}" srcOrd="0" destOrd="0" presId="urn:microsoft.com/office/officeart/2005/8/layout/pyramid2"/>
    <dgm:cxn modelId="{647BB0B3-C47F-4D47-BC43-67C8DBD547DB}" srcId="{46F34C94-C184-4B8D-9795-A447D409B45A}" destId="{823E53B6-3E33-4109-93EB-4DE2A508F036}" srcOrd="0" destOrd="0" parTransId="{5B72493E-BE46-4DEA-BB89-68E9C634B108}" sibTransId="{2EF0F089-18CF-425F-BF39-C0F78817CC46}"/>
    <dgm:cxn modelId="{3FCF9157-138A-4942-94B4-5426A89E74BA}" srcId="{46F34C94-C184-4B8D-9795-A447D409B45A}" destId="{4DA2937E-5FDA-4297-AE4D-2CA903CD0490}" srcOrd="3" destOrd="0" parTransId="{04EE77BF-4ACF-4A33-A8BE-0AF843309387}" sibTransId="{3A8C48F4-5F96-4799-AF9F-87196BBCBB72}"/>
    <dgm:cxn modelId="{46E14B98-CC55-48DB-89BC-DFAB5BC0E72C}" srcId="{46F34C94-C184-4B8D-9795-A447D409B45A}" destId="{F4A0E88F-D8D8-4EEC-A9E1-88148248779A}" srcOrd="1" destOrd="0" parTransId="{A44809FD-9616-4846-9B1B-2E35D458AF99}" sibTransId="{AC749759-1B91-4C08-AE03-73FFFC06034F}"/>
    <dgm:cxn modelId="{DDB53091-BD28-471A-8F56-AF1DBCA1D397}" type="presParOf" srcId="{1333E59D-1C29-41D7-9530-15CC19355AB1}" destId="{3E2194DB-2DB8-44C8-AC47-522575D176FE}" srcOrd="0" destOrd="0" presId="urn:microsoft.com/office/officeart/2005/8/layout/pyramid2"/>
    <dgm:cxn modelId="{6947CF14-863D-4C8A-B0E3-37EFE4F010EA}" type="presParOf" srcId="{1333E59D-1C29-41D7-9530-15CC19355AB1}" destId="{0AA0596F-7A03-46D3-B0B3-FA9420E31511}" srcOrd="1" destOrd="0" presId="urn:microsoft.com/office/officeart/2005/8/layout/pyramid2"/>
    <dgm:cxn modelId="{246A439C-30D6-4B6A-86C2-FD3A139C78A2}" type="presParOf" srcId="{0AA0596F-7A03-46D3-B0B3-FA9420E31511}" destId="{D3DE0892-A11A-4B1D-BA64-2F696699C8AB}" srcOrd="0" destOrd="0" presId="urn:microsoft.com/office/officeart/2005/8/layout/pyramid2"/>
    <dgm:cxn modelId="{5BE82C0C-B695-43CC-9B0D-B8D7037A183F}" type="presParOf" srcId="{0AA0596F-7A03-46D3-B0B3-FA9420E31511}" destId="{862EBDE6-EFDC-421E-9BBE-003448263227}" srcOrd="1" destOrd="0" presId="urn:microsoft.com/office/officeart/2005/8/layout/pyramid2"/>
    <dgm:cxn modelId="{1B3B7D96-6466-4BDA-A36B-6CB3F35EF05B}" type="presParOf" srcId="{0AA0596F-7A03-46D3-B0B3-FA9420E31511}" destId="{F5C2D877-B0F2-4A21-B09E-3902514135DA}" srcOrd="2" destOrd="0" presId="urn:microsoft.com/office/officeart/2005/8/layout/pyramid2"/>
    <dgm:cxn modelId="{A1C4DC00-C68E-468A-ABFA-0B1DD8E2D634}" type="presParOf" srcId="{0AA0596F-7A03-46D3-B0B3-FA9420E31511}" destId="{11A48AEA-C4F4-4C85-A6EE-92AF61FC7DC8}" srcOrd="3" destOrd="0" presId="urn:microsoft.com/office/officeart/2005/8/layout/pyramid2"/>
    <dgm:cxn modelId="{712CFF90-2283-45BE-9C72-9D779044DD98}" type="presParOf" srcId="{0AA0596F-7A03-46D3-B0B3-FA9420E31511}" destId="{52BA3D74-ABCE-4CCC-85A4-5CC62D4C4A21}" srcOrd="4" destOrd="0" presId="urn:microsoft.com/office/officeart/2005/8/layout/pyramid2"/>
    <dgm:cxn modelId="{4B0AFB60-BB4E-47DC-A9EF-258FE47EFCFD}" type="presParOf" srcId="{0AA0596F-7A03-46D3-B0B3-FA9420E31511}" destId="{75B30F88-1ECC-4EF9-9ADC-36A72597DA25}" srcOrd="5" destOrd="0" presId="urn:microsoft.com/office/officeart/2005/8/layout/pyramid2"/>
    <dgm:cxn modelId="{3F4B285F-86F5-430F-B812-7FF6DD506EF5}" type="presParOf" srcId="{0AA0596F-7A03-46D3-B0B3-FA9420E31511}" destId="{C7822795-420D-446B-A530-A985AFFD7062}" srcOrd="6" destOrd="0" presId="urn:microsoft.com/office/officeart/2005/8/layout/pyramid2"/>
    <dgm:cxn modelId="{B41D272A-FE80-46F8-8712-A55A1E9A9C9B}" type="presParOf" srcId="{0AA0596F-7A03-46D3-B0B3-FA9420E31511}" destId="{79493886-7F00-43C4-BDE3-B288471F73B6}" srcOrd="7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21F6192-69DB-4BA0-B9F8-318715B34703}" type="doc">
      <dgm:prSet loTypeId="urn:microsoft.com/office/officeart/2008/layout/VerticalCurv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5A6338B3-64A7-4780-BB77-622B10AEA404}">
      <dgm:prSet phldrT="[Текст]" custT="1"/>
      <dgm:spPr>
        <a:solidFill>
          <a:schemeClr val="accent3">
            <a:lumMod val="75000"/>
          </a:schemeClr>
        </a:solidFill>
        <a:ln>
          <a:noFill/>
        </a:ln>
      </dgm:spPr>
      <dgm:t>
        <a:bodyPr/>
        <a:lstStyle/>
        <a:p>
          <a:r>
            <a:rPr lang="ru-RU" sz="18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Повышение уровня собираемости налогов</a:t>
          </a:r>
          <a:endParaRPr lang="ru-RU" sz="1800" b="1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6C023E8F-5D81-4743-8CDE-8AD9BA3112EC}" type="parTrans" cxnId="{1BFE18B6-B786-4357-8DDC-2FB549ECD048}">
      <dgm:prSet/>
      <dgm:spPr/>
      <dgm:t>
        <a:bodyPr/>
        <a:lstStyle/>
        <a:p>
          <a:endParaRPr lang="ru-RU"/>
        </a:p>
      </dgm:t>
    </dgm:pt>
    <dgm:pt modelId="{13F13453-A586-4F43-A661-D2D9B9BA7435}" type="sibTrans" cxnId="{1BFE18B6-B786-4357-8DDC-2FB549ECD048}">
      <dgm:prSet/>
      <dgm:spPr/>
      <dgm:t>
        <a:bodyPr/>
        <a:lstStyle/>
        <a:p>
          <a:endParaRPr lang="ru-RU"/>
        </a:p>
      </dgm:t>
    </dgm:pt>
    <dgm:pt modelId="{48909E98-FC11-4B36-B477-AD9156172F9C}">
      <dgm:prSet custT="1"/>
      <dgm:spPr>
        <a:solidFill>
          <a:schemeClr val="accent3">
            <a:lumMod val="75000"/>
          </a:schemeClr>
        </a:solidFill>
        <a:ln>
          <a:noFill/>
        </a:ln>
      </dgm:spPr>
      <dgm:t>
        <a:bodyPr/>
        <a:lstStyle/>
        <a:p>
          <a:r>
            <a:rPr lang="ru-RU" sz="18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Усиление налоговой дисциплины</a:t>
          </a:r>
          <a:endParaRPr lang="ru-RU" sz="1800" b="1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62C85A7D-6B58-486D-BA35-E75291DCF4B6}" type="parTrans" cxnId="{0E749028-C89F-4600-98BC-456F67BE3DA9}">
      <dgm:prSet/>
      <dgm:spPr/>
      <dgm:t>
        <a:bodyPr/>
        <a:lstStyle/>
        <a:p>
          <a:endParaRPr lang="ru-RU"/>
        </a:p>
      </dgm:t>
    </dgm:pt>
    <dgm:pt modelId="{3366B071-8CAE-4BD0-903C-E3E26A43ADB0}" type="sibTrans" cxnId="{0E749028-C89F-4600-98BC-456F67BE3DA9}">
      <dgm:prSet/>
      <dgm:spPr/>
      <dgm:t>
        <a:bodyPr/>
        <a:lstStyle/>
        <a:p>
          <a:endParaRPr lang="ru-RU"/>
        </a:p>
      </dgm:t>
    </dgm:pt>
    <dgm:pt modelId="{F6C01A50-83D6-42E5-944D-613855E82195}">
      <dgm:prSet custT="1"/>
      <dgm:spPr>
        <a:solidFill>
          <a:schemeClr val="accent3">
            <a:lumMod val="75000"/>
          </a:schemeClr>
        </a:solidFill>
        <a:ln>
          <a:noFill/>
        </a:ln>
      </dgm:spPr>
      <dgm:t>
        <a:bodyPr/>
        <a:lstStyle/>
        <a:p>
          <a:r>
            <a:rPr lang="ru-RU" sz="18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Сокращение недоимки</a:t>
          </a:r>
          <a:endParaRPr lang="ru-RU" sz="1800" b="1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A8679FB6-247C-4918-AB45-04BDCCF601B4}" type="parTrans" cxnId="{F90E5A93-A8B2-434C-A12A-0FE63E182C1A}">
      <dgm:prSet/>
      <dgm:spPr/>
      <dgm:t>
        <a:bodyPr/>
        <a:lstStyle/>
        <a:p>
          <a:endParaRPr lang="ru-RU"/>
        </a:p>
      </dgm:t>
    </dgm:pt>
    <dgm:pt modelId="{EFDDD514-CE87-4441-925B-2DEE56DE4519}" type="sibTrans" cxnId="{F90E5A93-A8B2-434C-A12A-0FE63E182C1A}">
      <dgm:prSet/>
      <dgm:spPr/>
      <dgm:t>
        <a:bodyPr/>
        <a:lstStyle/>
        <a:p>
          <a:endParaRPr lang="ru-RU"/>
        </a:p>
      </dgm:t>
    </dgm:pt>
    <dgm:pt modelId="{44750F99-AA1C-4A0B-9B33-D72DB5987A79}">
      <dgm:prSet phldrT="[Текст]" custT="1"/>
      <dgm:spPr>
        <a:solidFill>
          <a:schemeClr val="accent3">
            <a:lumMod val="75000"/>
          </a:schemeClr>
        </a:solidFill>
        <a:ln>
          <a:noFill/>
        </a:ln>
      </dgm:spPr>
      <dgm:t>
        <a:bodyPr/>
        <a:lstStyle/>
        <a:p>
          <a:r>
            <a:rPr lang="ru-RU" sz="18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Проведение целенаправленной и эффективной работы с федеральными, окружными и местными администраторами</a:t>
          </a:r>
          <a:endParaRPr lang="ru-RU" sz="1800" b="1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A154959C-C32F-4343-8B08-FEFED00C66C9}" type="sibTrans" cxnId="{41EA2039-99E4-4B9E-B31E-3D36BC1ED0FB}">
      <dgm:prSet/>
      <dgm:spPr>
        <a:ln>
          <a:solidFill>
            <a:srgbClr val="C00000"/>
          </a:solidFill>
        </a:ln>
      </dgm:spPr>
      <dgm:t>
        <a:bodyPr/>
        <a:lstStyle/>
        <a:p>
          <a:endParaRPr lang="ru-RU"/>
        </a:p>
      </dgm:t>
    </dgm:pt>
    <dgm:pt modelId="{6F5A9425-7E0A-4655-90F9-9341D70D551C}" type="parTrans" cxnId="{41EA2039-99E4-4B9E-B31E-3D36BC1ED0FB}">
      <dgm:prSet/>
      <dgm:spPr/>
      <dgm:t>
        <a:bodyPr/>
        <a:lstStyle/>
        <a:p>
          <a:endParaRPr lang="ru-RU"/>
        </a:p>
      </dgm:t>
    </dgm:pt>
    <dgm:pt modelId="{8353B00D-BA3C-4794-BE6A-74004478B7F7}" type="pres">
      <dgm:prSet presAssocID="{521F6192-69DB-4BA0-B9F8-318715B34703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ru-RU"/>
        </a:p>
      </dgm:t>
    </dgm:pt>
    <dgm:pt modelId="{D0B46645-8176-44EA-8D2F-C859EA6AE843}" type="pres">
      <dgm:prSet presAssocID="{521F6192-69DB-4BA0-B9F8-318715B34703}" presName="Name1" presStyleCnt="0"/>
      <dgm:spPr/>
    </dgm:pt>
    <dgm:pt modelId="{C9212E5C-03B4-46EB-89B3-3EF8252FDDD6}" type="pres">
      <dgm:prSet presAssocID="{521F6192-69DB-4BA0-B9F8-318715B34703}" presName="cycle" presStyleCnt="0"/>
      <dgm:spPr/>
    </dgm:pt>
    <dgm:pt modelId="{78B560B4-D59F-47E5-9F4D-640873C68B4D}" type="pres">
      <dgm:prSet presAssocID="{521F6192-69DB-4BA0-B9F8-318715B34703}" presName="srcNode" presStyleLbl="node1" presStyleIdx="0" presStyleCnt="4"/>
      <dgm:spPr/>
    </dgm:pt>
    <dgm:pt modelId="{C1EF95D0-D3D7-4DA3-B475-3F6C839FC530}" type="pres">
      <dgm:prSet presAssocID="{521F6192-69DB-4BA0-B9F8-318715B34703}" presName="conn" presStyleLbl="parChTrans1D2" presStyleIdx="0" presStyleCnt="1" custLinFactNeighborX="-24414" custLinFactNeighborY="-1795"/>
      <dgm:spPr/>
      <dgm:t>
        <a:bodyPr/>
        <a:lstStyle/>
        <a:p>
          <a:endParaRPr lang="ru-RU"/>
        </a:p>
      </dgm:t>
    </dgm:pt>
    <dgm:pt modelId="{E99DA5CE-8EE2-4E4E-8C70-70CA17A38ADA}" type="pres">
      <dgm:prSet presAssocID="{521F6192-69DB-4BA0-B9F8-318715B34703}" presName="extraNode" presStyleLbl="node1" presStyleIdx="0" presStyleCnt="4"/>
      <dgm:spPr/>
    </dgm:pt>
    <dgm:pt modelId="{F8EE9829-3CB9-4F2A-BA5E-5BD620F01DCE}" type="pres">
      <dgm:prSet presAssocID="{521F6192-69DB-4BA0-B9F8-318715B34703}" presName="dstNode" presStyleLbl="node1" presStyleIdx="0" presStyleCnt="4"/>
      <dgm:spPr/>
    </dgm:pt>
    <dgm:pt modelId="{18D25927-93BC-4A0E-B783-5BD4EF0F3CC2}" type="pres">
      <dgm:prSet presAssocID="{44750F99-AA1C-4A0B-9B33-D72DB5987A79}" presName="text_1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EB86866-4EA4-4139-AFEC-38059DD169F2}" type="pres">
      <dgm:prSet presAssocID="{44750F99-AA1C-4A0B-9B33-D72DB5987A79}" presName="accent_1" presStyleCnt="0"/>
      <dgm:spPr/>
    </dgm:pt>
    <dgm:pt modelId="{1094A14A-44BE-4B14-84D3-DD5DD5ED3DB9}" type="pres">
      <dgm:prSet presAssocID="{44750F99-AA1C-4A0B-9B33-D72DB5987A79}" presName="accentRepeatNode" presStyleLbl="solidFgAcc1" presStyleIdx="0" presStyleCnt="4"/>
      <dgm:spPr>
        <a:solidFill>
          <a:schemeClr val="bg1">
            <a:lumMod val="50000"/>
          </a:schemeClr>
        </a:solidFill>
        <a:ln>
          <a:solidFill>
            <a:srgbClr val="C00000"/>
          </a:solidFill>
        </a:ln>
      </dgm:spPr>
      <dgm:t>
        <a:bodyPr/>
        <a:lstStyle/>
        <a:p>
          <a:endParaRPr lang="ru-RU"/>
        </a:p>
      </dgm:t>
    </dgm:pt>
    <dgm:pt modelId="{32E5A9EC-194C-4EEB-B7FD-F48BEAB1D754}" type="pres">
      <dgm:prSet presAssocID="{5A6338B3-64A7-4780-BB77-622B10AEA404}" presName="text_2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0271580-BEC1-4A98-8A3E-E398CCB7D661}" type="pres">
      <dgm:prSet presAssocID="{5A6338B3-64A7-4780-BB77-622B10AEA404}" presName="accent_2" presStyleCnt="0"/>
      <dgm:spPr/>
    </dgm:pt>
    <dgm:pt modelId="{F1359C34-6E56-47C0-A3B7-D1C5D71837B0}" type="pres">
      <dgm:prSet presAssocID="{5A6338B3-64A7-4780-BB77-622B10AEA404}" presName="accentRepeatNode" presStyleLbl="solidFgAcc1" presStyleIdx="1" presStyleCnt="4"/>
      <dgm:spPr>
        <a:solidFill>
          <a:schemeClr val="bg1">
            <a:lumMod val="50000"/>
          </a:schemeClr>
        </a:solidFill>
        <a:ln>
          <a:solidFill>
            <a:srgbClr val="C00000"/>
          </a:solidFill>
        </a:ln>
      </dgm:spPr>
      <dgm:t>
        <a:bodyPr/>
        <a:lstStyle/>
        <a:p>
          <a:endParaRPr lang="ru-RU"/>
        </a:p>
      </dgm:t>
    </dgm:pt>
    <dgm:pt modelId="{192511C9-13ED-4743-B56D-7997B2B49A56}" type="pres">
      <dgm:prSet presAssocID="{F6C01A50-83D6-42E5-944D-613855E82195}" presName="text_3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591575E-6518-4A64-AA2F-C0BC054CE706}" type="pres">
      <dgm:prSet presAssocID="{F6C01A50-83D6-42E5-944D-613855E82195}" presName="accent_3" presStyleCnt="0"/>
      <dgm:spPr/>
    </dgm:pt>
    <dgm:pt modelId="{3F773D0E-F349-4793-8BC2-9F03AAC77320}" type="pres">
      <dgm:prSet presAssocID="{F6C01A50-83D6-42E5-944D-613855E82195}" presName="accentRepeatNode" presStyleLbl="solidFgAcc1" presStyleIdx="2" presStyleCnt="4" custLinFactNeighborX="-183" custLinFactNeighborY="354"/>
      <dgm:spPr>
        <a:solidFill>
          <a:schemeClr val="bg1">
            <a:lumMod val="50000"/>
          </a:schemeClr>
        </a:solidFill>
        <a:ln>
          <a:solidFill>
            <a:srgbClr val="C00000"/>
          </a:solidFill>
        </a:ln>
      </dgm:spPr>
    </dgm:pt>
    <dgm:pt modelId="{B4CE5841-A2B6-40A7-8569-3CF14952382F}" type="pres">
      <dgm:prSet presAssocID="{48909E98-FC11-4B36-B477-AD9156172F9C}" presName="text_4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CF454E3-D589-4BFE-9221-E2EA77CC711B}" type="pres">
      <dgm:prSet presAssocID="{48909E98-FC11-4B36-B477-AD9156172F9C}" presName="accent_4" presStyleCnt="0"/>
      <dgm:spPr/>
    </dgm:pt>
    <dgm:pt modelId="{D61C689E-458F-41E0-800B-09B6957409DE}" type="pres">
      <dgm:prSet presAssocID="{48909E98-FC11-4B36-B477-AD9156172F9C}" presName="accentRepeatNode" presStyleLbl="solidFgAcc1" presStyleIdx="3" presStyleCnt="4"/>
      <dgm:spPr>
        <a:solidFill>
          <a:schemeClr val="bg1">
            <a:lumMod val="50000"/>
          </a:schemeClr>
        </a:solidFill>
        <a:ln>
          <a:solidFill>
            <a:srgbClr val="C00000"/>
          </a:solidFill>
        </a:ln>
      </dgm:spPr>
      <dgm:t>
        <a:bodyPr/>
        <a:lstStyle/>
        <a:p>
          <a:endParaRPr lang="ru-RU"/>
        </a:p>
      </dgm:t>
    </dgm:pt>
  </dgm:ptLst>
  <dgm:cxnLst>
    <dgm:cxn modelId="{F90E5A93-A8B2-434C-A12A-0FE63E182C1A}" srcId="{521F6192-69DB-4BA0-B9F8-318715B34703}" destId="{F6C01A50-83D6-42E5-944D-613855E82195}" srcOrd="2" destOrd="0" parTransId="{A8679FB6-247C-4918-AB45-04BDCCF601B4}" sibTransId="{EFDDD514-CE87-4441-925B-2DEE56DE4519}"/>
    <dgm:cxn modelId="{E2C1319C-8550-45EB-AEF1-0CB2BC151ABE}" type="presOf" srcId="{44750F99-AA1C-4A0B-9B33-D72DB5987A79}" destId="{18D25927-93BC-4A0E-B783-5BD4EF0F3CC2}" srcOrd="0" destOrd="0" presId="urn:microsoft.com/office/officeart/2008/layout/VerticalCurvedList"/>
    <dgm:cxn modelId="{6AD7FEA9-F2D2-4842-8F82-75870D3F8F4B}" type="presOf" srcId="{521F6192-69DB-4BA0-B9F8-318715B34703}" destId="{8353B00D-BA3C-4794-BE6A-74004478B7F7}" srcOrd="0" destOrd="0" presId="urn:microsoft.com/office/officeart/2008/layout/VerticalCurvedList"/>
    <dgm:cxn modelId="{0E749028-C89F-4600-98BC-456F67BE3DA9}" srcId="{521F6192-69DB-4BA0-B9F8-318715B34703}" destId="{48909E98-FC11-4B36-B477-AD9156172F9C}" srcOrd="3" destOrd="0" parTransId="{62C85A7D-6B58-486D-BA35-E75291DCF4B6}" sibTransId="{3366B071-8CAE-4BD0-903C-E3E26A43ADB0}"/>
    <dgm:cxn modelId="{B2B7273B-332B-4593-B6FC-78CDD583A98F}" type="presOf" srcId="{5A6338B3-64A7-4780-BB77-622B10AEA404}" destId="{32E5A9EC-194C-4EEB-B7FD-F48BEAB1D754}" srcOrd="0" destOrd="0" presId="urn:microsoft.com/office/officeart/2008/layout/VerticalCurvedList"/>
    <dgm:cxn modelId="{99224F3F-7175-4712-8799-FDAD473B2D11}" type="presOf" srcId="{A154959C-C32F-4343-8B08-FEFED00C66C9}" destId="{C1EF95D0-D3D7-4DA3-B475-3F6C839FC530}" srcOrd="0" destOrd="0" presId="urn:microsoft.com/office/officeart/2008/layout/VerticalCurvedList"/>
    <dgm:cxn modelId="{41EA2039-99E4-4B9E-B31E-3D36BC1ED0FB}" srcId="{521F6192-69DB-4BA0-B9F8-318715B34703}" destId="{44750F99-AA1C-4A0B-9B33-D72DB5987A79}" srcOrd="0" destOrd="0" parTransId="{6F5A9425-7E0A-4655-90F9-9341D70D551C}" sibTransId="{A154959C-C32F-4343-8B08-FEFED00C66C9}"/>
    <dgm:cxn modelId="{25182CE1-F1D2-440A-8D10-31402DDE75DA}" type="presOf" srcId="{48909E98-FC11-4B36-B477-AD9156172F9C}" destId="{B4CE5841-A2B6-40A7-8569-3CF14952382F}" srcOrd="0" destOrd="0" presId="urn:microsoft.com/office/officeart/2008/layout/VerticalCurvedList"/>
    <dgm:cxn modelId="{4802C42B-BC2E-4F92-B7A1-38B1326A2ED4}" type="presOf" srcId="{F6C01A50-83D6-42E5-944D-613855E82195}" destId="{192511C9-13ED-4743-B56D-7997B2B49A56}" srcOrd="0" destOrd="0" presId="urn:microsoft.com/office/officeart/2008/layout/VerticalCurvedList"/>
    <dgm:cxn modelId="{1BFE18B6-B786-4357-8DDC-2FB549ECD048}" srcId="{521F6192-69DB-4BA0-B9F8-318715B34703}" destId="{5A6338B3-64A7-4780-BB77-622B10AEA404}" srcOrd="1" destOrd="0" parTransId="{6C023E8F-5D81-4743-8CDE-8AD9BA3112EC}" sibTransId="{13F13453-A586-4F43-A661-D2D9B9BA7435}"/>
    <dgm:cxn modelId="{E348FD37-96BC-4B48-9699-5A2FEF195E5C}" type="presParOf" srcId="{8353B00D-BA3C-4794-BE6A-74004478B7F7}" destId="{D0B46645-8176-44EA-8D2F-C859EA6AE843}" srcOrd="0" destOrd="0" presId="urn:microsoft.com/office/officeart/2008/layout/VerticalCurvedList"/>
    <dgm:cxn modelId="{009296C6-D42F-48C0-9658-F53B224B98A3}" type="presParOf" srcId="{D0B46645-8176-44EA-8D2F-C859EA6AE843}" destId="{C9212E5C-03B4-46EB-89B3-3EF8252FDDD6}" srcOrd="0" destOrd="0" presId="urn:microsoft.com/office/officeart/2008/layout/VerticalCurvedList"/>
    <dgm:cxn modelId="{205798DD-636F-42D8-800F-9DA22CDD30F2}" type="presParOf" srcId="{C9212E5C-03B4-46EB-89B3-3EF8252FDDD6}" destId="{78B560B4-D59F-47E5-9F4D-640873C68B4D}" srcOrd="0" destOrd="0" presId="urn:microsoft.com/office/officeart/2008/layout/VerticalCurvedList"/>
    <dgm:cxn modelId="{84BBB66A-7793-4522-8BEC-81F18EEF2C24}" type="presParOf" srcId="{C9212E5C-03B4-46EB-89B3-3EF8252FDDD6}" destId="{C1EF95D0-D3D7-4DA3-B475-3F6C839FC530}" srcOrd="1" destOrd="0" presId="urn:microsoft.com/office/officeart/2008/layout/VerticalCurvedList"/>
    <dgm:cxn modelId="{BFEADC1B-4161-44C1-9A18-E21C4306BC65}" type="presParOf" srcId="{C9212E5C-03B4-46EB-89B3-3EF8252FDDD6}" destId="{E99DA5CE-8EE2-4E4E-8C70-70CA17A38ADA}" srcOrd="2" destOrd="0" presId="urn:microsoft.com/office/officeart/2008/layout/VerticalCurvedList"/>
    <dgm:cxn modelId="{0A7C7F30-A3C2-4B2D-BC50-BD5EC339EF10}" type="presParOf" srcId="{C9212E5C-03B4-46EB-89B3-3EF8252FDDD6}" destId="{F8EE9829-3CB9-4F2A-BA5E-5BD620F01DCE}" srcOrd="3" destOrd="0" presId="urn:microsoft.com/office/officeart/2008/layout/VerticalCurvedList"/>
    <dgm:cxn modelId="{734BA9A7-840F-4569-B6C5-13921E7B2D21}" type="presParOf" srcId="{D0B46645-8176-44EA-8D2F-C859EA6AE843}" destId="{18D25927-93BC-4A0E-B783-5BD4EF0F3CC2}" srcOrd="1" destOrd="0" presId="urn:microsoft.com/office/officeart/2008/layout/VerticalCurvedList"/>
    <dgm:cxn modelId="{1E6FFE9A-794A-498A-B693-FADCBB9F9326}" type="presParOf" srcId="{D0B46645-8176-44EA-8D2F-C859EA6AE843}" destId="{5EB86866-4EA4-4139-AFEC-38059DD169F2}" srcOrd="2" destOrd="0" presId="urn:microsoft.com/office/officeart/2008/layout/VerticalCurvedList"/>
    <dgm:cxn modelId="{ACDE41E0-672A-4CCE-9ABD-A7B1824596C3}" type="presParOf" srcId="{5EB86866-4EA4-4139-AFEC-38059DD169F2}" destId="{1094A14A-44BE-4B14-84D3-DD5DD5ED3DB9}" srcOrd="0" destOrd="0" presId="urn:microsoft.com/office/officeart/2008/layout/VerticalCurvedList"/>
    <dgm:cxn modelId="{AA4C5A03-E279-462B-875D-C921BB10D40E}" type="presParOf" srcId="{D0B46645-8176-44EA-8D2F-C859EA6AE843}" destId="{32E5A9EC-194C-4EEB-B7FD-F48BEAB1D754}" srcOrd="3" destOrd="0" presId="urn:microsoft.com/office/officeart/2008/layout/VerticalCurvedList"/>
    <dgm:cxn modelId="{CBA9C965-0F11-4888-94B6-A83B80ABD51C}" type="presParOf" srcId="{D0B46645-8176-44EA-8D2F-C859EA6AE843}" destId="{E0271580-BEC1-4A98-8A3E-E398CCB7D661}" srcOrd="4" destOrd="0" presId="urn:microsoft.com/office/officeart/2008/layout/VerticalCurvedList"/>
    <dgm:cxn modelId="{111DE080-D16B-4612-AF8A-BD6580FCF114}" type="presParOf" srcId="{E0271580-BEC1-4A98-8A3E-E398CCB7D661}" destId="{F1359C34-6E56-47C0-A3B7-D1C5D71837B0}" srcOrd="0" destOrd="0" presId="urn:microsoft.com/office/officeart/2008/layout/VerticalCurvedList"/>
    <dgm:cxn modelId="{6F1BD60B-0319-4CBF-8716-7CF54FB76C22}" type="presParOf" srcId="{D0B46645-8176-44EA-8D2F-C859EA6AE843}" destId="{192511C9-13ED-4743-B56D-7997B2B49A56}" srcOrd="5" destOrd="0" presId="urn:microsoft.com/office/officeart/2008/layout/VerticalCurvedList"/>
    <dgm:cxn modelId="{BDDF9B46-F824-4AE0-AD3C-0366EABC8B56}" type="presParOf" srcId="{D0B46645-8176-44EA-8D2F-C859EA6AE843}" destId="{0591575E-6518-4A64-AA2F-C0BC054CE706}" srcOrd="6" destOrd="0" presId="urn:microsoft.com/office/officeart/2008/layout/VerticalCurvedList"/>
    <dgm:cxn modelId="{1B850685-664F-443E-8606-E3AC3BADCD4C}" type="presParOf" srcId="{0591575E-6518-4A64-AA2F-C0BC054CE706}" destId="{3F773D0E-F349-4793-8BC2-9F03AAC77320}" srcOrd="0" destOrd="0" presId="urn:microsoft.com/office/officeart/2008/layout/VerticalCurvedList"/>
    <dgm:cxn modelId="{6A2D95F7-22EE-46C6-9B41-44C1BC618664}" type="presParOf" srcId="{D0B46645-8176-44EA-8D2F-C859EA6AE843}" destId="{B4CE5841-A2B6-40A7-8569-3CF14952382F}" srcOrd="7" destOrd="0" presId="urn:microsoft.com/office/officeart/2008/layout/VerticalCurvedList"/>
    <dgm:cxn modelId="{8D37FC0B-AF6B-4EED-BBD9-BFC21C7C8470}" type="presParOf" srcId="{D0B46645-8176-44EA-8D2F-C859EA6AE843}" destId="{BCF454E3-D589-4BFE-9221-E2EA77CC711B}" srcOrd="8" destOrd="0" presId="urn:microsoft.com/office/officeart/2008/layout/VerticalCurvedList"/>
    <dgm:cxn modelId="{2D4717BE-9259-4DC8-8818-985DF6F242DE}" type="presParOf" srcId="{BCF454E3-D589-4BFE-9221-E2EA77CC711B}" destId="{D61C689E-458F-41E0-800B-09B6957409DE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521F6192-69DB-4BA0-B9F8-318715B34703}" type="doc">
      <dgm:prSet loTypeId="urn:microsoft.com/office/officeart/2008/layout/VerticalCurv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5A6338B3-64A7-4780-BB77-622B10AEA404}">
      <dgm:prSet phldrT="[Текст]" custT="1"/>
      <dgm:spPr>
        <a:solidFill>
          <a:schemeClr val="accent3">
            <a:lumMod val="75000"/>
          </a:schemeClr>
        </a:solidFill>
        <a:ln>
          <a:noFill/>
        </a:ln>
      </dgm:spPr>
      <dgm:t>
        <a:bodyPr/>
        <a:lstStyle/>
        <a:p>
          <a:endParaRPr lang="ru-RU" sz="1800" b="1" dirty="0" smtClean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r>
            <a:rPr lang="ru-RU" sz="18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Оказание населению качественных и доступных муниципальных услуг </a:t>
          </a:r>
        </a:p>
        <a:p>
          <a:endParaRPr lang="ru-RU" sz="1800" b="1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6C023E8F-5D81-4743-8CDE-8AD9BA3112EC}" type="parTrans" cxnId="{1BFE18B6-B786-4357-8DDC-2FB549ECD048}">
      <dgm:prSet/>
      <dgm:spPr/>
      <dgm:t>
        <a:bodyPr/>
        <a:lstStyle/>
        <a:p>
          <a:endParaRPr lang="ru-RU"/>
        </a:p>
      </dgm:t>
    </dgm:pt>
    <dgm:pt modelId="{13F13453-A586-4F43-A661-D2D9B9BA7435}" type="sibTrans" cxnId="{1BFE18B6-B786-4357-8DDC-2FB549ECD048}">
      <dgm:prSet/>
      <dgm:spPr/>
      <dgm:t>
        <a:bodyPr/>
        <a:lstStyle/>
        <a:p>
          <a:endParaRPr lang="ru-RU"/>
        </a:p>
      </dgm:t>
    </dgm:pt>
    <dgm:pt modelId="{48909E98-FC11-4B36-B477-AD9156172F9C}">
      <dgm:prSet custT="1"/>
      <dgm:spPr>
        <a:solidFill>
          <a:schemeClr val="accent3">
            <a:lumMod val="75000"/>
          </a:schemeClr>
        </a:solidFill>
        <a:ln>
          <a:noFill/>
        </a:ln>
      </dgm:spPr>
      <dgm:t>
        <a:bodyPr/>
        <a:lstStyle/>
        <a:p>
          <a:r>
            <a:rPr lang="ru-RU" sz="18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Повышение открытости и прозрачности бюджетного процесса</a:t>
          </a:r>
          <a:endParaRPr lang="ru-RU" sz="1800" b="1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62C85A7D-6B58-486D-BA35-E75291DCF4B6}" type="parTrans" cxnId="{0E749028-C89F-4600-98BC-456F67BE3DA9}">
      <dgm:prSet/>
      <dgm:spPr/>
      <dgm:t>
        <a:bodyPr/>
        <a:lstStyle/>
        <a:p>
          <a:endParaRPr lang="ru-RU"/>
        </a:p>
      </dgm:t>
    </dgm:pt>
    <dgm:pt modelId="{3366B071-8CAE-4BD0-903C-E3E26A43ADB0}" type="sibTrans" cxnId="{0E749028-C89F-4600-98BC-456F67BE3DA9}">
      <dgm:prSet/>
      <dgm:spPr/>
      <dgm:t>
        <a:bodyPr/>
        <a:lstStyle/>
        <a:p>
          <a:endParaRPr lang="ru-RU"/>
        </a:p>
      </dgm:t>
    </dgm:pt>
    <dgm:pt modelId="{F6C01A50-83D6-42E5-944D-613855E82195}">
      <dgm:prSet custT="1"/>
      <dgm:spPr>
        <a:solidFill>
          <a:schemeClr val="accent3">
            <a:lumMod val="75000"/>
          </a:schemeClr>
        </a:solidFill>
        <a:ln>
          <a:noFill/>
        </a:ln>
      </dgm:spPr>
      <dgm:t>
        <a:bodyPr/>
        <a:lstStyle/>
        <a:p>
          <a:r>
            <a:rPr lang="ru-RU" sz="18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Эффективное расходование бюджетных средств</a:t>
          </a:r>
          <a:endParaRPr lang="ru-RU" sz="1800" b="1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A8679FB6-247C-4918-AB45-04BDCCF601B4}" type="parTrans" cxnId="{F90E5A93-A8B2-434C-A12A-0FE63E182C1A}">
      <dgm:prSet/>
      <dgm:spPr/>
      <dgm:t>
        <a:bodyPr/>
        <a:lstStyle/>
        <a:p>
          <a:endParaRPr lang="ru-RU"/>
        </a:p>
      </dgm:t>
    </dgm:pt>
    <dgm:pt modelId="{EFDDD514-CE87-4441-925B-2DEE56DE4519}" type="sibTrans" cxnId="{F90E5A93-A8B2-434C-A12A-0FE63E182C1A}">
      <dgm:prSet/>
      <dgm:spPr/>
      <dgm:t>
        <a:bodyPr/>
        <a:lstStyle/>
        <a:p>
          <a:endParaRPr lang="ru-RU"/>
        </a:p>
      </dgm:t>
    </dgm:pt>
    <dgm:pt modelId="{44750F99-AA1C-4A0B-9B33-D72DB5987A79}">
      <dgm:prSet phldrT="[Текст]" custT="1"/>
      <dgm:spPr>
        <a:solidFill>
          <a:schemeClr val="accent3">
            <a:lumMod val="75000"/>
          </a:schemeClr>
        </a:solidFill>
        <a:ln>
          <a:noFill/>
        </a:ln>
      </dgm:spPr>
      <dgm:t>
        <a:bodyPr/>
        <a:lstStyle/>
        <a:p>
          <a:r>
            <a:rPr lang="ru-RU" sz="18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Выполнение решений, поставленных Президентом Российской Федерации</a:t>
          </a:r>
          <a:endParaRPr lang="ru-RU" sz="1800" b="1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A154959C-C32F-4343-8B08-FEFED00C66C9}" type="sibTrans" cxnId="{41EA2039-99E4-4B9E-B31E-3D36BC1ED0FB}">
      <dgm:prSet/>
      <dgm:spPr>
        <a:ln>
          <a:solidFill>
            <a:srgbClr val="C00000"/>
          </a:solidFill>
        </a:ln>
      </dgm:spPr>
      <dgm:t>
        <a:bodyPr/>
        <a:lstStyle/>
        <a:p>
          <a:endParaRPr lang="ru-RU"/>
        </a:p>
      </dgm:t>
    </dgm:pt>
    <dgm:pt modelId="{6F5A9425-7E0A-4655-90F9-9341D70D551C}" type="parTrans" cxnId="{41EA2039-99E4-4B9E-B31E-3D36BC1ED0FB}">
      <dgm:prSet/>
      <dgm:spPr/>
      <dgm:t>
        <a:bodyPr/>
        <a:lstStyle/>
        <a:p>
          <a:endParaRPr lang="ru-RU"/>
        </a:p>
      </dgm:t>
    </dgm:pt>
    <dgm:pt modelId="{8353B00D-BA3C-4794-BE6A-74004478B7F7}" type="pres">
      <dgm:prSet presAssocID="{521F6192-69DB-4BA0-B9F8-318715B34703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ru-RU"/>
        </a:p>
      </dgm:t>
    </dgm:pt>
    <dgm:pt modelId="{D0B46645-8176-44EA-8D2F-C859EA6AE843}" type="pres">
      <dgm:prSet presAssocID="{521F6192-69DB-4BA0-B9F8-318715B34703}" presName="Name1" presStyleCnt="0"/>
      <dgm:spPr/>
    </dgm:pt>
    <dgm:pt modelId="{C9212E5C-03B4-46EB-89B3-3EF8252FDDD6}" type="pres">
      <dgm:prSet presAssocID="{521F6192-69DB-4BA0-B9F8-318715B34703}" presName="cycle" presStyleCnt="0"/>
      <dgm:spPr/>
    </dgm:pt>
    <dgm:pt modelId="{78B560B4-D59F-47E5-9F4D-640873C68B4D}" type="pres">
      <dgm:prSet presAssocID="{521F6192-69DB-4BA0-B9F8-318715B34703}" presName="srcNode" presStyleLbl="node1" presStyleIdx="0" presStyleCnt="4"/>
      <dgm:spPr/>
    </dgm:pt>
    <dgm:pt modelId="{C1EF95D0-D3D7-4DA3-B475-3F6C839FC530}" type="pres">
      <dgm:prSet presAssocID="{521F6192-69DB-4BA0-B9F8-318715B34703}" presName="conn" presStyleLbl="parChTrans1D2" presStyleIdx="0" presStyleCnt="1" custLinFactNeighborX="-24414" custLinFactNeighborY="-1795"/>
      <dgm:spPr/>
      <dgm:t>
        <a:bodyPr/>
        <a:lstStyle/>
        <a:p>
          <a:endParaRPr lang="ru-RU"/>
        </a:p>
      </dgm:t>
    </dgm:pt>
    <dgm:pt modelId="{E99DA5CE-8EE2-4E4E-8C70-70CA17A38ADA}" type="pres">
      <dgm:prSet presAssocID="{521F6192-69DB-4BA0-B9F8-318715B34703}" presName="extraNode" presStyleLbl="node1" presStyleIdx="0" presStyleCnt="4"/>
      <dgm:spPr/>
    </dgm:pt>
    <dgm:pt modelId="{F8EE9829-3CB9-4F2A-BA5E-5BD620F01DCE}" type="pres">
      <dgm:prSet presAssocID="{521F6192-69DB-4BA0-B9F8-318715B34703}" presName="dstNode" presStyleLbl="node1" presStyleIdx="0" presStyleCnt="4"/>
      <dgm:spPr/>
    </dgm:pt>
    <dgm:pt modelId="{18D25927-93BC-4A0E-B783-5BD4EF0F3CC2}" type="pres">
      <dgm:prSet presAssocID="{44750F99-AA1C-4A0B-9B33-D72DB5987A79}" presName="text_1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EB86866-4EA4-4139-AFEC-38059DD169F2}" type="pres">
      <dgm:prSet presAssocID="{44750F99-AA1C-4A0B-9B33-D72DB5987A79}" presName="accent_1" presStyleCnt="0"/>
      <dgm:spPr/>
    </dgm:pt>
    <dgm:pt modelId="{1094A14A-44BE-4B14-84D3-DD5DD5ED3DB9}" type="pres">
      <dgm:prSet presAssocID="{44750F99-AA1C-4A0B-9B33-D72DB5987A79}" presName="accentRepeatNode" presStyleLbl="solidFgAcc1" presStyleIdx="0" presStyleCnt="4"/>
      <dgm:spPr>
        <a:solidFill>
          <a:schemeClr val="bg1">
            <a:lumMod val="50000"/>
          </a:schemeClr>
        </a:solidFill>
        <a:ln>
          <a:solidFill>
            <a:srgbClr val="C00000"/>
          </a:solidFill>
        </a:ln>
      </dgm:spPr>
      <dgm:t>
        <a:bodyPr/>
        <a:lstStyle/>
        <a:p>
          <a:endParaRPr lang="ru-RU"/>
        </a:p>
      </dgm:t>
    </dgm:pt>
    <dgm:pt modelId="{32E5A9EC-194C-4EEB-B7FD-F48BEAB1D754}" type="pres">
      <dgm:prSet presAssocID="{5A6338B3-64A7-4780-BB77-622B10AEA404}" presName="text_2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0271580-BEC1-4A98-8A3E-E398CCB7D661}" type="pres">
      <dgm:prSet presAssocID="{5A6338B3-64A7-4780-BB77-622B10AEA404}" presName="accent_2" presStyleCnt="0"/>
      <dgm:spPr/>
    </dgm:pt>
    <dgm:pt modelId="{F1359C34-6E56-47C0-A3B7-D1C5D71837B0}" type="pres">
      <dgm:prSet presAssocID="{5A6338B3-64A7-4780-BB77-622B10AEA404}" presName="accentRepeatNode" presStyleLbl="solidFgAcc1" presStyleIdx="1" presStyleCnt="4"/>
      <dgm:spPr>
        <a:solidFill>
          <a:schemeClr val="bg1">
            <a:lumMod val="50000"/>
          </a:schemeClr>
        </a:solidFill>
        <a:ln>
          <a:solidFill>
            <a:srgbClr val="C00000"/>
          </a:solidFill>
        </a:ln>
      </dgm:spPr>
      <dgm:t>
        <a:bodyPr/>
        <a:lstStyle/>
        <a:p>
          <a:endParaRPr lang="ru-RU"/>
        </a:p>
      </dgm:t>
    </dgm:pt>
    <dgm:pt modelId="{192511C9-13ED-4743-B56D-7997B2B49A56}" type="pres">
      <dgm:prSet presAssocID="{F6C01A50-83D6-42E5-944D-613855E82195}" presName="text_3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591575E-6518-4A64-AA2F-C0BC054CE706}" type="pres">
      <dgm:prSet presAssocID="{F6C01A50-83D6-42E5-944D-613855E82195}" presName="accent_3" presStyleCnt="0"/>
      <dgm:spPr/>
    </dgm:pt>
    <dgm:pt modelId="{3F773D0E-F349-4793-8BC2-9F03AAC77320}" type="pres">
      <dgm:prSet presAssocID="{F6C01A50-83D6-42E5-944D-613855E82195}" presName="accentRepeatNode" presStyleLbl="solidFgAcc1" presStyleIdx="2" presStyleCnt="4" custLinFactNeighborX="-183" custLinFactNeighborY="354"/>
      <dgm:spPr>
        <a:solidFill>
          <a:schemeClr val="bg1">
            <a:lumMod val="50000"/>
          </a:schemeClr>
        </a:solidFill>
        <a:ln>
          <a:solidFill>
            <a:srgbClr val="C00000"/>
          </a:solidFill>
        </a:ln>
      </dgm:spPr>
    </dgm:pt>
    <dgm:pt modelId="{B4CE5841-A2B6-40A7-8569-3CF14952382F}" type="pres">
      <dgm:prSet presAssocID="{48909E98-FC11-4B36-B477-AD9156172F9C}" presName="text_4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CF454E3-D589-4BFE-9221-E2EA77CC711B}" type="pres">
      <dgm:prSet presAssocID="{48909E98-FC11-4B36-B477-AD9156172F9C}" presName="accent_4" presStyleCnt="0"/>
      <dgm:spPr/>
    </dgm:pt>
    <dgm:pt modelId="{D61C689E-458F-41E0-800B-09B6957409DE}" type="pres">
      <dgm:prSet presAssocID="{48909E98-FC11-4B36-B477-AD9156172F9C}" presName="accentRepeatNode" presStyleLbl="solidFgAcc1" presStyleIdx="3" presStyleCnt="4"/>
      <dgm:spPr>
        <a:solidFill>
          <a:schemeClr val="bg1">
            <a:lumMod val="50000"/>
          </a:schemeClr>
        </a:solidFill>
        <a:ln>
          <a:solidFill>
            <a:srgbClr val="C00000"/>
          </a:solidFill>
        </a:ln>
      </dgm:spPr>
      <dgm:t>
        <a:bodyPr/>
        <a:lstStyle/>
        <a:p>
          <a:endParaRPr lang="ru-RU"/>
        </a:p>
      </dgm:t>
    </dgm:pt>
  </dgm:ptLst>
  <dgm:cxnLst>
    <dgm:cxn modelId="{BDA89F7F-0DF7-46A7-8640-E3F291B49491}" type="presOf" srcId="{5A6338B3-64A7-4780-BB77-622B10AEA404}" destId="{32E5A9EC-194C-4EEB-B7FD-F48BEAB1D754}" srcOrd="0" destOrd="0" presId="urn:microsoft.com/office/officeart/2008/layout/VerticalCurvedList"/>
    <dgm:cxn modelId="{868E50C0-C462-4AE9-A845-DDAC8F96D033}" type="presOf" srcId="{A154959C-C32F-4343-8B08-FEFED00C66C9}" destId="{C1EF95D0-D3D7-4DA3-B475-3F6C839FC530}" srcOrd="0" destOrd="0" presId="urn:microsoft.com/office/officeart/2008/layout/VerticalCurvedList"/>
    <dgm:cxn modelId="{6F2E7934-D752-4988-9F58-1AA7C36AB159}" type="presOf" srcId="{521F6192-69DB-4BA0-B9F8-318715B34703}" destId="{8353B00D-BA3C-4794-BE6A-74004478B7F7}" srcOrd="0" destOrd="0" presId="urn:microsoft.com/office/officeart/2008/layout/VerticalCurvedList"/>
    <dgm:cxn modelId="{F90E5A93-A8B2-434C-A12A-0FE63E182C1A}" srcId="{521F6192-69DB-4BA0-B9F8-318715B34703}" destId="{F6C01A50-83D6-42E5-944D-613855E82195}" srcOrd="2" destOrd="0" parTransId="{A8679FB6-247C-4918-AB45-04BDCCF601B4}" sibTransId="{EFDDD514-CE87-4441-925B-2DEE56DE4519}"/>
    <dgm:cxn modelId="{0CBB22CF-A136-42E8-B5C2-1D101B80F59B}" type="presOf" srcId="{44750F99-AA1C-4A0B-9B33-D72DB5987A79}" destId="{18D25927-93BC-4A0E-B783-5BD4EF0F3CC2}" srcOrd="0" destOrd="0" presId="urn:microsoft.com/office/officeart/2008/layout/VerticalCurvedList"/>
    <dgm:cxn modelId="{0E749028-C89F-4600-98BC-456F67BE3DA9}" srcId="{521F6192-69DB-4BA0-B9F8-318715B34703}" destId="{48909E98-FC11-4B36-B477-AD9156172F9C}" srcOrd="3" destOrd="0" parTransId="{62C85A7D-6B58-486D-BA35-E75291DCF4B6}" sibTransId="{3366B071-8CAE-4BD0-903C-E3E26A43ADB0}"/>
    <dgm:cxn modelId="{41EA2039-99E4-4B9E-B31E-3D36BC1ED0FB}" srcId="{521F6192-69DB-4BA0-B9F8-318715B34703}" destId="{44750F99-AA1C-4A0B-9B33-D72DB5987A79}" srcOrd="0" destOrd="0" parTransId="{6F5A9425-7E0A-4655-90F9-9341D70D551C}" sibTransId="{A154959C-C32F-4343-8B08-FEFED00C66C9}"/>
    <dgm:cxn modelId="{1D9840FB-2F9C-4F09-96F7-210F25C1837E}" type="presOf" srcId="{48909E98-FC11-4B36-B477-AD9156172F9C}" destId="{B4CE5841-A2B6-40A7-8569-3CF14952382F}" srcOrd="0" destOrd="0" presId="urn:microsoft.com/office/officeart/2008/layout/VerticalCurvedList"/>
    <dgm:cxn modelId="{1BFE18B6-B786-4357-8DDC-2FB549ECD048}" srcId="{521F6192-69DB-4BA0-B9F8-318715B34703}" destId="{5A6338B3-64A7-4780-BB77-622B10AEA404}" srcOrd="1" destOrd="0" parTransId="{6C023E8F-5D81-4743-8CDE-8AD9BA3112EC}" sibTransId="{13F13453-A586-4F43-A661-D2D9B9BA7435}"/>
    <dgm:cxn modelId="{7E798F9C-74B1-41FC-AC70-CCB7E2C7BD8D}" type="presOf" srcId="{F6C01A50-83D6-42E5-944D-613855E82195}" destId="{192511C9-13ED-4743-B56D-7997B2B49A56}" srcOrd="0" destOrd="0" presId="urn:microsoft.com/office/officeart/2008/layout/VerticalCurvedList"/>
    <dgm:cxn modelId="{B4AE4023-850A-4330-8B54-2B702FE4E128}" type="presParOf" srcId="{8353B00D-BA3C-4794-BE6A-74004478B7F7}" destId="{D0B46645-8176-44EA-8D2F-C859EA6AE843}" srcOrd="0" destOrd="0" presId="urn:microsoft.com/office/officeart/2008/layout/VerticalCurvedList"/>
    <dgm:cxn modelId="{94978BB9-DA4A-4FA9-8BBE-3CAFA1F70FA2}" type="presParOf" srcId="{D0B46645-8176-44EA-8D2F-C859EA6AE843}" destId="{C9212E5C-03B4-46EB-89B3-3EF8252FDDD6}" srcOrd="0" destOrd="0" presId="urn:microsoft.com/office/officeart/2008/layout/VerticalCurvedList"/>
    <dgm:cxn modelId="{279B8571-EBBE-41E0-9641-B19716F7A169}" type="presParOf" srcId="{C9212E5C-03B4-46EB-89B3-3EF8252FDDD6}" destId="{78B560B4-D59F-47E5-9F4D-640873C68B4D}" srcOrd="0" destOrd="0" presId="urn:microsoft.com/office/officeart/2008/layout/VerticalCurvedList"/>
    <dgm:cxn modelId="{BDC94EF3-3A5D-4C61-86C3-F2BDA5970564}" type="presParOf" srcId="{C9212E5C-03B4-46EB-89B3-3EF8252FDDD6}" destId="{C1EF95D0-D3D7-4DA3-B475-3F6C839FC530}" srcOrd="1" destOrd="0" presId="urn:microsoft.com/office/officeart/2008/layout/VerticalCurvedList"/>
    <dgm:cxn modelId="{F30BD160-E18E-4BD8-BE07-41707869E00C}" type="presParOf" srcId="{C9212E5C-03B4-46EB-89B3-3EF8252FDDD6}" destId="{E99DA5CE-8EE2-4E4E-8C70-70CA17A38ADA}" srcOrd="2" destOrd="0" presId="urn:microsoft.com/office/officeart/2008/layout/VerticalCurvedList"/>
    <dgm:cxn modelId="{63B30F24-D664-4FF4-B90A-641D2957972D}" type="presParOf" srcId="{C9212E5C-03B4-46EB-89B3-3EF8252FDDD6}" destId="{F8EE9829-3CB9-4F2A-BA5E-5BD620F01DCE}" srcOrd="3" destOrd="0" presId="urn:microsoft.com/office/officeart/2008/layout/VerticalCurvedList"/>
    <dgm:cxn modelId="{9A814C8A-C8B4-4C37-9808-638B2128D5D6}" type="presParOf" srcId="{D0B46645-8176-44EA-8D2F-C859EA6AE843}" destId="{18D25927-93BC-4A0E-B783-5BD4EF0F3CC2}" srcOrd="1" destOrd="0" presId="urn:microsoft.com/office/officeart/2008/layout/VerticalCurvedList"/>
    <dgm:cxn modelId="{A071D0B4-8B32-4876-8F12-CFEE454C0C26}" type="presParOf" srcId="{D0B46645-8176-44EA-8D2F-C859EA6AE843}" destId="{5EB86866-4EA4-4139-AFEC-38059DD169F2}" srcOrd="2" destOrd="0" presId="urn:microsoft.com/office/officeart/2008/layout/VerticalCurvedList"/>
    <dgm:cxn modelId="{547561BA-DFBE-4A70-91EA-7D14B3414759}" type="presParOf" srcId="{5EB86866-4EA4-4139-AFEC-38059DD169F2}" destId="{1094A14A-44BE-4B14-84D3-DD5DD5ED3DB9}" srcOrd="0" destOrd="0" presId="urn:microsoft.com/office/officeart/2008/layout/VerticalCurvedList"/>
    <dgm:cxn modelId="{5ECC60A5-3649-429B-A25D-57CDF04E14F5}" type="presParOf" srcId="{D0B46645-8176-44EA-8D2F-C859EA6AE843}" destId="{32E5A9EC-194C-4EEB-B7FD-F48BEAB1D754}" srcOrd="3" destOrd="0" presId="urn:microsoft.com/office/officeart/2008/layout/VerticalCurvedList"/>
    <dgm:cxn modelId="{341C3F1C-C124-4031-BE5A-82F8012FA6D5}" type="presParOf" srcId="{D0B46645-8176-44EA-8D2F-C859EA6AE843}" destId="{E0271580-BEC1-4A98-8A3E-E398CCB7D661}" srcOrd="4" destOrd="0" presId="urn:microsoft.com/office/officeart/2008/layout/VerticalCurvedList"/>
    <dgm:cxn modelId="{F322B1A2-E08C-4BC9-980A-EAB5728D7D5F}" type="presParOf" srcId="{E0271580-BEC1-4A98-8A3E-E398CCB7D661}" destId="{F1359C34-6E56-47C0-A3B7-D1C5D71837B0}" srcOrd="0" destOrd="0" presId="urn:microsoft.com/office/officeart/2008/layout/VerticalCurvedList"/>
    <dgm:cxn modelId="{624FE7F5-10A2-496B-B122-A08B7043A670}" type="presParOf" srcId="{D0B46645-8176-44EA-8D2F-C859EA6AE843}" destId="{192511C9-13ED-4743-B56D-7997B2B49A56}" srcOrd="5" destOrd="0" presId="urn:microsoft.com/office/officeart/2008/layout/VerticalCurvedList"/>
    <dgm:cxn modelId="{A8766B92-DBB2-4181-A022-3856C665EA0F}" type="presParOf" srcId="{D0B46645-8176-44EA-8D2F-C859EA6AE843}" destId="{0591575E-6518-4A64-AA2F-C0BC054CE706}" srcOrd="6" destOrd="0" presId="urn:microsoft.com/office/officeart/2008/layout/VerticalCurvedList"/>
    <dgm:cxn modelId="{15ED0EC9-2E58-42DA-BAC0-83C981393BC1}" type="presParOf" srcId="{0591575E-6518-4A64-AA2F-C0BC054CE706}" destId="{3F773D0E-F349-4793-8BC2-9F03AAC77320}" srcOrd="0" destOrd="0" presId="urn:microsoft.com/office/officeart/2008/layout/VerticalCurvedList"/>
    <dgm:cxn modelId="{115C0DE5-B0D6-4D3C-93D0-CDA75C11B69B}" type="presParOf" srcId="{D0B46645-8176-44EA-8D2F-C859EA6AE843}" destId="{B4CE5841-A2B6-40A7-8569-3CF14952382F}" srcOrd="7" destOrd="0" presId="urn:microsoft.com/office/officeart/2008/layout/VerticalCurvedList"/>
    <dgm:cxn modelId="{B92E2EB8-CE78-4A90-A701-BB749505561E}" type="presParOf" srcId="{D0B46645-8176-44EA-8D2F-C859EA6AE843}" destId="{BCF454E3-D589-4BFE-9221-E2EA77CC711B}" srcOrd="8" destOrd="0" presId="urn:microsoft.com/office/officeart/2008/layout/VerticalCurvedList"/>
    <dgm:cxn modelId="{E443D54A-BBEE-493D-A6D4-3DD8B6F3A91E}" type="presParOf" srcId="{BCF454E3-D589-4BFE-9221-E2EA77CC711B}" destId="{D61C689E-458F-41E0-800B-09B6957409DE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E2194DB-2DB8-44C8-AC47-522575D176FE}">
      <dsp:nvSpPr>
        <dsp:cNvPr id="0" name=""/>
        <dsp:cNvSpPr/>
      </dsp:nvSpPr>
      <dsp:spPr>
        <a:xfrm>
          <a:off x="147547" y="0"/>
          <a:ext cx="5032498" cy="5032498"/>
        </a:xfrm>
        <a:prstGeom prst="triangle">
          <a:avLst/>
        </a:prstGeom>
        <a:solidFill>
          <a:srgbClr val="3366FF"/>
        </a:solidFill>
        <a:ln w="25400" cap="flat" cmpd="sng" algn="ctr">
          <a:noFill/>
          <a:prstDash val="solid"/>
        </a:ln>
        <a:effectLst/>
        <a:scene3d>
          <a:camera prst="orthographicFront"/>
          <a:lightRig rig="threePt" dir="t"/>
        </a:scene3d>
        <a:sp3d>
          <a:bevelT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3DE0892-A11A-4B1D-BA64-2F696699C8AB}">
      <dsp:nvSpPr>
        <dsp:cNvPr id="0" name=""/>
        <dsp:cNvSpPr/>
      </dsp:nvSpPr>
      <dsp:spPr>
        <a:xfrm>
          <a:off x="1375104" y="699070"/>
          <a:ext cx="5955146" cy="894447"/>
        </a:xfrm>
        <a:prstGeom prst="roundRect">
          <a:avLst/>
        </a:prstGeom>
        <a:solidFill>
          <a:srgbClr val="FF0000">
            <a:alpha val="90000"/>
          </a:srgbClr>
        </a:solidFill>
        <a:ln w="25400" cap="flat" cmpd="sng" algn="ctr">
          <a:noFill/>
          <a:prstDash val="solid"/>
        </a:ln>
        <a:effectLst/>
        <a:scene3d>
          <a:camera prst="orthographicFront"/>
          <a:lightRig rig="threePt" dir="t"/>
        </a:scene3d>
        <a:sp3d>
          <a:bevelT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Бюджетный кодекс Российской Федерации</a:t>
          </a:r>
          <a:endParaRPr lang="ru-RU" sz="2400" b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418767" y="742733"/>
        <a:ext cx="5867820" cy="807121"/>
      </dsp:txXfrm>
    </dsp:sp>
    <dsp:sp modelId="{F5C2D877-B0F2-4A21-B09E-3902514135DA}">
      <dsp:nvSpPr>
        <dsp:cNvPr id="0" name=""/>
        <dsp:cNvSpPr/>
      </dsp:nvSpPr>
      <dsp:spPr>
        <a:xfrm>
          <a:off x="1359027" y="1809304"/>
          <a:ext cx="5928290" cy="894447"/>
        </a:xfrm>
        <a:prstGeom prst="roundRect">
          <a:avLst/>
        </a:prstGeom>
        <a:solidFill>
          <a:srgbClr val="00B0F0">
            <a:alpha val="90000"/>
          </a:srgbClr>
        </a:solidFill>
        <a:ln w="25400" cap="flat" cmpd="sng" algn="ctr">
          <a:noFill/>
          <a:prstDash val="solid"/>
        </a:ln>
        <a:effectLst/>
        <a:scene3d>
          <a:camera prst="orthographicFront"/>
          <a:lightRig rig="threePt" dir="t"/>
        </a:scene3d>
        <a:sp3d>
          <a:bevelT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Положение о бюджетном устройстве и бюджетном процессе в городе Нефтеюганске</a:t>
          </a:r>
          <a:endParaRPr lang="ru-RU" sz="2400" b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402690" y="1852967"/>
        <a:ext cx="5840964" cy="807121"/>
      </dsp:txXfrm>
    </dsp:sp>
    <dsp:sp modelId="{52BA3D74-ABCE-4CCC-85A4-5CC62D4C4A21}">
      <dsp:nvSpPr>
        <dsp:cNvPr id="0" name=""/>
        <dsp:cNvSpPr/>
      </dsp:nvSpPr>
      <dsp:spPr>
        <a:xfrm>
          <a:off x="1445744" y="2819762"/>
          <a:ext cx="5780893" cy="894447"/>
        </a:xfrm>
        <a:prstGeom prst="roundRect">
          <a:avLst/>
        </a:prstGeom>
        <a:solidFill>
          <a:srgbClr val="FFFF66">
            <a:alpha val="89804"/>
          </a:srgbClr>
        </a:solidFill>
        <a:ln w="25400" cap="flat" cmpd="sng" algn="ctr">
          <a:noFill/>
          <a:prstDash val="solid"/>
        </a:ln>
        <a:effectLst/>
        <a:scene3d>
          <a:camera prst="orthographicFront"/>
          <a:lightRig rig="threePt" dir="t"/>
        </a:scene3d>
        <a:sp3d>
          <a:bevelT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400" b="1" kern="1200" dirty="0" smtClean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Послания и указы Президента Российской Федерации 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400" b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489407" y="2863425"/>
        <a:ext cx="5693567" cy="807121"/>
      </dsp:txXfrm>
    </dsp:sp>
    <dsp:sp modelId="{C7822795-420D-446B-A530-A985AFFD7062}">
      <dsp:nvSpPr>
        <dsp:cNvPr id="0" name=""/>
        <dsp:cNvSpPr/>
      </dsp:nvSpPr>
      <dsp:spPr>
        <a:xfrm>
          <a:off x="1415846" y="3888385"/>
          <a:ext cx="5839184" cy="894447"/>
        </a:xfrm>
        <a:prstGeom prst="roundRect">
          <a:avLst/>
        </a:prstGeom>
        <a:solidFill>
          <a:srgbClr val="33CC33">
            <a:alpha val="89804"/>
          </a:srgbClr>
        </a:solidFill>
        <a:ln w="25400" cap="flat" cmpd="sng" algn="ctr">
          <a:noFill/>
          <a:prstDash val="solid"/>
        </a:ln>
        <a:effectLst/>
        <a:scene3d>
          <a:camera prst="orthographicFront"/>
          <a:lightRig rig="threePt" dir="t"/>
        </a:scene3d>
        <a:sp3d>
          <a:bevelT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Основные направления бюджетной и налоговой политики Российской Федерации, Ханты-Мансийского автономного округа – Югры</a:t>
          </a:r>
          <a:endParaRPr lang="ru-RU" sz="2000" b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459509" y="3932048"/>
        <a:ext cx="5751858" cy="807121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1EF95D0-D3D7-4DA3-B475-3F6C839FC530}">
      <dsp:nvSpPr>
        <dsp:cNvPr id="0" name=""/>
        <dsp:cNvSpPr/>
      </dsp:nvSpPr>
      <dsp:spPr>
        <a:xfrm>
          <a:off x="-5291855" y="-923559"/>
          <a:ext cx="6301418" cy="6301418"/>
        </a:xfrm>
        <a:prstGeom prst="blockArc">
          <a:avLst>
            <a:gd name="adj1" fmla="val 18900000"/>
            <a:gd name="adj2" fmla="val 2700000"/>
            <a:gd name="adj3" fmla="val 343"/>
          </a:avLst>
        </a:prstGeom>
        <a:noFill/>
        <a:ln w="25400" cap="flat" cmpd="sng" algn="ctr">
          <a:solidFill>
            <a:srgbClr val="C00000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8D25927-93BC-4A0E-B783-5BD4EF0F3CC2}">
      <dsp:nvSpPr>
        <dsp:cNvPr id="0" name=""/>
        <dsp:cNvSpPr/>
      </dsp:nvSpPr>
      <dsp:spPr>
        <a:xfrm>
          <a:off x="528566" y="359838"/>
          <a:ext cx="6114305" cy="720051"/>
        </a:xfrm>
        <a:prstGeom prst="rect">
          <a:avLst/>
        </a:prstGeom>
        <a:solidFill>
          <a:schemeClr val="accent3">
            <a:lumMod val="75000"/>
          </a:schemeClr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41" tIns="45720" rIns="45720" bIns="4572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Проведение целенаправленной и эффективной работы с федеральными, окружными и местными администраторами</a:t>
          </a:r>
          <a:endParaRPr lang="ru-RU" sz="1800" b="1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28566" y="359838"/>
        <a:ext cx="6114305" cy="720051"/>
      </dsp:txXfrm>
    </dsp:sp>
    <dsp:sp modelId="{1094A14A-44BE-4B14-84D3-DD5DD5ED3DB9}">
      <dsp:nvSpPr>
        <dsp:cNvPr id="0" name=""/>
        <dsp:cNvSpPr/>
      </dsp:nvSpPr>
      <dsp:spPr>
        <a:xfrm>
          <a:off x="78534" y="269831"/>
          <a:ext cx="900063" cy="900063"/>
        </a:xfrm>
        <a:prstGeom prst="ellipse">
          <a:avLst/>
        </a:prstGeom>
        <a:solidFill>
          <a:schemeClr val="bg1">
            <a:lumMod val="50000"/>
          </a:schemeClr>
        </a:solidFill>
        <a:ln w="25400" cap="flat" cmpd="sng" algn="ctr">
          <a:solidFill>
            <a:srgbClr val="C000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2E5A9EC-194C-4EEB-B7FD-F48BEAB1D754}">
      <dsp:nvSpPr>
        <dsp:cNvPr id="0" name=""/>
        <dsp:cNvSpPr/>
      </dsp:nvSpPr>
      <dsp:spPr>
        <a:xfrm>
          <a:off x="941387" y="1440102"/>
          <a:ext cx="5701483" cy="720051"/>
        </a:xfrm>
        <a:prstGeom prst="rect">
          <a:avLst/>
        </a:prstGeom>
        <a:solidFill>
          <a:schemeClr val="accent3">
            <a:lumMod val="75000"/>
          </a:schemeClr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41" tIns="45720" rIns="45720" bIns="4572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Повышение уровня собираемости налогов</a:t>
          </a:r>
          <a:endParaRPr lang="ru-RU" sz="1800" b="1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941387" y="1440102"/>
        <a:ext cx="5701483" cy="720051"/>
      </dsp:txXfrm>
    </dsp:sp>
    <dsp:sp modelId="{F1359C34-6E56-47C0-A3B7-D1C5D71837B0}">
      <dsp:nvSpPr>
        <dsp:cNvPr id="0" name=""/>
        <dsp:cNvSpPr/>
      </dsp:nvSpPr>
      <dsp:spPr>
        <a:xfrm>
          <a:off x="491355" y="1350095"/>
          <a:ext cx="900063" cy="900063"/>
        </a:xfrm>
        <a:prstGeom prst="ellipse">
          <a:avLst/>
        </a:prstGeom>
        <a:solidFill>
          <a:schemeClr val="bg1">
            <a:lumMod val="50000"/>
          </a:schemeClr>
        </a:solidFill>
        <a:ln w="25400" cap="flat" cmpd="sng" algn="ctr">
          <a:solidFill>
            <a:srgbClr val="C000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92511C9-13ED-4743-B56D-7997B2B49A56}">
      <dsp:nvSpPr>
        <dsp:cNvPr id="0" name=""/>
        <dsp:cNvSpPr/>
      </dsp:nvSpPr>
      <dsp:spPr>
        <a:xfrm>
          <a:off x="941387" y="2520366"/>
          <a:ext cx="5701483" cy="720051"/>
        </a:xfrm>
        <a:prstGeom prst="rect">
          <a:avLst/>
        </a:prstGeom>
        <a:solidFill>
          <a:schemeClr val="accent3">
            <a:lumMod val="75000"/>
          </a:schemeClr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41" tIns="45720" rIns="45720" bIns="4572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Сокращение недоимки</a:t>
          </a:r>
          <a:endParaRPr lang="ru-RU" sz="1800" b="1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941387" y="2520366"/>
        <a:ext cx="5701483" cy="720051"/>
      </dsp:txXfrm>
    </dsp:sp>
    <dsp:sp modelId="{3F773D0E-F349-4793-8BC2-9F03AAC77320}">
      <dsp:nvSpPr>
        <dsp:cNvPr id="0" name=""/>
        <dsp:cNvSpPr/>
      </dsp:nvSpPr>
      <dsp:spPr>
        <a:xfrm>
          <a:off x="489708" y="2433546"/>
          <a:ext cx="900063" cy="900063"/>
        </a:xfrm>
        <a:prstGeom prst="ellipse">
          <a:avLst/>
        </a:prstGeom>
        <a:solidFill>
          <a:schemeClr val="bg1">
            <a:lumMod val="50000"/>
          </a:schemeClr>
        </a:solidFill>
        <a:ln w="25400" cap="flat" cmpd="sng" algn="ctr">
          <a:solidFill>
            <a:srgbClr val="C000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4CE5841-A2B6-40A7-8569-3CF14952382F}">
      <dsp:nvSpPr>
        <dsp:cNvPr id="0" name=""/>
        <dsp:cNvSpPr/>
      </dsp:nvSpPr>
      <dsp:spPr>
        <a:xfrm>
          <a:off x="528566" y="3600630"/>
          <a:ext cx="6114305" cy="720051"/>
        </a:xfrm>
        <a:prstGeom prst="rect">
          <a:avLst/>
        </a:prstGeom>
        <a:solidFill>
          <a:schemeClr val="accent3">
            <a:lumMod val="75000"/>
          </a:schemeClr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41" tIns="45720" rIns="45720" bIns="4572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Усиление налоговой дисциплины</a:t>
          </a:r>
          <a:endParaRPr lang="ru-RU" sz="1800" b="1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28566" y="3600630"/>
        <a:ext cx="6114305" cy="720051"/>
      </dsp:txXfrm>
    </dsp:sp>
    <dsp:sp modelId="{D61C689E-458F-41E0-800B-09B6957409DE}">
      <dsp:nvSpPr>
        <dsp:cNvPr id="0" name=""/>
        <dsp:cNvSpPr/>
      </dsp:nvSpPr>
      <dsp:spPr>
        <a:xfrm>
          <a:off x="78534" y="3510624"/>
          <a:ext cx="900063" cy="900063"/>
        </a:xfrm>
        <a:prstGeom prst="ellipse">
          <a:avLst/>
        </a:prstGeom>
        <a:solidFill>
          <a:schemeClr val="bg1">
            <a:lumMod val="50000"/>
          </a:schemeClr>
        </a:solidFill>
        <a:ln w="25400" cap="flat" cmpd="sng" algn="ctr">
          <a:solidFill>
            <a:srgbClr val="C000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1EF95D0-D3D7-4DA3-B475-3F6C839FC530}">
      <dsp:nvSpPr>
        <dsp:cNvPr id="0" name=""/>
        <dsp:cNvSpPr/>
      </dsp:nvSpPr>
      <dsp:spPr>
        <a:xfrm>
          <a:off x="-5291855" y="-923559"/>
          <a:ext cx="6301418" cy="6301418"/>
        </a:xfrm>
        <a:prstGeom prst="blockArc">
          <a:avLst>
            <a:gd name="adj1" fmla="val 18900000"/>
            <a:gd name="adj2" fmla="val 2700000"/>
            <a:gd name="adj3" fmla="val 343"/>
          </a:avLst>
        </a:prstGeom>
        <a:noFill/>
        <a:ln w="25400" cap="flat" cmpd="sng" algn="ctr">
          <a:solidFill>
            <a:srgbClr val="C00000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8D25927-93BC-4A0E-B783-5BD4EF0F3CC2}">
      <dsp:nvSpPr>
        <dsp:cNvPr id="0" name=""/>
        <dsp:cNvSpPr/>
      </dsp:nvSpPr>
      <dsp:spPr>
        <a:xfrm>
          <a:off x="528566" y="359838"/>
          <a:ext cx="6114305" cy="720051"/>
        </a:xfrm>
        <a:prstGeom prst="rect">
          <a:avLst/>
        </a:prstGeom>
        <a:solidFill>
          <a:schemeClr val="accent3">
            <a:lumMod val="75000"/>
          </a:schemeClr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41" tIns="45720" rIns="45720" bIns="4572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Выполнение решений, поставленных Президентом Российской Федерации</a:t>
          </a:r>
          <a:endParaRPr lang="ru-RU" sz="1800" b="1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28566" y="359838"/>
        <a:ext cx="6114305" cy="720051"/>
      </dsp:txXfrm>
    </dsp:sp>
    <dsp:sp modelId="{1094A14A-44BE-4B14-84D3-DD5DD5ED3DB9}">
      <dsp:nvSpPr>
        <dsp:cNvPr id="0" name=""/>
        <dsp:cNvSpPr/>
      </dsp:nvSpPr>
      <dsp:spPr>
        <a:xfrm>
          <a:off x="78534" y="269831"/>
          <a:ext cx="900063" cy="900063"/>
        </a:xfrm>
        <a:prstGeom prst="ellipse">
          <a:avLst/>
        </a:prstGeom>
        <a:solidFill>
          <a:schemeClr val="bg1">
            <a:lumMod val="50000"/>
          </a:schemeClr>
        </a:solidFill>
        <a:ln w="25400" cap="flat" cmpd="sng" algn="ctr">
          <a:solidFill>
            <a:srgbClr val="C000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2E5A9EC-194C-4EEB-B7FD-F48BEAB1D754}">
      <dsp:nvSpPr>
        <dsp:cNvPr id="0" name=""/>
        <dsp:cNvSpPr/>
      </dsp:nvSpPr>
      <dsp:spPr>
        <a:xfrm>
          <a:off x="941387" y="1440102"/>
          <a:ext cx="5701483" cy="720051"/>
        </a:xfrm>
        <a:prstGeom prst="rect">
          <a:avLst/>
        </a:prstGeom>
        <a:solidFill>
          <a:schemeClr val="accent3">
            <a:lumMod val="75000"/>
          </a:schemeClr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41" tIns="45720" rIns="45720" bIns="4572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800" b="1" kern="1200" dirty="0" smtClean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Оказание населению качественных и доступных муниципальных услуг </a:t>
          </a:r>
        </a:p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800" b="1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941387" y="1440102"/>
        <a:ext cx="5701483" cy="720051"/>
      </dsp:txXfrm>
    </dsp:sp>
    <dsp:sp modelId="{F1359C34-6E56-47C0-A3B7-D1C5D71837B0}">
      <dsp:nvSpPr>
        <dsp:cNvPr id="0" name=""/>
        <dsp:cNvSpPr/>
      </dsp:nvSpPr>
      <dsp:spPr>
        <a:xfrm>
          <a:off x="491355" y="1350095"/>
          <a:ext cx="900063" cy="900063"/>
        </a:xfrm>
        <a:prstGeom prst="ellipse">
          <a:avLst/>
        </a:prstGeom>
        <a:solidFill>
          <a:schemeClr val="bg1">
            <a:lumMod val="50000"/>
          </a:schemeClr>
        </a:solidFill>
        <a:ln w="25400" cap="flat" cmpd="sng" algn="ctr">
          <a:solidFill>
            <a:srgbClr val="C000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92511C9-13ED-4743-B56D-7997B2B49A56}">
      <dsp:nvSpPr>
        <dsp:cNvPr id="0" name=""/>
        <dsp:cNvSpPr/>
      </dsp:nvSpPr>
      <dsp:spPr>
        <a:xfrm>
          <a:off x="941387" y="2520366"/>
          <a:ext cx="5701483" cy="720051"/>
        </a:xfrm>
        <a:prstGeom prst="rect">
          <a:avLst/>
        </a:prstGeom>
        <a:solidFill>
          <a:schemeClr val="accent3">
            <a:lumMod val="75000"/>
          </a:schemeClr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41" tIns="45720" rIns="45720" bIns="4572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Эффективное расходование бюджетных средств</a:t>
          </a:r>
          <a:endParaRPr lang="ru-RU" sz="1800" b="1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941387" y="2520366"/>
        <a:ext cx="5701483" cy="720051"/>
      </dsp:txXfrm>
    </dsp:sp>
    <dsp:sp modelId="{3F773D0E-F349-4793-8BC2-9F03AAC77320}">
      <dsp:nvSpPr>
        <dsp:cNvPr id="0" name=""/>
        <dsp:cNvSpPr/>
      </dsp:nvSpPr>
      <dsp:spPr>
        <a:xfrm>
          <a:off x="489708" y="2433546"/>
          <a:ext cx="900063" cy="900063"/>
        </a:xfrm>
        <a:prstGeom prst="ellipse">
          <a:avLst/>
        </a:prstGeom>
        <a:solidFill>
          <a:schemeClr val="bg1">
            <a:lumMod val="50000"/>
          </a:schemeClr>
        </a:solidFill>
        <a:ln w="25400" cap="flat" cmpd="sng" algn="ctr">
          <a:solidFill>
            <a:srgbClr val="C000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4CE5841-A2B6-40A7-8569-3CF14952382F}">
      <dsp:nvSpPr>
        <dsp:cNvPr id="0" name=""/>
        <dsp:cNvSpPr/>
      </dsp:nvSpPr>
      <dsp:spPr>
        <a:xfrm>
          <a:off x="528566" y="3600630"/>
          <a:ext cx="6114305" cy="720051"/>
        </a:xfrm>
        <a:prstGeom prst="rect">
          <a:avLst/>
        </a:prstGeom>
        <a:solidFill>
          <a:schemeClr val="accent3">
            <a:lumMod val="75000"/>
          </a:schemeClr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41" tIns="45720" rIns="45720" bIns="4572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Повышение открытости и прозрачности бюджетного процесса</a:t>
          </a:r>
          <a:endParaRPr lang="ru-RU" sz="1800" b="1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28566" y="3600630"/>
        <a:ext cx="6114305" cy="720051"/>
      </dsp:txXfrm>
    </dsp:sp>
    <dsp:sp modelId="{D61C689E-458F-41E0-800B-09B6957409DE}">
      <dsp:nvSpPr>
        <dsp:cNvPr id="0" name=""/>
        <dsp:cNvSpPr/>
      </dsp:nvSpPr>
      <dsp:spPr>
        <a:xfrm>
          <a:off x="78534" y="3510624"/>
          <a:ext cx="900063" cy="900063"/>
        </a:xfrm>
        <a:prstGeom prst="ellipse">
          <a:avLst/>
        </a:prstGeom>
        <a:solidFill>
          <a:schemeClr val="bg1">
            <a:lumMod val="50000"/>
          </a:schemeClr>
        </a:solidFill>
        <a:ln w="25400" cap="flat" cmpd="sng" algn="ctr">
          <a:solidFill>
            <a:srgbClr val="C000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3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5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9.e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43.emf"/><Relationship Id="rId2" Type="http://schemas.openxmlformats.org/officeDocument/2006/relationships/image" Target="../media/image42.emf"/><Relationship Id="rId1" Type="http://schemas.openxmlformats.org/officeDocument/2006/relationships/image" Target="../media/image41.emf"/><Relationship Id="rId4" Type="http://schemas.openxmlformats.org/officeDocument/2006/relationships/image" Target="../media/image44.emf"/></Relationships>
</file>

<file path=ppt/drawings/_rels/vmlDrawing5.vml.rels><?xml version="1.0" encoding="UTF-8" standalone="yes"?>
<Relationships xmlns="http://schemas.openxmlformats.org/package/2006/relationships"><Relationship Id="rId2" Type="http://schemas.openxmlformats.org/officeDocument/2006/relationships/image" Target="../media/image47.emf"/><Relationship Id="rId1" Type="http://schemas.openxmlformats.org/officeDocument/2006/relationships/image" Target="../media/image46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50.png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76.emf"/><Relationship Id="rId2" Type="http://schemas.openxmlformats.org/officeDocument/2006/relationships/image" Target="../media/image75.emf"/><Relationship Id="rId1" Type="http://schemas.openxmlformats.org/officeDocument/2006/relationships/image" Target="../media/image74.emf"/><Relationship Id="rId4" Type="http://schemas.openxmlformats.org/officeDocument/2006/relationships/image" Target="../media/image77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55925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697" tIns="46349" rIns="92697" bIns="46349" numCol="1" anchor="t" anchorCtr="0" compatLnSpc="1">
            <a:prstTxWarp prst="textNoShape">
              <a:avLst/>
            </a:prstTxWarp>
          </a:bodyPr>
          <a:lstStyle>
            <a:lvl1pPr algn="l" defTabSz="928688">
              <a:defRPr sz="1100">
                <a:solidFill>
                  <a:schemeClr val="tx1"/>
                </a:solidFill>
                <a:effectLst/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65563" y="0"/>
            <a:ext cx="2881312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697" tIns="46349" rIns="92697" bIns="46349" numCol="1" anchor="t" anchorCtr="0" compatLnSpc="1">
            <a:prstTxWarp prst="textNoShape">
              <a:avLst/>
            </a:prstTxWarp>
          </a:bodyPr>
          <a:lstStyle>
            <a:lvl1pPr algn="r" defTabSz="928688">
              <a:defRPr sz="1100">
                <a:solidFill>
                  <a:schemeClr val="tx1"/>
                </a:solidFill>
                <a:effectLst/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072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64675"/>
            <a:ext cx="29559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697" tIns="46349" rIns="92697" bIns="46349" numCol="1" anchor="b" anchorCtr="0" compatLnSpc="1">
            <a:prstTxWarp prst="textNoShape">
              <a:avLst/>
            </a:prstTxWarp>
          </a:bodyPr>
          <a:lstStyle>
            <a:lvl1pPr algn="l" defTabSz="928688">
              <a:defRPr sz="1100">
                <a:solidFill>
                  <a:schemeClr val="tx1"/>
                </a:solidFill>
                <a:effectLst/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072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65563" y="9464675"/>
            <a:ext cx="28813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697" tIns="46349" rIns="92697" bIns="46349" numCol="1" anchor="b" anchorCtr="0" compatLnSpc="1">
            <a:prstTxWarp prst="textNoShape">
              <a:avLst/>
            </a:prstTxWarp>
          </a:bodyPr>
          <a:lstStyle>
            <a:lvl1pPr algn="r" defTabSz="928688">
              <a:defRPr sz="1100">
                <a:solidFill>
                  <a:schemeClr val="tx1"/>
                </a:solidFill>
                <a:effectLst/>
                <a:latin typeface="Arial" charset="0"/>
              </a:defRPr>
            </a:lvl1pPr>
          </a:lstStyle>
          <a:p>
            <a:pPr>
              <a:defRPr/>
            </a:pPr>
            <a:fld id="{46A76832-7DD0-4CE4-B5AD-4140BDAD60A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060825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28938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697" tIns="46349" rIns="92697" bIns="46349" numCol="1" anchor="t" anchorCtr="0" compatLnSpc="1">
            <a:prstTxWarp prst="textNoShape">
              <a:avLst/>
            </a:prstTxWarp>
          </a:bodyPr>
          <a:lstStyle>
            <a:lvl1pPr algn="l" defTabSz="928688">
              <a:defRPr sz="1100" noProof="1">
                <a:solidFill>
                  <a:schemeClr val="tx1"/>
                </a:solidFill>
                <a:effectLst/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30638" y="0"/>
            <a:ext cx="2928937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697" tIns="46349" rIns="92697" bIns="46349" numCol="1" anchor="t" anchorCtr="0" compatLnSpc="1">
            <a:prstTxWarp prst="textNoShape">
              <a:avLst/>
            </a:prstTxWarp>
          </a:bodyPr>
          <a:lstStyle>
            <a:lvl1pPr algn="r" defTabSz="928688">
              <a:defRPr sz="1100" noProof="1">
                <a:solidFill>
                  <a:schemeClr val="tx1"/>
                </a:solidFill>
                <a:effectLst/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0900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688975" y="746125"/>
            <a:ext cx="5383213" cy="3727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6275" y="4721225"/>
            <a:ext cx="5408613" cy="4475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697" tIns="46349" rIns="92697" bIns="4634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1" smtClean="0"/>
              <a:t>Образец текста</a:t>
            </a:r>
          </a:p>
          <a:p>
            <a:pPr lvl="1"/>
            <a:r>
              <a:rPr lang="ru-RU" noProof="1" smtClean="0"/>
              <a:t>Второй уровень</a:t>
            </a:r>
          </a:p>
          <a:p>
            <a:pPr lvl="2"/>
            <a:r>
              <a:rPr lang="ru-RU" noProof="1" smtClean="0"/>
              <a:t>Третий уровень</a:t>
            </a:r>
          </a:p>
          <a:p>
            <a:pPr lvl="3"/>
            <a:r>
              <a:rPr lang="ru-RU" noProof="1" smtClean="0"/>
              <a:t>Четвертый уровень</a:t>
            </a:r>
          </a:p>
          <a:p>
            <a:pPr lvl="4"/>
            <a:r>
              <a:rPr lang="ru-RU" noProof="1" smtClean="0"/>
              <a:t>Пятый уровень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45625"/>
            <a:ext cx="2928938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697" tIns="46349" rIns="92697" bIns="46349" numCol="1" anchor="b" anchorCtr="0" compatLnSpc="1">
            <a:prstTxWarp prst="textNoShape">
              <a:avLst/>
            </a:prstTxWarp>
          </a:bodyPr>
          <a:lstStyle>
            <a:lvl1pPr algn="l" defTabSz="928688">
              <a:defRPr sz="1100" noProof="1">
                <a:solidFill>
                  <a:schemeClr val="tx1"/>
                </a:solidFill>
                <a:effectLst/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30638" y="9445625"/>
            <a:ext cx="2928937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697" tIns="46349" rIns="92697" bIns="46349" numCol="1" anchor="b" anchorCtr="0" compatLnSpc="1">
            <a:prstTxWarp prst="textNoShape">
              <a:avLst/>
            </a:prstTxWarp>
          </a:bodyPr>
          <a:lstStyle>
            <a:lvl1pPr algn="r" defTabSz="928688">
              <a:defRPr sz="1100" noProof="1">
                <a:solidFill>
                  <a:schemeClr val="tx1"/>
                </a:solidFill>
                <a:effectLst/>
                <a:latin typeface="Arial" charset="0"/>
              </a:defRPr>
            </a:lvl1pPr>
          </a:lstStyle>
          <a:p>
            <a:pPr>
              <a:defRPr/>
            </a:pPr>
            <a:fld id="{A089967B-A261-4501-8A3D-3C85306FA725}" type="slidenum">
              <a:rPr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954256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1923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altLang="ru-RU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1924" name="Номер слайда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C8FD9488-4925-4CFA-B4C0-9957A7419B68}" type="slidenum">
              <a:rPr altLang="ru-RU" sz="1100" smtClean="0">
                <a:solidFill>
                  <a:srgbClr val="C0504D"/>
                </a:solidFill>
              </a:rPr>
              <a:pPr algn="r" eaLnBrk="1" hangingPunct="1">
                <a:spcBef>
                  <a:spcPct val="0"/>
                </a:spcBef>
              </a:pPr>
              <a:t>3</a:t>
            </a:fld>
            <a:endParaRPr lang="ru-RU" altLang="ru-RU" sz="1100" smtClean="0">
              <a:solidFill>
                <a:srgbClr val="C0504D"/>
              </a:solidFill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1139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altLang="ru-RU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1140" name="Номер слайда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8F8988CC-31D1-4B21-9462-CC968D37F66E}" type="slidenum">
              <a:rPr altLang="ru-RU" sz="1100" smtClean="0">
                <a:solidFill>
                  <a:srgbClr val="C0504D"/>
                </a:solidFill>
              </a:rPr>
              <a:pPr algn="r" eaLnBrk="1" hangingPunct="1">
                <a:spcBef>
                  <a:spcPct val="0"/>
                </a:spcBef>
              </a:pPr>
              <a:t>16</a:t>
            </a:fld>
            <a:endParaRPr lang="ru-RU" altLang="ru-RU" sz="1100" smtClean="0">
              <a:solidFill>
                <a:srgbClr val="C0504D"/>
              </a:solidFill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2163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altLang="ru-RU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2164" name="Номер слайда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A3DF2EFA-5906-4FC2-BDDD-0B7F61F208A5}" type="slidenum">
              <a:rPr altLang="ru-RU" sz="1100" smtClean="0">
                <a:solidFill>
                  <a:srgbClr val="C0504D"/>
                </a:solidFill>
              </a:rPr>
              <a:pPr algn="r" eaLnBrk="1" hangingPunct="1">
                <a:spcBef>
                  <a:spcPct val="0"/>
                </a:spcBef>
              </a:pPr>
              <a:t>17</a:t>
            </a:fld>
            <a:endParaRPr lang="ru-RU" altLang="ru-RU" sz="1100" smtClean="0">
              <a:solidFill>
                <a:srgbClr val="C0504D"/>
              </a:solidFill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3187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altLang="ru-RU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3188" name="Номер слайда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22E8042E-487B-40B0-B8EF-A2575E112C73}" type="slidenum">
              <a:rPr altLang="ru-RU" sz="1100" smtClean="0">
                <a:solidFill>
                  <a:srgbClr val="C0504D"/>
                </a:solidFill>
              </a:rPr>
              <a:pPr algn="r" eaLnBrk="1" hangingPunct="1">
                <a:spcBef>
                  <a:spcPct val="0"/>
                </a:spcBef>
              </a:pPr>
              <a:t>18</a:t>
            </a:fld>
            <a:endParaRPr lang="ru-RU" altLang="ru-RU" sz="1100" smtClean="0">
              <a:solidFill>
                <a:srgbClr val="C0504D"/>
              </a:solidFill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4211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altLang="ru-RU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4212" name="Номер слайда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47483FD1-E35B-49D5-A190-53D5CCEC9F45}" type="slidenum">
              <a:rPr altLang="ru-RU" sz="1100" smtClean="0">
                <a:solidFill>
                  <a:srgbClr val="C0504D"/>
                </a:solidFill>
              </a:rPr>
              <a:pPr algn="r" eaLnBrk="1" hangingPunct="1">
                <a:spcBef>
                  <a:spcPct val="0"/>
                </a:spcBef>
              </a:pPr>
              <a:t>19</a:t>
            </a:fld>
            <a:endParaRPr lang="ru-RU" altLang="ru-RU" sz="1100" smtClean="0">
              <a:solidFill>
                <a:srgbClr val="C0504D"/>
              </a:solidFill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5235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altLang="ru-RU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5236" name="Номер слайда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D3B383C8-1FC7-4F86-832C-761B54B4F9C8}" type="slidenum">
              <a:rPr altLang="ru-RU" sz="1100" smtClean="0">
                <a:solidFill>
                  <a:srgbClr val="C0504D"/>
                </a:solidFill>
              </a:rPr>
              <a:pPr algn="r" eaLnBrk="1" hangingPunct="1">
                <a:spcBef>
                  <a:spcPct val="0"/>
                </a:spcBef>
              </a:pPr>
              <a:t>20</a:t>
            </a:fld>
            <a:endParaRPr lang="ru-RU" altLang="ru-RU" sz="1100" smtClean="0">
              <a:solidFill>
                <a:srgbClr val="C0504D"/>
              </a:solidFill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6259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altLang="ru-RU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6260" name="Номер слайда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F1DFEE2B-8B02-42D1-9ABC-EB733106767A}" type="slidenum">
              <a:rPr altLang="ru-RU" sz="1100" smtClean="0">
                <a:solidFill>
                  <a:srgbClr val="C0504D"/>
                </a:solidFill>
              </a:rPr>
              <a:pPr algn="r" eaLnBrk="1" hangingPunct="1">
                <a:spcBef>
                  <a:spcPct val="0"/>
                </a:spcBef>
              </a:pPr>
              <a:t>21</a:t>
            </a:fld>
            <a:endParaRPr lang="ru-RU" altLang="ru-RU" sz="1100" smtClean="0">
              <a:solidFill>
                <a:srgbClr val="C0504D"/>
              </a:solidFill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7283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altLang="ru-RU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7284" name="Номер слайда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D27F1D69-DD63-426D-A2EF-DFF58804FEDC}" type="slidenum">
              <a:rPr altLang="ru-RU" sz="1100" smtClean="0">
                <a:solidFill>
                  <a:srgbClr val="C0504D"/>
                </a:solidFill>
              </a:rPr>
              <a:pPr algn="r" eaLnBrk="1" hangingPunct="1">
                <a:spcBef>
                  <a:spcPct val="0"/>
                </a:spcBef>
              </a:pPr>
              <a:t>22</a:t>
            </a:fld>
            <a:endParaRPr lang="ru-RU" altLang="ru-RU" sz="1100" smtClean="0">
              <a:solidFill>
                <a:srgbClr val="C0504D"/>
              </a:solidFill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8307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altLang="ru-RU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8308" name="Номер слайда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C38CEBD3-E13E-452F-8692-9E2CBDCD3238}" type="slidenum">
              <a:rPr altLang="ru-RU" sz="1100" smtClean="0">
                <a:solidFill>
                  <a:srgbClr val="C0504D"/>
                </a:solidFill>
              </a:rPr>
              <a:pPr algn="r" eaLnBrk="1" hangingPunct="1">
                <a:spcBef>
                  <a:spcPct val="0"/>
                </a:spcBef>
              </a:pPr>
              <a:t>24</a:t>
            </a:fld>
            <a:endParaRPr lang="ru-RU" altLang="ru-RU" sz="1100" smtClean="0">
              <a:solidFill>
                <a:srgbClr val="C0504D"/>
              </a:solidFill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9331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altLang="ru-RU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9332" name="Номер слайда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BEE689B2-7DC2-49C7-A1E6-804F74DB335A}" type="slidenum">
              <a:rPr altLang="ru-RU" sz="1100" smtClean="0">
                <a:solidFill>
                  <a:srgbClr val="C0504D"/>
                </a:solidFill>
              </a:rPr>
              <a:pPr algn="r" eaLnBrk="1" hangingPunct="1">
                <a:spcBef>
                  <a:spcPct val="0"/>
                </a:spcBef>
              </a:pPr>
              <a:t>25</a:t>
            </a:fld>
            <a:endParaRPr lang="ru-RU" altLang="ru-RU" sz="1100" smtClean="0">
              <a:solidFill>
                <a:srgbClr val="C0504D"/>
              </a:solidFill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00355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altLang="ru-RU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0356" name="Номер слайда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56FDFFA3-F944-4FAA-BF42-8CE08071DC93}" type="slidenum">
              <a:rPr altLang="ru-RU" sz="1100" smtClean="0">
                <a:solidFill>
                  <a:srgbClr val="C0504D"/>
                </a:solidFill>
              </a:rPr>
              <a:pPr algn="r" eaLnBrk="1" hangingPunct="1">
                <a:spcBef>
                  <a:spcPct val="0"/>
                </a:spcBef>
              </a:pPr>
              <a:t>26</a:t>
            </a:fld>
            <a:endParaRPr lang="ru-RU" altLang="ru-RU" sz="1100" smtClean="0">
              <a:solidFill>
                <a:srgbClr val="C0504D"/>
              </a:solidFill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2947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ru-RU" altLang="ru-RU" smtClean="0">
                <a:latin typeface="Arial" pitchFamily="34" charset="0"/>
                <a:cs typeface="Arial" pitchFamily="34" charset="0"/>
              </a:rPr>
              <a:t>Основные показатели исполнения бюджета города Нефтеюганска за 1 квартал 2015 года сложились следующие:</a:t>
            </a:r>
          </a:p>
          <a:p>
            <a:r>
              <a:rPr lang="ru-RU" altLang="ru-RU" smtClean="0">
                <a:latin typeface="Arial" pitchFamily="34" charset="0"/>
                <a:cs typeface="Arial" pitchFamily="34" charset="0"/>
              </a:rPr>
              <a:t>- общий объем доходов, поступивших в бюджет города за квартал, составил 1 892 856 652,99 рубля, или 121,7% к уточненному плану 1 квартала;</a:t>
            </a:r>
          </a:p>
          <a:p>
            <a:r>
              <a:rPr lang="ru-RU" altLang="ru-RU" smtClean="0">
                <a:latin typeface="Arial" pitchFamily="34" charset="0"/>
                <a:cs typeface="Arial" pitchFamily="34" charset="0"/>
              </a:rPr>
              <a:t>- общий объем расходов бюджета города, произведенных в 1 квартале 2015 года, составил 1 550 363 665,05  рублей или 88,3%  к уточненному плану 1 квартала;</a:t>
            </a:r>
          </a:p>
          <a:p>
            <a:r>
              <a:rPr lang="ru-RU" altLang="ru-RU" smtClean="0">
                <a:latin typeface="Arial" pitchFamily="34" charset="0"/>
                <a:cs typeface="Arial" pitchFamily="34" charset="0"/>
              </a:rPr>
              <a:t>- профицит бюджета сложился в  сумме 342 492 987,94 рублей. (при уточненном плане дефицита -200 477 170 рублей). </a:t>
            </a:r>
          </a:p>
          <a:p>
            <a:endParaRPr lang="ru-RU" altLang="ru-RU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2948" name="Номер слайда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C0C65523-C989-4552-9D1A-13374B253A40}" type="slidenum">
              <a:rPr altLang="ru-RU" sz="1100" smtClean="0">
                <a:solidFill>
                  <a:srgbClr val="C0504D"/>
                </a:solidFill>
              </a:rPr>
              <a:pPr algn="r" eaLnBrk="1" hangingPunct="1">
                <a:spcBef>
                  <a:spcPct val="0"/>
                </a:spcBef>
              </a:pPr>
              <a:t>7</a:t>
            </a:fld>
            <a:endParaRPr lang="ru-RU" altLang="ru-RU" sz="1100" smtClean="0">
              <a:solidFill>
                <a:srgbClr val="C0504D"/>
              </a:solidFill>
            </a:endParaRP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01379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altLang="ru-RU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1380" name="Номер слайда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968C76CD-9B6F-447A-8C1B-0EF70A028FFE}" type="slidenum">
              <a:rPr altLang="ru-RU" sz="1100" smtClean="0">
                <a:solidFill>
                  <a:srgbClr val="C0504D"/>
                </a:solidFill>
              </a:rPr>
              <a:pPr algn="r" eaLnBrk="1" hangingPunct="1">
                <a:spcBef>
                  <a:spcPct val="0"/>
                </a:spcBef>
              </a:pPr>
              <a:t>27</a:t>
            </a:fld>
            <a:endParaRPr lang="ru-RU" altLang="ru-RU" sz="1100" smtClean="0">
              <a:solidFill>
                <a:srgbClr val="C0504D"/>
              </a:solidFill>
            </a:endParaRP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02403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altLang="ru-RU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2404" name="Номер слайда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B7CB3B99-E669-4C9A-975A-18534E9912F2}" type="slidenum">
              <a:rPr altLang="ru-RU" sz="1100" smtClean="0">
                <a:solidFill>
                  <a:srgbClr val="C0504D"/>
                </a:solidFill>
              </a:rPr>
              <a:pPr algn="r" eaLnBrk="1" hangingPunct="1">
                <a:spcBef>
                  <a:spcPct val="0"/>
                </a:spcBef>
              </a:pPr>
              <a:t>28</a:t>
            </a:fld>
            <a:endParaRPr lang="ru-RU" altLang="ru-RU" sz="1100" smtClean="0">
              <a:solidFill>
                <a:srgbClr val="C0504D"/>
              </a:solidFill>
            </a:endParaRP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03427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altLang="ru-RU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3428" name="Номер слайда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689DEBCF-6E84-4864-A39E-5355EE50C140}" type="slidenum">
              <a:rPr altLang="ru-RU" sz="1100" smtClean="0">
                <a:solidFill>
                  <a:srgbClr val="C0504D"/>
                </a:solidFill>
              </a:rPr>
              <a:pPr algn="r" eaLnBrk="1" hangingPunct="1">
                <a:spcBef>
                  <a:spcPct val="0"/>
                </a:spcBef>
              </a:pPr>
              <a:t>29</a:t>
            </a:fld>
            <a:endParaRPr lang="ru-RU" altLang="ru-RU" sz="1100" smtClean="0">
              <a:solidFill>
                <a:srgbClr val="C0504D"/>
              </a:solidFill>
            </a:endParaRPr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04451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altLang="ru-RU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4452" name="Номер слайда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06D5B778-8950-41C4-9CC7-D056C93305E3}" type="slidenum">
              <a:rPr altLang="ru-RU" sz="1100" smtClean="0">
                <a:solidFill>
                  <a:srgbClr val="C0504D"/>
                </a:solidFill>
              </a:rPr>
              <a:pPr algn="r" eaLnBrk="1" hangingPunct="1">
                <a:spcBef>
                  <a:spcPct val="0"/>
                </a:spcBef>
              </a:pPr>
              <a:t>30</a:t>
            </a:fld>
            <a:endParaRPr lang="ru-RU" altLang="ru-RU" sz="1100" smtClean="0">
              <a:solidFill>
                <a:srgbClr val="C0504D"/>
              </a:solidFill>
            </a:endParaRPr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05475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altLang="ru-RU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5476" name="Номер слайда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6CDE1F79-048F-49FA-B15C-F777862DB7DB}" type="slidenum">
              <a:rPr altLang="ru-RU" sz="1100" smtClean="0">
                <a:solidFill>
                  <a:srgbClr val="C0504D"/>
                </a:solidFill>
              </a:rPr>
              <a:pPr algn="r" eaLnBrk="1" hangingPunct="1">
                <a:spcBef>
                  <a:spcPct val="0"/>
                </a:spcBef>
              </a:pPr>
              <a:t>31</a:t>
            </a:fld>
            <a:endParaRPr lang="ru-RU" altLang="ru-RU" sz="1100" smtClean="0">
              <a:solidFill>
                <a:srgbClr val="C0504D"/>
              </a:solidFill>
            </a:endParaRPr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06499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altLang="ru-RU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6500" name="Номер слайда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63CA928F-FDF0-4FCF-83B9-B73012DE0FA4}" type="slidenum">
              <a:rPr altLang="ru-RU" sz="1100" smtClean="0">
                <a:solidFill>
                  <a:srgbClr val="C0504D"/>
                </a:solidFill>
              </a:rPr>
              <a:pPr algn="r" eaLnBrk="1" hangingPunct="1">
                <a:spcBef>
                  <a:spcPct val="0"/>
                </a:spcBef>
              </a:pPr>
              <a:t>32</a:t>
            </a:fld>
            <a:endParaRPr lang="ru-RU" altLang="ru-RU" sz="1100" smtClean="0">
              <a:solidFill>
                <a:srgbClr val="C0504D"/>
              </a:solidFill>
            </a:endParaRPr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07523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altLang="ru-RU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7524" name="Номер слайда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883E7A96-968D-4D35-8764-0D994FB49F6B}" type="slidenum">
              <a:rPr altLang="ru-RU" sz="1100" smtClean="0">
                <a:solidFill>
                  <a:srgbClr val="C0504D"/>
                </a:solidFill>
              </a:rPr>
              <a:pPr algn="r" eaLnBrk="1" hangingPunct="1">
                <a:spcBef>
                  <a:spcPct val="0"/>
                </a:spcBef>
              </a:pPr>
              <a:t>33</a:t>
            </a:fld>
            <a:endParaRPr lang="ru-RU" altLang="ru-RU" sz="1100" smtClean="0">
              <a:solidFill>
                <a:srgbClr val="C0504D"/>
              </a:solidFill>
            </a:endParaRPr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08547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altLang="ru-RU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8548" name="Номер слайда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7703079C-7FB5-4662-A5D7-58F913C97E33}" type="slidenum">
              <a:rPr altLang="ru-RU" sz="1100" smtClean="0">
                <a:solidFill>
                  <a:srgbClr val="C0504D"/>
                </a:solidFill>
              </a:rPr>
              <a:pPr algn="r" eaLnBrk="1" hangingPunct="1">
                <a:spcBef>
                  <a:spcPct val="0"/>
                </a:spcBef>
              </a:pPr>
              <a:t>34</a:t>
            </a:fld>
            <a:endParaRPr lang="ru-RU" altLang="ru-RU" sz="1100" smtClean="0">
              <a:solidFill>
                <a:srgbClr val="C0504D"/>
              </a:solidFill>
            </a:endParaRPr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09571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altLang="ru-RU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9572" name="Номер слайда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AB4D01AF-C864-4EF6-9CCF-BB4503905CB6}" type="slidenum">
              <a:rPr altLang="ru-RU" sz="1100" smtClean="0">
                <a:solidFill>
                  <a:srgbClr val="C0504D"/>
                </a:solidFill>
              </a:rPr>
              <a:pPr algn="r" eaLnBrk="1" hangingPunct="1">
                <a:spcBef>
                  <a:spcPct val="0"/>
                </a:spcBef>
              </a:pPr>
              <a:t>35</a:t>
            </a:fld>
            <a:endParaRPr lang="ru-RU" altLang="ru-RU" sz="1100" smtClean="0">
              <a:solidFill>
                <a:srgbClr val="C0504D"/>
              </a:solidFill>
            </a:endParaRPr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10595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altLang="ru-RU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0596" name="Номер слайда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B75B3C0C-DBA9-46D5-95CC-A99353335BA6}" type="slidenum">
              <a:rPr altLang="ru-RU" sz="1100" smtClean="0">
                <a:solidFill>
                  <a:srgbClr val="C0504D"/>
                </a:solidFill>
              </a:rPr>
              <a:pPr algn="r" eaLnBrk="1" hangingPunct="1">
                <a:spcBef>
                  <a:spcPct val="0"/>
                </a:spcBef>
              </a:pPr>
              <a:t>36</a:t>
            </a:fld>
            <a:endParaRPr lang="ru-RU" altLang="ru-RU" sz="1100" smtClean="0">
              <a:solidFill>
                <a:srgbClr val="C0504D"/>
              </a:solidFill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3971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altLang="ru-RU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3972" name="Номер слайда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180CFBBA-0148-41AB-9CAE-0358235E5B15}" type="slidenum">
              <a:rPr altLang="ru-RU" sz="1100" smtClean="0">
                <a:solidFill>
                  <a:srgbClr val="C0504D"/>
                </a:solidFill>
              </a:rPr>
              <a:pPr algn="r" eaLnBrk="1" hangingPunct="1">
                <a:spcBef>
                  <a:spcPct val="0"/>
                </a:spcBef>
              </a:pPr>
              <a:t>8</a:t>
            </a:fld>
            <a:endParaRPr lang="ru-RU" altLang="ru-RU" sz="1100" smtClean="0">
              <a:solidFill>
                <a:srgbClr val="C0504D"/>
              </a:solidFill>
            </a:endParaRPr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11619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altLang="ru-RU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1620" name="Номер слайда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5D1B6585-17B6-4AB0-BAAB-FA4279396CE1}" type="slidenum">
              <a:rPr altLang="ru-RU" sz="1100" smtClean="0">
                <a:solidFill>
                  <a:srgbClr val="C0504D"/>
                </a:solidFill>
              </a:rPr>
              <a:pPr algn="r" eaLnBrk="1" hangingPunct="1">
                <a:spcBef>
                  <a:spcPct val="0"/>
                </a:spcBef>
              </a:pPr>
              <a:t>37</a:t>
            </a:fld>
            <a:endParaRPr lang="ru-RU" altLang="ru-RU" sz="1100" smtClean="0">
              <a:solidFill>
                <a:srgbClr val="C0504D"/>
              </a:solidFill>
            </a:endParaRPr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12643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altLang="ru-RU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2644" name="Номер слайда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59A738AB-1CFF-494B-89B8-6A14611FA9C0}" type="slidenum">
              <a:rPr altLang="ru-RU" sz="1100" smtClean="0">
                <a:solidFill>
                  <a:srgbClr val="C0504D"/>
                </a:solidFill>
              </a:rPr>
              <a:pPr algn="r" eaLnBrk="1" hangingPunct="1">
                <a:spcBef>
                  <a:spcPct val="0"/>
                </a:spcBef>
              </a:pPr>
              <a:t>38</a:t>
            </a:fld>
            <a:endParaRPr lang="ru-RU" altLang="ru-RU" sz="1100" smtClean="0">
              <a:solidFill>
                <a:srgbClr val="C0504D"/>
              </a:solidFill>
            </a:endParaRPr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6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13667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altLang="ru-RU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3668" name="Номер слайда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B6DF1CAB-823A-486A-80AC-E2B810D501D9}" type="slidenum">
              <a:rPr altLang="ru-RU" sz="1100" smtClean="0">
                <a:solidFill>
                  <a:srgbClr val="C0504D"/>
                </a:solidFill>
              </a:rPr>
              <a:pPr algn="r" eaLnBrk="1" hangingPunct="1">
                <a:spcBef>
                  <a:spcPct val="0"/>
                </a:spcBef>
              </a:pPr>
              <a:t>39</a:t>
            </a:fld>
            <a:endParaRPr lang="ru-RU" altLang="ru-RU" sz="1100" smtClean="0">
              <a:solidFill>
                <a:srgbClr val="C0504D"/>
              </a:solidFill>
            </a:endParaRPr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0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14691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altLang="ru-RU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4692" name="Номер слайда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CEE93958-2EF3-49DA-9899-D4AD8DFDCA23}" type="slidenum">
              <a:rPr altLang="ru-RU" sz="1100" smtClean="0">
                <a:solidFill>
                  <a:srgbClr val="C0504D"/>
                </a:solidFill>
              </a:rPr>
              <a:pPr algn="r" eaLnBrk="1" hangingPunct="1">
                <a:spcBef>
                  <a:spcPct val="0"/>
                </a:spcBef>
              </a:pPr>
              <a:t>40</a:t>
            </a:fld>
            <a:endParaRPr lang="ru-RU" altLang="ru-RU" sz="1100" smtClean="0">
              <a:solidFill>
                <a:srgbClr val="C0504D"/>
              </a:solidFill>
            </a:endParaRPr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15715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altLang="ru-RU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5716" name="Номер слайда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6A3BBCFF-FF70-4B3F-8F44-2EA9CAB0971D}" type="slidenum">
              <a:rPr altLang="ru-RU" sz="1100" smtClean="0">
                <a:solidFill>
                  <a:srgbClr val="C0504D"/>
                </a:solidFill>
              </a:rPr>
              <a:pPr algn="r" eaLnBrk="1" hangingPunct="1">
                <a:spcBef>
                  <a:spcPct val="0"/>
                </a:spcBef>
              </a:pPr>
              <a:t>41</a:t>
            </a:fld>
            <a:endParaRPr lang="ru-RU" altLang="ru-RU" sz="1100" smtClean="0">
              <a:solidFill>
                <a:srgbClr val="C0504D"/>
              </a:solidFill>
            </a:endParaRPr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16739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altLang="ru-RU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6740" name="Номер слайда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C637F0B7-B98F-46B7-86EA-46F59EF99F2A}" type="slidenum">
              <a:rPr altLang="ru-RU" sz="1100" smtClean="0">
                <a:solidFill>
                  <a:srgbClr val="C0504D"/>
                </a:solidFill>
              </a:rPr>
              <a:pPr algn="r" eaLnBrk="1" hangingPunct="1">
                <a:spcBef>
                  <a:spcPct val="0"/>
                </a:spcBef>
              </a:pPr>
              <a:t>42</a:t>
            </a:fld>
            <a:endParaRPr lang="ru-RU" altLang="ru-RU" sz="1100" smtClean="0">
              <a:solidFill>
                <a:srgbClr val="C0504D"/>
              </a:solidFill>
            </a:endParaRPr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2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17763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altLang="ru-RU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7764" name="Номер слайда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49D13608-DCC9-438B-9A93-C5601326BC7E}" type="slidenum">
              <a:rPr altLang="ru-RU" sz="1100" smtClean="0">
                <a:solidFill>
                  <a:srgbClr val="C0504D"/>
                </a:solidFill>
              </a:rPr>
              <a:pPr algn="r" eaLnBrk="1" hangingPunct="1">
                <a:spcBef>
                  <a:spcPct val="0"/>
                </a:spcBef>
              </a:pPr>
              <a:t>43</a:t>
            </a:fld>
            <a:endParaRPr lang="ru-RU" altLang="ru-RU" sz="1100" smtClean="0">
              <a:solidFill>
                <a:srgbClr val="C0504D"/>
              </a:solidFill>
            </a:endParaRPr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18787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altLang="ru-RU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8788" name="Номер слайда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E301025C-F688-4CC3-B370-4BE502411AD0}" type="slidenum">
              <a:rPr altLang="ru-RU" sz="1100" smtClean="0">
                <a:solidFill>
                  <a:srgbClr val="C0504D"/>
                </a:solidFill>
              </a:rPr>
              <a:pPr algn="r" eaLnBrk="1" hangingPunct="1">
                <a:spcBef>
                  <a:spcPct val="0"/>
                </a:spcBef>
              </a:pPr>
              <a:t>44</a:t>
            </a:fld>
            <a:endParaRPr lang="ru-RU" altLang="ru-RU" sz="1100" smtClean="0">
              <a:solidFill>
                <a:srgbClr val="C0504D"/>
              </a:solidFill>
            </a:endParaRPr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0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19811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altLang="ru-RU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9812" name="Номер слайда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48C60E25-13C0-4F8E-88E9-D2F512597A48}" type="slidenum">
              <a:rPr altLang="ru-RU" sz="1100" smtClean="0">
                <a:solidFill>
                  <a:srgbClr val="C0504D"/>
                </a:solidFill>
              </a:rPr>
              <a:pPr algn="r" eaLnBrk="1" hangingPunct="1">
                <a:spcBef>
                  <a:spcPct val="0"/>
                </a:spcBef>
              </a:pPr>
              <a:t>45</a:t>
            </a:fld>
            <a:endParaRPr lang="ru-RU" altLang="ru-RU" sz="1100" smtClean="0">
              <a:solidFill>
                <a:srgbClr val="C0504D"/>
              </a:solidFill>
            </a:endParaRPr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20835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altLang="ru-RU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0836" name="Номер слайда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1A522C31-7446-4A75-BE83-1870D2BE7059}" type="slidenum">
              <a:rPr altLang="ru-RU" sz="1100" smtClean="0">
                <a:solidFill>
                  <a:srgbClr val="C0504D"/>
                </a:solidFill>
              </a:rPr>
              <a:pPr algn="r" eaLnBrk="1" hangingPunct="1">
                <a:spcBef>
                  <a:spcPct val="0"/>
                </a:spcBef>
              </a:pPr>
              <a:t>46</a:t>
            </a:fld>
            <a:endParaRPr lang="ru-RU" altLang="ru-RU" sz="1100" smtClean="0">
              <a:solidFill>
                <a:srgbClr val="C0504D"/>
              </a:solidFill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4995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altLang="ru-RU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4996" name="Номер слайда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AA0AC77B-65EC-40E6-A147-CD8CDE6BFD94}" type="slidenum">
              <a:rPr altLang="ru-RU" sz="1100" smtClean="0">
                <a:solidFill>
                  <a:srgbClr val="C0504D"/>
                </a:solidFill>
              </a:rPr>
              <a:pPr algn="r" eaLnBrk="1" hangingPunct="1">
                <a:spcBef>
                  <a:spcPct val="0"/>
                </a:spcBef>
              </a:pPr>
              <a:t>9</a:t>
            </a:fld>
            <a:endParaRPr lang="ru-RU" altLang="ru-RU" sz="1100" smtClean="0">
              <a:solidFill>
                <a:srgbClr val="C0504D"/>
              </a:solidFill>
            </a:endParaRPr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8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21859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altLang="ru-RU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1860" name="Номер слайда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0D361EE6-98EB-4058-89DC-BAD12644342F}" type="slidenum">
              <a:rPr altLang="ru-RU" sz="1100" smtClean="0">
                <a:solidFill>
                  <a:srgbClr val="C0504D"/>
                </a:solidFill>
              </a:rPr>
              <a:pPr algn="r" eaLnBrk="1" hangingPunct="1">
                <a:spcBef>
                  <a:spcPct val="0"/>
                </a:spcBef>
              </a:pPr>
              <a:t>47</a:t>
            </a:fld>
            <a:endParaRPr lang="ru-RU" altLang="ru-RU" sz="1100" smtClean="0">
              <a:solidFill>
                <a:srgbClr val="C0504D"/>
              </a:solidFill>
            </a:endParaRPr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22883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altLang="ru-RU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2884" name="Номер слайда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9316311F-BB67-48C8-AC63-590FD67DC814}" type="slidenum">
              <a:rPr altLang="ru-RU" sz="1100" smtClean="0">
                <a:solidFill>
                  <a:srgbClr val="C0504D"/>
                </a:solidFill>
              </a:rPr>
              <a:pPr algn="r" eaLnBrk="1" hangingPunct="1">
                <a:spcBef>
                  <a:spcPct val="0"/>
                </a:spcBef>
              </a:pPr>
              <a:t>48</a:t>
            </a:fld>
            <a:endParaRPr lang="ru-RU" altLang="ru-RU" sz="1100" smtClean="0">
              <a:solidFill>
                <a:srgbClr val="C0504D"/>
              </a:solidFill>
            </a:endParaRPr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23907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altLang="ru-RU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3908" name="Номер слайда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E632559E-0283-4A71-9ACD-EE49445EB683}" type="slidenum">
              <a:rPr altLang="ru-RU" sz="1100" smtClean="0">
                <a:solidFill>
                  <a:srgbClr val="C0504D"/>
                </a:solidFill>
              </a:rPr>
              <a:pPr algn="r" eaLnBrk="1" hangingPunct="1">
                <a:spcBef>
                  <a:spcPct val="0"/>
                </a:spcBef>
              </a:pPr>
              <a:t>49</a:t>
            </a:fld>
            <a:endParaRPr lang="ru-RU" altLang="ru-RU" sz="1100" smtClean="0">
              <a:solidFill>
                <a:srgbClr val="C0504D"/>
              </a:solidFill>
            </a:endParaRPr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0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24931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altLang="ru-RU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4932" name="Номер слайда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FFF9D08F-35FC-40C0-9F71-4422BA154246}" type="slidenum">
              <a:rPr altLang="ru-RU" sz="1100" smtClean="0">
                <a:solidFill>
                  <a:srgbClr val="C0504D"/>
                </a:solidFill>
              </a:rPr>
              <a:pPr algn="r" eaLnBrk="1" hangingPunct="1">
                <a:spcBef>
                  <a:spcPct val="0"/>
                </a:spcBef>
              </a:pPr>
              <a:t>50</a:t>
            </a:fld>
            <a:endParaRPr lang="ru-RU" altLang="ru-RU" sz="1100" smtClean="0">
              <a:solidFill>
                <a:srgbClr val="C0504D"/>
              </a:solidFill>
            </a:endParaRPr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25955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altLang="ru-RU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5956" name="Номер слайда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4C533049-DE84-49A8-85E5-7E1A7DFEAE06}" type="slidenum">
              <a:rPr altLang="ru-RU" sz="1100" smtClean="0">
                <a:solidFill>
                  <a:srgbClr val="C0504D"/>
                </a:solidFill>
              </a:rPr>
              <a:pPr algn="r" eaLnBrk="1" hangingPunct="1">
                <a:spcBef>
                  <a:spcPct val="0"/>
                </a:spcBef>
              </a:pPr>
              <a:t>51</a:t>
            </a:fld>
            <a:endParaRPr lang="ru-RU" altLang="ru-RU" sz="1100" smtClean="0">
              <a:solidFill>
                <a:srgbClr val="C0504D"/>
              </a:solidFill>
            </a:endParaRPr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26979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altLang="ru-RU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6980" name="Номер слайда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16A19D29-8E36-473F-A11A-A69346D089D8}" type="slidenum">
              <a:rPr altLang="ru-RU" sz="1100" smtClean="0">
                <a:solidFill>
                  <a:srgbClr val="C0504D"/>
                </a:solidFill>
              </a:rPr>
              <a:pPr algn="r" eaLnBrk="1" hangingPunct="1">
                <a:spcBef>
                  <a:spcPct val="0"/>
                </a:spcBef>
              </a:pPr>
              <a:t>52</a:t>
            </a:fld>
            <a:endParaRPr lang="ru-RU" altLang="ru-RU" sz="1100" smtClean="0">
              <a:solidFill>
                <a:srgbClr val="C0504D"/>
              </a:solidFill>
            </a:endParaRPr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2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28003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altLang="ru-RU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8004" name="Номер слайда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44285AB2-B2B5-4575-8381-E9277C08182B}" type="slidenum">
              <a:rPr altLang="ru-RU" sz="1100" smtClean="0">
                <a:solidFill>
                  <a:srgbClr val="C0504D"/>
                </a:solidFill>
              </a:rPr>
              <a:pPr algn="r" eaLnBrk="1" hangingPunct="1">
                <a:spcBef>
                  <a:spcPct val="0"/>
                </a:spcBef>
              </a:pPr>
              <a:t>53</a:t>
            </a:fld>
            <a:endParaRPr lang="ru-RU" altLang="ru-RU" sz="1100" smtClean="0">
              <a:solidFill>
                <a:srgbClr val="C0504D"/>
              </a:solidFill>
            </a:endParaRPr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026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29027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altLang="ru-RU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9028" name="Номер слайда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7D976B74-A6F4-401A-8B82-E550FDA87775}" type="slidenum">
              <a:rPr altLang="ru-RU" sz="1100" smtClean="0">
                <a:solidFill>
                  <a:srgbClr val="C0504D"/>
                </a:solidFill>
              </a:rPr>
              <a:pPr algn="r" eaLnBrk="1" hangingPunct="1">
                <a:spcBef>
                  <a:spcPct val="0"/>
                </a:spcBef>
              </a:pPr>
              <a:t>54</a:t>
            </a:fld>
            <a:endParaRPr lang="ru-RU" altLang="ru-RU" sz="1100" smtClean="0">
              <a:solidFill>
                <a:srgbClr val="C0504D"/>
              </a:solidFill>
            </a:endParaRPr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50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30051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altLang="ru-RU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30052" name="Номер слайда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7F5A307D-303A-471C-95C0-417DA3F6D019}" type="slidenum">
              <a:rPr altLang="ru-RU" sz="1100" smtClean="0">
                <a:solidFill>
                  <a:srgbClr val="C0504D"/>
                </a:solidFill>
              </a:rPr>
              <a:pPr algn="r" eaLnBrk="1" hangingPunct="1">
                <a:spcBef>
                  <a:spcPct val="0"/>
                </a:spcBef>
              </a:pPr>
              <a:t>55</a:t>
            </a:fld>
            <a:endParaRPr lang="ru-RU" altLang="ru-RU" sz="1100" smtClean="0">
              <a:solidFill>
                <a:srgbClr val="C0504D"/>
              </a:solidFill>
            </a:endParaRPr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07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31075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altLang="ru-RU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31076" name="Номер слайда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FEAC9A68-5C32-4278-9ACB-B90B0CDB1A5B}" type="slidenum">
              <a:rPr altLang="ru-RU" sz="1100" smtClean="0">
                <a:solidFill>
                  <a:srgbClr val="C0504D"/>
                </a:solidFill>
              </a:rPr>
              <a:pPr algn="r" eaLnBrk="1" hangingPunct="1">
                <a:spcBef>
                  <a:spcPct val="0"/>
                </a:spcBef>
              </a:pPr>
              <a:t>56</a:t>
            </a:fld>
            <a:endParaRPr lang="ru-RU" altLang="ru-RU" sz="1100" smtClean="0">
              <a:solidFill>
                <a:srgbClr val="C0504D"/>
              </a:solidFill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6019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altLang="ru-RU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6020" name="Номер слайда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B67C1B6C-E98A-444C-818D-42FBBDA9966B}" type="slidenum">
              <a:rPr altLang="ru-RU" sz="1100" smtClean="0">
                <a:solidFill>
                  <a:srgbClr val="C0504D"/>
                </a:solidFill>
              </a:rPr>
              <a:pPr algn="r" eaLnBrk="1" hangingPunct="1">
                <a:spcBef>
                  <a:spcPct val="0"/>
                </a:spcBef>
              </a:pPr>
              <a:t>10</a:t>
            </a:fld>
            <a:endParaRPr lang="ru-RU" altLang="ru-RU" sz="1100" smtClean="0">
              <a:solidFill>
                <a:srgbClr val="C0504D"/>
              </a:solidFill>
            </a:endParaRPr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098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32099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altLang="ru-RU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32100" name="Номер слайда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A4F6DF1D-1E2D-469D-927B-FBF763D7742D}" type="slidenum">
              <a:rPr altLang="ru-RU" sz="1100" smtClean="0">
                <a:solidFill>
                  <a:srgbClr val="C0504D"/>
                </a:solidFill>
              </a:rPr>
              <a:pPr algn="r" eaLnBrk="1" hangingPunct="1">
                <a:spcBef>
                  <a:spcPct val="0"/>
                </a:spcBef>
              </a:pPr>
              <a:t>57</a:t>
            </a:fld>
            <a:endParaRPr lang="ru-RU" altLang="ru-RU" sz="1100" smtClean="0">
              <a:solidFill>
                <a:srgbClr val="C0504D"/>
              </a:solidFill>
            </a:endParaRPr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22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33123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altLang="ru-RU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33124" name="Номер слайда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970F6A93-553E-4F2D-809E-0BAFE7FC9CE1}" type="slidenum">
              <a:rPr altLang="ru-RU" sz="1100" smtClean="0">
                <a:solidFill>
                  <a:srgbClr val="C0504D"/>
                </a:solidFill>
              </a:rPr>
              <a:pPr algn="r" eaLnBrk="1" hangingPunct="1">
                <a:spcBef>
                  <a:spcPct val="0"/>
                </a:spcBef>
              </a:pPr>
              <a:t>58</a:t>
            </a:fld>
            <a:endParaRPr lang="ru-RU" altLang="ru-RU" sz="1100" smtClean="0">
              <a:solidFill>
                <a:srgbClr val="C0504D"/>
              </a:solidFill>
            </a:endParaRPr>
          </a:p>
        </p:txBody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146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34147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altLang="ru-RU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34148" name="Номер слайда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8EDC6914-32A0-42FE-8237-2002D636DF6A}" type="slidenum">
              <a:rPr altLang="ru-RU" sz="1100" smtClean="0">
                <a:solidFill>
                  <a:srgbClr val="C0504D"/>
                </a:solidFill>
              </a:rPr>
              <a:pPr algn="r" eaLnBrk="1" hangingPunct="1">
                <a:spcBef>
                  <a:spcPct val="0"/>
                </a:spcBef>
              </a:pPr>
              <a:t>59</a:t>
            </a:fld>
            <a:endParaRPr lang="ru-RU" altLang="ru-RU" sz="1100" smtClean="0">
              <a:solidFill>
                <a:srgbClr val="C0504D"/>
              </a:solidFill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7043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altLang="ru-RU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7044" name="Номер слайда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93DD3E92-59F8-4AF1-962D-5C18FB14D0D9}" type="slidenum">
              <a:rPr altLang="ru-RU" sz="1100" smtClean="0">
                <a:solidFill>
                  <a:srgbClr val="C0504D"/>
                </a:solidFill>
              </a:rPr>
              <a:pPr algn="r" eaLnBrk="1" hangingPunct="1">
                <a:spcBef>
                  <a:spcPct val="0"/>
                </a:spcBef>
              </a:pPr>
              <a:t>11</a:t>
            </a:fld>
            <a:endParaRPr lang="ru-RU" altLang="ru-RU" sz="1100" smtClean="0">
              <a:solidFill>
                <a:srgbClr val="C0504D"/>
              </a:solidFill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8067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ru-RU" altLang="ru-RU" smtClean="0">
                <a:latin typeface="Arial" pitchFamily="34" charset="0"/>
                <a:cs typeface="Arial" pitchFamily="34" charset="0"/>
              </a:rPr>
              <a:t>В сфере управления муниципальным долгом деятельность муниципалитета была направлена на проведение взвешенной долговой политики. Итогом реализации данной задачи явилось отсутствие долговых обязательств муниципального образования на начало и конец отчетного года.</a:t>
            </a:r>
          </a:p>
        </p:txBody>
      </p:sp>
      <p:sp>
        <p:nvSpPr>
          <p:cNvPr id="88068" name="Номер слайда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11202F05-3548-4E69-AD39-23D4CEB0DBF3}" type="slidenum">
              <a:rPr altLang="ru-RU" sz="1100" smtClean="0">
                <a:solidFill>
                  <a:srgbClr val="C0504D"/>
                </a:solidFill>
              </a:rPr>
              <a:pPr algn="r" eaLnBrk="1" hangingPunct="1">
                <a:spcBef>
                  <a:spcPct val="0"/>
                </a:spcBef>
              </a:pPr>
              <a:t>12</a:t>
            </a:fld>
            <a:endParaRPr lang="ru-RU" altLang="ru-RU" sz="1100" smtClean="0">
              <a:solidFill>
                <a:srgbClr val="C0504D"/>
              </a:solidFill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9091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altLang="ru-RU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9092" name="Номер слайда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399C6A67-C6F2-4EF9-BCF1-B6BDE3514EC1}" type="slidenum">
              <a:rPr altLang="ru-RU" sz="1100" smtClean="0">
                <a:solidFill>
                  <a:srgbClr val="C0504D"/>
                </a:solidFill>
              </a:rPr>
              <a:pPr algn="r" eaLnBrk="1" hangingPunct="1">
                <a:spcBef>
                  <a:spcPct val="0"/>
                </a:spcBef>
              </a:pPr>
              <a:t>14</a:t>
            </a:fld>
            <a:endParaRPr lang="ru-RU" altLang="ru-RU" sz="1100" smtClean="0">
              <a:solidFill>
                <a:srgbClr val="C0504D"/>
              </a:solidFill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0115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altLang="ru-RU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0116" name="Номер слайда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algn="l" defTabSz="92868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A9A145D5-6797-4427-AA0F-5EBE19B9160F}" type="slidenum">
              <a:rPr altLang="ru-RU" sz="1100" smtClean="0">
                <a:solidFill>
                  <a:srgbClr val="C0504D"/>
                </a:solidFill>
              </a:rPr>
              <a:pPr algn="r" eaLnBrk="1" hangingPunct="1">
                <a:spcBef>
                  <a:spcPct val="0"/>
                </a:spcBef>
              </a:pPr>
              <a:t>15</a:t>
            </a:fld>
            <a:endParaRPr lang="ru-RU" altLang="ru-RU" sz="1100" smtClean="0">
              <a:solidFill>
                <a:srgbClr val="C0504D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DF7D59-C03C-4B63-A04F-B9DCAB1511E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52834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FFAD6A-5EBF-4D1E-91EC-D83FD0AAB34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65493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404100" y="333375"/>
            <a:ext cx="2301875" cy="579278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95300" y="333375"/>
            <a:ext cx="6756400" cy="579278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3F060A-4DC8-4121-9F1E-E7EAAEAA7F2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971168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defRPr>
            </a:lvl1pPr>
          </a:lstStyle>
          <a:p>
            <a:pPr>
              <a:defRPr/>
            </a:pPr>
            <a:fld id="{DD71C165-4E93-464D-964B-F9A957FBD1C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290407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defRPr>
            </a:lvl1pPr>
          </a:lstStyle>
          <a:p>
            <a:pPr>
              <a:defRPr/>
            </a:pPr>
            <a:fld id="{CF20B754-3BF6-4BD7-AFF5-9DAF102BF62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556684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defRPr>
            </a:lvl1pPr>
          </a:lstStyle>
          <a:p>
            <a:pPr>
              <a:defRPr/>
            </a:pPr>
            <a:fld id="{E12D61CD-AACA-4B6D-8FAA-431D212FF07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991123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defRPr>
            </a:lvl1pPr>
          </a:lstStyle>
          <a:p>
            <a:pPr>
              <a:defRPr/>
            </a:pPr>
            <a:fld id="{113CDFA9-8800-4271-ADB4-7D332BD25AD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569678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defRPr>
            </a:lvl1pPr>
          </a:lstStyle>
          <a:p>
            <a:pPr>
              <a:defRPr/>
            </a:pPr>
            <a:fld id="{8381D63D-8840-439E-BC88-1C0A9D38550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45033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defRPr>
            </a:lvl1pPr>
          </a:lstStyle>
          <a:p>
            <a:pPr>
              <a:defRPr/>
            </a:pPr>
            <a:fld id="{5371BD60-2938-46DB-9853-BCBAB1291A3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233882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defRPr>
            </a:lvl1pPr>
          </a:lstStyle>
          <a:p>
            <a:pPr>
              <a:defRPr/>
            </a:pPr>
            <a:fld id="{00161A08-36C5-4BA2-AD02-2CE0D556E6E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406030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defRPr>
            </a:lvl1pPr>
          </a:lstStyle>
          <a:p>
            <a:pPr>
              <a:defRPr/>
            </a:pPr>
            <a:fld id="{D30B30E7-A150-438F-89BA-09462121ADF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86705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8083A8-CFC4-47DF-8DCC-692C79A8A95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549869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defRPr>
            </a:lvl1pPr>
          </a:lstStyle>
          <a:p>
            <a:pPr>
              <a:defRPr/>
            </a:pPr>
            <a:fld id="{A2FAA404-16C1-400C-86F1-CE2CB8972BA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854049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defRPr>
            </a:lvl1pPr>
          </a:lstStyle>
          <a:p>
            <a:pPr>
              <a:defRPr/>
            </a:pPr>
            <a:fld id="{E7ECF3D9-99C2-4952-B4C4-00ACBEAE9F0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976139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404100" y="333375"/>
            <a:ext cx="2301875" cy="579278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95300" y="333375"/>
            <a:ext cx="6756400" cy="579278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defRPr>
            </a:lvl1pPr>
          </a:lstStyle>
          <a:p>
            <a:pPr>
              <a:defRPr/>
            </a:pPr>
            <a:fld id="{39F99644-9237-4C29-A07C-DCAC831DFF8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468384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Заголовок, схема или организационная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76288" y="333375"/>
            <a:ext cx="8929687" cy="57467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SmartArt 2"/>
          <p:cNvSpPr>
            <a:spLocks noGrp="1"/>
          </p:cNvSpPr>
          <p:nvPr>
            <p:ph type="dgm" idx="1"/>
          </p:nvPr>
        </p:nvSpPr>
        <p:spPr>
          <a:xfrm>
            <a:off x="495300" y="1600200"/>
            <a:ext cx="8915400" cy="4525963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defRPr>
            </a:lvl1pPr>
          </a:lstStyle>
          <a:p>
            <a:pPr>
              <a:defRPr/>
            </a:pPr>
            <a:fld id="{4A1D7E2B-FCB3-4806-8075-88C1EB9669A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785459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76288" y="333375"/>
            <a:ext cx="8929687" cy="57467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495300" y="1600200"/>
            <a:ext cx="8915400" cy="4525963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defRPr>
            </a:lvl1pPr>
          </a:lstStyle>
          <a:p>
            <a:pPr>
              <a:defRPr/>
            </a:pPr>
            <a:fld id="{EAE649CD-0002-465E-90B3-8792C8F42AB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401821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 preserve="1">
  <p:cSld name="Заголовок и текст над объек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76288" y="333375"/>
            <a:ext cx="8929687" cy="57467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95300" y="1600200"/>
            <a:ext cx="89154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95300" y="3938588"/>
            <a:ext cx="89154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defRPr>
            </a:lvl1pPr>
          </a:lstStyle>
          <a:p>
            <a:pPr>
              <a:defRPr/>
            </a:pPr>
            <a:fld id="{F2C8106A-D51B-4845-8330-60DD11CF1EE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265040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76288" y="333375"/>
            <a:ext cx="8929687" cy="57467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5029200" y="1600200"/>
            <a:ext cx="43815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5029200" y="3938588"/>
            <a:ext cx="43815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defRPr>
            </a:lvl1pPr>
          </a:lstStyle>
          <a:p>
            <a:pPr>
              <a:defRPr/>
            </a:pPr>
            <a:fld id="{4CDC4006-BE6B-4CBA-B1D3-973357ADDAD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267928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76288" y="333375"/>
            <a:ext cx="8929687" cy="57467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defRPr>
            </a:lvl1pPr>
          </a:lstStyle>
          <a:p>
            <a:pPr>
              <a:defRPr/>
            </a:pPr>
            <a:fld id="{0DDE0C42-FD4D-4EF1-A4ED-AFBA6A55E84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44167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EF0EEC-784C-43D2-8D33-970D3336373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30067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41F69C-700D-4B15-A90E-1A62F8EF19D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72400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19B47C-7214-4105-A3B4-C25915E5E81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67525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B249EC-B76F-411C-8F92-8C586AFDD39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5637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69306E-4F50-4C67-8A1B-21BF2AC538A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205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652165-3F99-4C6E-8C36-442B3CEADD3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34404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7A2043-E4D2-4C87-8A67-7A0BBC20E20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82312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27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0">
          <a:gsLst>
            <a:gs pos="0">
              <a:srgbClr val="DDDDDD"/>
            </a:gs>
            <a:gs pos="100000">
              <a:srgbClr val="F7F7F7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0146" name="Line 2"/>
          <p:cNvSpPr>
            <a:spLocks noChangeShapeType="1"/>
          </p:cNvSpPr>
          <p:nvPr/>
        </p:nvSpPr>
        <p:spPr bwMode="auto">
          <a:xfrm>
            <a:off x="273050" y="6742113"/>
            <a:ext cx="9217025" cy="0"/>
          </a:xfrm>
          <a:prstGeom prst="line">
            <a:avLst/>
          </a:prstGeom>
          <a:noFill/>
          <a:ln w="19050">
            <a:solidFill>
              <a:srgbClr val="E7CF6E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90147" name="Line 3"/>
          <p:cNvSpPr>
            <a:spLocks noChangeShapeType="1"/>
          </p:cNvSpPr>
          <p:nvPr/>
        </p:nvSpPr>
        <p:spPr bwMode="auto">
          <a:xfrm>
            <a:off x="9777413" y="188913"/>
            <a:ext cx="0" cy="863600"/>
          </a:xfrm>
          <a:prstGeom prst="line">
            <a:avLst/>
          </a:prstGeom>
          <a:noFill/>
          <a:ln w="19050">
            <a:solidFill>
              <a:srgbClr val="E7CF6E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90148" name="Line 4"/>
          <p:cNvSpPr>
            <a:spLocks noChangeShapeType="1"/>
          </p:cNvSpPr>
          <p:nvPr/>
        </p:nvSpPr>
        <p:spPr bwMode="auto">
          <a:xfrm>
            <a:off x="920750" y="188913"/>
            <a:ext cx="8859838" cy="0"/>
          </a:xfrm>
          <a:prstGeom prst="line">
            <a:avLst/>
          </a:prstGeom>
          <a:noFill/>
          <a:ln w="19050">
            <a:solidFill>
              <a:srgbClr val="E7CF6E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90149" name="Line 5"/>
          <p:cNvSpPr>
            <a:spLocks noChangeShapeType="1"/>
          </p:cNvSpPr>
          <p:nvPr/>
        </p:nvSpPr>
        <p:spPr bwMode="auto">
          <a:xfrm>
            <a:off x="273050" y="1052513"/>
            <a:ext cx="0" cy="5689600"/>
          </a:xfrm>
          <a:prstGeom prst="line">
            <a:avLst/>
          </a:prstGeom>
          <a:noFill/>
          <a:ln w="19050">
            <a:solidFill>
              <a:srgbClr val="E7CF6E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9015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9472613" y="6570663"/>
            <a:ext cx="433387" cy="287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1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pPr>
              <a:defRPr/>
            </a:pPr>
            <a:fld id="{47255570-D957-453E-8F0F-1E1F56317BE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1031" name="Group 7"/>
          <p:cNvGrpSpPr>
            <a:grpSpLocks noChangeAspect="1"/>
          </p:cNvGrpSpPr>
          <p:nvPr/>
        </p:nvGrpSpPr>
        <p:grpSpPr bwMode="auto">
          <a:xfrm>
            <a:off x="128588" y="188913"/>
            <a:ext cx="536575" cy="787400"/>
            <a:chOff x="792" y="2341"/>
            <a:chExt cx="771" cy="1129"/>
          </a:xfrm>
        </p:grpSpPr>
        <p:grpSp>
          <p:nvGrpSpPr>
            <p:cNvPr id="1035" name="Group 8"/>
            <p:cNvGrpSpPr>
              <a:grpSpLocks noChangeAspect="1"/>
            </p:cNvGrpSpPr>
            <p:nvPr userDrawn="1"/>
          </p:nvGrpSpPr>
          <p:grpSpPr bwMode="auto">
            <a:xfrm>
              <a:off x="1017" y="2849"/>
              <a:ext cx="320" cy="621"/>
              <a:chOff x="1017" y="2849"/>
              <a:chExt cx="320" cy="621"/>
            </a:xfrm>
          </p:grpSpPr>
          <p:sp>
            <p:nvSpPr>
              <p:cNvPr id="390153" name="Rectangle 9"/>
              <p:cNvSpPr>
                <a:spLocks noChangeAspect="1" noChangeArrowheads="1"/>
              </p:cNvSpPr>
              <p:nvPr userDrawn="1"/>
            </p:nvSpPr>
            <p:spPr bwMode="auto">
              <a:xfrm>
                <a:off x="1018" y="2962"/>
                <a:ext cx="96" cy="508"/>
              </a:xfrm>
              <a:prstGeom prst="rect">
                <a:avLst/>
              </a:prstGeom>
              <a:solidFill>
                <a:srgbClr val="E7CF6E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90154" name="Rectangle 10"/>
              <p:cNvSpPr>
                <a:spLocks noChangeAspect="1" noChangeArrowheads="1"/>
              </p:cNvSpPr>
              <p:nvPr userDrawn="1"/>
            </p:nvSpPr>
            <p:spPr bwMode="auto">
              <a:xfrm>
                <a:off x="1130" y="2849"/>
                <a:ext cx="96" cy="621"/>
              </a:xfrm>
              <a:prstGeom prst="rect">
                <a:avLst/>
              </a:prstGeom>
              <a:solidFill>
                <a:srgbClr val="E7CF6E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90155" name="Rectangle 11"/>
              <p:cNvSpPr>
                <a:spLocks noChangeAspect="1" noChangeArrowheads="1"/>
              </p:cNvSpPr>
              <p:nvPr userDrawn="1"/>
            </p:nvSpPr>
            <p:spPr bwMode="auto">
              <a:xfrm>
                <a:off x="1244" y="2962"/>
                <a:ext cx="94" cy="508"/>
              </a:xfrm>
              <a:prstGeom prst="rect">
                <a:avLst/>
              </a:prstGeom>
              <a:solidFill>
                <a:srgbClr val="E7CF6E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grpSp>
          <p:nvGrpSpPr>
            <p:cNvPr id="1036" name="Group 12"/>
            <p:cNvGrpSpPr>
              <a:grpSpLocks noChangeAspect="1"/>
            </p:cNvGrpSpPr>
            <p:nvPr userDrawn="1"/>
          </p:nvGrpSpPr>
          <p:grpSpPr bwMode="auto">
            <a:xfrm>
              <a:off x="792" y="2341"/>
              <a:ext cx="771" cy="771"/>
              <a:chOff x="792" y="2341"/>
              <a:chExt cx="771" cy="771"/>
            </a:xfrm>
          </p:grpSpPr>
          <p:sp>
            <p:nvSpPr>
              <p:cNvPr id="390157" name="Freeform 13"/>
              <p:cNvSpPr>
                <a:spLocks noChangeAspect="1"/>
              </p:cNvSpPr>
              <p:nvPr userDrawn="1"/>
            </p:nvSpPr>
            <p:spPr bwMode="auto">
              <a:xfrm>
                <a:off x="792" y="2680"/>
                <a:ext cx="94" cy="321"/>
              </a:xfrm>
              <a:custGeom>
                <a:avLst/>
                <a:gdLst/>
                <a:ahLst/>
                <a:cxnLst>
                  <a:cxn ang="0">
                    <a:pos x="269" y="922"/>
                  </a:cxn>
                  <a:cxn ang="0">
                    <a:pos x="0" y="650"/>
                  </a:cxn>
                  <a:cxn ang="0">
                    <a:pos x="0" y="0"/>
                  </a:cxn>
                  <a:cxn ang="0">
                    <a:pos x="269" y="0"/>
                  </a:cxn>
                  <a:cxn ang="0">
                    <a:pos x="269" y="922"/>
                  </a:cxn>
                </a:cxnLst>
                <a:rect l="0" t="0" r="r" b="b"/>
                <a:pathLst>
                  <a:path w="269" h="922">
                    <a:moveTo>
                      <a:pt x="269" y="922"/>
                    </a:moveTo>
                    <a:lnTo>
                      <a:pt x="0" y="650"/>
                    </a:lnTo>
                    <a:lnTo>
                      <a:pt x="0" y="0"/>
                    </a:lnTo>
                    <a:lnTo>
                      <a:pt x="269" y="0"/>
                    </a:lnTo>
                    <a:lnTo>
                      <a:pt x="269" y="922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90158" name="Freeform 14"/>
              <p:cNvSpPr>
                <a:spLocks noChangeAspect="1"/>
              </p:cNvSpPr>
              <p:nvPr userDrawn="1"/>
            </p:nvSpPr>
            <p:spPr bwMode="auto">
              <a:xfrm>
                <a:off x="906" y="2566"/>
                <a:ext cx="94" cy="546"/>
              </a:xfrm>
              <a:custGeom>
                <a:avLst/>
                <a:gdLst/>
                <a:ahLst/>
                <a:cxnLst>
                  <a:cxn ang="0">
                    <a:pos x="272" y="1568"/>
                  </a:cxn>
                  <a:cxn ang="0">
                    <a:pos x="0" y="1299"/>
                  </a:cxn>
                  <a:cxn ang="0">
                    <a:pos x="0" y="0"/>
                  </a:cxn>
                  <a:cxn ang="0">
                    <a:pos x="272" y="0"/>
                  </a:cxn>
                  <a:cxn ang="0">
                    <a:pos x="272" y="1568"/>
                  </a:cxn>
                </a:cxnLst>
                <a:rect l="0" t="0" r="r" b="b"/>
                <a:pathLst>
                  <a:path w="272" h="1568">
                    <a:moveTo>
                      <a:pt x="272" y="1568"/>
                    </a:moveTo>
                    <a:lnTo>
                      <a:pt x="0" y="1299"/>
                    </a:lnTo>
                    <a:lnTo>
                      <a:pt x="0" y="0"/>
                    </a:lnTo>
                    <a:lnTo>
                      <a:pt x="272" y="0"/>
                    </a:lnTo>
                    <a:lnTo>
                      <a:pt x="272" y="1568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90159" name="Rectangle 15"/>
              <p:cNvSpPr>
                <a:spLocks noChangeAspect="1" noChangeArrowheads="1"/>
              </p:cNvSpPr>
              <p:nvPr userDrawn="1"/>
            </p:nvSpPr>
            <p:spPr bwMode="auto">
              <a:xfrm>
                <a:off x="1018" y="2455"/>
                <a:ext cx="94" cy="489"/>
              </a:xfrm>
              <a:prstGeom prst="rect">
                <a:avLst/>
              </a:prstGeom>
              <a:solidFill>
                <a:schemeClr val="tx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90160" name="Rectangle 16"/>
              <p:cNvSpPr>
                <a:spLocks noChangeAspect="1" noChangeArrowheads="1"/>
              </p:cNvSpPr>
              <p:nvPr userDrawn="1"/>
            </p:nvSpPr>
            <p:spPr bwMode="auto">
              <a:xfrm>
                <a:off x="1130" y="2341"/>
                <a:ext cx="94" cy="489"/>
              </a:xfrm>
              <a:prstGeom prst="rect">
                <a:avLst/>
              </a:prstGeom>
              <a:solidFill>
                <a:schemeClr val="tx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90161" name="Rectangle 17"/>
              <p:cNvSpPr>
                <a:spLocks noChangeAspect="1" noChangeArrowheads="1"/>
              </p:cNvSpPr>
              <p:nvPr userDrawn="1"/>
            </p:nvSpPr>
            <p:spPr bwMode="auto">
              <a:xfrm>
                <a:off x="1244" y="2455"/>
                <a:ext cx="94" cy="489"/>
              </a:xfrm>
              <a:prstGeom prst="rect">
                <a:avLst/>
              </a:prstGeom>
              <a:solidFill>
                <a:schemeClr val="tx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90162" name="Freeform 18"/>
              <p:cNvSpPr>
                <a:spLocks noChangeAspect="1"/>
              </p:cNvSpPr>
              <p:nvPr userDrawn="1"/>
            </p:nvSpPr>
            <p:spPr bwMode="auto">
              <a:xfrm>
                <a:off x="1355" y="2566"/>
                <a:ext cx="94" cy="546"/>
              </a:xfrm>
              <a:custGeom>
                <a:avLst/>
                <a:gdLst/>
                <a:ahLst/>
                <a:cxnLst>
                  <a:cxn ang="0">
                    <a:pos x="270" y="1299"/>
                  </a:cxn>
                  <a:cxn ang="0">
                    <a:pos x="0" y="1568"/>
                  </a:cxn>
                  <a:cxn ang="0">
                    <a:pos x="0" y="0"/>
                  </a:cxn>
                  <a:cxn ang="0">
                    <a:pos x="270" y="0"/>
                  </a:cxn>
                  <a:cxn ang="0">
                    <a:pos x="270" y="1299"/>
                  </a:cxn>
                </a:cxnLst>
                <a:rect l="0" t="0" r="r" b="b"/>
                <a:pathLst>
                  <a:path w="270" h="1568">
                    <a:moveTo>
                      <a:pt x="270" y="1299"/>
                    </a:moveTo>
                    <a:lnTo>
                      <a:pt x="0" y="1568"/>
                    </a:lnTo>
                    <a:lnTo>
                      <a:pt x="0" y="0"/>
                    </a:lnTo>
                    <a:lnTo>
                      <a:pt x="270" y="0"/>
                    </a:lnTo>
                    <a:lnTo>
                      <a:pt x="270" y="1299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90163" name="Freeform 19"/>
              <p:cNvSpPr>
                <a:spLocks noChangeAspect="1"/>
              </p:cNvSpPr>
              <p:nvPr userDrawn="1"/>
            </p:nvSpPr>
            <p:spPr bwMode="auto">
              <a:xfrm>
                <a:off x="1467" y="2680"/>
                <a:ext cx="96" cy="321"/>
              </a:xfrm>
              <a:custGeom>
                <a:avLst/>
                <a:gdLst/>
                <a:ahLst/>
                <a:cxnLst>
                  <a:cxn ang="0">
                    <a:pos x="272" y="650"/>
                  </a:cxn>
                  <a:cxn ang="0">
                    <a:pos x="0" y="922"/>
                  </a:cxn>
                  <a:cxn ang="0">
                    <a:pos x="0" y="0"/>
                  </a:cxn>
                  <a:cxn ang="0">
                    <a:pos x="272" y="0"/>
                  </a:cxn>
                  <a:cxn ang="0">
                    <a:pos x="272" y="650"/>
                  </a:cxn>
                </a:cxnLst>
                <a:rect l="0" t="0" r="r" b="b"/>
                <a:pathLst>
                  <a:path w="272" h="922">
                    <a:moveTo>
                      <a:pt x="272" y="650"/>
                    </a:moveTo>
                    <a:lnTo>
                      <a:pt x="0" y="922"/>
                    </a:lnTo>
                    <a:lnTo>
                      <a:pt x="0" y="0"/>
                    </a:lnTo>
                    <a:lnTo>
                      <a:pt x="272" y="0"/>
                    </a:lnTo>
                    <a:lnTo>
                      <a:pt x="272" y="650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</p:grpSp>
      <p:sp>
        <p:nvSpPr>
          <p:cNvPr id="390164" name="Line 20"/>
          <p:cNvSpPr>
            <a:spLocks noChangeShapeType="1"/>
          </p:cNvSpPr>
          <p:nvPr/>
        </p:nvSpPr>
        <p:spPr bwMode="auto">
          <a:xfrm flipV="1">
            <a:off x="273050" y="1052513"/>
            <a:ext cx="9504363" cy="0"/>
          </a:xfrm>
          <a:prstGeom prst="line">
            <a:avLst/>
          </a:prstGeom>
          <a:noFill/>
          <a:ln w="19050">
            <a:solidFill>
              <a:srgbClr val="E7CF6E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033" name="Rectangle 21"/>
          <p:cNvSpPr>
            <a:spLocks noGrp="1" noChangeArrowheads="1"/>
          </p:cNvSpPr>
          <p:nvPr>
            <p:ph type="title"/>
          </p:nvPr>
        </p:nvSpPr>
        <p:spPr bwMode="auto">
          <a:xfrm>
            <a:off x="776288" y="333375"/>
            <a:ext cx="8929687" cy="574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34" name="Rectangle 2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575" r:id="rId1"/>
    <p:sldLayoutId id="2147485576" r:id="rId2"/>
    <p:sldLayoutId id="2147485577" r:id="rId3"/>
    <p:sldLayoutId id="2147485578" r:id="rId4"/>
    <p:sldLayoutId id="2147485579" r:id="rId5"/>
    <p:sldLayoutId id="2147485580" r:id="rId6"/>
    <p:sldLayoutId id="2147485581" r:id="rId7"/>
    <p:sldLayoutId id="2147485582" r:id="rId8"/>
    <p:sldLayoutId id="2147485583" r:id="rId9"/>
    <p:sldLayoutId id="2147485584" r:id="rId10"/>
    <p:sldLayoutId id="2147485585" r:id="rId11"/>
  </p:sldLayoutIdLst>
  <p:txStyles>
    <p:titleStyle>
      <a:lvl1pPr algn="r" rtl="0" eaLnBrk="0" fontAlgn="base" hangingPunct="0">
        <a:spcBef>
          <a:spcPct val="0"/>
        </a:spcBef>
        <a:spcAft>
          <a:spcPct val="0"/>
        </a:spcAft>
        <a:defRPr sz="2000">
          <a:solidFill>
            <a:schemeClr val="tx2"/>
          </a:solidFill>
          <a:latin typeface="+mj-lt"/>
          <a:ea typeface="+mj-ea"/>
          <a:cs typeface="+mj-cs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2000">
          <a:solidFill>
            <a:schemeClr val="tx2"/>
          </a:solidFill>
          <a:latin typeface="Arial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2000">
          <a:solidFill>
            <a:schemeClr val="tx2"/>
          </a:solidFill>
          <a:latin typeface="Arial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2000">
          <a:solidFill>
            <a:schemeClr val="tx2"/>
          </a:solidFill>
          <a:latin typeface="Arial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2000">
          <a:solidFill>
            <a:schemeClr val="tx2"/>
          </a:solidFill>
          <a:latin typeface="Arial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2000">
          <a:solidFill>
            <a:schemeClr val="tx2"/>
          </a:solidFill>
          <a:latin typeface="Arial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2000">
          <a:solidFill>
            <a:schemeClr val="tx2"/>
          </a:solidFill>
          <a:latin typeface="Arial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2000">
          <a:solidFill>
            <a:schemeClr val="tx2"/>
          </a:solidFill>
          <a:latin typeface="Arial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20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Line 2"/>
          <p:cNvSpPr>
            <a:spLocks noChangeShapeType="1"/>
          </p:cNvSpPr>
          <p:nvPr/>
        </p:nvSpPr>
        <p:spPr bwMode="auto">
          <a:xfrm>
            <a:off x="273050" y="6742113"/>
            <a:ext cx="9217025" cy="0"/>
          </a:xfrm>
          <a:prstGeom prst="line">
            <a:avLst/>
          </a:prstGeom>
          <a:noFill/>
          <a:ln w="19050">
            <a:solidFill>
              <a:srgbClr val="E7CF6E"/>
            </a:solidFill>
            <a:round/>
            <a:headEnd/>
            <a:tailEnd/>
          </a:ln>
          <a:extLst/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051" name="Line 3"/>
          <p:cNvSpPr>
            <a:spLocks noChangeShapeType="1"/>
          </p:cNvSpPr>
          <p:nvPr/>
        </p:nvSpPr>
        <p:spPr bwMode="auto">
          <a:xfrm>
            <a:off x="9777413" y="188913"/>
            <a:ext cx="0" cy="863600"/>
          </a:xfrm>
          <a:prstGeom prst="line">
            <a:avLst/>
          </a:prstGeom>
          <a:noFill/>
          <a:ln w="19050">
            <a:solidFill>
              <a:srgbClr val="E7CF6E"/>
            </a:solidFill>
            <a:round/>
            <a:headEnd/>
            <a:tailEnd/>
          </a:ln>
          <a:extLst/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052" name="Line 4"/>
          <p:cNvSpPr>
            <a:spLocks noChangeShapeType="1"/>
          </p:cNvSpPr>
          <p:nvPr/>
        </p:nvSpPr>
        <p:spPr bwMode="auto">
          <a:xfrm>
            <a:off x="920750" y="188913"/>
            <a:ext cx="8859838" cy="0"/>
          </a:xfrm>
          <a:prstGeom prst="line">
            <a:avLst/>
          </a:prstGeom>
          <a:noFill/>
          <a:ln w="19050">
            <a:solidFill>
              <a:srgbClr val="E7CF6E"/>
            </a:solidFill>
            <a:round/>
            <a:headEnd/>
            <a:tailEnd/>
          </a:ln>
          <a:extLst/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053" name="Line 5"/>
          <p:cNvSpPr>
            <a:spLocks noChangeShapeType="1"/>
          </p:cNvSpPr>
          <p:nvPr/>
        </p:nvSpPr>
        <p:spPr bwMode="auto">
          <a:xfrm>
            <a:off x="273050" y="1052513"/>
            <a:ext cx="0" cy="5689600"/>
          </a:xfrm>
          <a:prstGeom prst="line">
            <a:avLst/>
          </a:prstGeom>
          <a:noFill/>
          <a:ln w="19050">
            <a:solidFill>
              <a:srgbClr val="E7CF6E"/>
            </a:solidFill>
            <a:round/>
            <a:headEnd/>
            <a:tailEnd/>
          </a:ln>
          <a:extLst/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9472613" y="6570663"/>
            <a:ext cx="433387" cy="287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200" b="1">
                <a:solidFill>
                  <a:srgbClr val="000000"/>
                </a:solidFill>
                <a:effectLst/>
                <a:latin typeface="+mn-lt"/>
                <a:cs typeface="+mn-cs"/>
              </a:defRPr>
            </a:lvl1pPr>
          </a:lstStyle>
          <a:p>
            <a:pPr>
              <a:defRPr/>
            </a:pPr>
            <a:fld id="{0B9CB2E7-713D-447D-BFD1-A073550547C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2055" name="Group 7"/>
          <p:cNvGrpSpPr>
            <a:grpSpLocks noChangeAspect="1"/>
          </p:cNvGrpSpPr>
          <p:nvPr/>
        </p:nvGrpSpPr>
        <p:grpSpPr bwMode="auto">
          <a:xfrm>
            <a:off x="128588" y="188913"/>
            <a:ext cx="536575" cy="787400"/>
            <a:chOff x="792" y="2341"/>
            <a:chExt cx="771" cy="1129"/>
          </a:xfrm>
        </p:grpSpPr>
        <p:grpSp>
          <p:nvGrpSpPr>
            <p:cNvPr id="2059" name="Group 8"/>
            <p:cNvGrpSpPr>
              <a:grpSpLocks noChangeAspect="1"/>
            </p:cNvGrpSpPr>
            <p:nvPr userDrawn="1"/>
          </p:nvGrpSpPr>
          <p:grpSpPr bwMode="auto">
            <a:xfrm>
              <a:off x="1017" y="2849"/>
              <a:ext cx="320" cy="621"/>
              <a:chOff x="1017" y="2849"/>
              <a:chExt cx="320" cy="621"/>
            </a:xfrm>
          </p:grpSpPr>
          <p:sp>
            <p:nvSpPr>
              <p:cNvPr id="3092" name="Rectangle 9"/>
              <p:cNvSpPr>
                <a:spLocks noChangeAspect="1" noChangeArrowheads="1"/>
              </p:cNvSpPr>
              <p:nvPr userDrawn="1"/>
            </p:nvSpPr>
            <p:spPr bwMode="auto">
              <a:xfrm>
                <a:off x="1018" y="2962"/>
                <a:ext cx="96" cy="508"/>
              </a:xfrm>
              <a:prstGeom prst="rect">
                <a:avLst/>
              </a:prstGeom>
              <a:solidFill>
                <a:srgbClr val="E7CF6E"/>
              </a:solidFill>
              <a:ln>
                <a:noFill/>
              </a:ln>
              <a:extLst/>
            </p:spPr>
            <p:txBody>
              <a:bodyPr/>
              <a:lstStyle>
                <a:lvl1pPr eaLnBrk="0" hangingPunct="0">
                  <a:defRPr sz="4000">
                    <a:solidFill>
                      <a:schemeClr val="accent2"/>
                    </a:solidFill>
                    <a:latin typeface="Times New Roman" pitchFamily="18" charset="0"/>
                    <a:cs typeface="Arial" charset="0"/>
                  </a:defRPr>
                </a:lvl1pPr>
                <a:lvl2pPr marL="742950" indent="-285750" eaLnBrk="0" hangingPunct="0">
                  <a:defRPr sz="4000">
                    <a:solidFill>
                      <a:schemeClr val="accent2"/>
                    </a:solidFill>
                    <a:latin typeface="Times New Roman" pitchFamily="18" charset="0"/>
                    <a:cs typeface="Arial" charset="0"/>
                  </a:defRPr>
                </a:lvl2pPr>
                <a:lvl3pPr marL="1143000" indent="-228600" eaLnBrk="0" hangingPunct="0">
                  <a:defRPr sz="4000">
                    <a:solidFill>
                      <a:schemeClr val="accent2"/>
                    </a:solidFill>
                    <a:latin typeface="Times New Roman" pitchFamily="18" charset="0"/>
                    <a:cs typeface="Arial" charset="0"/>
                  </a:defRPr>
                </a:lvl3pPr>
                <a:lvl4pPr marL="1600200" indent="-228600" eaLnBrk="0" hangingPunct="0">
                  <a:defRPr sz="4000">
                    <a:solidFill>
                      <a:schemeClr val="accent2"/>
                    </a:solidFill>
                    <a:latin typeface="Times New Roman" pitchFamily="18" charset="0"/>
                    <a:cs typeface="Arial" charset="0"/>
                  </a:defRPr>
                </a:lvl4pPr>
                <a:lvl5pPr marL="2057400" indent="-228600" eaLnBrk="0" hangingPunct="0">
                  <a:defRPr sz="4000">
                    <a:solidFill>
                      <a:schemeClr val="accent2"/>
                    </a:solidFill>
                    <a:latin typeface="Times New Roman" pitchFamily="18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4000">
                    <a:solidFill>
                      <a:schemeClr val="accent2"/>
                    </a:solidFill>
                    <a:latin typeface="Times New Roman" pitchFamily="18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4000">
                    <a:solidFill>
                      <a:schemeClr val="accent2"/>
                    </a:solidFill>
                    <a:latin typeface="Times New Roman" pitchFamily="18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4000">
                    <a:solidFill>
                      <a:schemeClr val="accent2"/>
                    </a:solidFill>
                    <a:latin typeface="Times New Roman" pitchFamily="18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4000">
                    <a:solidFill>
                      <a:schemeClr val="accent2"/>
                    </a:solidFill>
                    <a:latin typeface="Times New Roman" pitchFamily="18" charset="0"/>
                    <a:cs typeface="Arial" charset="0"/>
                  </a:defRPr>
                </a:lvl9pPr>
              </a:lstStyle>
              <a:p>
                <a:pPr algn="l" eaLnBrk="1" hangingPunct="1">
                  <a:defRPr/>
                </a:pPr>
                <a:endParaRPr lang="ru-RU" altLang="ru-RU" sz="1800" smtClean="0">
                  <a:solidFill>
                    <a:srgbClr val="000000"/>
                  </a:solidFill>
                  <a:effectLst/>
                </a:endParaRPr>
              </a:p>
            </p:txBody>
          </p:sp>
          <p:sp>
            <p:nvSpPr>
              <p:cNvPr id="3093" name="Rectangle 10"/>
              <p:cNvSpPr>
                <a:spLocks noChangeAspect="1" noChangeArrowheads="1"/>
              </p:cNvSpPr>
              <p:nvPr userDrawn="1"/>
            </p:nvSpPr>
            <p:spPr bwMode="auto">
              <a:xfrm>
                <a:off x="1130" y="2849"/>
                <a:ext cx="96" cy="621"/>
              </a:xfrm>
              <a:prstGeom prst="rect">
                <a:avLst/>
              </a:prstGeom>
              <a:solidFill>
                <a:srgbClr val="E7CF6E"/>
              </a:solidFill>
              <a:ln>
                <a:noFill/>
              </a:ln>
              <a:extLst/>
            </p:spPr>
            <p:txBody>
              <a:bodyPr/>
              <a:lstStyle>
                <a:lvl1pPr eaLnBrk="0" hangingPunct="0">
                  <a:defRPr sz="4000">
                    <a:solidFill>
                      <a:schemeClr val="accent2"/>
                    </a:solidFill>
                    <a:latin typeface="Times New Roman" pitchFamily="18" charset="0"/>
                    <a:cs typeface="Arial" charset="0"/>
                  </a:defRPr>
                </a:lvl1pPr>
                <a:lvl2pPr marL="742950" indent="-285750" eaLnBrk="0" hangingPunct="0">
                  <a:defRPr sz="4000">
                    <a:solidFill>
                      <a:schemeClr val="accent2"/>
                    </a:solidFill>
                    <a:latin typeface="Times New Roman" pitchFamily="18" charset="0"/>
                    <a:cs typeface="Arial" charset="0"/>
                  </a:defRPr>
                </a:lvl2pPr>
                <a:lvl3pPr marL="1143000" indent="-228600" eaLnBrk="0" hangingPunct="0">
                  <a:defRPr sz="4000">
                    <a:solidFill>
                      <a:schemeClr val="accent2"/>
                    </a:solidFill>
                    <a:latin typeface="Times New Roman" pitchFamily="18" charset="0"/>
                    <a:cs typeface="Arial" charset="0"/>
                  </a:defRPr>
                </a:lvl3pPr>
                <a:lvl4pPr marL="1600200" indent="-228600" eaLnBrk="0" hangingPunct="0">
                  <a:defRPr sz="4000">
                    <a:solidFill>
                      <a:schemeClr val="accent2"/>
                    </a:solidFill>
                    <a:latin typeface="Times New Roman" pitchFamily="18" charset="0"/>
                    <a:cs typeface="Arial" charset="0"/>
                  </a:defRPr>
                </a:lvl4pPr>
                <a:lvl5pPr marL="2057400" indent="-228600" eaLnBrk="0" hangingPunct="0">
                  <a:defRPr sz="4000">
                    <a:solidFill>
                      <a:schemeClr val="accent2"/>
                    </a:solidFill>
                    <a:latin typeface="Times New Roman" pitchFamily="18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4000">
                    <a:solidFill>
                      <a:schemeClr val="accent2"/>
                    </a:solidFill>
                    <a:latin typeface="Times New Roman" pitchFamily="18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4000">
                    <a:solidFill>
                      <a:schemeClr val="accent2"/>
                    </a:solidFill>
                    <a:latin typeface="Times New Roman" pitchFamily="18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4000">
                    <a:solidFill>
                      <a:schemeClr val="accent2"/>
                    </a:solidFill>
                    <a:latin typeface="Times New Roman" pitchFamily="18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4000">
                    <a:solidFill>
                      <a:schemeClr val="accent2"/>
                    </a:solidFill>
                    <a:latin typeface="Times New Roman" pitchFamily="18" charset="0"/>
                    <a:cs typeface="Arial" charset="0"/>
                  </a:defRPr>
                </a:lvl9pPr>
              </a:lstStyle>
              <a:p>
                <a:pPr algn="l" eaLnBrk="1" hangingPunct="1">
                  <a:defRPr/>
                </a:pPr>
                <a:endParaRPr lang="ru-RU" altLang="ru-RU" sz="1800" smtClean="0">
                  <a:solidFill>
                    <a:srgbClr val="000000"/>
                  </a:solidFill>
                  <a:effectLst/>
                </a:endParaRPr>
              </a:p>
            </p:txBody>
          </p:sp>
          <p:sp>
            <p:nvSpPr>
              <p:cNvPr id="3094" name="Rectangle 11"/>
              <p:cNvSpPr>
                <a:spLocks noChangeAspect="1" noChangeArrowheads="1"/>
              </p:cNvSpPr>
              <p:nvPr userDrawn="1"/>
            </p:nvSpPr>
            <p:spPr bwMode="auto">
              <a:xfrm>
                <a:off x="1244" y="2962"/>
                <a:ext cx="94" cy="508"/>
              </a:xfrm>
              <a:prstGeom prst="rect">
                <a:avLst/>
              </a:prstGeom>
              <a:solidFill>
                <a:srgbClr val="E7CF6E"/>
              </a:solidFill>
              <a:ln>
                <a:noFill/>
              </a:ln>
              <a:extLst/>
            </p:spPr>
            <p:txBody>
              <a:bodyPr/>
              <a:lstStyle>
                <a:lvl1pPr eaLnBrk="0" hangingPunct="0">
                  <a:defRPr sz="4000">
                    <a:solidFill>
                      <a:schemeClr val="accent2"/>
                    </a:solidFill>
                    <a:latin typeface="Times New Roman" pitchFamily="18" charset="0"/>
                    <a:cs typeface="Arial" charset="0"/>
                  </a:defRPr>
                </a:lvl1pPr>
                <a:lvl2pPr marL="742950" indent="-285750" eaLnBrk="0" hangingPunct="0">
                  <a:defRPr sz="4000">
                    <a:solidFill>
                      <a:schemeClr val="accent2"/>
                    </a:solidFill>
                    <a:latin typeface="Times New Roman" pitchFamily="18" charset="0"/>
                    <a:cs typeface="Arial" charset="0"/>
                  </a:defRPr>
                </a:lvl2pPr>
                <a:lvl3pPr marL="1143000" indent="-228600" eaLnBrk="0" hangingPunct="0">
                  <a:defRPr sz="4000">
                    <a:solidFill>
                      <a:schemeClr val="accent2"/>
                    </a:solidFill>
                    <a:latin typeface="Times New Roman" pitchFamily="18" charset="0"/>
                    <a:cs typeface="Arial" charset="0"/>
                  </a:defRPr>
                </a:lvl3pPr>
                <a:lvl4pPr marL="1600200" indent="-228600" eaLnBrk="0" hangingPunct="0">
                  <a:defRPr sz="4000">
                    <a:solidFill>
                      <a:schemeClr val="accent2"/>
                    </a:solidFill>
                    <a:latin typeface="Times New Roman" pitchFamily="18" charset="0"/>
                    <a:cs typeface="Arial" charset="0"/>
                  </a:defRPr>
                </a:lvl4pPr>
                <a:lvl5pPr marL="2057400" indent="-228600" eaLnBrk="0" hangingPunct="0">
                  <a:defRPr sz="4000">
                    <a:solidFill>
                      <a:schemeClr val="accent2"/>
                    </a:solidFill>
                    <a:latin typeface="Times New Roman" pitchFamily="18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4000">
                    <a:solidFill>
                      <a:schemeClr val="accent2"/>
                    </a:solidFill>
                    <a:latin typeface="Times New Roman" pitchFamily="18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4000">
                    <a:solidFill>
                      <a:schemeClr val="accent2"/>
                    </a:solidFill>
                    <a:latin typeface="Times New Roman" pitchFamily="18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4000">
                    <a:solidFill>
                      <a:schemeClr val="accent2"/>
                    </a:solidFill>
                    <a:latin typeface="Times New Roman" pitchFamily="18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4000">
                    <a:solidFill>
                      <a:schemeClr val="accent2"/>
                    </a:solidFill>
                    <a:latin typeface="Times New Roman" pitchFamily="18" charset="0"/>
                    <a:cs typeface="Arial" charset="0"/>
                  </a:defRPr>
                </a:lvl9pPr>
              </a:lstStyle>
              <a:p>
                <a:pPr algn="l" eaLnBrk="1" hangingPunct="1">
                  <a:defRPr/>
                </a:pPr>
                <a:endParaRPr lang="ru-RU" altLang="ru-RU" sz="1800" smtClean="0">
                  <a:solidFill>
                    <a:srgbClr val="000000"/>
                  </a:solidFill>
                  <a:effectLst/>
                </a:endParaRPr>
              </a:p>
            </p:txBody>
          </p:sp>
        </p:grpSp>
        <p:grpSp>
          <p:nvGrpSpPr>
            <p:cNvPr id="2060" name="Group 12"/>
            <p:cNvGrpSpPr>
              <a:grpSpLocks noChangeAspect="1"/>
            </p:cNvGrpSpPr>
            <p:nvPr userDrawn="1"/>
          </p:nvGrpSpPr>
          <p:grpSpPr bwMode="auto">
            <a:xfrm>
              <a:off x="792" y="2341"/>
              <a:ext cx="771" cy="771"/>
              <a:chOff x="792" y="2341"/>
              <a:chExt cx="771" cy="771"/>
            </a:xfrm>
          </p:grpSpPr>
          <p:sp>
            <p:nvSpPr>
              <p:cNvPr id="2061" name="Freeform 13"/>
              <p:cNvSpPr>
                <a:spLocks noChangeAspect="1"/>
              </p:cNvSpPr>
              <p:nvPr userDrawn="1"/>
            </p:nvSpPr>
            <p:spPr bwMode="auto">
              <a:xfrm>
                <a:off x="792" y="2680"/>
                <a:ext cx="94" cy="321"/>
              </a:xfrm>
              <a:custGeom>
                <a:avLst/>
                <a:gdLst>
                  <a:gd name="T0" fmla="*/ 94 w 269"/>
                  <a:gd name="T1" fmla="*/ 321 h 922"/>
                  <a:gd name="T2" fmla="*/ 0 w 269"/>
                  <a:gd name="T3" fmla="*/ 226 h 922"/>
                  <a:gd name="T4" fmla="*/ 0 w 269"/>
                  <a:gd name="T5" fmla="*/ 0 h 922"/>
                  <a:gd name="T6" fmla="*/ 94 w 269"/>
                  <a:gd name="T7" fmla="*/ 0 h 922"/>
                  <a:gd name="T8" fmla="*/ 94 w 269"/>
                  <a:gd name="T9" fmla="*/ 321 h 92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69" h="922">
                    <a:moveTo>
                      <a:pt x="269" y="922"/>
                    </a:moveTo>
                    <a:lnTo>
                      <a:pt x="0" y="650"/>
                    </a:lnTo>
                    <a:lnTo>
                      <a:pt x="0" y="0"/>
                    </a:lnTo>
                    <a:lnTo>
                      <a:pt x="269" y="0"/>
                    </a:lnTo>
                    <a:lnTo>
                      <a:pt x="269" y="922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062" name="Freeform 14"/>
              <p:cNvSpPr>
                <a:spLocks noChangeAspect="1"/>
              </p:cNvSpPr>
              <p:nvPr userDrawn="1"/>
            </p:nvSpPr>
            <p:spPr bwMode="auto">
              <a:xfrm>
                <a:off x="906" y="2566"/>
                <a:ext cx="94" cy="546"/>
              </a:xfrm>
              <a:custGeom>
                <a:avLst/>
                <a:gdLst>
                  <a:gd name="T0" fmla="*/ 94 w 272"/>
                  <a:gd name="T1" fmla="*/ 546 h 1568"/>
                  <a:gd name="T2" fmla="*/ 0 w 272"/>
                  <a:gd name="T3" fmla="*/ 452 h 1568"/>
                  <a:gd name="T4" fmla="*/ 0 w 272"/>
                  <a:gd name="T5" fmla="*/ 0 h 1568"/>
                  <a:gd name="T6" fmla="*/ 94 w 272"/>
                  <a:gd name="T7" fmla="*/ 0 h 1568"/>
                  <a:gd name="T8" fmla="*/ 94 w 272"/>
                  <a:gd name="T9" fmla="*/ 546 h 156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72" h="1568">
                    <a:moveTo>
                      <a:pt x="272" y="1568"/>
                    </a:moveTo>
                    <a:lnTo>
                      <a:pt x="0" y="1299"/>
                    </a:lnTo>
                    <a:lnTo>
                      <a:pt x="0" y="0"/>
                    </a:lnTo>
                    <a:lnTo>
                      <a:pt x="272" y="0"/>
                    </a:lnTo>
                    <a:lnTo>
                      <a:pt x="272" y="1568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087" name="Rectangle 15"/>
              <p:cNvSpPr>
                <a:spLocks noChangeAspect="1" noChangeArrowheads="1"/>
              </p:cNvSpPr>
              <p:nvPr userDrawn="1"/>
            </p:nvSpPr>
            <p:spPr bwMode="auto">
              <a:xfrm>
                <a:off x="1018" y="2455"/>
                <a:ext cx="94" cy="489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  <a:extLst/>
            </p:spPr>
            <p:txBody>
              <a:bodyPr/>
              <a:lstStyle>
                <a:lvl1pPr eaLnBrk="0" hangingPunct="0">
                  <a:defRPr sz="4000">
                    <a:solidFill>
                      <a:schemeClr val="accent2"/>
                    </a:solidFill>
                    <a:latin typeface="Times New Roman" pitchFamily="18" charset="0"/>
                    <a:cs typeface="Arial" charset="0"/>
                  </a:defRPr>
                </a:lvl1pPr>
                <a:lvl2pPr marL="742950" indent="-285750" eaLnBrk="0" hangingPunct="0">
                  <a:defRPr sz="4000">
                    <a:solidFill>
                      <a:schemeClr val="accent2"/>
                    </a:solidFill>
                    <a:latin typeface="Times New Roman" pitchFamily="18" charset="0"/>
                    <a:cs typeface="Arial" charset="0"/>
                  </a:defRPr>
                </a:lvl2pPr>
                <a:lvl3pPr marL="1143000" indent="-228600" eaLnBrk="0" hangingPunct="0">
                  <a:defRPr sz="4000">
                    <a:solidFill>
                      <a:schemeClr val="accent2"/>
                    </a:solidFill>
                    <a:latin typeface="Times New Roman" pitchFamily="18" charset="0"/>
                    <a:cs typeface="Arial" charset="0"/>
                  </a:defRPr>
                </a:lvl3pPr>
                <a:lvl4pPr marL="1600200" indent="-228600" eaLnBrk="0" hangingPunct="0">
                  <a:defRPr sz="4000">
                    <a:solidFill>
                      <a:schemeClr val="accent2"/>
                    </a:solidFill>
                    <a:latin typeface="Times New Roman" pitchFamily="18" charset="0"/>
                    <a:cs typeface="Arial" charset="0"/>
                  </a:defRPr>
                </a:lvl4pPr>
                <a:lvl5pPr marL="2057400" indent="-228600" eaLnBrk="0" hangingPunct="0">
                  <a:defRPr sz="4000">
                    <a:solidFill>
                      <a:schemeClr val="accent2"/>
                    </a:solidFill>
                    <a:latin typeface="Times New Roman" pitchFamily="18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4000">
                    <a:solidFill>
                      <a:schemeClr val="accent2"/>
                    </a:solidFill>
                    <a:latin typeface="Times New Roman" pitchFamily="18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4000">
                    <a:solidFill>
                      <a:schemeClr val="accent2"/>
                    </a:solidFill>
                    <a:latin typeface="Times New Roman" pitchFamily="18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4000">
                    <a:solidFill>
                      <a:schemeClr val="accent2"/>
                    </a:solidFill>
                    <a:latin typeface="Times New Roman" pitchFamily="18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4000">
                    <a:solidFill>
                      <a:schemeClr val="accent2"/>
                    </a:solidFill>
                    <a:latin typeface="Times New Roman" pitchFamily="18" charset="0"/>
                    <a:cs typeface="Arial" charset="0"/>
                  </a:defRPr>
                </a:lvl9pPr>
              </a:lstStyle>
              <a:p>
                <a:pPr algn="l" eaLnBrk="1" hangingPunct="1">
                  <a:defRPr/>
                </a:pPr>
                <a:endParaRPr lang="ru-RU" altLang="ru-RU" sz="1800" smtClean="0">
                  <a:solidFill>
                    <a:srgbClr val="000000"/>
                  </a:solidFill>
                  <a:effectLst/>
                </a:endParaRPr>
              </a:p>
            </p:txBody>
          </p:sp>
          <p:sp>
            <p:nvSpPr>
              <p:cNvPr id="3088" name="Rectangle 16"/>
              <p:cNvSpPr>
                <a:spLocks noChangeAspect="1" noChangeArrowheads="1"/>
              </p:cNvSpPr>
              <p:nvPr userDrawn="1"/>
            </p:nvSpPr>
            <p:spPr bwMode="auto">
              <a:xfrm>
                <a:off x="1130" y="2341"/>
                <a:ext cx="94" cy="489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  <a:extLst/>
            </p:spPr>
            <p:txBody>
              <a:bodyPr/>
              <a:lstStyle>
                <a:lvl1pPr eaLnBrk="0" hangingPunct="0">
                  <a:defRPr sz="4000">
                    <a:solidFill>
                      <a:schemeClr val="accent2"/>
                    </a:solidFill>
                    <a:latin typeface="Times New Roman" pitchFamily="18" charset="0"/>
                    <a:cs typeface="Arial" charset="0"/>
                  </a:defRPr>
                </a:lvl1pPr>
                <a:lvl2pPr marL="742950" indent="-285750" eaLnBrk="0" hangingPunct="0">
                  <a:defRPr sz="4000">
                    <a:solidFill>
                      <a:schemeClr val="accent2"/>
                    </a:solidFill>
                    <a:latin typeface="Times New Roman" pitchFamily="18" charset="0"/>
                    <a:cs typeface="Arial" charset="0"/>
                  </a:defRPr>
                </a:lvl2pPr>
                <a:lvl3pPr marL="1143000" indent="-228600" eaLnBrk="0" hangingPunct="0">
                  <a:defRPr sz="4000">
                    <a:solidFill>
                      <a:schemeClr val="accent2"/>
                    </a:solidFill>
                    <a:latin typeface="Times New Roman" pitchFamily="18" charset="0"/>
                    <a:cs typeface="Arial" charset="0"/>
                  </a:defRPr>
                </a:lvl3pPr>
                <a:lvl4pPr marL="1600200" indent="-228600" eaLnBrk="0" hangingPunct="0">
                  <a:defRPr sz="4000">
                    <a:solidFill>
                      <a:schemeClr val="accent2"/>
                    </a:solidFill>
                    <a:latin typeface="Times New Roman" pitchFamily="18" charset="0"/>
                    <a:cs typeface="Arial" charset="0"/>
                  </a:defRPr>
                </a:lvl4pPr>
                <a:lvl5pPr marL="2057400" indent="-228600" eaLnBrk="0" hangingPunct="0">
                  <a:defRPr sz="4000">
                    <a:solidFill>
                      <a:schemeClr val="accent2"/>
                    </a:solidFill>
                    <a:latin typeface="Times New Roman" pitchFamily="18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4000">
                    <a:solidFill>
                      <a:schemeClr val="accent2"/>
                    </a:solidFill>
                    <a:latin typeface="Times New Roman" pitchFamily="18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4000">
                    <a:solidFill>
                      <a:schemeClr val="accent2"/>
                    </a:solidFill>
                    <a:latin typeface="Times New Roman" pitchFamily="18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4000">
                    <a:solidFill>
                      <a:schemeClr val="accent2"/>
                    </a:solidFill>
                    <a:latin typeface="Times New Roman" pitchFamily="18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4000">
                    <a:solidFill>
                      <a:schemeClr val="accent2"/>
                    </a:solidFill>
                    <a:latin typeface="Times New Roman" pitchFamily="18" charset="0"/>
                    <a:cs typeface="Arial" charset="0"/>
                  </a:defRPr>
                </a:lvl9pPr>
              </a:lstStyle>
              <a:p>
                <a:pPr algn="l" eaLnBrk="1" hangingPunct="1">
                  <a:defRPr/>
                </a:pPr>
                <a:endParaRPr lang="ru-RU" altLang="ru-RU" sz="1800" smtClean="0">
                  <a:solidFill>
                    <a:srgbClr val="000000"/>
                  </a:solidFill>
                  <a:effectLst/>
                </a:endParaRPr>
              </a:p>
            </p:txBody>
          </p:sp>
          <p:sp>
            <p:nvSpPr>
              <p:cNvPr id="3089" name="Rectangle 17"/>
              <p:cNvSpPr>
                <a:spLocks noChangeAspect="1" noChangeArrowheads="1"/>
              </p:cNvSpPr>
              <p:nvPr userDrawn="1"/>
            </p:nvSpPr>
            <p:spPr bwMode="auto">
              <a:xfrm>
                <a:off x="1244" y="2455"/>
                <a:ext cx="94" cy="489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  <a:extLst/>
            </p:spPr>
            <p:txBody>
              <a:bodyPr/>
              <a:lstStyle>
                <a:lvl1pPr eaLnBrk="0" hangingPunct="0">
                  <a:defRPr sz="4000">
                    <a:solidFill>
                      <a:schemeClr val="accent2"/>
                    </a:solidFill>
                    <a:latin typeface="Times New Roman" pitchFamily="18" charset="0"/>
                    <a:cs typeface="Arial" charset="0"/>
                  </a:defRPr>
                </a:lvl1pPr>
                <a:lvl2pPr marL="742950" indent="-285750" eaLnBrk="0" hangingPunct="0">
                  <a:defRPr sz="4000">
                    <a:solidFill>
                      <a:schemeClr val="accent2"/>
                    </a:solidFill>
                    <a:latin typeface="Times New Roman" pitchFamily="18" charset="0"/>
                    <a:cs typeface="Arial" charset="0"/>
                  </a:defRPr>
                </a:lvl2pPr>
                <a:lvl3pPr marL="1143000" indent="-228600" eaLnBrk="0" hangingPunct="0">
                  <a:defRPr sz="4000">
                    <a:solidFill>
                      <a:schemeClr val="accent2"/>
                    </a:solidFill>
                    <a:latin typeface="Times New Roman" pitchFamily="18" charset="0"/>
                    <a:cs typeface="Arial" charset="0"/>
                  </a:defRPr>
                </a:lvl3pPr>
                <a:lvl4pPr marL="1600200" indent="-228600" eaLnBrk="0" hangingPunct="0">
                  <a:defRPr sz="4000">
                    <a:solidFill>
                      <a:schemeClr val="accent2"/>
                    </a:solidFill>
                    <a:latin typeface="Times New Roman" pitchFamily="18" charset="0"/>
                    <a:cs typeface="Arial" charset="0"/>
                  </a:defRPr>
                </a:lvl4pPr>
                <a:lvl5pPr marL="2057400" indent="-228600" eaLnBrk="0" hangingPunct="0">
                  <a:defRPr sz="4000">
                    <a:solidFill>
                      <a:schemeClr val="accent2"/>
                    </a:solidFill>
                    <a:latin typeface="Times New Roman" pitchFamily="18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4000">
                    <a:solidFill>
                      <a:schemeClr val="accent2"/>
                    </a:solidFill>
                    <a:latin typeface="Times New Roman" pitchFamily="18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4000">
                    <a:solidFill>
                      <a:schemeClr val="accent2"/>
                    </a:solidFill>
                    <a:latin typeface="Times New Roman" pitchFamily="18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4000">
                    <a:solidFill>
                      <a:schemeClr val="accent2"/>
                    </a:solidFill>
                    <a:latin typeface="Times New Roman" pitchFamily="18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4000">
                    <a:solidFill>
                      <a:schemeClr val="accent2"/>
                    </a:solidFill>
                    <a:latin typeface="Times New Roman" pitchFamily="18" charset="0"/>
                    <a:cs typeface="Arial" charset="0"/>
                  </a:defRPr>
                </a:lvl9pPr>
              </a:lstStyle>
              <a:p>
                <a:pPr algn="l" eaLnBrk="1" hangingPunct="1">
                  <a:defRPr/>
                </a:pPr>
                <a:endParaRPr lang="ru-RU" altLang="ru-RU" sz="1800" smtClean="0">
                  <a:solidFill>
                    <a:srgbClr val="000000"/>
                  </a:solidFill>
                  <a:effectLst/>
                </a:endParaRPr>
              </a:p>
            </p:txBody>
          </p:sp>
          <p:sp>
            <p:nvSpPr>
              <p:cNvPr id="2066" name="Freeform 18"/>
              <p:cNvSpPr>
                <a:spLocks noChangeAspect="1"/>
              </p:cNvSpPr>
              <p:nvPr userDrawn="1"/>
            </p:nvSpPr>
            <p:spPr bwMode="auto">
              <a:xfrm>
                <a:off x="1355" y="2566"/>
                <a:ext cx="94" cy="546"/>
              </a:xfrm>
              <a:custGeom>
                <a:avLst/>
                <a:gdLst>
                  <a:gd name="T0" fmla="*/ 94 w 270"/>
                  <a:gd name="T1" fmla="*/ 452 h 1568"/>
                  <a:gd name="T2" fmla="*/ 0 w 270"/>
                  <a:gd name="T3" fmla="*/ 546 h 1568"/>
                  <a:gd name="T4" fmla="*/ 0 w 270"/>
                  <a:gd name="T5" fmla="*/ 0 h 1568"/>
                  <a:gd name="T6" fmla="*/ 94 w 270"/>
                  <a:gd name="T7" fmla="*/ 0 h 1568"/>
                  <a:gd name="T8" fmla="*/ 94 w 270"/>
                  <a:gd name="T9" fmla="*/ 452 h 156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70" h="1568">
                    <a:moveTo>
                      <a:pt x="270" y="1299"/>
                    </a:moveTo>
                    <a:lnTo>
                      <a:pt x="0" y="1568"/>
                    </a:lnTo>
                    <a:lnTo>
                      <a:pt x="0" y="0"/>
                    </a:lnTo>
                    <a:lnTo>
                      <a:pt x="270" y="0"/>
                    </a:lnTo>
                    <a:lnTo>
                      <a:pt x="270" y="1299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067" name="Freeform 19"/>
              <p:cNvSpPr>
                <a:spLocks noChangeAspect="1"/>
              </p:cNvSpPr>
              <p:nvPr userDrawn="1"/>
            </p:nvSpPr>
            <p:spPr bwMode="auto">
              <a:xfrm>
                <a:off x="1467" y="2680"/>
                <a:ext cx="96" cy="321"/>
              </a:xfrm>
              <a:custGeom>
                <a:avLst/>
                <a:gdLst>
                  <a:gd name="T0" fmla="*/ 96 w 272"/>
                  <a:gd name="T1" fmla="*/ 226 h 922"/>
                  <a:gd name="T2" fmla="*/ 0 w 272"/>
                  <a:gd name="T3" fmla="*/ 321 h 922"/>
                  <a:gd name="T4" fmla="*/ 0 w 272"/>
                  <a:gd name="T5" fmla="*/ 0 h 922"/>
                  <a:gd name="T6" fmla="*/ 96 w 272"/>
                  <a:gd name="T7" fmla="*/ 0 h 922"/>
                  <a:gd name="T8" fmla="*/ 96 w 272"/>
                  <a:gd name="T9" fmla="*/ 226 h 92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72" h="922">
                    <a:moveTo>
                      <a:pt x="272" y="650"/>
                    </a:moveTo>
                    <a:lnTo>
                      <a:pt x="0" y="922"/>
                    </a:lnTo>
                    <a:lnTo>
                      <a:pt x="0" y="0"/>
                    </a:lnTo>
                    <a:lnTo>
                      <a:pt x="272" y="0"/>
                    </a:lnTo>
                    <a:lnTo>
                      <a:pt x="272" y="650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</p:grpSp>
      <p:sp>
        <p:nvSpPr>
          <p:cNvPr id="2056" name="Line 20"/>
          <p:cNvSpPr>
            <a:spLocks noChangeShapeType="1"/>
          </p:cNvSpPr>
          <p:nvPr/>
        </p:nvSpPr>
        <p:spPr bwMode="auto">
          <a:xfrm flipV="1">
            <a:off x="273050" y="1052513"/>
            <a:ext cx="9504363" cy="0"/>
          </a:xfrm>
          <a:prstGeom prst="line">
            <a:avLst/>
          </a:prstGeom>
          <a:noFill/>
          <a:ln w="19050">
            <a:solidFill>
              <a:srgbClr val="E7CF6E"/>
            </a:solidFill>
            <a:round/>
            <a:headEnd/>
            <a:tailEnd/>
          </a:ln>
          <a:extLst/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057" name="Rectangle 21"/>
          <p:cNvSpPr>
            <a:spLocks noGrp="1" noChangeArrowheads="1"/>
          </p:cNvSpPr>
          <p:nvPr>
            <p:ph type="title"/>
          </p:nvPr>
        </p:nvSpPr>
        <p:spPr bwMode="auto">
          <a:xfrm>
            <a:off x="776288" y="333375"/>
            <a:ext cx="8929687" cy="574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2058" name="Rectangle 2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586" r:id="rId1"/>
    <p:sldLayoutId id="2147485587" r:id="rId2"/>
    <p:sldLayoutId id="2147485588" r:id="rId3"/>
    <p:sldLayoutId id="2147485589" r:id="rId4"/>
    <p:sldLayoutId id="2147485590" r:id="rId5"/>
    <p:sldLayoutId id="2147485591" r:id="rId6"/>
    <p:sldLayoutId id="2147485592" r:id="rId7"/>
    <p:sldLayoutId id="2147485593" r:id="rId8"/>
    <p:sldLayoutId id="2147485594" r:id="rId9"/>
    <p:sldLayoutId id="2147485595" r:id="rId10"/>
    <p:sldLayoutId id="2147485596" r:id="rId11"/>
    <p:sldLayoutId id="2147485597" r:id="rId12"/>
    <p:sldLayoutId id="2147485598" r:id="rId13"/>
    <p:sldLayoutId id="2147485599" r:id="rId14"/>
    <p:sldLayoutId id="2147485600" r:id="rId15"/>
    <p:sldLayoutId id="2147485601" r:id="rId16"/>
  </p:sldLayoutIdLst>
  <p:txStyles>
    <p:titleStyle>
      <a:lvl1pPr algn="r" rtl="0" eaLnBrk="0" fontAlgn="base" hangingPunct="0">
        <a:spcBef>
          <a:spcPct val="0"/>
        </a:spcBef>
        <a:spcAft>
          <a:spcPct val="0"/>
        </a:spcAft>
        <a:defRPr sz="2000">
          <a:solidFill>
            <a:schemeClr val="tx2"/>
          </a:solidFill>
          <a:latin typeface="+mj-lt"/>
          <a:ea typeface="+mj-ea"/>
          <a:cs typeface="+mj-cs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2000">
          <a:solidFill>
            <a:schemeClr val="tx2"/>
          </a:solidFill>
          <a:latin typeface="Arial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2000">
          <a:solidFill>
            <a:schemeClr val="tx2"/>
          </a:solidFill>
          <a:latin typeface="Arial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2000">
          <a:solidFill>
            <a:schemeClr val="tx2"/>
          </a:solidFill>
          <a:latin typeface="Arial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2000">
          <a:solidFill>
            <a:schemeClr val="tx2"/>
          </a:solidFill>
          <a:latin typeface="Arial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2000">
          <a:solidFill>
            <a:schemeClr val="tx2"/>
          </a:solidFill>
          <a:latin typeface="Arial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2000">
          <a:solidFill>
            <a:schemeClr val="tx2"/>
          </a:solidFill>
          <a:latin typeface="Arial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2000">
          <a:solidFill>
            <a:schemeClr val="tx2"/>
          </a:solidFill>
          <a:latin typeface="Arial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20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emf"/><Relationship Id="rId3" Type="http://schemas.openxmlformats.org/officeDocument/2006/relationships/notesSlide" Target="../notesSlides/notesSlide5.xml"/><Relationship Id="rId7" Type="http://schemas.openxmlformats.org/officeDocument/2006/relationships/oleObject" Target="../embeddings/Microsoft_Excel_Chart1.xls"/><Relationship Id="rId2" Type="http://schemas.openxmlformats.org/officeDocument/2006/relationships/slideLayout" Target="../slideLayouts/slideLayout24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1.bin"/><Relationship Id="rId5" Type="http://schemas.openxmlformats.org/officeDocument/2006/relationships/image" Target="../media/image2.jpeg"/><Relationship Id="rId10" Type="http://schemas.openxmlformats.org/officeDocument/2006/relationships/image" Target="../media/image25.jpeg"/><Relationship Id="rId4" Type="http://schemas.openxmlformats.org/officeDocument/2006/relationships/image" Target="../media/image6.jpeg"/><Relationship Id="rId9" Type="http://schemas.openxmlformats.org/officeDocument/2006/relationships/image" Target="../media/image2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7" Type="http://schemas.openxmlformats.org/officeDocument/2006/relationships/image" Target="../media/image29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4.xml"/><Relationship Id="rId6" Type="http://schemas.openxmlformats.org/officeDocument/2006/relationships/image" Target="../media/image28.jpeg"/><Relationship Id="rId5" Type="http://schemas.openxmlformats.org/officeDocument/2006/relationships/image" Target="../media/image27.jpeg"/><Relationship Id="rId4" Type="http://schemas.openxmlformats.org/officeDocument/2006/relationships/image" Target="../media/image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4.xml"/><Relationship Id="rId5" Type="http://schemas.openxmlformats.org/officeDocument/2006/relationships/image" Target="../media/image31.png"/><Relationship Id="rId4" Type="http://schemas.openxmlformats.org/officeDocument/2006/relationships/image" Target="../media/image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4.xml"/><Relationship Id="rId6" Type="http://schemas.openxmlformats.org/officeDocument/2006/relationships/image" Target="../media/image34.jpeg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emf"/><Relationship Id="rId3" Type="http://schemas.openxmlformats.org/officeDocument/2006/relationships/notesSlide" Target="../notesSlides/notesSlide8.xml"/><Relationship Id="rId7" Type="http://schemas.openxmlformats.org/officeDocument/2006/relationships/oleObject" Target="../embeddings/Microsoft_Excel_97-2003_Worksheet2.xls"/><Relationship Id="rId2" Type="http://schemas.openxmlformats.org/officeDocument/2006/relationships/slideLayout" Target="../slideLayouts/slideLayout24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2.jpeg"/><Relationship Id="rId4" Type="http://schemas.openxmlformats.org/officeDocument/2006/relationships/image" Target="../media/image36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4.xml"/><Relationship Id="rId5" Type="http://schemas.openxmlformats.org/officeDocument/2006/relationships/image" Target="../media/image38.jpeg"/><Relationship Id="rId4" Type="http://schemas.openxmlformats.org/officeDocument/2006/relationships/image" Target="../media/image2.jpe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emf"/><Relationship Id="rId3" Type="http://schemas.openxmlformats.org/officeDocument/2006/relationships/notesSlide" Target="../notesSlides/notesSlide10.xml"/><Relationship Id="rId7" Type="http://schemas.openxmlformats.org/officeDocument/2006/relationships/oleObject" Target="../embeddings/Microsoft_Excel_Chart3.xls"/><Relationship Id="rId2" Type="http://schemas.openxmlformats.org/officeDocument/2006/relationships/slideLayout" Target="../slideLayouts/slideLayout24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3.bin"/><Relationship Id="rId5" Type="http://schemas.openxmlformats.org/officeDocument/2006/relationships/image" Target="../media/image2.jpeg"/><Relationship Id="rId4" Type="http://schemas.openxmlformats.org/officeDocument/2006/relationships/image" Target="../media/image40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2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2.jpe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emf"/><Relationship Id="rId13" Type="http://schemas.openxmlformats.org/officeDocument/2006/relationships/oleObject" Target="../embeddings/Microsoft_Excel_97-2003_Worksheet6.xls"/><Relationship Id="rId3" Type="http://schemas.openxmlformats.org/officeDocument/2006/relationships/notesSlide" Target="../notesSlides/notesSlide13.xml"/><Relationship Id="rId7" Type="http://schemas.openxmlformats.org/officeDocument/2006/relationships/oleObject" Target="../embeddings/Microsoft_Excel_97-2003_Worksheet4.xls"/><Relationship Id="rId12" Type="http://schemas.openxmlformats.org/officeDocument/2006/relationships/oleObject" Target="../embeddings/oleObject6.bin"/><Relationship Id="rId17" Type="http://schemas.openxmlformats.org/officeDocument/2006/relationships/image" Target="../media/image44.emf"/><Relationship Id="rId2" Type="http://schemas.openxmlformats.org/officeDocument/2006/relationships/slideLayout" Target="../slideLayouts/slideLayout24.xml"/><Relationship Id="rId16" Type="http://schemas.openxmlformats.org/officeDocument/2006/relationships/oleObject" Target="../embeddings/Microsoft_Excel_97-2003_Worksheet7.xls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4.bin"/><Relationship Id="rId11" Type="http://schemas.openxmlformats.org/officeDocument/2006/relationships/image" Target="../media/image42.emf"/><Relationship Id="rId5" Type="http://schemas.openxmlformats.org/officeDocument/2006/relationships/image" Target="../media/image2.jpeg"/><Relationship Id="rId15" Type="http://schemas.openxmlformats.org/officeDocument/2006/relationships/oleObject" Target="../embeddings/oleObject7.bin"/><Relationship Id="rId10" Type="http://schemas.openxmlformats.org/officeDocument/2006/relationships/oleObject" Target="../embeddings/Microsoft_Excel_97-2003_Worksheet5.xls"/><Relationship Id="rId4" Type="http://schemas.openxmlformats.org/officeDocument/2006/relationships/image" Target="../media/image37.jpeg"/><Relationship Id="rId9" Type="http://schemas.openxmlformats.org/officeDocument/2006/relationships/oleObject" Target="../embeddings/oleObject5.bin"/><Relationship Id="rId14" Type="http://schemas.openxmlformats.org/officeDocument/2006/relationships/image" Target="../media/image43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4.xml"/><Relationship Id="rId5" Type="http://schemas.openxmlformats.org/officeDocument/2006/relationships/image" Target="../media/image45.png"/><Relationship Id="rId4" Type="http://schemas.openxmlformats.org/officeDocument/2006/relationships/image" Target="../media/image2.jpe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9.bin"/><Relationship Id="rId3" Type="http://schemas.openxmlformats.org/officeDocument/2006/relationships/notesSlide" Target="../notesSlides/notesSlide15.xml"/><Relationship Id="rId7" Type="http://schemas.openxmlformats.org/officeDocument/2006/relationships/image" Target="../media/image46.emf"/><Relationship Id="rId2" Type="http://schemas.openxmlformats.org/officeDocument/2006/relationships/slideLayout" Target="../slideLayouts/slideLayout24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8.bin"/><Relationship Id="rId5" Type="http://schemas.openxmlformats.org/officeDocument/2006/relationships/image" Target="../media/image2.jpeg"/><Relationship Id="rId10" Type="http://schemas.openxmlformats.org/officeDocument/2006/relationships/image" Target="../media/image49.jpeg"/><Relationship Id="rId4" Type="http://schemas.openxmlformats.org/officeDocument/2006/relationships/image" Target="../media/image48.jpeg"/><Relationship Id="rId9" Type="http://schemas.openxmlformats.org/officeDocument/2006/relationships/image" Target="../media/image47.emf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Microsoft_Excel_Chart8.xls"/><Relationship Id="rId3" Type="http://schemas.openxmlformats.org/officeDocument/2006/relationships/notesSlide" Target="../notesSlides/notesSlide16.xml"/><Relationship Id="rId7" Type="http://schemas.openxmlformats.org/officeDocument/2006/relationships/oleObject" Target="../embeddings/oleObject10.bin"/><Relationship Id="rId2" Type="http://schemas.openxmlformats.org/officeDocument/2006/relationships/slideLayout" Target="../slideLayouts/slideLayout24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52.jpeg"/><Relationship Id="rId5" Type="http://schemas.openxmlformats.org/officeDocument/2006/relationships/image" Target="../media/image2.jpeg"/><Relationship Id="rId4" Type="http://schemas.openxmlformats.org/officeDocument/2006/relationships/image" Target="../media/image51.jpeg"/><Relationship Id="rId9" Type="http://schemas.openxmlformats.org/officeDocument/2006/relationships/image" Target="../media/image50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8.emf"/><Relationship Id="rId13" Type="http://schemas.openxmlformats.org/officeDocument/2006/relationships/image" Target="../media/image63.emf"/><Relationship Id="rId3" Type="http://schemas.openxmlformats.org/officeDocument/2006/relationships/image" Target="../media/image2.jpeg"/><Relationship Id="rId7" Type="http://schemas.openxmlformats.org/officeDocument/2006/relationships/image" Target="../media/image57.emf"/><Relationship Id="rId12" Type="http://schemas.openxmlformats.org/officeDocument/2006/relationships/image" Target="../media/image62.emf"/><Relationship Id="rId2" Type="http://schemas.openxmlformats.org/officeDocument/2006/relationships/image" Target="../media/image53.jpeg"/><Relationship Id="rId16" Type="http://schemas.openxmlformats.org/officeDocument/2006/relationships/image" Target="../media/image66.png"/><Relationship Id="rId1" Type="http://schemas.openxmlformats.org/officeDocument/2006/relationships/slideLayout" Target="../slideLayouts/slideLayout24.xml"/><Relationship Id="rId6" Type="http://schemas.openxmlformats.org/officeDocument/2006/relationships/image" Target="../media/image56.emf"/><Relationship Id="rId11" Type="http://schemas.openxmlformats.org/officeDocument/2006/relationships/image" Target="../media/image61.emf"/><Relationship Id="rId5" Type="http://schemas.openxmlformats.org/officeDocument/2006/relationships/image" Target="../media/image55.emf"/><Relationship Id="rId15" Type="http://schemas.openxmlformats.org/officeDocument/2006/relationships/image" Target="../media/image65.png"/><Relationship Id="rId10" Type="http://schemas.openxmlformats.org/officeDocument/2006/relationships/image" Target="../media/image60.emf"/><Relationship Id="rId4" Type="http://schemas.openxmlformats.org/officeDocument/2006/relationships/image" Target="../media/image54.jpeg"/><Relationship Id="rId9" Type="http://schemas.openxmlformats.org/officeDocument/2006/relationships/image" Target="../media/image59.emf"/><Relationship Id="rId14" Type="http://schemas.openxmlformats.org/officeDocument/2006/relationships/image" Target="../media/image64.emf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1.jpeg"/><Relationship Id="rId3" Type="http://schemas.openxmlformats.org/officeDocument/2006/relationships/image" Target="../media/image67.jpeg"/><Relationship Id="rId7" Type="http://schemas.openxmlformats.org/officeDocument/2006/relationships/image" Target="../media/image70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4.xml"/><Relationship Id="rId6" Type="http://schemas.openxmlformats.org/officeDocument/2006/relationships/image" Target="../media/image69.jpeg"/><Relationship Id="rId5" Type="http://schemas.openxmlformats.org/officeDocument/2006/relationships/image" Target="../media/image68.jpeg"/><Relationship Id="rId4" Type="http://schemas.openxmlformats.org/officeDocument/2006/relationships/image" Target="../media/image2.jpeg"/><Relationship Id="rId9" Type="http://schemas.openxmlformats.org/officeDocument/2006/relationships/image" Target="../media/image72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4.xml"/><Relationship Id="rId5" Type="http://schemas.openxmlformats.org/officeDocument/2006/relationships/image" Target="../media/image73.jpeg"/><Relationship Id="rId4" Type="http://schemas.openxmlformats.org/officeDocument/2006/relationships/image" Target="../media/image2.jpe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4.emf"/><Relationship Id="rId13" Type="http://schemas.openxmlformats.org/officeDocument/2006/relationships/oleObject" Target="../embeddings/Microsoft_Excel_Chart11.xls"/><Relationship Id="rId18" Type="http://schemas.openxmlformats.org/officeDocument/2006/relationships/image" Target="../media/image77.emf"/><Relationship Id="rId3" Type="http://schemas.openxmlformats.org/officeDocument/2006/relationships/notesSlide" Target="../notesSlides/notesSlide19.xml"/><Relationship Id="rId7" Type="http://schemas.openxmlformats.org/officeDocument/2006/relationships/oleObject" Target="../embeddings/Microsoft_Excel_Chart9.xls"/><Relationship Id="rId12" Type="http://schemas.openxmlformats.org/officeDocument/2006/relationships/oleObject" Target="../embeddings/oleObject13.bin"/><Relationship Id="rId17" Type="http://schemas.openxmlformats.org/officeDocument/2006/relationships/oleObject" Target="../embeddings/Microsoft_Excel_Chart12.xls"/><Relationship Id="rId2" Type="http://schemas.openxmlformats.org/officeDocument/2006/relationships/slideLayout" Target="../slideLayouts/slideLayout24.xml"/><Relationship Id="rId16" Type="http://schemas.openxmlformats.org/officeDocument/2006/relationships/oleObject" Target="../embeddings/oleObject14.bin"/><Relationship Id="rId1" Type="http://schemas.openxmlformats.org/officeDocument/2006/relationships/vmlDrawing" Target="../drawings/vmlDrawing7.vml"/><Relationship Id="rId6" Type="http://schemas.openxmlformats.org/officeDocument/2006/relationships/oleObject" Target="../embeddings/oleObject11.bin"/><Relationship Id="rId11" Type="http://schemas.openxmlformats.org/officeDocument/2006/relationships/image" Target="../media/image75.emf"/><Relationship Id="rId5" Type="http://schemas.openxmlformats.org/officeDocument/2006/relationships/image" Target="../media/image2.jpeg"/><Relationship Id="rId15" Type="http://schemas.openxmlformats.org/officeDocument/2006/relationships/image" Target="../media/image78.jpeg"/><Relationship Id="rId10" Type="http://schemas.openxmlformats.org/officeDocument/2006/relationships/oleObject" Target="../embeddings/Microsoft_Excel_Chart10.xls"/><Relationship Id="rId4" Type="http://schemas.openxmlformats.org/officeDocument/2006/relationships/image" Target="../media/image67.jpeg"/><Relationship Id="rId9" Type="http://schemas.openxmlformats.org/officeDocument/2006/relationships/oleObject" Target="../embeddings/oleObject12.bin"/><Relationship Id="rId14" Type="http://schemas.openxmlformats.org/officeDocument/2006/relationships/image" Target="../media/image76.emf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4.xml"/><Relationship Id="rId5" Type="http://schemas.openxmlformats.org/officeDocument/2006/relationships/image" Target="../media/image79.png"/><Relationship Id="rId4" Type="http://schemas.openxmlformats.org/officeDocument/2006/relationships/image" Target="../media/image2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2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4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2.jpe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4.xml"/><Relationship Id="rId5" Type="http://schemas.openxmlformats.org/officeDocument/2006/relationships/image" Target="../media/image80.jpeg"/><Relationship Id="rId4" Type="http://schemas.openxmlformats.org/officeDocument/2006/relationships/image" Target="../media/image2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2.jpe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4.xml"/><Relationship Id="rId5" Type="http://schemas.openxmlformats.org/officeDocument/2006/relationships/image" Target="../media/image81.jpeg"/><Relationship Id="rId4" Type="http://schemas.openxmlformats.org/officeDocument/2006/relationships/image" Target="../media/image2.jpe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2.jpe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4.xml"/><Relationship Id="rId5" Type="http://schemas.openxmlformats.org/officeDocument/2006/relationships/image" Target="../media/image82.jpeg"/><Relationship Id="rId4" Type="http://schemas.openxmlformats.org/officeDocument/2006/relationships/image" Target="../media/image2.jpe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2.jpe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4.xml"/><Relationship Id="rId5" Type="http://schemas.openxmlformats.org/officeDocument/2006/relationships/image" Target="../media/image83.png"/><Relationship Id="rId4" Type="http://schemas.openxmlformats.org/officeDocument/2006/relationships/image" Target="../media/image2.jpe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2.jpe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4.xml"/><Relationship Id="rId5" Type="http://schemas.openxmlformats.org/officeDocument/2006/relationships/image" Target="../media/image84.jpeg"/><Relationship Id="rId4" Type="http://schemas.openxmlformats.org/officeDocument/2006/relationships/image" Target="../media/image2.jpe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1.xml"/><Relationship Id="rId3" Type="http://schemas.openxmlformats.org/officeDocument/2006/relationships/image" Target="../media/image2.jpeg"/><Relationship Id="rId7" Type="http://schemas.openxmlformats.org/officeDocument/2006/relationships/diagramQuickStyle" Target="../diagrams/quickStyle1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4.xml"/><Relationship Id="rId6" Type="http://schemas.openxmlformats.org/officeDocument/2006/relationships/diagramLayout" Target="../diagrams/layout1.xml"/><Relationship Id="rId5" Type="http://schemas.openxmlformats.org/officeDocument/2006/relationships/diagramData" Target="../diagrams/data1.xml"/><Relationship Id="rId4" Type="http://schemas.openxmlformats.org/officeDocument/2006/relationships/image" Target="../media/image10.jpeg"/><Relationship Id="rId9" Type="http://schemas.microsoft.com/office/2007/relationships/diagramDrawing" Target="../diagrams/drawing1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4.xml"/><Relationship Id="rId5" Type="http://schemas.openxmlformats.org/officeDocument/2006/relationships/image" Target="../media/image85.jpeg"/><Relationship Id="rId4" Type="http://schemas.openxmlformats.org/officeDocument/2006/relationships/image" Target="../media/image2.jpe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2.jpe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4.xml"/><Relationship Id="rId5" Type="http://schemas.openxmlformats.org/officeDocument/2006/relationships/image" Target="../media/image86.jpeg"/><Relationship Id="rId4" Type="http://schemas.openxmlformats.org/officeDocument/2006/relationships/image" Target="../media/image2.jpe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2.jpe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4.xml"/><Relationship Id="rId5" Type="http://schemas.openxmlformats.org/officeDocument/2006/relationships/image" Target="../media/image87.jpeg"/><Relationship Id="rId4" Type="http://schemas.openxmlformats.org/officeDocument/2006/relationships/image" Target="../media/image2.jpe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2.jpe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4.xml"/><Relationship Id="rId5" Type="http://schemas.openxmlformats.org/officeDocument/2006/relationships/image" Target="../media/image88.jpeg"/><Relationship Id="rId4" Type="http://schemas.openxmlformats.org/officeDocument/2006/relationships/image" Target="../media/image2.jpe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2.jpe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2.jpe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24.xml"/><Relationship Id="rId5" Type="http://schemas.openxmlformats.org/officeDocument/2006/relationships/image" Target="../media/image89.jpeg"/><Relationship Id="rId4" Type="http://schemas.openxmlformats.org/officeDocument/2006/relationships/image" Target="../media/image2.jpeg"/></Relationships>
</file>

<file path=ppt/slides/_rels/slide5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.xml"/><Relationship Id="rId13" Type="http://schemas.openxmlformats.org/officeDocument/2006/relationships/image" Target="../media/image15.png"/><Relationship Id="rId3" Type="http://schemas.openxmlformats.org/officeDocument/2006/relationships/image" Target="../media/image2.jpeg"/><Relationship Id="rId7" Type="http://schemas.openxmlformats.org/officeDocument/2006/relationships/diagramColors" Target="../diagrams/colors2.xml"/><Relationship Id="rId12" Type="http://schemas.openxmlformats.org/officeDocument/2006/relationships/image" Target="../media/image14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4.xml"/><Relationship Id="rId6" Type="http://schemas.openxmlformats.org/officeDocument/2006/relationships/diagramQuickStyle" Target="../diagrams/quickStyle2.xml"/><Relationship Id="rId11" Type="http://schemas.openxmlformats.org/officeDocument/2006/relationships/image" Target="../media/image13.png"/><Relationship Id="rId5" Type="http://schemas.openxmlformats.org/officeDocument/2006/relationships/diagramLayout" Target="../diagrams/layout2.xml"/><Relationship Id="rId10" Type="http://schemas.openxmlformats.org/officeDocument/2006/relationships/image" Target="../media/image12.png"/><Relationship Id="rId4" Type="http://schemas.openxmlformats.org/officeDocument/2006/relationships/diagramData" Target="../diagrams/data2.xml"/><Relationship Id="rId9" Type="http://schemas.openxmlformats.org/officeDocument/2006/relationships/image" Target="../media/image11.png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2.jpeg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24.xml"/><Relationship Id="rId5" Type="http://schemas.openxmlformats.org/officeDocument/2006/relationships/image" Target="../media/image90.jpeg"/><Relationship Id="rId4" Type="http://schemas.openxmlformats.org/officeDocument/2006/relationships/image" Target="../media/image2.jpeg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2.jpeg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24.xml"/><Relationship Id="rId5" Type="http://schemas.openxmlformats.org/officeDocument/2006/relationships/image" Target="../media/image91.jpeg"/><Relationship Id="rId4" Type="http://schemas.openxmlformats.org/officeDocument/2006/relationships/image" Target="../media/image2.jpeg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2.jpeg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24.xml"/><Relationship Id="rId5" Type="http://schemas.openxmlformats.org/officeDocument/2006/relationships/image" Target="../media/image92.jpeg"/><Relationship Id="rId4" Type="http://schemas.openxmlformats.org/officeDocument/2006/relationships/image" Target="../media/image2.jpeg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2.jpeg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24.xml"/><Relationship Id="rId5" Type="http://schemas.openxmlformats.org/officeDocument/2006/relationships/image" Target="../media/image93.jpeg"/><Relationship Id="rId4" Type="http://schemas.openxmlformats.org/officeDocument/2006/relationships/image" Target="../media/image2.jpeg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2.jpeg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jpeg"/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24.xml"/><Relationship Id="rId5" Type="http://schemas.openxmlformats.org/officeDocument/2006/relationships/image" Target="../media/image94.jpeg"/><Relationship Id="rId4" Type="http://schemas.openxmlformats.org/officeDocument/2006/relationships/image" Target="../media/image2.jpeg"/></Relationships>
</file>

<file path=ppt/slides/_rels/slide6.xml.rels><?xml version="1.0" encoding="UTF-8" standalone="yes"?>
<Relationships xmlns="http://schemas.openxmlformats.org/package/2006/relationships"><Relationship Id="rId8" Type="http://schemas.microsoft.com/office/2007/relationships/diagramDrawing" Target="../diagrams/drawing3.xml"/><Relationship Id="rId3" Type="http://schemas.openxmlformats.org/officeDocument/2006/relationships/image" Target="../media/image2.jpeg"/><Relationship Id="rId7" Type="http://schemas.openxmlformats.org/officeDocument/2006/relationships/diagramColors" Target="../diagrams/colors3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4.xml"/><Relationship Id="rId6" Type="http://schemas.openxmlformats.org/officeDocument/2006/relationships/diagramQuickStyle" Target="../diagrams/quickStyle3.xml"/><Relationship Id="rId5" Type="http://schemas.openxmlformats.org/officeDocument/2006/relationships/diagramLayout" Target="../diagrams/layout3.xml"/><Relationship Id="rId4" Type="http://schemas.openxmlformats.org/officeDocument/2006/relationships/diagramData" Target="../diagrams/data3.xml"/><Relationship Id="rId9" Type="http://schemas.openxmlformats.org/officeDocument/2006/relationships/image" Target="../media/image16.png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9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4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4.xml"/><Relationship Id="rId5" Type="http://schemas.openxmlformats.org/officeDocument/2006/relationships/image" Target="../media/image21.jpeg"/><Relationship Id="rId4" Type="http://schemas.openxmlformats.org/officeDocument/2006/relationships/image" Target="../media/image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2" descr="Рисунок155555 копия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34131" y="-35720"/>
            <a:ext cx="9974261" cy="68937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 prstMaterial="matte">
            <a:bevelT/>
            <a:bevelB/>
          </a:sp3d>
          <a:extLst/>
        </p:spPr>
      </p:pic>
      <p:sp>
        <p:nvSpPr>
          <p:cNvPr id="19459" name="Text Box 5"/>
          <p:cNvSpPr txBox="1">
            <a:spLocks noChangeArrowheads="1"/>
          </p:cNvSpPr>
          <p:nvPr/>
        </p:nvSpPr>
        <p:spPr bwMode="auto">
          <a:xfrm>
            <a:off x="2063750" y="1981200"/>
            <a:ext cx="8255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ru-RU" altLang="ru-RU" sz="1400" b="1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19460" name="Text Box 6"/>
          <p:cNvSpPr txBox="1">
            <a:spLocks noChangeArrowheads="1"/>
          </p:cNvSpPr>
          <p:nvPr/>
        </p:nvSpPr>
        <p:spPr bwMode="auto">
          <a:xfrm>
            <a:off x="4017963" y="2852738"/>
            <a:ext cx="198437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200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19461" name="Text Box 7"/>
          <p:cNvSpPr txBox="1">
            <a:spLocks noChangeAspect="1" noChangeArrowheads="1"/>
          </p:cNvSpPr>
          <p:nvPr/>
        </p:nvSpPr>
        <p:spPr bwMode="auto">
          <a:xfrm>
            <a:off x="7010400" y="1319213"/>
            <a:ext cx="2495550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Ctr="1">
            <a:spAutoFit/>
          </a:bodyPr>
          <a:lstStyle>
            <a:lvl1pPr marL="457200" indent="-457200"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ru-RU" altLang="ru-RU" sz="1200" b="1" i="1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  <a:p>
            <a:pPr eaLnBrk="1" hangingPunct="1">
              <a:spcBef>
                <a:spcPct val="50000"/>
              </a:spcBef>
              <a:buFontTx/>
              <a:buNone/>
            </a:pPr>
            <a:endParaRPr lang="ru-RU" altLang="ru-RU" sz="1200" b="1" i="1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19462" name="AutoShape 9"/>
          <p:cNvSpPr>
            <a:spLocks noChangeArrowheads="1"/>
          </p:cNvSpPr>
          <p:nvPr/>
        </p:nvSpPr>
        <p:spPr bwMode="auto">
          <a:xfrm>
            <a:off x="5186363" y="1916113"/>
            <a:ext cx="990600" cy="609600"/>
          </a:xfrm>
          <a:prstGeom prst="wedgeRectCallout">
            <a:avLst>
              <a:gd name="adj1" fmla="val -43750"/>
              <a:gd name="adj2" fmla="val 70000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 anchorCtr="1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ru-RU" altLang="ru-RU" sz="2400" b="1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19463" name="Text Box 10"/>
          <p:cNvSpPr txBox="1">
            <a:spLocks noChangeArrowheads="1"/>
          </p:cNvSpPr>
          <p:nvPr/>
        </p:nvSpPr>
        <p:spPr bwMode="auto">
          <a:xfrm>
            <a:off x="6062663" y="3068638"/>
            <a:ext cx="198437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200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19464" name="Rectangle 11"/>
          <p:cNvSpPr>
            <a:spLocks noChangeArrowheads="1"/>
          </p:cNvSpPr>
          <p:nvPr/>
        </p:nvSpPr>
        <p:spPr bwMode="auto">
          <a:xfrm>
            <a:off x="4484688" y="2133600"/>
            <a:ext cx="936625" cy="1871663"/>
          </a:xfrm>
          <a:prstGeom prst="rect">
            <a:avLst/>
          </a:prstGeom>
          <a:noFill/>
          <a:ln w="28575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ru-RU" altLang="ru-RU" sz="1000" b="1">
              <a:solidFill>
                <a:srgbClr val="FFFFFF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19465" name="Rectangle 13"/>
          <p:cNvSpPr>
            <a:spLocks noChangeArrowheads="1"/>
          </p:cNvSpPr>
          <p:nvPr/>
        </p:nvSpPr>
        <p:spPr bwMode="auto">
          <a:xfrm>
            <a:off x="4484688" y="4076700"/>
            <a:ext cx="936625" cy="1152525"/>
          </a:xfrm>
          <a:prstGeom prst="rect">
            <a:avLst/>
          </a:prstGeom>
          <a:noFill/>
          <a:ln w="28575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ru-RU" altLang="ru-RU" sz="1000" b="1">
              <a:solidFill>
                <a:srgbClr val="FFFFFF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19466" name="Rectangle 14"/>
          <p:cNvSpPr>
            <a:spLocks noChangeArrowheads="1"/>
          </p:cNvSpPr>
          <p:nvPr/>
        </p:nvSpPr>
        <p:spPr bwMode="auto">
          <a:xfrm>
            <a:off x="4641850" y="4149725"/>
            <a:ext cx="701675" cy="1125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Ctr="1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400" b="1">
                <a:solidFill>
                  <a:srgbClr val="FFFFFF"/>
                </a:solidFill>
                <a:effectLst/>
                <a:latin typeface="Times New Roman" pitchFamily="18" charset="0"/>
                <a:cs typeface="Arial" pitchFamily="34" charset="0"/>
              </a:rPr>
              <a:t>82 млн.руб- черз  </a:t>
            </a:r>
            <a:r>
              <a:rPr lang="ru-RU" altLang="ru-RU" sz="1200" b="1">
                <a:solidFill>
                  <a:srgbClr val="FFFFFF"/>
                </a:solidFill>
                <a:effectLst/>
                <a:latin typeface="Times New Roman" pitchFamily="18" charset="0"/>
                <a:cs typeface="Arial" pitchFamily="34" charset="0"/>
              </a:rPr>
              <a:t>ИСН</a:t>
            </a:r>
          </a:p>
        </p:txBody>
      </p:sp>
      <p:sp>
        <p:nvSpPr>
          <p:cNvPr id="19467" name="Line 20"/>
          <p:cNvSpPr>
            <a:spLocks noChangeShapeType="1"/>
          </p:cNvSpPr>
          <p:nvPr/>
        </p:nvSpPr>
        <p:spPr bwMode="auto">
          <a:xfrm flipV="1">
            <a:off x="1833563" y="2205038"/>
            <a:ext cx="3041650" cy="2519362"/>
          </a:xfrm>
          <a:prstGeom prst="line">
            <a:avLst/>
          </a:prstGeom>
          <a:noFill/>
          <a:ln>
            <a:noFill/>
          </a:ln>
          <a:extLst/>
        </p:spPr>
        <p:txBody>
          <a:bodyPr anchor="ctr" anchorCtr="1">
            <a:spAutoFit/>
          </a:bodyPr>
          <a:lstStyle/>
          <a:p>
            <a:pPr>
              <a:defRPr/>
            </a:pPr>
            <a:endParaRPr lang="ru-RU"/>
          </a:p>
        </p:txBody>
      </p:sp>
      <p:sp>
        <p:nvSpPr>
          <p:cNvPr id="19468" name="Line 21"/>
          <p:cNvSpPr>
            <a:spLocks noChangeShapeType="1"/>
          </p:cNvSpPr>
          <p:nvPr/>
        </p:nvSpPr>
        <p:spPr bwMode="auto">
          <a:xfrm flipV="1">
            <a:off x="1833563" y="2205038"/>
            <a:ext cx="3041650" cy="2519362"/>
          </a:xfrm>
          <a:prstGeom prst="line">
            <a:avLst/>
          </a:prstGeom>
          <a:noFill/>
          <a:ln>
            <a:noFill/>
          </a:ln>
          <a:extLst/>
        </p:spPr>
        <p:txBody>
          <a:bodyPr anchor="ctr" anchorCtr="1">
            <a:spAutoFit/>
          </a:bodyPr>
          <a:lstStyle/>
          <a:p>
            <a:pPr>
              <a:defRPr/>
            </a:pPr>
            <a:endParaRPr lang="ru-RU"/>
          </a:p>
        </p:txBody>
      </p:sp>
      <p:pic>
        <p:nvPicPr>
          <p:cNvPr id="19469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438" y="0"/>
            <a:ext cx="500062" cy="622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26" name="Text Box 3"/>
          <p:cNvSpPr txBox="1">
            <a:spLocks noChangeArrowheads="1"/>
          </p:cNvSpPr>
          <p:nvPr/>
        </p:nvSpPr>
        <p:spPr bwMode="auto">
          <a:xfrm>
            <a:off x="850900" y="112713"/>
            <a:ext cx="8985250" cy="3968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r" defTabSz="449263">
              <a:spcBef>
                <a:spcPts val="1000"/>
              </a:spcBef>
              <a:buClr>
                <a:srgbClr val="0000CC"/>
              </a:buClr>
              <a:buSzPct val="100000"/>
              <a:buFont typeface="Arial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sz="2000" b="1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Arial Unicode MS" pitchFamily="34" charset="-128"/>
                <a:cs typeface="Arial Unicode MS" pitchFamily="34" charset="-128"/>
              </a:rPr>
              <a:t>Департамент финансов администрации города Нефтеюганска</a:t>
            </a:r>
          </a:p>
        </p:txBody>
      </p:sp>
      <p:sp>
        <p:nvSpPr>
          <p:cNvPr id="27" name="Line 2"/>
          <p:cNvSpPr>
            <a:spLocks noChangeShapeType="1"/>
          </p:cNvSpPr>
          <p:nvPr/>
        </p:nvSpPr>
        <p:spPr bwMode="auto">
          <a:xfrm>
            <a:off x="723900" y="620713"/>
            <a:ext cx="9180513" cy="1587"/>
          </a:xfrm>
          <a:prstGeom prst="line">
            <a:avLst/>
          </a:prstGeom>
          <a:noFill/>
          <a:ln w="57240">
            <a:solidFill>
              <a:srgbClr val="0000CC"/>
            </a:solidFill>
            <a:miter lim="800000"/>
            <a:headEnd/>
            <a:tailEnd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800" kern="0">
              <a:solidFill>
                <a:srgbClr val="333399"/>
              </a:solidFill>
              <a:cs typeface="Arial" charset="0"/>
            </a:endParaRPr>
          </a:p>
        </p:txBody>
      </p:sp>
      <p:pic>
        <p:nvPicPr>
          <p:cNvPr id="19472" name="Picture 2" descr="http://sd-ugra.ru/Image/GetById/790e149d-7496-46c6-9b2a-f2d2a7f9fe7a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438" y="692150"/>
            <a:ext cx="9764712" cy="6049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TextBox 19"/>
          <p:cNvSpPr txBox="1"/>
          <p:nvPr/>
        </p:nvSpPr>
        <p:spPr>
          <a:xfrm>
            <a:off x="523842" y="518319"/>
            <a:ext cx="8858312" cy="2554545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>
              <a:defRPr/>
            </a:pPr>
            <a:r>
              <a:rPr lang="ru-RU" sz="8000" b="1" dirty="0">
                <a:ln w="11430"/>
                <a:solidFill>
                  <a:srgbClr val="FFFF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cs typeface="Times New Roman" pitchFamily="18" charset="0"/>
              </a:rPr>
              <a:t>БЮДЖЕТ ДЛЯ ГРАЖДАН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58168" y="3064927"/>
            <a:ext cx="9634089" cy="3785652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>
              <a:defRPr/>
            </a:pPr>
            <a:r>
              <a:rPr lang="ru-RU" sz="4800" b="1" dirty="0">
                <a:ln w="11430"/>
                <a:solidFill>
                  <a:srgbClr val="FFFF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cs typeface="Times New Roman" pitchFamily="18" charset="0"/>
              </a:rPr>
              <a:t>решение </a:t>
            </a:r>
            <a:r>
              <a:rPr lang="ru-RU" sz="4800" b="1" dirty="0">
                <a:ln w="11430"/>
                <a:solidFill>
                  <a:srgbClr val="FFFF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cs typeface="Times New Roman" pitchFamily="18" charset="0"/>
              </a:rPr>
              <a:t>Думы </a:t>
            </a:r>
            <a:r>
              <a:rPr lang="ru-RU" sz="4800" b="1" dirty="0">
                <a:ln w="11430"/>
                <a:solidFill>
                  <a:srgbClr val="FFFF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cs typeface="Times New Roman" pitchFamily="18" charset="0"/>
              </a:rPr>
              <a:t>города             №314 от 27.12.2017</a:t>
            </a:r>
            <a:endParaRPr lang="ru-RU" sz="4800" b="1" dirty="0">
              <a:ln w="11430"/>
              <a:solidFill>
                <a:srgbClr val="FFFF0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cs typeface="Times New Roman" pitchFamily="18" charset="0"/>
            </a:endParaRPr>
          </a:p>
          <a:p>
            <a:pPr>
              <a:defRPr/>
            </a:pPr>
            <a:r>
              <a:rPr lang="ru-RU" sz="4800" b="1" dirty="0">
                <a:ln w="11430"/>
                <a:solidFill>
                  <a:srgbClr val="FFFF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cs typeface="Times New Roman" pitchFamily="18" charset="0"/>
              </a:rPr>
              <a:t>«О бюджете города Нефтеюганска </a:t>
            </a:r>
          </a:p>
          <a:p>
            <a:pPr>
              <a:defRPr/>
            </a:pPr>
            <a:r>
              <a:rPr lang="ru-RU" sz="4800" b="1" dirty="0">
                <a:ln w="11430"/>
                <a:solidFill>
                  <a:srgbClr val="FFFF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cs typeface="Times New Roman" pitchFamily="18" charset="0"/>
              </a:rPr>
              <a:t>на 2018 год и плановый период 2019 и  2020 годов»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2" descr="Рисунок155555 копия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08160" y="-6350"/>
            <a:ext cx="10014160" cy="71569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 prstMaterial="matte">
            <a:bevelT/>
            <a:bevelB/>
          </a:sp3d>
          <a:extLst/>
        </p:spPr>
      </p:pic>
      <p:sp>
        <p:nvSpPr>
          <p:cNvPr id="28675" name="Text Box 6"/>
          <p:cNvSpPr txBox="1">
            <a:spLocks noChangeArrowheads="1"/>
          </p:cNvSpPr>
          <p:nvPr/>
        </p:nvSpPr>
        <p:spPr bwMode="auto">
          <a:xfrm>
            <a:off x="4017963" y="2852738"/>
            <a:ext cx="198437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200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28676" name="Text Box 7"/>
          <p:cNvSpPr txBox="1">
            <a:spLocks noChangeAspect="1" noChangeArrowheads="1"/>
          </p:cNvSpPr>
          <p:nvPr/>
        </p:nvSpPr>
        <p:spPr bwMode="auto">
          <a:xfrm>
            <a:off x="7059613" y="1268413"/>
            <a:ext cx="2495550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Ctr="1">
            <a:spAutoFit/>
          </a:bodyPr>
          <a:lstStyle>
            <a:lvl1pPr marL="457200" indent="-457200"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ru-RU" altLang="ru-RU" sz="1200" b="1" i="1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  <a:p>
            <a:pPr eaLnBrk="1" hangingPunct="1">
              <a:spcBef>
                <a:spcPct val="50000"/>
              </a:spcBef>
              <a:buFontTx/>
              <a:buNone/>
            </a:pPr>
            <a:endParaRPr lang="ru-RU" altLang="ru-RU" sz="1200" b="1" i="1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28677" name="AutoShape 9"/>
          <p:cNvSpPr>
            <a:spLocks noChangeArrowheads="1"/>
          </p:cNvSpPr>
          <p:nvPr/>
        </p:nvSpPr>
        <p:spPr bwMode="auto">
          <a:xfrm>
            <a:off x="5186363" y="1916113"/>
            <a:ext cx="990600" cy="609600"/>
          </a:xfrm>
          <a:prstGeom prst="wedgeRectCallout">
            <a:avLst>
              <a:gd name="adj1" fmla="val -43750"/>
              <a:gd name="adj2" fmla="val 70000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 anchorCtr="1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ru-RU" altLang="ru-RU" sz="2400" b="1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28678" name="Text Box 10"/>
          <p:cNvSpPr txBox="1">
            <a:spLocks noChangeArrowheads="1"/>
          </p:cNvSpPr>
          <p:nvPr/>
        </p:nvSpPr>
        <p:spPr bwMode="auto">
          <a:xfrm>
            <a:off x="6062663" y="3068638"/>
            <a:ext cx="198437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200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20489" name="Line 20"/>
          <p:cNvSpPr>
            <a:spLocks noChangeShapeType="1"/>
          </p:cNvSpPr>
          <p:nvPr/>
        </p:nvSpPr>
        <p:spPr bwMode="auto">
          <a:xfrm flipV="1">
            <a:off x="1833563" y="2205038"/>
            <a:ext cx="3041650" cy="2519362"/>
          </a:xfrm>
          <a:prstGeom prst="line">
            <a:avLst/>
          </a:prstGeom>
          <a:noFill/>
          <a:ln>
            <a:noFill/>
          </a:ln>
          <a:extLst/>
        </p:spPr>
        <p:txBody>
          <a:bodyPr anchor="ctr" anchorCtr="1">
            <a:spAutoFit/>
          </a:bodyPr>
          <a:lstStyle/>
          <a:p>
            <a:pPr>
              <a:defRPr/>
            </a:pPr>
            <a:endParaRPr lang="ru-RU"/>
          </a:p>
        </p:txBody>
      </p:sp>
      <p:sp>
        <p:nvSpPr>
          <p:cNvPr id="20490" name="Line 21"/>
          <p:cNvSpPr>
            <a:spLocks noChangeShapeType="1"/>
          </p:cNvSpPr>
          <p:nvPr/>
        </p:nvSpPr>
        <p:spPr bwMode="auto">
          <a:xfrm flipV="1">
            <a:off x="1833563" y="2205038"/>
            <a:ext cx="3041650" cy="2519362"/>
          </a:xfrm>
          <a:prstGeom prst="line">
            <a:avLst/>
          </a:prstGeom>
          <a:noFill/>
          <a:ln>
            <a:noFill/>
          </a:ln>
          <a:extLst/>
        </p:spPr>
        <p:txBody>
          <a:bodyPr anchor="ctr" anchorCtr="1">
            <a:spAutoFit/>
          </a:bodyPr>
          <a:lstStyle/>
          <a:p>
            <a:pPr>
              <a:defRPr/>
            </a:pPr>
            <a:endParaRPr lang="ru-RU"/>
          </a:p>
        </p:txBody>
      </p:sp>
      <p:pic>
        <p:nvPicPr>
          <p:cNvPr id="28681" name="Picture 4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438" y="0"/>
            <a:ext cx="500062" cy="622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26" name="Text Box 3"/>
          <p:cNvSpPr txBox="1">
            <a:spLocks noChangeArrowheads="1"/>
          </p:cNvSpPr>
          <p:nvPr/>
        </p:nvSpPr>
        <p:spPr bwMode="auto">
          <a:xfrm>
            <a:off x="900113" y="0"/>
            <a:ext cx="8985250" cy="3968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r" defTabSz="449263">
              <a:spcBef>
                <a:spcPts val="1000"/>
              </a:spcBef>
              <a:buClr>
                <a:srgbClr val="0000CC"/>
              </a:buClr>
              <a:buSzPct val="100000"/>
              <a:buFont typeface="Arial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sz="2000" b="1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Arial Unicode MS" pitchFamily="34" charset="-128"/>
                <a:cs typeface="Arial Unicode MS" pitchFamily="34" charset="-128"/>
              </a:rPr>
              <a:t>Департамент финансов администрации города Нефтеюганска</a:t>
            </a:r>
          </a:p>
        </p:txBody>
      </p:sp>
      <p:sp>
        <p:nvSpPr>
          <p:cNvPr id="27" name="Line 2"/>
          <p:cNvSpPr>
            <a:spLocks noChangeShapeType="1"/>
          </p:cNvSpPr>
          <p:nvPr/>
        </p:nvSpPr>
        <p:spPr bwMode="auto">
          <a:xfrm>
            <a:off x="725488" y="396875"/>
            <a:ext cx="9180512" cy="1588"/>
          </a:xfrm>
          <a:prstGeom prst="line">
            <a:avLst/>
          </a:prstGeom>
          <a:noFill/>
          <a:ln w="57240">
            <a:solidFill>
              <a:srgbClr val="0000CC"/>
            </a:solidFill>
            <a:miter lim="800000"/>
            <a:headEnd/>
            <a:tailEnd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800" kern="0">
              <a:solidFill>
                <a:srgbClr val="333399"/>
              </a:solidFill>
              <a:cs typeface="Arial" charset="0"/>
            </a:endParaRPr>
          </a:p>
        </p:txBody>
      </p:sp>
      <p:sp>
        <p:nvSpPr>
          <p:cNvPr id="28684" name="Прямоугольник 1"/>
          <p:cNvSpPr>
            <a:spLocks noChangeArrowheads="1"/>
          </p:cNvSpPr>
          <p:nvPr/>
        </p:nvSpPr>
        <p:spPr bwMode="auto">
          <a:xfrm>
            <a:off x="3873500" y="396875"/>
            <a:ext cx="5999163" cy="1477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ru-RU" altLang="ru-RU" sz="3000" b="1">
                <a:effectLst/>
                <a:latin typeface="Times New Roman" pitchFamily="18" charset="0"/>
              </a:rPr>
              <a:t>Сравнение денежных доходов и расходов населения города </a:t>
            </a:r>
          </a:p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ru-RU" altLang="ru-RU" sz="3000" b="1">
                <a:effectLst/>
                <a:latin typeface="Times New Roman" pitchFamily="18" charset="0"/>
              </a:rPr>
              <a:t>Нефтеюганска в 2018 году</a:t>
            </a:r>
          </a:p>
        </p:txBody>
      </p:sp>
      <p:graphicFrame>
        <p:nvGraphicFramePr>
          <p:cNvPr id="28685" name="Диаграмма 4"/>
          <p:cNvGraphicFramePr>
            <a:graphicFrameLocks/>
          </p:cNvGraphicFramePr>
          <p:nvPr/>
        </p:nvGraphicFramePr>
        <p:xfrm>
          <a:off x="104775" y="3533775"/>
          <a:ext cx="5632450" cy="3438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692" name="Диаграмма" r:id="rId7" imgW="6286534" imgH="3438450" progId="Excel.Chart.8">
                  <p:embed/>
                </p:oleObj>
              </mc:Choice>
              <mc:Fallback>
                <p:oleObj name="Диаграмма" r:id="rId7" imgW="6286534" imgH="3438450" progId="Excel.Chart.8">
                  <p:embed/>
                  <p:pic>
                    <p:nvPicPr>
                      <p:cNvPr id="0" name="Диаграмма 4"/>
                      <p:cNvPicPr>
                        <a:picLocks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4775" y="3533775"/>
                        <a:ext cx="5632450" cy="34385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8686" name="Text Box 14"/>
          <p:cNvSpPr txBox="1">
            <a:spLocks noChangeArrowheads="1"/>
          </p:cNvSpPr>
          <p:nvPr/>
        </p:nvSpPr>
        <p:spPr bwMode="auto">
          <a:xfrm>
            <a:off x="1360488" y="4583113"/>
            <a:ext cx="1601787" cy="282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000" tIns="18000" rIns="18000" bIns="18000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sz="1600" b="1"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55 338,5 млн.руб.</a:t>
            </a:r>
          </a:p>
        </p:txBody>
      </p:sp>
      <p:sp>
        <p:nvSpPr>
          <p:cNvPr id="28687" name="Text Box 14"/>
          <p:cNvSpPr txBox="1">
            <a:spLocks noChangeArrowheads="1"/>
          </p:cNvSpPr>
          <p:nvPr/>
        </p:nvSpPr>
        <p:spPr bwMode="auto">
          <a:xfrm>
            <a:off x="1360488" y="5967413"/>
            <a:ext cx="1600200" cy="282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000" tIns="18000" rIns="18000" bIns="18000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sz="1600" b="1"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64 451,5 млн.руб.</a:t>
            </a:r>
          </a:p>
        </p:txBody>
      </p:sp>
      <p:sp>
        <p:nvSpPr>
          <p:cNvPr id="29" name="Text Box 16"/>
          <p:cNvSpPr txBox="1">
            <a:spLocks noChangeArrowheads="1"/>
          </p:cNvSpPr>
          <p:nvPr/>
        </p:nvSpPr>
        <p:spPr bwMode="auto">
          <a:xfrm>
            <a:off x="3948113" y="4616450"/>
            <a:ext cx="788987" cy="266700"/>
          </a:xfrm>
          <a:prstGeom prst="rect">
            <a:avLst/>
          </a:prstGeom>
          <a:noFill/>
          <a:ln>
            <a:noFill/>
          </a:ln>
          <a:extLst/>
        </p:spPr>
        <p:txBody>
          <a:bodyPr lIns="18000" tIns="18000" rIns="18000" bIns="18000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eaLnBrk="1" hangingPunct="1">
              <a:spcBef>
                <a:spcPct val="50000"/>
              </a:spcBef>
              <a:buFontTx/>
              <a:buNone/>
              <a:defRPr/>
            </a:pPr>
            <a:r>
              <a:rPr lang="ru-RU" altLang="ru-RU" sz="1500" b="1" dirty="0" smtClean="0">
                <a:latin typeface="Times New Roman" pitchFamily="18" charset="0"/>
              </a:rPr>
              <a:t>Доходы</a:t>
            </a:r>
          </a:p>
        </p:txBody>
      </p:sp>
      <p:sp>
        <p:nvSpPr>
          <p:cNvPr id="31" name="Text Box 16"/>
          <p:cNvSpPr txBox="1">
            <a:spLocks noChangeArrowheads="1"/>
          </p:cNvSpPr>
          <p:nvPr/>
        </p:nvSpPr>
        <p:spPr bwMode="auto">
          <a:xfrm>
            <a:off x="4875213" y="5967413"/>
            <a:ext cx="862012" cy="266700"/>
          </a:xfrm>
          <a:prstGeom prst="rect">
            <a:avLst/>
          </a:prstGeom>
          <a:noFill/>
          <a:ln>
            <a:noFill/>
          </a:ln>
          <a:extLst/>
        </p:spPr>
        <p:txBody>
          <a:bodyPr lIns="18000" tIns="18000" rIns="18000" bIns="18000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eaLnBrk="1" hangingPunct="1">
              <a:spcBef>
                <a:spcPct val="50000"/>
              </a:spcBef>
              <a:buFontTx/>
              <a:buNone/>
              <a:defRPr/>
            </a:pPr>
            <a:r>
              <a:rPr lang="ru-RU" altLang="ru-RU" sz="1500" b="1" dirty="0" smtClean="0">
                <a:latin typeface="Times New Roman" pitchFamily="18" charset="0"/>
              </a:rPr>
              <a:t>Расходы</a:t>
            </a:r>
          </a:p>
        </p:txBody>
      </p:sp>
      <p:pic>
        <p:nvPicPr>
          <p:cNvPr id="28690" name="Picture 27" descr="http://vse-o-sochi.ru/uploads/posts/2013-11/1383574998_karta-nefteyug.png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8113" y="979488"/>
            <a:ext cx="4492625" cy="2949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691" name="Picture 30" descr="https://im0-tub-ru.yandex.net/i?id=f7e51c5a901388a3a98ca15879999ec0&amp;n=33&amp;h=215&amp;w=369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37225" y="3068638"/>
            <a:ext cx="3979863" cy="3673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2" descr="Рисунок155555 копия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52461" y="-151687"/>
            <a:ext cx="9993560" cy="69933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 prstMaterial="matte">
            <a:bevelT/>
            <a:bevelB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9699" name="Text Box 6"/>
          <p:cNvSpPr txBox="1">
            <a:spLocks noChangeArrowheads="1"/>
          </p:cNvSpPr>
          <p:nvPr/>
        </p:nvSpPr>
        <p:spPr bwMode="auto">
          <a:xfrm>
            <a:off x="4017963" y="2852738"/>
            <a:ext cx="198437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200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29700" name="Text Box 7"/>
          <p:cNvSpPr txBox="1">
            <a:spLocks noChangeAspect="1" noChangeArrowheads="1"/>
          </p:cNvSpPr>
          <p:nvPr/>
        </p:nvSpPr>
        <p:spPr bwMode="auto">
          <a:xfrm>
            <a:off x="7059613" y="1268413"/>
            <a:ext cx="2495550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Ctr="1">
            <a:spAutoFit/>
          </a:bodyPr>
          <a:lstStyle>
            <a:lvl1pPr marL="457200" indent="-457200"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ru-RU" altLang="ru-RU" sz="1200" b="1" i="1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  <a:p>
            <a:pPr eaLnBrk="1" hangingPunct="1">
              <a:spcBef>
                <a:spcPct val="50000"/>
              </a:spcBef>
              <a:buFontTx/>
              <a:buNone/>
            </a:pPr>
            <a:endParaRPr lang="ru-RU" altLang="ru-RU" sz="1200" b="1" i="1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29701" name="AutoShape 9"/>
          <p:cNvSpPr>
            <a:spLocks noChangeArrowheads="1"/>
          </p:cNvSpPr>
          <p:nvPr/>
        </p:nvSpPr>
        <p:spPr bwMode="auto">
          <a:xfrm>
            <a:off x="5186363" y="1916113"/>
            <a:ext cx="990600" cy="609600"/>
          </a:xfrm>
          <a:prstGeom prst="wedgeRectCallout">
            <a:avLst>
              <a:gd name="adj1" fmla="val -43750"/>
              <a:gd name="adj2" fmla="val 70000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 anchorCtr="1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ru-RU" altLang="ru-RU" sz="2400" b="1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29702" name="Text Box 10"/>
          <p:cNvSpPr txBox="1">
            <a:spLocks noChangeArrowheads="1"/>
          </p:cNvSpPr>
          <p:nvPr/>
        </p:nvSpPr>
        <p:spPr bwMode="auto">
          <a:xfrm>
            <a:off x="6062663" y="3068638"/>
            <a:ext cx="198437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200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20489" name="Line 20"/>
          <p:cNvSpPr>
            <a:spLocks noChangeShapeType="1"/>
          </p:cNvSpPr>
          <p:nvPr/>
        </p:nvSpPr>
        <p:spPr bwMode="auto">
          <a:xfrm flipV="1">
            <a:off x="1833563" y="2205038"/>
            <a:ext cx="3041650" cy="2519362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 type="triangle" w="med" len="med"/>
              </a14:hiddenLine>
            </a:ext>
          </a:extLst>
        </p:spPr>
        <p:txBody>
          <a:bodyPr anchor="ctr" anchorCtr="1">
            <a:spAutoFit/>
          </a:bodyPr>
          <a:lstStyle/>
          <a:p>
            <a:pPr>
              <a:defRPr/>
            </a:pPr>
            <a:endParaRPr lang="ru-RU"/>
          </a:p>
        </p:txBody>
      </p:sp>
      <p:sp>
        <p:nvSpPr>
          <p:cNvPr id="20490" name="Line 21"/>
          <p:cNvSpPr>
            <a:spLocks noChangeShapeType="1"/>
          </p:cNvSpPr>
          <p:nvPr/>
        </p:nvSpPr>
        <p:spPr bwMode="auto">
          <a:xfrm flipV="1">
            <a:off x="1833563" y="2205038"/>
            <a:ext cx="3041650" cy="2519362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 type="triangle" w="med" len="med"/>
              </a14:hiddenLine>
            </a:ext>
          </a:extLst>
        </p:spPr>
        <p:txBody>
          <a:bodyPr anchor="ctr" anchorCtr="1">
            <a:spAutoFit/>
          </a:bodyPr>
          <a:lstStyle/>
          <a:p>
            <a:pPr>
              <a:defRPr/>
            </a:pPr>
            <a:endParaRPr lang="ru-RU"/>
          </a:p>
        </p:txBody>
      </p:sp>
      <p:pic>
        <p:nvPicPr>
          <p:cNvPr id="29705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438" y="0"/>
            <a:ext cx="500062" cy="622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26" name="Text Box 3"/>
          <p:cNvSpPr txBox="1">
            <a:spLocks noChangeArrowheads="1"/>
          </p:cNvSpPr>
          <p:nvPr/>
        </p:nvSpPr>
        <p:spPr bwMode="auto">
          <a:xfrm>
            <a:off x="900113" y="0"/>
            <a:ext cx="8985250" cy="3968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r" defTabSz="449263">
              <a:spcBef>
                <a:spcPts val="1000"/>
              </a:spcBef>
              <a:buClr>
                <a:srgbClr val="0000CC"/>
              </a:buClr>
              <a:buSzPct val="100000"/>
              <a:buFont typeface="Arial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sz="2000" b="1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Arial Unicode MS" pitchFamily="34" charset="-128"/>
                <a:cs typeface="Arial Unicode MS" pitchFamily="34" charset="-128"/>
              </a:rPr>
              <a:t>Департамент финансов администрации города Нефтеюганска</a:t>
            </a:r>
          </a:p>
        </p:txBody>
      </p:sp>
      <p:sp>
        <p:nvSpPr>
          <p:cNvPr id="27" name="Line 2"/>
          <p:cNvSpPr>
            <a:spLocks noChangeShapeType="1"/>
          </p:cNvSpPr>
          <p:nvPr/>
        </p:nvSpPr>
        <p:spPr bwMode="auto">
          <a:xfrm>
            <a:off x="725488" y="396875"/>
            <a:ext cx="9180512" cy="1588"/>
          </a:xfrm>
          <a:prstGeom prst="line">
            <a:avLst/>
          </a:prstGeom>
          <a:noFill/>
          <a:ln w="57240">
            <a:solidFill>
              <a:srgbClr val="0000CC"/>
            </a:solidFill>
            <a:miter lim="800000"/>
            <a:headEnd/>
            <a:tailEnd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800" kern="0">
              <a:solidFill>
                <a:srgbClr val="333399"/>
              </a:solidFill>
              <a:cs typeface="Arial" charset="0"/>
            </a:endParaRPr>
          </a:p>
        </p:txBody>
      </p:sp>
      <p:sp>
        <p:nvSpPr>
          <p:cNvPr id="29708" name="Прямоугольник 12"/>
          <p:cNvSpPr>
            <a:spLocks noChangeArrowheads="1"/>
          </p:cNvSpPr>
          <p:nvPr/>
        </p:nvSpPr>
        <p:spPr bwMode="auto">
          <a:xfrm>
            <a:off x="-52388" y="311150"/>
            <a:ext cx="9993313" cy="1477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ru-RU" altLang="ru-RU" sz="3000" b="1">
                <a:effectLst/>
                <a:latin typeface="Times New Roman" pitchFamily="18" charset="0"/>
              </a:rPr>
              <a:t>Основные характеристики бюджета города Нефтеюганска на 2018 год и на плановый период       2019 и 2020 годов, руб.</a:t>
            </a:r>
          </a:p>
        </p:txBody>
      </p:sp>
      <p:pic>
        <p:nvPicPr>
          <p:cNvPr id="29709" name="Picture 9" descr="В республиканский бюджет поступило 83 млн. рублей на реконструкцию и строительство спортивных объектов - Газета ВСЁ (Петрозаводс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963738"/>
            <a:ext cx="1833563" cy="1169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710" name="Picture 9" descr="В республиканский бюджет поступило 83 млн. рублей на реконструкцию и строительство спортивных объектов - Газета ВСЁ (Петрозаводс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344863"/>
            <a:ext cx="1803400" cy="1169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" name="Прямоугольник 23"/>
          <p:cNvSpPr/>
          <p:nvPr/>
        </p:nvSpPr>
        <p:spPr>
          <a:xfrm>
            <a:off x="1730313" y="2327146"/>
            <a:ext cx="8175687" cy="878810"/>
          </a:xfrm>
          <a:prstGeom prst="rect">
            <a:avLst/>
          </a:prstGeom>
          <a:solidFill>
            <a:schemeClr val="accent3">
              <a:lumMod val="85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ru-RU" dirty="0"/>
          </a:p>
        </p:txBody>
      </p:sp>
      <p:sp>
        <p:nvSpPr>
          <p:cNvPr id="29714" name="Text Box 14"/>
          <p:cNvSpPr txBox="1">
            <a:spLocks noChangeArrowheads="1"/>
          </p:cNvSpPr>
          <p:nvPr/>
        </p:nvSpPr>
        <p:spPr bwMode="auto">
          <a:xfrm>
            <a:off x="1727200" y="2576513"/>
            <a:ext cx="1201738" cy="420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000" tIns="18000" rIns="18000" bIns="18000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ru-RU" altLang="ru-RU" sz="2500" b="1"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Доходы</a:t>
            </a:r>
          </a:p>
        </p:txBody>
      </p:sp>
      <p:sp>
        <p:nvSpPr>
          <p:cNvPr id="29715" name="Text Box 14"/>
          <p:cNvSpPr txBox="1">
            <a:spLocks noChangeArrowheads="1"/>
          </p:cNvSpPr>
          <p:nvPr/>
        </p:nvSpPr>
        <p:spPr bwMode="auto">
          <a:xfrm>
            <a:off x="3406775" y="1981200"/>
            <a:ext cx="1195388" cy="40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000" tIns="18000" rIns="18000" bIns="18000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ru-RU" altLang="ru-RU" sz="2400" b="1"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2018 год</a:t>
            </a:r>
          </a:p>
        </p:txBody>
      </p:sp>
      <p:sp>
        <p:nvSpPr>
          <p:cNvPr id="29716" name="Text Box 14"/>
          <p:cNvSpPr txBox="1">
            <a:spLocks noChangeArrowheads="1"/>
          </p:cNvSpPr>
          <p:nvPr/>
        </p:nvSpPr>
        <p:spPr bwMode="auto">
          <a:xfrm>
            <a:off x="3225800" y="2646363"/>
            <a:ext cx="1555750" cy="34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000" tIns="18000" rIns="18000" bIns="18000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ru-RU" altLang="ru-RU" sz="2000" b="1"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6 566 911 340</a:t>
            </a:r>
          </a:p>
        </p:txBody>
      </p:sp>
      <p:sp>
        <p:nvSpPr>
          <p:cNvPr id="29717" name="Text Box 14"/>
          <p:cNvSpPr txBox="1">
            <a:spLocks noChangeArrowheads="1"/>
          </p:cNvSpPr>
          <p:nvPr/>
        </p:nvSpPr>
        <p:spPr bwMode="auto">
          <a:xfrm>
            <a:off x="5564188" y="1951038"/>
            <a:ext cx="1393825" cy="404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000" tIns="18000" rIns="18000" bIns="18000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ru-RU" altLang="ru-RU" sz="2400" b="1"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2019 год</a:t>
            </a:r>
          </a:p>
        </p:txBody>
      </p:sp>
      <p:sp>
        <p:nvSpPr>
          <p:cNvPr id="29718" name="Text Box 14"/>
          <p:cNvSpPr txBox="1">
            <a:spLocks noChangeArrowheads="1"/>
          </p:cNvSpPr>
          <p:nvPr/>
        </p:nvSpPr>
        <p:spPr bwMode="auto">
          <a:xfrm>
            <a:off x="8266113" y="1963738"/>
            <a:ext cx="1277937" cy="40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000" tIns="18000" rIns="18000" bIns="18000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ru-RU" altLang="ru-RU" sz="2400" b="1"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2020 год</a:t>
            </a:r>
          </a:p>
        </p:txBody>
      </p:sp>
      <p:sp>
        <p:nvSpPr>
          <p:cNvPr id="29719" name="Text Box 14"/>
          <p:cNvSpPr txBox="1">
            <a:spLocks noChangeArrowheads="1"/>
          </p:cNvSpPr>
          <p:nvPr/>
        </p:nvSpPr>
        <p:spPr bwMode="auto">
          <a:xfrm>
            <a:off x="5588000" y="2651125"/>
            <a:ext cx="1555750" cy="344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000" tIns="18000" rIns="18000" bIns="18000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ru-RU" altLang="ru-RU" sz="2000" b="1"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6 218 169 240</a:t>
            </a:r>
          </a:p>
        </p:txBody>
      </p:sp>
      <p:sp>
        <p:nvSpPr>
          <p:cNvPr id="29720" name="Text Box 14"/>
          <p:cNvSpPr txBox="1">
            <a:spLocks noChangeArrowheads="1"/>
          </p:cNvSpPr>
          <p:nvPr/>
        </p:nvSpPr>
        <p:spPr bwMode="auto">
          <a:xfrm>
            <a:off x="8126413" y="2681288"/>
            <a:ext cx="1555750" cy="34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000" tIns="18000" rIns="18000" bIns="18000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ru-RU" altLang="ru-RU" sz="2000" b="1"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6 256 894 540</a:t>
            </a:r>
          </a:p>
        </p:txBody>
      </p:sp>
      <p:sp>
        <p:nvSpPr>
          <p:cNvPr id="34" name="Прямоугольник 33"/>
          <p:cNvSpPr/>
          <p:nvPr/>
        </p:nvSpPr>
        <p:spPr>
          <a:xfrm>
            <a:off x="1732595" y="3543731"/>
            <a:ext cx="8164228" cy="878810"/>
          </a:xfrm>
          <a:prstGeom prst="rect">
            <a:avLst/>
          </a:prstGeom>
          <a:solidFill>
            <a:schemeClr val="accent3">
              <a:lumMod val="85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ru-RU" dirty="0"/>
          </a:p>
        </p:txBody>
      </p:sp>
      <p:sp>
        <p:nvSpPr>
          <p:cNvPr id="29724" name="Text Box 14"/>
          <p:cNvSpPr txBox="1">
            <a:spLocks noChangeArrowheads="1"/>
          </p:cNvSpPr>
          <p:nvPr/>
        </p:nvSpPr>
        <p:spPr bwMode="auto">
          <a:xfrm>
            <a:off x="1727200" y="3778250"/>
            <a:ext cx="1260475" cy="420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000" tIns="18000" rIns="18000" bIns="18000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ru-RU" altLang="ru-RU" sz="2500" b="1"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Расходы</a:t>
            </a:r>
          </a:p>
        </p:txBody>
      </p:sp>
      <p:sp>
        <p:nvSpPr>
          <p:cNvPr id="29725" name="Text Box 14"/>
          <p:cNvSpPr txBox="1">
            <a:spLocks noChangeArrowheads="1"/>
          </p:cNvSpPr>
          <p:nvPr/>
        </p:nvSpPr>
        <p:spPr bwMode="auto">
          <a:xfrm>
            <a:off x="3289300" y="3851275"/>
            <a:ext cx="1555750" cy="344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000" tIns="18000" rIns="18000" bIns="18000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ru-RU" altLang="ru-RU" sz="2000" b="1"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6 683 524 012</a:t>
            </a:r>
          </a:p>
        </p:txBody>
      </p:sp>
      <p:sp>
        <p:nvSpPr>
          <p:cNvPr id="29726" name="Text Box 14"/>
          <p:cNvSpPr txBox="1">
            <a:spLocks noChangeArrowheads="1"/>
          </p:cNvSpPr>
          <p:nvPr/>
        </p:nvSpPr>
        <p:spPr bwMode="auto">
          <a:xfrm>
            <a:off x="5588000" y="3844925"/>
            <a:ext cx="1555750" cy="344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000" tIns="18000" rIns="18000" bIns="18000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ru-RU" altLang="ru-RU" sz="2000" b="1"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6 319 186 849</a:t>
            </a:r>
          </a:p>
        </p:txBody>
      </p:sp>
      <p:sp>
        <p:nvSpPr>
          <p:cNvPr id="29727" name="Text Box 14"/>
          <p:cNvSpPr txBox="1">
            <a:spLocks noChangeArrowheads="1"/>
          </p:cNvSpPr>
          <p:nvPr/>
        </p:nvSpPr>
        <p:spPr bwMode="auto">
          <a:xfrm>
            <a:off x="8132763" y="3851275"/>
            <a:ext cx="1555750" cy="344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000" tIns="18000" rIns="18000" bIns="18000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ru-RU" altLang="ru-RU" sz="2000" b="1"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6 303 685 869</a:t>
            </a:r>
          </a:p>
        </p:txBody>
      </p:sp>
      <p:sp>
        <p:nvSpPr>
          <p:cNvPr id="39" name="Прямоугольник 38"/>
          <p:cNvSpPr/>
          <p:nvPr/>
        </p:nvSpPr>
        <p:spPr>
          <a:xfrm>
            <a:off x="1717286" y="4724400"/>
            <a:ext cx="8164228" cy="878810"/>
          </a:xfrm>
          <a:prstGeom prst="rect">
            <a:avLst/>
          </a:prstGeom>
          <a:solidFill>
            <a:schemeClr val="accent3">
              <a:lumMod val="85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ru-RU" dirty="0"/>
          </a:p>
        </p:txBody>
      </p:sp>
      <p:sp>
        <p:nvSpPr>
          <p:cNvPr id="29731" name="Text Box 14"/>
          <p:cNvSpPr txBox="1">
            <a:spLocks noChangeArrowheads="1"/>
          </p:cNvSpPr>
          <p:nvPr/>
        </p:nvSpPr>
        <p:spPr bwMode="auto">
          <a:xfrm>
            <a:off x="1673225" y="4953000"/>
            <a:ext cx="1370013" cy="420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000" tIns="18000" rIns="18000" bIns="18000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ru-RU" altLang="ru-RU" sz="2500" b="1"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Дефицит</a:t>
            </a:r>
          </a:p>
        </p:txBody>
      </p:sp>
      <p:sp>
        <p:nvSpPr>
          <p:cNvPr id="29732" name="Text Box 14"/>
          <p:cNvSpPr txBox="1">
            <a:spLocks noChangeArrowheads="1"/>
          </p:cNvSpPr>
          <p:nvPr/>
        </p:nvSpPr>
        <p:spPr bwMode="auto">
          <a:xfrm>
            <a:off x="3354388" y="4991100"/>
            <a:ext cx="1555750" cy="344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000" tIns="18000" rIns="18000" bIns="18000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ru-RU" altLang="ru-RU" sz="2000" b="1"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- 116 612 672</a:t>
            </a:r>
          </a:p>
        </p:txBody>
      </p:sp>
      <p:sp>
        <p:nvSpPr>
          <p:cNvPr id="29733" name="Text Box 14"/>
          <p:cNvSpPr txBox="1">
            <a:spLocks noChangeArrowheads="1"/>
          </p:cNvSpPr>
          <p:nvPr/>
        </p:nvSpPr>
        <p:spPr bwMode="auto">
          <a:xfrm>
            <a:off x="5648325" y="4953000"/>
            <a:ext cx="1555750" cy="344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000" tIns="18000" rIns="18000" bIns="18000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ru-RU" altLang="ru-RU" sz="2000" b="1"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- 101 017 609</a:t>
            </a:r>
          </a:p>
        </p:txBody>
      </p:sp>
      <p:sp>
        <p:nvSpPr>
          <p:cNvPr id="29734" name="Text Box 14"/>
          <p:cNvSpPr txBox="1">
            <a:spLocks noChangeArrowheads="1"/>
          </p:cNvSpPr>
          <p:nvPr/>
        </p:nvSpPr>
        <p:spPr bwMode="auto">
          <a:xfrm>
            <a:off x="8156575" y="4981575"/>
            <a:ext cx="1554163" cy="344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000" tIns="18000" rIns="18000" bIns="18000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ru-RU" altLang="ru-RU" sz="2000" b="1"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- 46 791 329</a:t>
            </a:r>
          </a:p>
        </p:txBody>
      </p:sp>
      <p:sp>
        <p:nvSpPr>
          <p:cNvPr id="47" name="Прямоугольник 46"/>
          <p:cNvSpPr/>
          <p:nvPr/>
        </p:nvSpPr>
        <p:spPr>
          <a:xfrm>
            <a:off x="1732595" y="5779165"/>
            <a:ext cx="8137550" cy="878810"/>
          </a:xfrm>
          <a:prstGeom prst="rect">
            <a:avLst/>
          </a:prstGeom>
          <a:solidFill>
            <a:schemeClr val="accent3">
              <a:lumMod val="85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ru-RU" dirty="0"/>
          </a:p>
        </p:txBody>
      </p:sp>
      <p:sp>
        <p:nvSpPr>
          <p:cNvPr id="29738" name="Text Box 14"/>
          <p:cNvSpPr txBox="1">
            <a:spLocks noChangeArrowheads="1"/>
          </p:cNvSpPr>
          <p:nvPr/>
        </p:nvSpPr>
        <p:spPr bwMode="auto">
          <a:xfrm>
            <a:off x="1787525" y="5732463"/>
            <a:ext cx="8059738" cy="776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000" tIns="18000" rIns="18000" bIns="18000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buFontTx/>
              <a:buNone/>
            </a:pPr>
            <a:r>
              <a:rPr lang="ru-RU" altLang="ru-RU" sz="1600" b="1" i="1">
                <a:effectLst/>
                <a:latin typeface="Times New Roman" pitchFamily="18" charset="0"/>
                <a:cs typeface="Times New Roman" pitchFamily="18" charset="0"/>
              </a:rPr>
              <a:t>Недостаточность доходной базы бюджета города и необходимость обеспечения исполнения принятых социальных и иных первоочередных расходных обязательств привели к необходимости формирования бюджета с дефицитом</a:t>
            </a:r>
            <a:r>
              <a:rPr lang="ru-RU" altLang="ru-RU" sz="1600" b="1">
                <a:effectLst/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40" name="Стрелка вниз 39"/>
          <p:cNvSpPr/>
          <p:nvPr/>
        </p:nvSpPr>
        <p:spPr>
          <a:xfrm>
            <a:off x="497680" y="1896269"/>
            <a:ext cx="720725" cy="882650"/>
          </a:xfrm>
          <a:prstGeom prst="downArrow">
            <a:avLst/>
          </a:prstGeom>
          <a:solidFill>
            <a:srgbClr val="C00000"/>
          </a:solidFill>
          <a:ln>
            <a:noFill/>
          </a:ln>
          <a:scene3d>
            <a:camera prst="orthographicFront"/>
            <a:lightRig rig="threePt" dir="t"/>
          </a:scene3d>
          <a:sp3d prstMaterial="metal"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ru-RU"/>
          </a:p>
        </p:txBody>
      </p:sp>
      <p:sp>
        <p:nvSpPr>
          <p:cNvPr id="2" name="AutoShape 4" descr="http://ru.stockfresh.com/thumbs/johanh/1818496_3d-%D1%87%D0%B5%D0%BB%D0%BE%D0%B2%D0%B5%D0%BA%D0%B0-%D0%BA%D1%80%D0%B0%D1%81%D0%BD%D1%8B%D0%B9-%D0%BA%D0%B0%D0%BB%D1%8C%D0%BA%D1%83%D0%BB%D1%8F%D1%82%D0%BE%D1%80-%D0%BF%D0%BB%D0%B0%D1%81%D1%82%D0%B8%D0%BA%D0%BE%D0%B2%D1%8B%D1%85-%D0%BB%D1%8E%D0%B4%D0%B8.jpg"/>
          <p:cNvSpPr>
            <a:spLocks noChangeAspect="1" noChangeArrowheads="1"/>
          </p:cNvSpPr>
          <p:nvPr/>
        </p:nvSpPr>
        <p:spPr bwMode="auto">
          <a:xfrm>
            <a:off x="0" y="-3048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AutoShape 6" descr="http://ru.stockfresh.com/thumbs/johanh/1818496_3d-%D1%87%D0%B5%D0%BB%D0%BE%D0%B2%D0%B5%D0%BA%D0%B0-%D0%BA%D1%80%D0%B0%D1%81%D0%BD%D1%8B%D0%B9-%D0%BA%D0%B0%D0%BB%D1%8C%D0%BA%D1%83%D0%BB%D1%8F%D1%82%D0%BE%D1%80-%D0%BF%D0%BB%D0%B0%D1%81%D1%82%D0%B8%D0%BA%D0%BE%D0%B2%D1%8B%D1%85-%D0%BB%D1%8E%D0%B4%D0%B8.jpg"/>
          <p:cNvSpPr>
            <a:spLocks noChangeAspect="1" noChangeArrowheads="1"/>
          </p:cNvSpPr>
          <p:nvPr/>
        </p:nvSpPr>
        <p:spPr bwMode="auto">
          <a:xfrm>
            <a:off x="152400" y="-1524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AutoShape 8" descr="http://ru.stockfresh.com/thumbs/johanh/1818496_3d-%D1%87%D0%B5%D0%BB%D0%BE%D0%B2%D0%B5%D0%BA%D0%B0-%D0%BA%D1%80%D0%B0%D1%81%D0%BD%D1%8B%D0%B9-%D0%BA%D0%B0%D0%BB%D1%8C%D0%BA%D1%83%D0%BB%D1%8F%D1%82%D0%BE%D1%80-%D0%BF%D0%BB%D0%B0%D1%81%D1%82%D0%B8%D0%BA%D0%BE%D0%B2%D1%8B%D1%85-%D0%BB%D1%8E%D0%B4%D0%B8.jpg"/>
          <p:cNvSpPr>
            <a:spLocks noChangeAspect="1" noChangeArrowheads="1"/>
          </p:cNvSpPr>
          <p:nvPr/>
        </p:nvSpPr>
        <p:spPr bwMode="auto">
          <a:xfrm>
            <a:off x="304800" y="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AutoShape 10" descr="http://ru.stockfresh.com/thumbs/johanh/1818496_3d-%D1%87%D0%B5%D0%BB%D0%BE%D0%B2%D0%B5%D0%BA%D0%B0-%D0%BA%D1%80%D0%B0%D1%81%D0%BD%D1%8B%D0%B9-%D0%BA%D0%B0%D0%BB%D1%8C%D0%BA%D1%83%D0%BB%D1%8F%D1%82%D0%BE%D1%80-%D0%BF%D0%BB%D0%B0%D1%81%D1%82%D0%B8%D0%BA%D0%BE%D0%B2%D1%8B%D1%85-%D0%BB%D1%8E%D0%B4%D0%B8.jpg"/>
          <p:cNvSpPr>
            <a:spLocks noChangeAspect="1" noChangeArrowheads="1"/>
          </p:cNvSpPr>
          <p:nvPr/>
        </p:nvSpPr>
        <p:spPr bwMode="auto">
          <a:xfrm>
            <a:off x="457200" y="1524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>
              <a:defRPr/>
            </a:pPr>
            <a:endParaRPr lang="ru-RU"/>
          </a:p>
        </p:txBody>
      </p:sp>
      <p:pic>
        <p:nvPicPr>
          <p:cNvPr id="29746" name="Picture 12" descr="http://cdn.st100sp.com/cache_pictures/014090743/thumb150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2238" y="4581525"/>
            <a:ext cx="1550987" cy="209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8" name="Стрелка вниз 47"/>
          <p:cNvSpPr/>
          <p:nvPr/>
        </p:nvSpPr>
        <p:spPr>
          <a:xfrm rot="10800000">
            <a:off x="497680" y="3306763"/>
            <a:ext cx="720725" cy="882650"/>
          </a:xfrm>
          <a:prstGeom prst="downArrow">
            <a:avLst/>
          </a:prstGeom>
          <a:solidFill>
            <a:srgbClr val="C00000"/>
          </a:solidFill>
          <a:ln>
            <a:noFill/>
          </a:ln>
          <a:scene3d>
            <a:camera prst="orthographicFront"/>
            <a:lightRig rig="threePt" dir="t"/>
          </a:scene3d>
          <a:sp3d prstMaterial="metal"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2" descr="Рисунок155555 копия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32894" y="-24360"/>
            <a:ext cx="9938893" cy="70606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soft" dir="t"/>
          </a:scene3d>
          <a:sp3d prstMaterial="metal">
            <a:bevelT/>
            <a:bevelB/>
          </a:sp3d>
          <a:extLst/>
        </p:spPr>
      </p:pic>
      <p:sp>
        <p:nvSpPr>
          <p:cNvPr id="30723" name="Text Box 5"/>
          <p:cNvSpPr txBox="1">
            <a:spLocks noChangeArrowheads="1"/>
          </p:cNvSpPr>
          <p:nvPr/>
        </p:nvSpPr>
        <p:spPr bwMode="auto">
          <a:xfrm>
            <a:off x="2063750" y="1981200"/>
            <a:ext cx="8255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ru-RU" altLang="ru-RU" sz="1400" b="1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30724" name="Text Box 6"/>
          <p:cNvSpPr txBox="1">
            <a:spLocks noChangeArrowheads="1"/>
          </p:cNvSpPr>
          <p:nvPr/>
        </p:nvSpPr>
        <p:spPr bwMode="auto">
          <a:xfrm>
            <a:off x="4017963" y="2852738"/>
            <a:ext cx="198437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200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30725" name="AutoShape 9"/>
          <p:cNvSpPr>
            <a:spLocks noChangeArrowheads="1"/>
          </p:cNvSpPr>
          <p:nvPr/>
        </p:nvSpPr>
        <p:spPr bwMode="auto">
          <a:xfrm>
            <a:off x="5186363" y="1916113"/>
            <a:ext cx="990600" cy="609600"/>
          </a:xfrm>
          <a:prstGeom prst="wedgeRectCallout">
            <a:avLst>
              <a:gd name="adj1" fmla="val -43750"/>
              <a:gd name="adj2" fmla="val 70000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 anchorCtr="1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ru-RU" altLang="ru-RU" sz="2400" b="1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30726" name="Text Box 10"/>
          <p:cNvSpPr txBox="1">
            <a:spLocks noChangeArrowheads="1"/>
          </p:cNvSpPr>
          <p:nvPr/>
        </p:nvSpPr>
        <p:spPr bwMode="auto">
          <a:xfrm>
            <a:off x="6062663" y="3068638"/>
            <a:ext cx="198437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200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20489" name="Line 20"/>
          <p:cNvSpPr>
            <a:spLocks noChangeShapeType="1"/>
          </p:cNvSpPr>
          <p:nvPr/>
        </p:nvSpPr>
        <p:spPr bwMode="auto">
          <a:xfrm flipV="1">
            <a:off x="1833563" y="2205038"/>
            <a:ext cx="3041650" cy="2519362"/>
          </a:xfrm>
          <a:prstGeom prst="line">
            <a:avLst/>
          </a:prstGeom>
          <a:noFill/>
          <a:ln>
            <a:noFill/>
          </a:ln>
          <a:extLst/>
        </p:spPr>
        <p:txBody>
          <a:bodyPr anchor="ctr" anchorCtr="1">
            <a:spAutoFit/>
          </a:bodyPr>
          <a:lstStyle/>
          <a:p>
            <a:pPr>
              <a:defRPr/>
            </a:pPr>
            <a:endParaRPr lang="ru-RU">
              <a:solidFill>
                <a:srgbClr val="333399"/>
              </a:solidFill>
            </a:endParaRPr>
          </a:p>
        </p:txBody>
      </p:sp>
      <p:sp>
        <p:nvSpPr>
          <p:cNvPr id="20490" name="Line 21"/>
          <p:cNvSpPr>
            <a:spLocks noChangeShapeType="1"/>
          </p:cNvSpPr>
          <p:nvPr/>
        </p:nvSpPr>
        <p:spPr bwMode="auto">
          <a:xfrm flipV="1">
            <a:off x="1833563" y="2205038"/>
            <a:ext cx="3041650" cy="2519362"/>
          </a:xfrm>
          <a:prstGeom prst="line">
            <a:avLst/>
          </a:prstGeom>
          <a:noFill/>
          <a:ln>
            <a:noFill/>
          </a:ln>
          <a:extLst/>
        </p:spPr>
        <p:txBody>
          <a:bodyPr anchor="ctr" anchorCtr="1">
            <a:spAutoFit/>
          </a:bodyPr>
          <a:lstStyle/>
          <a:p>
            <a:pPr>
              <a:defRPr/>
            </a:pPr>
            <a:endParaRPr lang="ru-RU">
              <a:solidFill>
                <a:srgbClr val="333399"/>
              </a:solidFill>
            </a:endParaRPr>
          </a:p>
        </p:txBody>
      </p:sp>
      <p:pic>
        <p:nvPicPr>
          <p:cNvPr id="30729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438" y="0"/>
            <a:ext cx="500062" cy="622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26" name="Text Box 3"/>
          <p:cNvSpPr txBox="1">
            <a:spLocks noChangeArrowheads="1"/>
          </p:cNvSpPr>
          <p:nvPr/>
        </p:nvSpPr>
        <p:spPr bwMode="auto">
          <a:xfrm>
            <a:off x="900113" y="0"/>
            <a:ext cx="8985250" cy="3968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r" defTabSz="449263">
              <a:spcBef>
                <a:spcPts val="1000"/>
              </a:spcBef>
              <a:buClr>
                <a:srgbClr val="0000CC"/>
              </a:buClr>
              <a:buSzPct val="100000"/>
              <a:buFont typeface="Arial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sz="2000" b="1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Arial Unicode MS" pitchFamily="34" charset="-128"/>
                <a:cs typeface="Arial Unicode MS" pitchFamily="34" charset="-128"/>
              </a:rPr>
              <a:t>Департамент финансов администрации города Нефтеюганска</a:t>
            </a:r>
          </a:p>
        </p:txBody>
      </p:sp>
      <p:sp>
        <p:nvSpPr>
          <p:cNvPr id="27" name="Line 2"/>
          <p:cNvSpPr>
            <a:spLocks noChangeShapeType="1"/>
          </p:cNvSpPr>
          <p:nvPr/>
        </p:nvSpPr>
        <p:spPr bwMode="auto">
          <a:xfrm>
            <a:off x="725488" y="396875"/>
            <a:ext cx="9180512" cy="1588"/>
          </a:xfrm>
          <a:prstGeom prst="line">
            <a:avLst/>
          </a:prstGeom>
          <a:noFill/>
          <a:ln w="57240">
            <a:solidFill>
              <a:srgbClr val="0000CC"/>
            </a:solidFill>
            <a:miter lim="800000"/>
            <a:headEnd/>
            <a:tailEnd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800" kern="0">
              <a:solidFill>
                <a:srgbClr val="333399"/>
              </a:solidFill>
              <a:cs typeface="Arial" charset="0"/>
            </a:endParaRPr>
          </a:p>
        </p:txBody>
      </p:sp>
      <p:sp>
        <p:nvSpPr>
          <p:cNvPr id="30732" name="Прямоугольник 11"/>
          <p:cNvSpPr>
            <a:spLocks noChangeArrowheads="1"/>
          </p:cNvSpPr>
          <p:nvPr/>
        </p:nvSpPr>
        <p:spPr bwMode="auto">
          <a:xfrm>
            <a:off x="320675" y="411163"/>
            <a:ext cx="9445625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ru-RU" altLang="ru-RU" sz="3000" b="1">
                <a:effectLst/>
                <a:latin typeface="Times New Roman" pitchFamily="18" charset="0"/>
              </a:rPr>
              <a:t>Объем муниципального долга  на 2018 год и на плановый период 2019 и 2020 годов, руб.</a:t>
            </a:r>
          </a:p>
        </p:txBody>
      </p:sp>
      <p:sp>
        <p:nvSpPr>
          <p:cNvPr id="30733" name="Text Box 14"/>
          <p:cNvSpPr txBox="1">
            <a:spLocks noChangeArrowheads="1"/>
          </p:cNvSpPr>
          <p:nvPr/>
        </p:nvSpPr>
        <p:spPr bwMode="auto">
          <a:xfrm>
            <a:off x="725488" y="3205163"/>
            <a:ext cx="8943975" cy="36068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000" tIns="18000" rIns="18000" bIns="18000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sz="1600" b="1" i="1">
                <a:effectLst/>
                <a:latin typeface="Times New Roman" pitchFamily="18" charset="0"/>
                <a:cs typeface="Times New Roman" pitchFamily="18" charset="0"/>
              </a:rPr>
              <a:t>верхний предел муниципального долга города на 1 января 2019 года в объёме 26 612 672 рубля, в том числе предельный размер обязательств по муниципальным гарантиям города в объёме 0 рублей;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sz="1600" b="1" i="1">
                <a:effectLst/>
                <a:latin typeface="Times New Roman" pitchFamily="18" charset="0"/>
                <a:cs typeface="Times New Roman" pitchFamily="18" charset="0"/>
              </a:rPr>
              <a:t>предельный объем муниципального долга в размере 2 412 879 140рублей;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sz="1600" b="1" i="1">
                <a:effectLst/>
                <a:latin typeface="Times New Roman" pitchFamily="18" charset="0"/>
                <a:cs typeface="Times New Roman" pitchFamily="18" charset="0"/>
              </a:rPr>
              <a:t>объем расходов на обслуживание муниципального долга 863 000 рублей;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sz="1600" b="1" i="1">
                <a:effectLst/>
                <a:latin typeface="Times New Roman" pitchFamily="18" charset="0"/>
                <a:cs typeface="Times New Roman" pitchFamily="18" charset="0"/>
              </a:rPr>
              <a:t>верхний предел муниципального долга на 1 января 2020 года 101 017609рублей, на 1 января 2021 года 46 791329рублей, в том числе предельный размер обязательств по муниципальным гарантиям города на 2019 год в объёме 0 рублей, на 2020 год 0 рублей;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sz="1600" b="1" i="1">
                <a:effectLst/>
                <a:latin typeface="Times New Roman" pitchFamily="18" charset="0"/>
                <a:cs typeface="Times New Roman" pitchFamily="18" charset="0"/>
              </a:rPr>
              <a:t>предельный объем муниципального долга на 2019 год в размере 2 474 695 040рублей и на 2020 год в размере 2 533 316 940рублей;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sz="1600" b="1" i="1">
                <a:effectLst/>
                <a:latin typeface="Times New Roman" pitchFamily="18" charset="0"/>
                <a:cs typeface="Times New Roman" pitchFamily="18" charset="0"/>
              </a:rPr>
              <a:t>объем расходов на обслуживание муниципального долга на 2019 год 6 146 000 рублей, на 2020 год 11 141 000 рублей.</a:t>
            </a:r>
            <a:endParaRPr lang="ru-RU" altLang="ru-RU" sz="1800" b="1" i="1"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Блок-схема: процесс 4"/>
          <p:cNvSpPr/>
          <p:nvPr/>
        </p:nvSpPr>
        <p:spPr>
          <a:xfrm>
            <a:off x="433194" y="3343275"/>
            <a:ext cx="195833" cy="162680"/>
          </a:xfrm>
          <a:prstGeom prst="flowChartProcess">
            <a:avLst/>
          </a:prstGeom>
          <a:solidFill>
            <a:srgbClr val="C00000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ru-RU"/>
          </a:p>
        </p:txBody>
      </p:sp>
      <p:graphicFrame>
        <p:nvGraphicFramePr>
          <p:cNvPr id="38" name="Таблица 37"/>
          <p:cNvGraphicFramePr>
            <a:graphicFrameLocks noGrp="1"/>
          </p:cNvGraphicFramePr>
          <p:nvPr/>
        </p:nvGraphicFramePr>
        <p:xfrm>
          <a:off x="2181225" y="1439863"/>
          <a:ext cx="7488239" cy="1606550"/>
        </p:xfrm>
        <a:graphic>
          <a:graphicData uri="http://schemas.openxmlformats.org/drawingml/2006/table">
            <a:tbl>
              <a:tblPr/>
              <a:tblGrid>
                <a:gridCol w="2736087"/>
                <a:gridCol w="1602740"/>
                <a:gridCol w="1581347"/>
                <a:gridCol w="1568065"/>
              </a:tblGrid>
              <a:tr h="310440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FFFFF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Муниципальные заимствования</a:t>
                      </a:r>
                    </a:p>
                  </a:txBody>
                  <a:tcPr marL="9524" marR="9524" marT="9522" marB="0" anchor="ctr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FFFFF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Сумма </a:t>
                      </a:r>
                      <a:r>
                        <a:rPr lang="ru-RU" sz="1400" b="1" i="0" u="none" strike="noStrike" kern="1200" noProof="0" dirty="0" smtClean="0">
                          <a:solidFill>
                            <a:srgbClr val="FFFFFF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на 2018 год</a:t>
                      </a:r>
                      <a:endParaRPr lang="ru-RU" sz="1400" b="1" i="0" u="none" strike="noStrike" kern="1200" noProof="0" dirty="0">
                        <a:solidFill>
                          <a:srgbClr val="FFFFFF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524" marR="9524" marT="9522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0" u="none" strike="noStrike" kern="1200" noProof="0" dirty="0" smtClean="0">
                          <a:solidFill>
                            <a:srgbClr val="FFFFFF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Сумма на 2019 год</a:t>
                      </a:r>
                      <a:endParaRPr lang="ru-RU" sz="1400" b="1" i="0" u="none" strike="noStrike" kern="1200" noProof="0" dirty="0">
                        <a:solidFill>
                          <a:srgbClr val="FFFFFF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524" marR="9524" marT="9522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0" u="none" strike="noStrike" kern="1200" noProof="0" dirty="0" smtClean="0">
                          <a:solidFill>
                            <a:srgbClr val="FFFFFF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Сумма на 2020 год</a:t>
                      </a:r>
                      <a:endParaRPr lang="ru-RU" sz="1400" b="1" i="0" u="none" strike="noStrike" kern="1200" noProof="0" dirty="0">
                        <a:solidFill>
                          <a:srgbClr val="FFFFFF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524" marR="9524" marT="9522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</a:tr>
              <a:tr h="316922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/>
                        </a:rPr>
                        <a:t>Кредиты кредитных организаций</a:t>
                      </a:r>
                    </a:p>
                  </a:txBody>
                  <a:tcPr marL="9524" marR="9524" marT="9522" marB="0" anchor="b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4" marR="9524" marT="9522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4" marR="9524" marT="9522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4" marR="9524" marT="9522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60185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/>
                          <a:ea typeface="+mn-ea"/>
                          <a:cs typeface="+mn-cs"/>
                        </a:rPr>
                        <a:t>Привлечение</a:t>
                      </a:r>
                    </a:p>
                  </a:txBody>
                  <a:tcPr marL="9524" marR="9524" marT="9522" marB="0" anchor="b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/>
                        </a:rPr>
                        <a:t>26 612 672</a:t>
                      </a:r>
                      <a:endParaRPr lang="ru-RU" sz="14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9524" marR="9524" marT="952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/>
                        </a:rPr>
                        <a:t>127 630 281</a:t>
                      </a:r>
                      <a:endParaRPr lang="ru-RU" sz="14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9524" marR="9524" marT="952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/>
                        </a:rPr>
                        <a:t>174 421 610</a:t>
                      </a:r>
                      <a:endParaRPr lang="ru-RU" sz="14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9524" marR="9524" marT="952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288148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Погашение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4" marR="9524" marT="9522" marB="0" anchor="ctr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9524" marR="9524" marT="952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/>
                        </a:rPr>
                        <a:t>26 612 672</a:t>
                      </a:r>
                      <a:endParaRPr lang="ru-RU" sz="14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9524" marR="9524" marT="952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/>
                        </a:rPr>
                        <a:t>127 630 281</a:t>
                      </a:r>
                      <a:endParaRPr lang="ru-RU" sz="14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9524" marR="9524" marT="952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30855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Итого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4" marR="9524" marT="9522" marB="0" anchor="ctr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effectLst/>
                          <a:latin typeface="Times New Roman"/>
                        </a:rPr>
                        <a:t>26</a:t>
                      </a:r>
                      <a:r>
                        <a:rPr lang="ru-RU" sz="1400" b="1" i="0" u="none" strike="noStrike" baseline="0" dirty="0" smtClean="0">
                          <a:effectLst/>
                          <a:latin typeface="Times New Roman"/>
                        </a:rPr>
                        <a:t> 612 672</a:t>
                      </a:r>
                      <a:endParaRPr lang="ru-RU" sz="1400" b="1" i="0" u="none" strike="noStrike" dirty="0">
                        <a:effectLst/>
                        <a:latin typeface="Times New Roman"/>
                      </a:endParaRPr>
                    </a:p>
                  </a:txBody>
                  <a:tcPr marL="9524" marR="9524" marT="952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effectLst/>
                          <a:latin typeface="Times New Roman"/>
                        </a:rPr>
                        <a:t>101 017 609</a:t>
                      </a:r>
                      <a:endParaRPr lang="ru-RU" sz="1400" b="1" i="0" u="none" strike="noStrike" dirty="0">
                        <a:effectLst/>
                        <a:latin typeface="Times New Roman"/>
                      </a:endParaRPr>
                    </a:p>
                  </a:txBody>
                  <a:tcPr marL="9524" marR="9524" marT="952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effectLst/>
                          <a:latin typeface="Times New Roman"/>
                        </a:rPr>
                        <a:t>46 791 329</a:t>
                      </a:r>
                      <a:endParaRPr lang="ru-RU" sz="1400" b="1" i="0" u="none" strike="noStrike" dirty="0">
                        <a:effectLst/>
                        <a:latin typeface="Times New Roman"/>
                      </a:endParaRPr>
                    </a:p>
                  </a:txBody>
                  <a:tcPr marL="9524" marR="9524" marT="952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39" name="Блок-схема: процесс 38"/>
          <p:cNvSpPr/>
          <p:nvPr/>
        </p:nvSpPr>
        <p:spPr>
          <a:xfrm>
            <a:off x="433194" y="3933056"/>
            <a:ext cx="195833" cy="162680"/>
          </a:xfrm>
          <a:prstGeom prst="flowChartProcess">
            <a:avLst/>
          </a:prstGeom>
          <a:solidFill>
            <a:srgbClr val="C00000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ru-RU"/>
          </a:p>
        </p:txBody>
      </p:sp>
      <p:sp>
        <p:nvSpPr>
          <p:cNvPr id="40" name="Блок-схема: процесс 39"/>
          <p:cNvSpPr/>
          <p:nvPr/>
        </p:nvSpPr>
        <p:spPr>
          <a:xfrm>
            <a:off x="441197" y="4221088"/>
            <a:ext cx="195833" cy="162680"/>
          </a:xfrm>
          <a:prstGeom prst="flowChartProcess">
            <a:avLst/>
          </a:prstGeom>
          <a:solidFill>
            <a:srgbClr val="C00000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ru-RU"/>
          </a:p>
        </p:txBody>
      </p:sp>
      <p:sp>
        <p:nvSpPr>
          <p:cNvPr id="41" name="Блок-схема: процесс 40"/>
          <p:cNvSpPr/>
          <p:nvPr/>
        </p:nvSpPr>
        <p:spPr>
          <a:xfrm>
            <a:off x="432049" y="4655895"/>
            <a:ext cx="195833" cy="162680"/>
          </a:xfrm>
          <a:prstGeom prst="flowChartProcess">
            <a:avLst/>
          </a:prstGeom>
          <a:solidFill>
            <a:srgbClr val="C00000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ru-RU"/>
          </a:p>
        </p:txBody>
      </p:sp>
      <p:sp>
        <p:nvSpPr>
          <p:cNvPr id="42" name="Блок-схема: процесс 41"/>
          <p:cNvSpPr/>
          <p:nvPr/>
        </p:nvSpPr>
        <p:spPr>
          <a:xfrm>
            <a:off x="438529" y="5517232"/>
            <a:ext cx="195833" cy="162680"/>
          </a:xfrm>
          <a:prstGeom prst="flowChartProcess">
            <a:avLst/>
          </a:prstGeom>
          <a:solidFill>
            <a:srgbClr val="C00000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ru-RU"/>
          </a:p>
        </p:txBody>
      </p:sp>
      <p:sp>
        <p:nvSpPr>
          <p:cNvPr id="43" name="Блок-схема: процесс 42"/>
          <p:cNvSpPr/>
          <p:nvPr/>
        </p:nvSpPr>
        <p:spPr>
          <a:xfrm>
            <a:off x="438529" y="6083964"/>
            <a:ext cx="195833" cy="162680"/>
          </a:xfrm>
          <a:prstGeom prst="flowChartProcess">
            <a:avLst/>
          </a:prstGeom>
          <a:solidFill>
            <a:srgbClr val="C00000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ru-RU"/>
          </a:p>
        </p:txBody>
      </p:sp>
      <p:pic>
        <p:nvPicPr>
          <p:cNvPr id="30782" name="Picture 4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0675" y="1125538"/>
            <a:ext cx="1706563" cy="1965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2" descr="Рисунок155555 копия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4242" y="-30065"/>
            <a:ext cx="9993058" cy="6878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 prstMaterial="matte">
            <a:bevelT/>
            <a:bevelB/>
          </a:sp3d>
          <a:extLst/>
        </p:spPr>
      </p:pic>
      <p:sp>
        <p:nvSpPr>
          <p:cNvPr id="31747" name="Text Box 6"/>
          <p:cNvSpPr txBox="1">
            <a:spLocks noChangeArrowheads="1"/>
          </p:cNvSpPr>
          <p:nvPr/>
        </p:nvSpPr>
        <p:spPr bwMode="auto">
          <a:xfrm>
            <a:off x="4017963" y="2852738"/>
            <a:ext cx="198437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200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31748" name="AutoShape 9"/>
          <p:cNvSpPr>
            <a:spLocks noChangeArrowheads="1"/>
          </p:cNvSpPr>
          <p:nvPr/>
        </p:nvSpPr>
        <p:spPr bwMode="auto">
          <a:xfrm>
            <a:off x="5186363" y="1916113"/>
            <a:ext cx="990600" cy="609600"/>
          </a:xfrm>
          <a:prstGeom prst="wedgeRectCallout">
            <a:avLst>
              <a:gd name="adj1" fmla="val -43750"/>
              <a:gd name="adj2" fmla="val 70000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 anchorCtr="1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ru-RU" altLang="ru-RU" sz="2400" b="1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31749" name="Text Box 10"/>
          <p:cNvSpPr txBox="1">
            <a:spLocks noChangeArrowheads="1"/>
          </p:cNvSpPr>
          <p:nvPr/>
        </p:nvSpPr>
        <p:spPr bwMode="auto">
          <a:xfrm>
            <a:off x="6062663" y="3068638"/>
            <a:ext cx="198437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200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28682" name="Line 20"/>
          <p:cNvSpPr>
            <a:spLocks noChangeShapeType="1"/>
          </p:cNvSpPr>
          <p:nvPr/>
        </p:nvSpPr>
        <p:spPr bwMode="auto">
          <a:xfrm flipV="1">
            <a:off x="1833563" y="2205038"/>
            <a:ext cx="3041650" cy="2519362"/>
          </a:xfrm>
          <a:prstGeom prst="line">
            <a:avLst/>
          </a:prstGeom>
          <a:noFill/>
          <a:ln>
            <a:noFill/>
          </a:ln>
          <a:extLst/>
        </p:spPr>
        <p:txBody>
          <a:bodyPr anchor="ctr" anchorCtr="1">
            <a:spAutoFit/>
          </a:bodyPr>
          <a:lstStyle/>
          <a:p>
            <a:pPr>
              <a:defRPr/>
            </a:pPr>
            <a:endParaRPr lang="ru-RU"/>
          </a:p>
        </p:txBody>
      </p:sp>
      <p:sp>
        <p:nvSpPr>
          <p:cNvPr id="28683" name="Line 21"/>
          <p:cNvSpPr>
            <a:spLocks noChangeShapeType="1"/>
          </p:cNvSpPr>
          <p:nvPr/>
        </p:nvSpPr>
        <p:spPr bwMode="auto">
          <a:xfrm flipV="1">
            <a:off x="1833563" y="2205038"/>
            <a:ext cx="3041650" cy="2519362"/>
          </a:xfrm>
          <a:prstGeom prst="line">
            <a:avLst/>
          </a:prstGeom>
          <a:noFill/>
          <a:ln>
            <a:noFill/>
          </a:ln>
          <a:extLst/>
        </p:spPr>
        <p:txBody>
          <a:bodyPr anchor="ctr" anchorCtr="1">
            <a:spAutoFit/>
          </a:bodyPr>
          <a:lstStyle/>
          <a:p>
            <a:pPr>
              <a:defRPr/>
            </a:pPr>
            <a:endParaRPr lang="ru-RU"/>
          </a:p>
        </p:txBody>
      </p:sp>
      <p:pic>
        <p:nvPicPr>
          <p:cNvPr id="31752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438" y="0"/>
            <a:ext cx="500062" cy="622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26" name="Text Box 3"/>
          <p:cNvSpPr txBox="1">
            <a:spLocks noChangeArrowheads="1"/>
          </p:cNvSpPr>
          <p:nvPr/>
        </p:nvSpPr>
        <p:spPr bwMode="auto">
          <a:xfrm>
            <a:off x="900113" y="0"/>
            <a:ext cx="8985250" cy="3968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r" defTabSz="449263">
              <a:spcBef>
                <a:spcPts val="1000"/>
              </a:spcBef>
              <a:buClr>
                <a:srgbClr val="0000CC"/>
              </a:buClr>
              <a:buSzPct val="100000"/>
              <a:buFont typeface="Arial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sz="2000" b="1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Arial Unicode MS" pitchFamily="34" charset="-128"/>
                <a:cs typeface="Arial Unicode MS" pitchFamily="34" charset="-128"/>
              </a:rPr>
              <a:t>Департамент финансов администрации города Нефтеюганска</a:t>
            </a:r>
          </a:p>
        </p:txBody>
      </p:sp>
      <p:sp>
        <p:nvSpPr>
          <p:cNvPr id="27" name="Line 2"/>
          <p:cNvSpPr>
            <a:spLocks noChangeShapeType="1"/>
          </p:cNvSpPr>
          <p:nvPr/>
        </p:nvSpPr>
        <p:spPr bwMode="auto">
          <a:xfrm>
            <a:off x="725488" y="396875"/>
            <a:ext cx="9180512" cy="1588"/>
          </a:xfrm>
          <a:prstGeom prst="line">
            <a:avLst/>
          </a:prstGeom>
          <a:noFill/>
          <a:ln w="57240">
            <a:solidFill>
              <a:srgbClr val="0000CC"/>
            </a:solidFill>
            <a:miter lim="800000"/>
            <a:headEnd/>
            <a:tailEnd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800" kern="0">
              <a:solidFill>
                <a:srgbClr val="333399"/>
              </a:solidFill>
              <a:cs typeface="Arial" charset="0"/>
            </a:endParaRPr>
          </a:p>
        </p:txBody>
      </p:sp>
      <p:sp>
        <p:nvSpPr>
          <p:cNvPr id="28" name="Скругленный прямоугольник 27"/>
          <p:cNvSpPr/>
          <p:nvPr/>
        </p:nvSpPr>
        <p:spPr>
          <a:xfrm>
            <a:off x="321469" y="1948063"/>
            <a:ext cx="2907010" cy="4831605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ru-RU" dirty="0"/>
          </a:p>
        </p:txBody>
      </p:sp>
      <p:sp>
        <p:nvSpPr>
          <p:cNvPr id="8" name="Двойная стрелка влево/вправо 7"/>
          <p:cNvSpPr/>
          <p:nvPr/>
        </p:nvSpPr>
        <p:spPr>
          <a:xfrm>
            <a:off x="124161" y="548681"/>
            <a:ext cx="9695886" cy="1349410"/>
          </a:xfrm>
          <a:prstGeom prst="leftRightArrow">
            <a:avLst>
              <a:gd name="adj1" fmla="val 64117"/>
              <a:gd name="adj2" fmla="val 50000"/>
            </a:avLst>
          </a:prstGeom>
          <a:solidFill>
            <a:schemeClr val="bg2">
              <a:lumMod val="75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ru-RU"/>
          </a:p>
        </p:txBody>
      </p:sp>
      <p:sp>
        <p:nvSpPr>
          <p:cNvPr id="31761" name="Text Box 14"/>
          <p:cNvSpPr txBox="1">
            <a:spLocks noChangeArrowheads="1"/>
          </p:cNvSpPr>
          <p:nvPr/>
        </p:nvSpPr>
        <p:spPr bwMode="auto">
          <a:xfrm>
            <a:off x="17463" y="774700"/>
            <a:ext cx="9910762" cy="898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000" tIns="18000" rIns="18000" bIns="18000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ru-RU" altLang="ru-RU" sz="3600" b="1">
                <a:solidFill>
                  <a:schemeClr val="bg1"/>
                </a:solidFill>
                <a:effectLst/>
                <a:latin typeface="Times New Roman" pitchFamily="18" charset="0"/>
                <a:cs typeface="Arial" pitchFamily="34" charset="0"/>
              </a:rPr>
              <a:t>Доходная часть бюджета-</a:t>
            </a:r>
            <a:r>
              <a:rPr lang="ru-RU" altLang="ru-RU" sz="2000" b="1">
                <a:solidFill>
                  <a:schemeClr val="bg1"/>
                </a:solidFill>
                <a:effectLst/>
                <a:latin typeface="Times New Roman" pitchFamily="18" charset="0"/>
                <a:cs typeface="Arial" pitchFamily="34" charset="0"/>
              </a:rPr>
              <a:t> безвозмездные и безвозвратные                              поступления денежных средств в бюджет. </a:t>
            </a:r>
          </a:p>
        </p:txBody>
      </p:sp>
      <p:sp>
        <p:nvSpPr>
          <p:cNvPr id="31762" name="Text Box 14"/>
          <p:cNvSpPr txBox="1">
            <a:spLocks noChangeArrowheads="1"/>
          </p:cNvSpPr>
          <p:nvPr/>
        </p:nvSpPr>
        <p:spPr bwMode="auto">
          <a:xfrm>
            <a:off x="322263" y="3363913"/>
            <a:ext cx="2906712" cy="1190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000" tIns="18000" rIns="18000" bIns="18000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ru-RU" altLang="ru-RU" sz="1500" b="1"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НАЛОГОВЫЕ ДОХОДЫ -  поступления от уплаты налогов, установленных Налоговым кодексом Российской Федерации: </a:t>
            </a:r>
          </a:p>
        </p:txBody>
      </p:sp>
      <p:sp>
        <p:nvSpPr>
          <p:cNvPr id="31763" name="Text Box 14"/>
          <p:cNvSpPr txBox="1">
            <a:spLocks noChangeArrowheads="1"/>
          </p:cNvSpPr>
          <p:nvPr/>
        </p:nvSpPr>
        <p:spPr bwMode="auto">
          <a:xfrm>
            <a:off x="374650" y="4765675"/>
            <a:ext cx="2706688" cy="1790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000" tIns="18000" rIns="18000" bIns="18000">
            <a:spAutoFit/>
          </a:bodyPr>
          <a:lstStyle>
            <a:lvl1pPr marL="285750" indent="-285750"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 typeface="Wingdings" pitchFamily="2" charset="2"/>
              <a:buChar char="ü"/>
            </a:pPr>
            <a:r>
              <a:rPr lang="ru-RU" altLang="ru-RU" sz="1200" b="1"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налог на доходы физических лиц;</a:t>
            </a:r>
          </a:p>
          <a:p>
            <a:pPr eaLnBrk="1" hangingPunct="1">
              <a:spcBef>
                <a:spcPct val="50000"/>
              </a:spcBef>
              <a:buFont typeface="Wingdings" pitchFamily="2" charset="2"/>
              <a:buChar char="ü"/>
            </a:pPr>
            <a:r>
              <a:rPr lang="ru-RU" altLang="ru-RU" sz="1200" b="1"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налог на имущество физических лиц;</a:t>
            </a:r>
          </a:p>
          <a:p>
            <a:pPr eaLnBrk="1" hangingPunct="1">
              <a:spcBef>
                <a:spcPct val="50000"/>
              </a:spcBef>
              <a:buFont typeface="Wingdings" pitchFamily="2" charset="2"/>
              <a:buChar char="ü"/>
            </a:pPr>
            <a:r>
              <a:rPr lang="ru-RU" altLang="ru-RU" sz="1200" b="1"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акцизы на нефтепродукты;</a:t>
            </a:r>
          </a:p>
          <a:p>
            <a:pPr eaLnBrk="1" hangingPunct="1">
              <a:spcBef>
                <a:spcPct val="50000"/>
              </a:spcBef>
              <a:buFont typeface="Wingdings" pitchFamily="2" charset="2"/>
              <a:buChar char="ü"/>
            </a:pPr>
            <a:r>
              <a:rPr lang="ru-RU" altLang="ru-RU" sz="1200" b="1"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налоги на совокупный доход;</a:t>
            </a:r>
          </a:p>
          <a:p>
            <a:pPr eaLnBrk="1" hangingPunct="1">
              <a:spcBef>
                <a:spcPct val="50000"/>
              </a:spcBef>
              <a:buFont typeface="Wingdings" pitchFamily="2" charset="2"/>
              <a:buChar char="ü"/>
            </a:pPr>
            <a:r>
              <a:rPr lang="ru-RU" altLang="ru-RU" sz="1200" b="1"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земельный налог;</a:t>
            </a:r>
          </a:p>
          <a:p>
            <a:pPr eaLnBrk="1" hangingPunct="1">
              <a:spcBef>
                <a:spcPct val="50000"/>
              </a:spcBef>
              <a:buFont typeface="Wingdings" pitchFamily="2" charset="2"/>
              <a:buChar char="ü"/>
            </a:pPr>
            <a:r>
              <a:rPr lang="ru-RU" altLang="ru-RU" sz="1200" b="1"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прочие налоги</a:t>
            </a:r>
          </a:p>
        </p:txBody>
      </p:sp>
      <p:sp>
        <p:nvSpPr>
          <p:cNvPr id="31" name="Скругленный прямоугольник 30"/>
          <p:cNvSpPr/>
          <p:nvPr/>
        </p:nvSpPr>
        <p:spPr>
          <a:xfrm>
            <a:off x="3584848" y="1921904"/>
            <a:ext cx="2907010" cy="4831605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ru-RU" dirty="0"/>
          </a:p>
        </p:txBody>
      </p:sp>
      <p:sp>
        <p:nvSpPr>
          <p:cNvPr id="31767" name="Text Box 14"/>
          <p:cNvSpPr txBox="1">
            <a:spLocks noChangeArrowheads="1"/>
          </p:cNvSpPr>
          <p:nvPr/>
        </p:nvSpPr>
        <p:spPr bwMode="auto">
          <a:xfrm>
            <a:off x="3619500" y="3340100"/>
            <a:ext cx="2906713" cy="1766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000" tIns="18000" rIns="18000" bIns="18000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ru-RU" altLang="ru-RU" sz="1500" b="1"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НЕНАЛОГОВЫЕ ДОХОДЫ - поступления от уплаты других пошлин и сборов, установленных законодательством Российской Федерации:</a:t>
            </a:r>
          </a:p>
          <a:p>
            <a:pPr algn="ctr" eaLnBrk="1" hangingPunct="1">
              <a:spcBef>
                <a:spcPct val="50000"/>
              </a:spcBef>
              <a:buFontTx/>
              <a:buNone/>
            </a:pPr>
            <a:endParaRPr lang="ru-RU" altLang="ru-RU" sz="1500" b="1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31768" name="Text Box 14"/>
          <p:cNvSpPr txBox="1">
            <a:spLocks noChangeArrowheads="1"/>
          </p:cNvSpPr>
          <p:nvPr/>
        </p:nvSpPr>
        <p:spPr bwMode="auto">
          <a:xfrm>
            <a:off x="3651250" y="4737100"/>
            <a:ext cx="2874963" cy="1882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000" tIns="18000" rIns="18000" bIns="18000">
            <a:spAutoFit/>
          </a:bodyPr>
          <a:lstStyle>
            <a:lvl1pPr marL="171450" indent="-171450"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 typeface="Wingdings" pitchFamily="2" charset="2"/>
              <a:buChar char="ü"/>
            </a:pPr>
            <a:r>
              <a:rPr lang="ru-RU" altLang="ru-RU" sz="1200" b="1"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доходы от использования имущества;</a:t>
            </a:r>
          </a:p>
          <a:p>
            <a:pPr eaLnBrk="1" hangingPunct="1">
              <a:spcBef>
                <a:spcPct val="50000"/>
              </a:spcBef>
              <a:buFont typeface="Wingdings" pitchFamily="2" charset="2"/>
              <a:buChar char="ü"/>
            </a:pPr>
            <a:r>
              <a:rPr lang="ru-RU" altLang="ru-RU" sz="1200" b="1"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платежи при пользовании природными ресурсами;</a:t>
            </a:r>
          </a:p>
          <a:p>
            <a:pPr eaLnBrk="1" hangingPunct="1">
              <a:spcBef>
                <a:spcPct val="50000"/>
              </a:spcBef>
              <a:buFont typeface="Wingdings" pitchFamily="2" charset="2"/>
              <a:buChar char="ü"/>
            </a:pPr>
            <a:r>
              <a:rPr lang="ru-RU" altLang="ru-RU" sz="1200" b="1"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доходы от оказания платных услуг и компенсации затрат государству;</a:t>
            </a:r>
          </a:p>
          <a:p>
            <a:pPr eaLnBrk="1" hangingPunct="1">
              <a:spcBef>
                <a:spcPct val="50000"/>
              </a:spcBef>
              <a:buFont typeface="Wingdings" pitchFamily="2" charset="2"/>
              <a:buChar char="ü"/>
            </a:pPr>
            <a:r>
              <a:rPr lang="ru-RU" altLang="ru-RU" sz="1200" b="1"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доходы от продажи материальных и нематериальных активов;</a:t>
            </a:r>
          </a:p>
          <a:p>
            <a:pPr eaLnBrk="1" hangingPunct="1">
              <a:spcBef>
                <a:spcPct val="50000"/>
              </a:spcBef>
              <a:buFont typeface="Wingdings" pitchFamily="2" charset="2"/>
              <a:buChar char="ü"/>
            </a:pPr>
            <a:r>
              <a:rPr lang="ru-RU" altLang="ru-RU" sz="1200" b="1"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прочие неналоговые доходы</a:t>
            </a:r>
          </a:p>
        </p:txBody>
      </p:sp>
      <p:pic>
        <p:nvPicPr>
          <p:cNvPr id="31769" name="Picture 2" descr="http://previews.123rf.com/images/viktor88/viktor881301/viktor88130100016/17215047-3d-man-pushing-red-percent-sign-3d-rendering--Stock-Photo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16388" y="1955800"/>
            <a:ext cx="1844675" cy="138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770" name="Picture 13" descr="http://www.svbox.ru/pic/small-19757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19163" y="1979613"/>
            <a:ext cx="1711325" cy="138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771" name="Text Box 14"/>
          <p:cNvSpPr txBox="1">
            <a:spLocks noChangeArrowheads="1"/>
          </p:cNvSpPr>
          <p:nvPr/>
        </p:nvSpPr>
        <p:spPr bwMode="auto">
          <a:xfrm rot="474328">
            <a:off x="1314450" y="2157413"/>
            <a:ext cx="1273175" cy="4064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000" tIns="18000" rIns="18000" bIns="18000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ru-RU" altLang="ru-RU" sz="2400" b="1">
                <a:solidFill>
                  <a:srgbClr val="FF0000"/>
                </a:solidFill>
                <a:effectLst/>
                <a:latin typeface="Times New Roman" pitchFamily="18" charset="0"/>
                <a:cs typeface="Arial" pitchFamily="34" charset="0"/>
              </a:rPr>
              <a:t>налоги</a:t>
            </a:r>
          </a:p>
        </p:txBody>
      </p:sp>
      <p:sp>
        <p:nvSpPr>
          <p:cNvPr id="40" name="Скругленный прямоугольник 39"/>
          <p:cNvSpPr/>
          <p:nvPr/>
        </p:nvSpPr>
        <p:spPr>
          <a:xfrm>
            <a:off x="6825208" y="1948063"/>
            <a:ext cx="2907010" cy="4831605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ru-RU" dirty="0"/>
          </a:p>
        </p:txBody>
      </p:sp>
      <p:sp>
        <p:nvSpPr>
          <p:cNvPr id="31775" name="Text Box 14"/>
          <p:cNvSpPr txBox="1">
            <a:spLocks noChangeArrowheads="1"/>
          </p:cNvSpPr>
          <p:nvPr/>
        </p:nvSpPr>
        <p:spPr bwMode="auto">
          <a:xfrm>
            <a:off x="6824663" y="3351213"/>
            <a:ext cx="2808287" cy="1882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000" tIns="18000" rIns="18000" bIns="18000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ru-RU" altLang="ru-RU" sz="1500" b="1"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БЕЗВОЗМЕЗДНЫЕ ПОСТУПЛЕНИЯ-</a:t>
            </a:r>
          </a:p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ru-RU" altLang="ru-RU" sz="1500" b="1"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поступления от других бюджетов, организаций, граждан (кроме налоговых и неналоговых доходов):</a:t>
            </a:r>
          </a:p>
          <a:p>
            <a:pPr algn="ctr" eaLnBrk="1" hangingPunct="1">
              <a:spcBef>
                <a:spcPct val="50000"/>
              </a:spcBef>
              <a:buFontTx/>
              <a:buNone/>
            </a:pPr>
            <a:endParaRPr lang="ru-RU" altLang="ru-RU" sz="1500" b="1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31776" name="Text Box 14"/>
          <p:cNvSpPr txBox="1">
            <a:spLocks noChangeArrowheads="1"/>
          </p:cNvSpPr>
          <p:nvPr/>
        </p:nvSpPr>
        <p:spPr bwMode="auto">
          <a:xfrm>
            <a:off x="6897688" y="4919663"/>
            <a:ext cx="2735262" cy="1328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000" tIns="18000" rIns="18000" bIns="18000">
            <a:spAutoFit/>
          </a:bodyPr>
          <a:lstStyle>
            <a:lvl1pPr marL="171450" indent="-171450"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 typeface="Wingdings" pitchFamily="2" charset="2"/>
              <a:buChar char="ü"/>
            </a:pPr>
            <a:r>
              <a:rPr lang="ru-RU" altLang="ru-RU" sz="1200" b="1"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дотации;</a:t>
            </a:r>
          </a:p>
          <a:p>
            <a:pPr eaLnBrk="1" hangingPunct="1">
              <a:spcBef>
                <a:spcPct val="50000"/>
              </a:spcBef>
              <a:buFont typeface="Wingdings" pitchFamily="2" charset="2"/>
              <a:buChar char="ü"/>
            </a:pPr>
            <a:r>
              <a:rPr lang="ru-RU" altLang="ru-RU" sz="1200" b="1"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субвенции;</a:t>
            </a:r>
          </a:p>
          <a:p>
            <a:pPr eaLnBrk="1" hangingPunct="1">
              <a:spcBef>
                <a:spcPct val="50000"/>
              </a:spcBef>
              <a:buFont typeface="Wingdings" pitchFamily="2" charset="2"/>
              <a:buChar char="ü"/>
            </a:pPr>
            <a:r>
              <a:rPr lang="ru-RU" altLang="ru-RU" sz="1200" b="1"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субсидии;</a:t>
            </a:r>
          </a:p>
          <a:p>
            <a:pPr eaLnBrk="1" hangingPunct="1">
              <a:spcBef>
                <a:spcPct val="50000"/>
              </a:spcBef>
              <a:buFont typeface="Wingdings" pitchFamily="2" charset="2"/>
              <a:buChar char="ü"/>
            </a:pPr>
            <a:r>
              <a:rPr lang="ru-RU" altLang="ru-RU" sz="1200" b="1"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прочие межбюджетные трансферты;</a:t>
            </a:r>
          </a:p>
          <a:p>
            <a:pPr eaLnBrk="1" hangingPunct="1">
              <a:spcBef>
                <a:spcPct val="50000"/>
              </a:spcBef>
              <a:buFont typeface="Wingdings" pitchFamily="2" charset="2"/>
              <a:buChar char="ü"/>
            </a:pPr>
            <a:r>
              <a:rPr lang="ru-RU" altLang="ru-RU" sz="1200" b="1"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прочие безвозмездные поступления</a:t>
            </a:r>
          </a:p>
        </p:txBody>
      </p:sp>
      <p:pic>
        <p:nvPicPr>
          <p:cNvPr id="31777" name="Picture 30" descr="http://top-news.kz/simgnews/52695696/52695696-156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29488" y="2035175"/>
            <a:ext cx="1871662" cy="1304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2" descr="Рисунок155555 копия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4986" y="-19447"/>
            <a:ext cx="9993058" cy="71418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 prstMaterial="matte">
            <a:bevelT/>
            <a:bevelB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2771" name="Text Box 5"/>
          <p:cNvSpPr txBox="1">
            <a:spLocks noChangeArrowheads="1"/>
          </p:cNvSpPr>
          <p:nvPr/>
        </p:nvSpPr>
        <p:spPr bwMode="auto">
          <a:xfrm>
            <a:off x="2063750" y="1981200"/>
            <a:ext cx="8255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ru-RU" altLang="ru-RU" sz="1400" b="1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32772" name="Text Box 6"/>
          <p:cNvSpPr txBox="1">
            <a:spLocks noChangeArrowheads="1"/>
          </p:cNvSpPr>
          <p:nvPr/>
        </p:nvSpPr>
        <p:spPr bwMode="auto">
          <a:xfrm>
            <a:off x="4017963" y="2852738"/>
            <a:ext cx="198437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200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32773" name="AutoShape 9"/>
          <p:cNvSpPr>
            <a:spLocks noChangeArrowheads="1"/>
          </p:cNvSpPr>
          <p:nvPr/>
        </p:nvSpPr>
        <p:spPr bwMode="auto">
          <a:xfrm>
            <a:off x="5186363" y="1916113"/>
            <a:ext cx="990600" cy="609600"/>
          </a:xfrm>
          <a:prstGeom prst="wedgeRectCallout">
            <a:avLst>
              <a:gd name="adj1" fmla="val -43750"/>
              <a:gd name="adj2" fmla="val 70000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 anchorCtr="1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ru-RU" altLang="ru-RU" sz="2400" b="1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32774" name="Text Box 10"/>
          <p:cNvSpPr txBox="1">
            <a:spLocks noChangeArrowheads="1"/>
          </p:cNvSpPr>
          <p:nvPr/>
        </p:nvSpPr>
        <p:spPr bwMode="auto">
          <a:xfrm>
            <a:off x="6062663" y="3068638"/>
            <a:ext cx="198437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200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20489" name="Line 20"/>
          <p:cNvSpPr>
            <a:spLocks noChangeShapeType="1"/>
          </p:cNvSpPr>
          <p:nvPr/>
        </p:nvSpPr>
        <p:spPr bwMode="auto">
          <a:xfrm flipV="1">
            <a:off x="1833563" y="2205038"/>
            <a:ext cx="3041650" cy="2519362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 type="triangle" w="med" len="med"/>
              </a14:hiddenLine>
            </a:ext>
          </a:extLst>
        </p:spPr>
        <p:txBody>
          <a:bodyPr anchor="ctr" anchorCtr="1">
            <a:spAutoFit/>
          </a:bodyPr>
          <a:lstStyle/>
          <a:p>
            <a:pPr>
              <a:defRPr/>
            </a:pPr>
            <a:endParaRPr lang="ru-RU"/>
          </a:p>
        </p:txBody>
      </p:sp>
      <p:sp>
        <p:nvSpPr>
          <p:cNvPr id="20490" name="Line 21"/>
          <p:cNvSpPr>
            <a:spLocks noChangeShapeType="1"/>
          </p:cNvSpPr>
          <p:nvPr/>
        </p:nvSpPr>
        <p:spPr bwMode="auto">
          <a:xfrm flipV="1">
            <a:off x="1833563" y="2205038"/>
            <a:ext cx="3041650" cy="2519362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 type="triangle" w="med" len="med"/>
              </a14:hiddenLine>
            </a:ext>
          </a:extLst>
        </p:spPr>
        <p:txBody>
          <a:bodyPr anchor="ctr" anchorCtr="1">
            <a:spAutoFit/>
          </a:bodyPr>
          <a:lstStyle/>
          <a:p>
            <a:pPr>
              <a:defRPr/>
            </a:pPr>
            <a:endParaRPr lang="ru-RU"/>
          </a:p>
        </p:txBody>
      </p:sp>
      <p:pic>
        <p:nvPicPr>
          <p:cNvPr id="32777" name="Picture 4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438" y="0"/>
            <a:ext cx="500062" cy="622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26" name="Text Box 3"/>
          <p:cNvSpPr txBox="1">
            <a:spLocks noChangeArrowheads="1"/>
          </p:cNvSpPr>
          <p:nvPr/>
        </p:nvSpPr>
        <p:spPr bwMode="auto">
          <a:xfrm>
            <a:off x="900113" y="0"/>
            <a:ext cx="8985250" cy="3968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r" defTabSz="449263">
              <a:spcBef>
                <a:spcPts val="1000"/>
              </a:spcBef>
              <a:buClr>
                <a:srgbClr val="0000CC"/>
              </a:buClr>
              <a:buSzPct val="100000"/>
              <a:buFont typeface="Arial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sz="2000" b="1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Arial Unicode MS" pitchFamily="34" charset="-128"/>
                <a:cs typeface="Arial Unicode MS" pitchFamily="34" charset="-128"/>
              </a:rPr>
              <a:t>Департамент финансов администрации города Нефтеюганска</a:t>
            </a:r>
          </a:p>
        </p:txBody>
      </p:sp>
      <p:sp>
        <p:nvSpPr>
          <p:cNvPr id="27" name="Line 2"/>
          <p:cNvSpPr>
            <a:spLocks noChangeShapeType="1"/>
          </p:cNvSpPr>
          <p:nvPr/>
        </p:nvSpPr>
        <p:spPr bwMode="auto">
          <a:xfrm>
            <a:off x="725488" y="396875"/>
            <a:ext cx="9180512" cy="1588"/>
          </a:xfrm>
          <a:prstGeom prst="line">
            <a:avLst/>
          </a:prstGeom>
          <a:noFill/>
          <a:ln w="57240">
            <a:solidFill>
              <a:srgbClr val="0000CC"/>
            </a:solidFill>
            <a:miter lim="800000"/>
            <a:headEnd/>
            <a:tailEnd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800" kern="0">
              <a:solidFill>
                <a:srgbClr val="333399"/>
              </a:solidFill>
              <a:cs typeface="Arial" charset="0"/>
            </a:endParaRPr>
          </a:p>
        </p:txBody>
      </p:sp>
      <p:sp>
        <p:nvSpPr>
          <p:cNvPr id="32780" name="Прямоугольник 21"/>
          <p:cNvSpPr>
            <a:spLocks noChangeArrowheads="1"/>
          </p:cNvSpPr>
          <p:nvPr/>
        </p:nvSpPr>
        <p:spPr bwMode="auto">
          <a:xfrm>
            <a:off x="-100013" y="398463"/>
            <a:ext cx="9993313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ru-RU" altLang="ru-RU" sz="3000" b="1">
                <a:effectLst/>
                <a:latin typeface="Times New Roman" pitchFamily="18" charset="0"/>
              </a:rPr>
              <a:t>Динамика и структура доходов бюджета города Нефтеюганска 2017 – 2020 гг., руб.</a:t>
            </a:r>
          </a:p>
        </p:txBody>
      </p:sp>
      <p:graphicFrame>
        <p:nvGraphicFramePr>
          <p:cNvPr id="32781" name="Диаграмма 6"/>
          <p:cNvGraphicFramePr>
            <a:graphicFrameLocks/>
          </p:cNvGraphicFramePr>
          <p:nvPr/>
        </p:nvGraphicFramePr>
        <p:xfrm>
          <a:off x="168275" y="1327150"/>
          <a:ext cx="9820275" cy="5318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798" name="Лист" r:id="rId7" imgW="8686935" imgH="4467150" progId="Excel.Sheet.8">
                  <p:embed/>
                </p:oleObj>
              </mc:Choice>
              <mc:Fallback>
                <p:oleObj name="Лист" r:id="rId7" imgW="8686935" imgH="4467150" progId="Excel.Sheet.8">
                  <p:embed/>
                  <p:pic>
                    <p:nvPicPr>
                      <p:cNvPr id="0" name="Диаграмма 6"/>
                      <p:cNvPicPr>
                        <a:picLocks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8275" y="1327150"/>
                        <a:ext cx="9820275" cy="53181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2782" name="Text Box 14"/>
          <p:cNvSpPr txBox="1">
            <a:spLocks noChangeArrowheads="1"/>
          </p:cNvSpPr>
          <p:nvPr/>
        </p:nvSpPr>
        <p:spPr bwMode="auto">
          <a:xfrm>
            <a:off x="817563" y="4868863"/>
            <a:ext cx="1514475" cy="344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000" tIns="18000" rIns="18000" bIns="18000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ru-RU" altLang="ru-RU" sz="2000" b="1"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3 800 786 800</a:t>
            </a:r>
          </a:p>
        </p:txBody>
      </p:sp>
      <p:sp>
        <p:nvSpPr>
          <p:cNvPr id="32783" name="Text Box 14"/>
          <p:cNvSpPr txBox="1">
            <a:spLocks noChangeArrowheads="1"/>
          </p:cNvSpPr>
          <p:nvPr/>
        </p:nvSpPr>
        <p:spPr bwMode="auto">
          <a:xfrm>
            <a:off x="466725" y="6537325"/>
            <a:ext cx="1597025" cy="314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000" tIns="18000" rIns="18000" bIns="18000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ru-RU" altLang="ru-RU" sz="1800" b="1"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5 893 179 633</a:t>
            </a:r>
          </a:p>
        </p:txBody>
      </p:sp>
      <p:sp>
        <p:nvSpPr>
          <p:cNvPr id="32784" name="Text Box 14"/>
          <p:cNvSpPr txBox="1">
            <a:spLocks noChangeArrowheads="1"/>
          </p:cNvSpPr>
          <p:nvPr/>
        </p:nvSpPr>
        <p:spPr bwMode="auto">
          <a:xfrm>
            <a:off x="817563" y="3001963"/>
            <a:ext cx="1514475" cy="34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000" tIns="18000" rIns="18000" bIns="18000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ru-RU" altLang="ru-RU" sz="2000" b="1"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1 802 888 100</a:t>
            </a:r>
          </a:p>
        </p:txBody>
      </p:sp>
      <p:sp>
        <p:nvSpPr>
          <p:cNvPr id="32785" name="Text Box 14"/>
          <p:cNvSpPr txBox="1">
            <a:spLocks noChangeArrowheads="1"/>
          </p:cNvSpPr>
          <p:nvPr/>
        </p:nvSpPr>
        <p:spPr bwMode="auto">
          <a:xfrm>
            <a:off x="790575" y="1571625"/>
            <a:ext cx="1512888" cy="344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000" tIns="18000" rIns="18000" bIns="18000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ru-RU" altLang="ru-RU" sz="2000" b="1"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289 504 733</a:t>
            </a:r>
          </a:p>
        </p:txBody>
      </p:sp>
      <p:sp>
        <p:nvSpPr>
          <p:cNvPr id="32786" name="Text Box 14"/>
          <p:cNvSpPr txBox="1">
            <a:spLocks noChangeArrowheads="1"/>
          </p:cNvSpPr>
          <p:nvPr/>
        </p:nvSpPr>
        <p:spPr bwMode="auto">
          <a:xfrm>
            <a:off x="2216150" y="6534150"/>
            <a:ext cx="1597025" cy="312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000" tIns="18000" rIns="18000" bIns="18000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ru-RU" altLang="ru-RU" sz="1800" b="1"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6 566 911 340</a:t>
            </a:r>
          </a:p>
        </p:txBody>
      </p:sp>
      <p:sp>
        <p:nvSpPr>
          <p:cNvPr id="32787" name="Text Box 14"/>
          <p:cNvSpPr txBox="1">
            <a:spLocks noChangeArrowheads="1"/>
          </p:cNvSpPr>
          <p:nvPr/>
        </p:nvSpPr>
        <p:spPr bwMode="auto">
          <a:xfrm>
            <a:off x="3927475" y="6532563"/>
            <a:ext cx="1597025" cy="312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000" tIns="18000" rIns="18000" bIns="18000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ru-RU" altLang="ru-RU" sz="1800" b="1"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6 218 169 240</a:t>
            </a:r>
          </a:p>
        </p:txBody>
      </p:sp>
      <p:sp>
        <p:nvSpPr>
          <p:cNvPr id="32788" name="Text Box 14"/>
          <p:cNvSpPr txBox="1">
            <a:spLocks noChangeArrowheads="1"/>
          </p:cNvSpPr>
          <p:nvPr/>
        </p:nvSpPr>
        <p:spPr bwMode="auto">
          <a:xfrm>
            <a:off x="5656263" y="6530975"/>
            <a:ext cx="1597025" cy="312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000" tIns="18000" rIns="18000" bIns="18000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ru-RU" altLang="ru-RU" sz="1800" b="1"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6 256 894 540</a:t>
            </a:r>
          </a:p>
        </p:txBody>
      </p:sp>
      <p:sp>
        <p:nvSpPr>
          <p:cNvPr id="32789" name="Text Box 14"/>
          <p:cNvSpPr txBox="1">
            <a:spLocks noChangeArrowheads="1"/>
          </p:cNvSpPr>
          <p:nvPr/>
        </p:nvSpPr>
        <p:spPr bwMode="auto">
          <a:xfrm>
            <a:off x="2589213" y="1571625"/>
            <a:ext cx="1512887" cy="344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000" tIns="18000" rIns="18000" bIns="18000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ru-RU" altLang="ru-RU" sz="2000" b="1"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352 599 740</a:t>
            </a:r>
          </a:p>
        </p:txBody>
      </p:sp>
      <p:sp>
        <p:nvSpPr>
          <p:cNvPr id="32790" name="Text Box 14"/>
          <p:cNvSpPr txBox="1">
            <a:spLocks noChangeArrowheads="1"/>
          </p:cNvSpPr>
          <p:nvPr/>
        </p:nvSpPr>
        <p:spPr bwMode="auto">
          <a:xfrm>
            <a:off x="2589213" y="3025775"/>
            <a:ext cx="1512887" cy="344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000" tIns="18000" rIns="18000" bIns="18000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ru-RU" altLang="ru-RU" sz="2000" b="1"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2 060 279 400</a:t>
            </a:r>
          </a:p>
        </p:txBody>
      </p:sp>
      <p:sp>
        <p:nvSpPr>
          <p:cNvPr id="32791" name="Text Box 14"/>
          <p:cNvSpPr txBox="1">
            <a:spLocks noChangeArrowheads="1"/>
          </p:cNvSpPr>
          <p:nvPr/>
        </p:nvSpPr>
        <p:spPr bwMode="auto">
          <a:xfrm>
            <a:off x="2460625" y="4868863"/>
            <a:ext cx="1512888" cy="344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000" tIns="18000" rIns="18000" bIns="18000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ru-RU" altLang="ru-RU" sz="2000" b="1"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4 154 032 200</a:t>
            </a:r>
          </a:p>
        </p:txBody>
      </p:sp>
      <p:sp>
        <p:nvSpPr>
          <p:cNvPr id="32792" name="Text Box 14"/>
          <p:cNvSpPr txBox="1">
            <a:spLocks noChangeArrowheads="1"/>
          </p:cNvSpPr>
          <p:nvPr/>
        </p:nvSpPr>
        <p:spPr bwMode="auto">
          <a:xfrm>
            <a:off x="4279900" y="3051175"/>
            <a:ext cx="1514475" cy="344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000" tIns="18000" rIns="18000" bIns="18000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ru-RU" altLang="ru-RU" sz="2000" b="1"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2 124 800 200</a:t>
            </a:r>
          </a:p>
        </p:txBody>
      </p:sp>
      <p:sp>
        <p:nvSpPr>
          <p:cNvPr id="32793" name="Text Box 14"/>
          <p:cNvSpPr txBox="1">
            <a:spLocks noChangeArrowheads="1"/>
          </p:cNvSpPr>
          <p:nvPr/>
        </p:nvSpPr>
        <p:spPr bwMode="auto">
          <a:xfrm>
            <a:off x="4216400" y="4856163"/>
            <a:ext cx="1514475" cy="344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000" tIns="18000" rIns="18000" bIns="18000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ru-RU" altLang="ru-RU" sz="2000" b="1"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3 743 474 200</a:t>
            </a:r>
          </a:p>
        </p:txBody>
      </p:sp>
      <p:sp>
        <p:nvSpPr>
          <p:cNvPr id="32794" name="Text Box 14"/>
          <p:cNvSpPr txBox="1">
            <a:spLocks noChangeArrowheads="1"/>
          </p:cNvSpPr>
          <p:nvPr/>
        </p:nvSpPr>
        <p:spPr bwMode="auto">
          <a:xfrm>
            <a:off x="4279900" y="1581150"/>
            <a:ext cx="1514475" cy="344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000" tIns="18000" rIns="18000" bIns="18000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ru-RU" altLang="ru-RU" sz="2000" b="1"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349 894 840</a:t>
            </a:r>
          </a:p>
        </p:txBody>
      </p:sp>
      <p:sp>
        <p:nvSpPr>
          <p:cNvPr id="32795" name="Text Box 14"/>
          <p:cNvSpPr txBox="1">
            <a:spLocks noChangeArrowheads="1"/>
          </p:cNvSpPr>
          <p:nvPr/>
        </p:nvSpPr>
        <p:spPr bwMode="auto">
          <a:xfrm>
            <a:off x="6057900" y="1587500"/>
            <a:ext cx="1514475" cy="344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000" tIns="18000" rIns="18000" bIns="18000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ru-RU" altLang="ru-RU" sz="2000" b="1"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341 289 840</a:t>
            </a:r>
          </a:p>
        </p:txBody>
      </p:sp>
      <p:sp>
        <p:nvSpPr>
          <p:cNvPr id="32796" name="Text Box 14"/>
          <p:cNvSpPr txBox="1">
            <a:spLocks noChangeArrowheads="1"/>
          </p:cNvSpPr>
          <p:nvPr/>
        </p:nvSpPr>
        <p:spPr bwMode="auto">
          <a:xfrm>
            <a:off x="6053138" y="3051175"/>
            <a:ext cx="1514475" cy="344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000" tIns="18000" rIns="18000" bIns="18000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ru-RU" altLang="ru-RU" sz="2000" b="1"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2 192 027 100</a:t>
            </a:r>
          </a:p>
        </p:txBody>
      </p:sp>
      <p:sp>
        <p:nvSpPr>
          <p:cNvPr id="32797" name="Text Box 14"/>
          <p:cNvSpPr txBox="1">
            <a:spLocks noChangeArrowheads="1"/>
          </p:cNvSpPr>
          <p:nvPr/>
        </p:nvSpPr>
        <p:spPr bwMode="auto">
          <a:xfrm>
            <a:off x="5961063" y="4870450"/>
            <a:ext cx="1514475" cy="344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000" tIns="18000" rIns="18000" bIns="18000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ru-RU" altLang="ru-RU" sz="2000" b="1"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3 723 577 600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2" descr="Рисунок155555 копия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87560" y="-33933"/>
            <a:ext cx="9993560" cy="68919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 prstMaterial="matte">
            <a:bevelT/>
            <a:bevelB/>
          </a:sp3d>
          <a:extLst/>
        </p:spPr>
      </p:pic>
      <p:sp>
        <p:nvSpPr>
          <p:cNvPr id="33795" name="Text Box 5"/>
          <p:cNvSpPr txBox="1">
            <a:spLocks noChangeArrowheads="1"/>
          </p:cNvSpPr>
          <p:nvPr/>
        </p:nvSpPr>
        <p:spPr bwMode="auto">
          <a:xfrm>
            <a:off x="2063750" y="1981200"/>
            <a:ext cx="8255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ru-RU" altLang="ru-RU" sz="1400" b="1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33796" name="Text Box 6"/>
          <p:cNvSpPr txBox="1">
            <a:spLocks noChangeArrowheads="1"/>
          </p:cNvSpPr>
          <p:nvPr/>
        </p:nvSpPr>
        <p:spPr bwMode="auto">
          <a:xfrm>
            <a:off x="4017963" y="2852738"/>
            <a:ext cx="198437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200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33797" name="AutoShape 9"/>
          <p:cNvSpPr>
            <a:spLocks noChangeArrowheads="1"/>
          </p:cNvSpPr>
          <p:nvPr/>
        </p:nvSpPr>
        <p:spPr bwMode="auto">
          <a:xfrm>
            <a:off x="5186363" y="1916113"/>
            <a:ext cx="990600" cy="609600"/>
          </a:xfrm>
          <a:prstGeom prst="wedgeRectCallout">
            <a:avLst>
              <a:gd name="adj1" fmla="val -43750"/>
              <a:gd name="adj2" fmla="val 70000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 anchorCtr="1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ru-RU" altLang="ru-RU" sz="2400" b="1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33798" name="Text Box 10"/>
          <p:cNvSpPr txBox="1">
            <a:spLocks noChangeArrowheads="1"/>
          </p:cNvSpPr>
          <p:nvPr/>
        </p:nvSpPr>
        <p:spPr bwMode="auto">
          <a:xfrm>
            <a:off x="6062663" y="3068638"/>
            <a:ext cx="198437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200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20489" name="Line 20"/>
          <p:cNvSpPr>
            <a:spLocks noChangeShapeType="1"/>
          </p:cNvSpPr>
          <p:nvPr/>
        </p:nvSpPr>
        <p:spPr bwMode="auto">
          <a:xfrm flipV="1">
            <a:off x="1833563" y="2205038"/>
            <a:ext cx="3041650" cy="2519362"/>
          </a:xfrm>
          <a:prstGeom prst="line">
            <a:avLst/>
          </a:prstGeom>
          <a:noFill/>
          <a:ln>
            <a:noFill/>
          </a:ln>
          <a:extLst/>
        </p:spPr>
        <p:txBody>
          <a:bodyPr anchor="ctr" anchorCtr="1">
            <a:spAutoFit/>
          </a:bodyPr>
          <a:lstStyle/>
          <a:p>
            <a:pPr>
              <a:defRPr/>
            </a:pPr>
            <a:endParaRPr lang="ru-RU"/>
          </a:p>
        </p:txBody>
      </p:sp>
      <p:sp>
        <p:nvSpPr>
          <p:cNvPr id="20490" name="Line 21"/>
          <p:cNvSpPr>
            <a:spLocks noChangeShapeType="1"/>
          </p:cNvSpPr>
          <p:nvPr/>
        </p:nvSpPr>
        <p:spPr bwMode="auto">
          <a:xfrm flipV="1">
            <a:off x="1833563" y="2205038"/>
            <a:ext cx="3041650" cy="2519362"/>
          </a:xfrm>
          <a:prstGeom prst="line">
            <a:avLst/>
          </a:prstGeom>
          <a:noFill/>
          <a:ln>
            <a:noFill/>
          </a:ln>
          <a:extLst/>
        </p:spPr>
        <p:txBody>
          <a:bodyPr anchor="ctr" anchorCtr="1">
            <a:spAutoFit/>
          </a:bodyPr>
          <a:lstStyle/>
          <a:p>
            <a:pPr>
              <a:defRPr/>
            </a:pPr>
            <a:endParaRPr lang="ru-RU"/>
          </a:p>
        </p:txBody>
      </p:sp>
      <p:pic>
        <p:nvPicPr>
          <p:cNvPr id="33801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438" y="0"/>
            <a:ext cx="500062" cy="622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26" name="Text Box 3"/>
          <p:cNvSpPr txBox="1">
            <a:spLocks noChangeArrowheads="1"/>
          </p:cNvSpPr>
          <p:nvPr/>
        </p:nvSpPr>
        <p:spPr bwMode="auto">
          <a:xfrm>
            <a:off x="900113" y="0"/>
            <a:ext cx="8985250" cy="3968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r" defTabSz="449263">
              <a:spcBef>
                <a:spcPts val="1000"/>
              </a:spcBef>
              <a:buClr>
                <a:srgbClr val="0000CC"/>
              </a:buClr>
              <a:buSzPct val="100000"/>
              <a:buFont typeface="Arial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sz="2000" b="1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Arial Unicode MS" pitchFamily="34" charset="-128"/>
                <a:cs typeface="Arial Unicode MS" pitchFamily="34" charset="-128"/>
              </a:rPr>
              <a:t>Департамент финансов администрации города Нефтеюганска</a:t>
            </a:r>
          </a:p>
        </p:txBody>
      </p:sp>
      <p:sp>
        <p:nvSpPr>
          <p:cNvPr id="27" name="Line 2"/>
          <p:cNvSpPr>
            <a:spLocks noChangeShapeType="1"/>
          </p:cNvSpPr>
          <p:nvPr/>
        </p:nvSpPr>
        <p:spPr bwMode="auto">
          <a:xfrm>
            <a:off x="725488" y="396875"/>
            <a:ext cx="9180512" cy="1588"/>
          </a:xfrm>
          <a:prstGeom prst="line">
            <a:avLst/>
          </a:prstGeom>
          <a:noFill/>
          <a:ln w="57240">
            <a:solidFill>
              <a:srgbClr val="0000CC"/>
            </a:solidFill>
            <a:miter lim="800000"/>
            <a:headEnd/>
            <a:tailEnd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800" kern="0">
              <a:solidFill>
                <a:srgbClr val="333399"/>
              </a:solidFill>
              <a:cs typeface="Arial" charset="0"/>
            </a:endParaRPr>
          </a:p>
        </p:txBody>
      </p:sp>
      <p:sp>
        <p:nvSpPr>
          <p:cNvPr id="33804" name="Прямоугольник 19"/>
          <p:cNvSpPr>
            <a:spLocks noChangeArrowheads="1"/>
          </p:cNvSpPr>
          <p:nvPr/>
        </p:nvSpPr>
        <p:spPr bwMode="auto">
          <a:xfrm>
            <a:off x="2532063" y="619125"/>
            <a:ext cx="7289800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ru-RU" altLang="ru-RU" sz="3000" b="1">
                <a:effectLst/>
                <a:latin typeface="Times New Roman" pitchFamily="18" charset="0"/>
              </a:rPr>
              <a:t>Собираемость налоговых платежей </a:t>
            </a:r>
          </a:p>
        </p:txBody>
      </p:sp>
      <p:sp>
        <p:nvSpPr>
          <p:cNvPr id="24" name="Стрелка вправо 23"/>
          <p:cNvSpPr/>
          <p:nvPr/>
        </p:nvSpPr>
        <p:spPr>
          <a:xfrm rot="5400000">
            <a:off x="3919462" y="1411889"/>
            <a:ext cx="1995635" cy="4589701"/>
          </a:xfrm>
          <a:prstGeom prst="rightArrow">
            <a:avLst/>
          </a:prstGeom>
          <a:gradFill>
            <a:gsLst>
              <a:gs pos="0">
                <a:schemeClr val="bg2">
                  <a:lumMod val="75000"/>
                </a:schemeClr>
              </a:gs>
              <a:gs pos="100000">
                <a:schemeClr val="lt1">
                  <a:shade val="30000"/>
                  <a:satMod val="200000"/>
                </a:schemeClr>
              </a:gs>
            </a:gsLst>
          </a:gradFill>
        </p:spPr>
        <p:style>
          <a:lnRef idx="0">
            <a:schemeClr val="dk1"/>
          </a:lnRef>
          <a:fillRef idx="1003">
            <a:schemeClr val="lt1"/>
          </a:fillRef>
          <a:effectRef idx="3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ru-RU"/>
          </a:p>
        </p:txBody>
      </p:sp>
      <p:sp>
        <p:nvSpPr>
          <p:cNvPr id="33808" name="Text Box 14"/>
          <p:cNvSpPr txBox="1">
            <a:spLocks noChangeArrowheads="1"/>
          </p:cNvSpPr>
          <p:nvPr/>
        </p:nvSpPr>
        <p:spPr bwMode="auto">
          <a:xfrm>
            <a:off x="3873500" y="2816225"/>
            <a:ext cx="2087563" cy="151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000" tIns="18000" rIns="18000" bIns="18000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ru-RU" altLang="ru-RU" sz="1600" b="1">
                <a:solidFill>
                  <a:schemeClr val="bg1"/>
                </a:solidFill>
                <a:effectLst/>
                <a:latin typeface="Times New Roman" pitchFamily="18" charset="0"/>
                <a:cs typeface="Arial" pitchFamily="34" charset="0"/>
              </a:rPr>
              <a:t>рабочая группы по вопросам повышения собираемости налоговых платежей, поступающих в местный бюджет</a:t>
            </a:r>
          </a:p>
        </p:txBody>
      </p:sp>
      <p:sp>
        <p:nvSpPr>
          <p:cNvPr id="28" name="Скругленный прямоугольник 27"/>
          <p:cNvSpPr/>
          <p:nvPr/>
        </p:nvSpPr>
        <p:spPr>
          <a:xfrm>
            <a:off x="200757" y="4941168"/>
            <a:ext cx="9433047" cy="1656928"/>
          </a:xfrm>
          <a:prstGeom prst="roundRect">
            <a:avLst/>
          </a:prstGeom>
          <a:solidFill>
            <a:schemeClr val="bg1">
              <a:lumMod val="65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ru-RU"/>
          </a:p>
        </p:txBody>
      </p:sp>
      <p:sp>
        <p:nvSpPr>
          <p:cNvPr id="33812" name="Text Box 14"/>
          <p:cNvSpPr txBox="1">
            <a:spLocks noChangeArrowheads="1"/>
          </p:cNvSpPr>
          <p:nvPr/>
        </p:nvSpPr>
        <p:spPr bwMode="auto">
          <a:xfrm>
            <a:off x="176213" y="5259388"/>
            <a:ext cx="9432925" cy="1020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000" tIns="18000" rIns="18000" bIns="18000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ru-RU" altLang="ru-RU" sz="1600" b="1">
                <a:effectLst/>
                <a:latin typeface="Times New Roman" pitchFamily="18" charset="0"/>
                <a:cs typeface="Arial" pitchFamily="34" charset="0"/>
              </a:rPr>
              <a:t>В  рамках деятельности рабочей группы по мобилизации дополнительных доходов в местный бюджет города Нефтеюганска реализовываются мероприятия по увеличению доходов бюджета . В течение 2016 года проведено 9 заседаний. Получен бюджетный эффект от проведенных мероприятий в сумме 23 993,3 тыс. рублей. </a:t>
            </a:r>
          </a:p>
        </p:txBody>
      </p:sp>
      <p:pic>
        <p:nvPicPr>
          <p:cNvPr id="33813" name="Picture 6" descr="http://pik73.ru/image/576e3b5bc04e5.jpe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55688" y="466725"/>
            <a:ext cx="2016125" cy="1449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" name="Скругленный прямоугольник 24"/>
          <p:cNvSpPr/>
          <p:nvPr/>
        </p:nvSpPr>
        <p:spPr>
          <a:xfrm>
            <a:off x="596801" y="1676400"/>
            <a:ext cx="8640960" cy="914400"/>
          </a:xfrm>
          <a:prstGeom prst="roundRect">
            <a:avLst/>
          </a:prstGeom>
          <a:solidFill>
            <a:srgbClr val="C00000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ru-RU"/>
          </a:p>
        </p:txBody>
      </p:sp>
      <p:sp>
        <p:nvSpPr>
          <p:cNvPr id="33817" name="Text Box 14"/>
          <p:cNvSpPr txBox="1">
            <a:spLocks noChangeArrowheads="1"/>
          </p:cNvSpPr>
          <p:nvPr/>
        </p:nvSpPr>
        <p:spPr bwMode="auto">
          <a:xfrm>
            <a:off x="546100" y="1755775"/>
            <a:ext cx="8691563" cy="774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000" tIns="18000" rIns="18000" bIns="18000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ru-RU" altLang="ru-RU" sz="2400" b="1">
                <a:solidFill>
                  <a:schemeClr val="bg1"/>
                </a:solidFill>
                <a:effectLst/>
                <a:latin typeface="Times New Roman" pitchFamily="18" charset="0"/>
                <a:cs typeface="Arial" pitchFamily="34" charset="0"/>
              </a:rPr>
              <a:t>Реализация основных направлений бюджетной политики на прямую зависит от поступления налоговых доходов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2" descr="Рисунок155555 копия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47660" y="-71462"/>
            <a:ext cx="9993560" cy="69294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 prstMaterial="matte">
            <a:bevelT/>
            <a:bevelB/>
          </a:sp3d>
          <a:extLst/>
        </p:spPr>
      </p:pic>
      <p:sp>
        <p:nvSpPr>
          <p:cNvPr id="34819" name="Text Box 6"/>
          <p:cNvSpPr txBox="1">
            <a:spLocks noChangeArrowheads="1"/>
          </p:cNvSpPr>
          <p:nvPr/>
        </p:nvSpPr>
        <p:spPr bwMode="auto">
          <a:xfrm>
            <a:off x="4017963" y="2852738"/>
            <a:ext cx="198437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200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34820" name="AutoShape 9"/>
          <p:cNvSpPr>
            <a:spLocks noChangeArrowheads="1"/>
          </p:cNvSpPr>
          <p:nvPr/>
        </p:nvSpPr>
        <p:spPr bwMode="auto">
          <a:xfrm>
            <a:off x="5186363" y="1916113"/>
            <a:ext cx="990600" cy="609600"/>
          </a:xfrm>
          <a:prstGeom prst="wedgeRectCallout">
            <a:avLst>
              <a:gd name="adj1" fmla="val -43750"/>
              <a:gd name="adj2" fmla="val 70000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 anchorCtr="1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ru-RU" altLang="ru-RU" sz="2400" b="1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34821" name="Text Box 10"/>
          <p:cNvSpPr txBox="1">
            <a:spLocks noChangeArrowheads="1"/>
          </p:cNvSpPr>
          <p:nvPr/>
        </p:nvSpPr>
        <p:spPr bwMode="auto">
          <a:xfrm>
            <a:off x="6062663" y="3068638"/>
            <a:ext cx="198437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200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20489" name="Line 20"/>
          <p:cNvSpPr>
            <a:spLocks noChangeShapeType="1"/>
          </p:cNvSpPr>
          <p:nvPr/>
        </p:nvSpPr>
        <p:spPr bwMode="auto">
          <a:xfrm flipV="1">
            <a:off x="1833563" y="2205038"/>
            <a:ext cx="3041650" cy="2519362"/>
          </a:xfrm>
          <a:prstGeom prst="line">
            <a:avLst/>
          </a:prstGeom>
          <a:noFill/>
          <a:ln>
            <a:noFill/>
          </a:ln>
          <a:extLst/>
        </p:spPr>
        <p:txBody>
          <a:bodyPr anchor="ctr" anchorCtr="1">
            <a:spAutoFit/>
          </a:bodyPr>
          <a:lstStyle/>
          <a:p>
            <a:pPr>
              <a:defRPr/>
            </a:pPr>
            <a:endParaRPr lang="ru-RU"/>
          </a:p>
        </p:txBody>
      </p:sp>
      <p:sp>
        <p:nvSpPr>
          <p:cNvPr id="20490" name="Line 21"/>
          <p:cNvSpPr>
            <a:spLocks noChangeShapeType="1"/>
          </p:cNvSpPr>
          <p:nvPr/>
        </p:nvSpPr>
        <p:spPr bwMode="auto">
          <a:xfrm flipV="1">
            <a:off x="1833563" y="2205038"/>
            <a:ext cx="3041650" cy="2519362"/>
          </a:xfrm>
          <a:prstGeom prst="line">
            <a:avLst/>
          </a:prstGeom>
          <a:noFill/>
          <a:ln>
            <a:noFill/>
          </a:ln>
          <a:extLst/>
        </p:spPr>
        <p:txBody>
          <a:bodyPr anchor="ctr" anchorCtr="1">
            <a:spAutoFit/>
          </a:bodyPr>
          <a:lstStyle/>
          <a:p>
            <a:pPr>
              <a:defRPr/>
            </a:pPr>
            <a:endParaRPr lang="ru-RU"/>
          </a:p>
        </p:txBody>
      </p:sp>
      <p:pic>
        <p:nvPicPr>
          <p:cNvPr id="34824" name="Picture 4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438" y="0"/>
            <a:ext cx="500062" cy="622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26" name="Text Box 3"/>
          <p:cNvSpPr txBox="1">
            <a:spLocks noChangeArrowheads="1"/>
          </p:cNvSpPr>
          <p:nvPr/>
        </p:nvSpPr>
        <p:spPr bwMode="auto">
          <a:xfrm>
            <a:off x="900113" y="0"/>
            <a:ext cx="8985250" cy="3968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r" defTabSz="449263">
              <a:spcBef>
                <a:spcPts val="1000"/>
              </a:spcBef>
              <a:buClr>
                <a:srgbClr val="0000CC"/>
              </a:buClr>
              <a:buSzPct val="100000"/>
              <a:buFont typeface="Arial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sz="2000" b="1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Arial Unicode MS" pitchFamily="34" charset="-128"/>
                <a:cs typeface="Arial Unicode MS" pitchFamily="34" charset="-128"/>
              </a:rPr>
              <a:t>Департамент финансов администрации города Нефтеюганска</a:t>
            </a:r>
          </a:p>
        </p:txBody>
      </p:sp>
      <p:sp>
        <p:nvSpPr>
          <p:cNvPr id="27" name="Line 2"/>
          <p:cNvSpPr>
            <a:spLocks noChangeShapeType="1"/>
          </p:cNvSpPr>
          <p:nvPr/>
        </p:nvSpPr>
        <p:spPr bwMode="auto">
          <a:xfrm>
            <a:off x="725488" y="396875"/>
            <a:ext cx="9180512" cy="1588"/>
          </a:xfrm>
          <a:prstGeom prst="line">
            <a:avLst/>
          </a:prstGeom>
          <a:noFill/>
          <a:ln w="57240">
            <a:solidFill>
              <a:srgbClr val="0000CC"/>
            </a:solidFill>
            <a:miter lim="800000"/>
            <a:headEnd/>
            <a:tailEnd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800" kern="0">
              <a:solidFill>
                <a:srgbClr val="333399"/>
              </a:solidFill>
              <a:cs typeface="Arial" charset="0"/>
            </a:endParaRPr>
          </a:p>
        </p:txBody>
      </p:sp>
      <p:sp>
        <p:nvSpPr>
          <p:cNvPr id="34827" name="Прямоугольник 31"/>
          <p:cNvSpPr>
            <a:spLocks noChangeArrowheads="1"/>
          </p:cNvSpPr>
          <p:nvPr/>
        </p:nvSpPr>
        <p:spPr bwMode="auto">
          <a:xfrm>
            <a:off x="-87313" y="295275"/>
            <a:ext cx="9993313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ru-RU" altLang="ru-RU" sz="3000" b="1">
                <a:effectLst/>
                <a:latin typeface="Times New Roman" pitchFamily="18" charset="0"/>
              </a:rPr>
              <a:t>Динамика и структура налоговых доходов бюджета города Нефтеюганска 2017 – 2020 гг., руб.</a:t>
            </a:r>
          </a:p>
        </p:txBody>
      </p:sp>
      <p:graphicFrame>
        <p:nvGraphicFramePr>
          <p:cNvPr id="34828" name="Диаграмма 1"/>
          <p:cNvGraphicFramePr>
            <a:graphicFrameLocks/>
          </p:cNvGraphicFramePr>
          <p:nvPr/>
        </p:nvGraphicFramePr>
        <p:xfrm>
          <a:off x="206375" y="1323975"/>
          <a:ext cx="9486900" cy="5534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889" name="Диаграмма" r:id="rId7" imgW="9296355" imgH="5429160" progId="Excel.Chart.8">
                  <p:embed/>
                </p:oleObj>
              </mc:Choice>
              <mc:Fallback>
                <p:oleObj name="Диаграмма" r:id="rId7" imgW="9296355" imgH="5429160" progId="Excel.Chart.8">
                  <p:embed/>
                  <p:pic>
                    <p:nvPicPr>
                      <p:cNvPr id="0" name="Диаграмма 1"/>
                      <p:cNvPicPr>
                        <a:picLocks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6375" y="1323975"/>
                        <a:ext cx="9486900" cy="55340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4829" name="Text Box 14"/>
          <p:cNvSpPr txBox="1">
            <a:spLocks noChangeArrowheads="1"/>
          </p:cNvSpPr>
          <p:nvPr/>
        </p:nvSpPr>
        <p:spPr bwMode="auto">
          <a:xfrm>
            <a:off x="3092450" y="1819275"/>
            <a:ext cx="1250950" cy="282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000" tIns="18000" rIns="18000" bIns="18000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ru-RU" altLang="ru-RU" sz="1600" b="1"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1 334 788 400</a:t>
            </a:r>
          </a:p>
        </p:txBody>
      </p:sp>
      <p:sp>
        <p:nvSpPr>
          <p:cNvPr id="34830" name="Text Box 14"/>
          <p:cNvSpPr txBox="1">
            <a:spLocks noChangeArrowheads="1"/>
          </p:cNvSpPr>
          <p:nvPr/>
        </p:nvSpPr>
        <p:spPr bwMode="auto">
          <a:xfrm>
            <a:off x="7834313" y="1804988"/>
            <a:ext cx="1250950" cy="282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000" tIns="18000" rIns="18000" bIns="18000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ru-RU" altLang="ru-RU" sz="1600" b="1"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1 699 856 600</a:t>
            </a:r>
          </a:p>
        </p:txBody>
      </p:sp>
      <p:sp>
        <p:nvSpPr>
          <p:cNvPr id="34831" name="Text Box 14"/>
          <p:cNvSpPr txBox="1">
            <a:spLocks noChangeArrowheads="1"/>
          </p:cNvSpPr>
          <p:nvPr/>
        </p:nvSpPr>
        <p:spPr bwMode="auto">
          <a:xfrm>
            <a:off x="6107113" y="1808163"/>
            <a:ext cx="1252537" cy="282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000" tIns="18000" rIns="18000" bIns="18000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ru-RU" altLang="ru-RU" sz="1600" b="1"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1 634 400 600</a:t>
            </a:r>
          </a:p>
        </p:txBody>
      </p:sp>
      <p:sp>
        <p:nvSpPr>
          <p:cNvPr id="34832" name="Text Box 14"/>
          <p:cNvSpPr txBox="1">
            <a:spLocks noChangeArrowheads="1"/>
          </p:cNvSpPr>
          <p:nvPr/>
        </p:nvSpPr>
        <p:spPr bwMode="auto">
          <a:xfrm>
            <a:off x="4560888" y="1808163"/>
            <a:ext cx="1250950" cy="282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000" tIns="18000" rIns="18000" bIns="18000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ru-RU" altLang="ru-RU" sz="1600" b="1"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1 571 616 000</a:t>
            </a:r>
          </a:p>
        </p:txBody>
      </p:sp>
      <p:sp>
        <p:nvSpPr>
          <p:cNvPr id="2" name="Круговая стрелка 1"/>
          <p:cNvSpPr/>
          <p:nvPr/>
        </p:nvSpPr>
        <p:spPr>
          <a:xfrm>
            <a:off x="4078952" y="1390962"/>
            <a:ext cx="978408" cy="685176"/>
          </a:xfrm>
          <a:prstGeom prst="circularArrow">
            <a:avLst/>
          </a:prstGeom>
          <a:solidFill>
            <a:schemeClr val="bg1">
              <a:lumMod val="50000"/>
            </a:schemeClr>
          </a:solidFill>
          <a:ln>
            <a:noFill/>
          </a:ln>
          <a:scene3d>
            <a:camera prst="orthographicFront"/>
            <a:lightRig rig="threePt" dir="t"/>
          </a:scene3d>
          <a:sp3d prstMaterial="metal"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34836" name="Text Box 14"/>
          <p:cNvSpPr txBox="1">
            <a:spLocks noChangeArrowheads="1"/>
          </p:cNvSpPr>
          <p:nvPr/>
        </p:nvSpPr>
        <p:spPr bwMode="auto">
          <a:xfrm>
            <a:off x="4187825" y="1531938"/>
            <a:ext cx="687388" cy="220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000" tIns="18000" rIns="18000" bIns="18000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ru-RU" altLang="ru-RU" sz="1200" b="1"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+17,7%</a:t>
            </a:r>
          </a:p>
        </p:txBody>
      </p:sp>
      <p:sp>
        <p:nvSpPr>
          <p:cNvPr id="20" name="Круговая стрелка 19"/>
          <p:cNvSpPr/>
          <p:nvPr/>
        </p:nvSpPr>
        <p:spPr>
          <a:xfrm>
            <a:off x="5590216" y="1390962"/>
            <a:ext cx="978408" cy="685176"/>
          </a:xfrm>
          <a:prstGeom prst="circularArrow">
            <a:avLst/>
          </a:prstGeom>
          <a:solidFill>
            <a:srgbClr val="C00000"/>
          </a:solidFill>
          <a:ln>
            <a:noFill/>
          </a:ln>
          <a:scene3d>
            <a:camera prst="orthographicFront"/>
            <a:lightRig rig="threePt" dir="t"/>
          </a:scene3d>
          <a:sp3d prstMaterial="metal"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34840" name="Text Box 14"/>
          <p:cNvSpPr txBox="1">
            <a:spLocks noChangeArrowheads="1"/>
          </p:cNvSpPr>
          <p:nvPr/>
        </p:nvSpPr>
        <p:spPr bwMode="auto">
          <a:xfrm>
            <a:off x="5803900" y="1512888"/>
            <a:ext cx="503238" cy="220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000" tIns="18000" rIns="18000" bIns="18000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ru-RU" altLang="ru-RU" sz="1200" b="1"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+4,0%</a:t>
            </a:r>
          </a:p>
        </p:txBody>
      </p:sp>
      <p:sp>
        <p:nvSpPr>
          <p:cNvPr id="22" name="Круговая стрелка 21"/>
          <p:cNvSpPr/>
          <p:nvPr/>
        </p:nvSpPr>
        <p:spPr>
          <a:xfrm>
            <a:off x="7113240" y="1409700"/>
            <a:ext cx="978408" cy="685176"/>
          </a:xfrm>
          <a:prstGeom prst="circularArrow">
            <a:avLst/>
          </a:prstGeom>
          <a:solidFill>
            <a:schemeClr val="bg1">
              <a:lumMod val="85000"/>
            </a:schemeClr>
          </a:solidFill>
          <a:ln>
            <a:noFill/>
          </a:ln>
          <a:scene3d>
            <a:camera prst="orthographicFront"/>
            <a:lightRig rig="threePt" dir="t"/>
          </a:scene3d>
          <a:sp3d prstMaterial="metal"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34844" name="Text Box 14"/>
          <p:cNvSpPr txBox="1">
            <a:spLocks noChangeArrowheads="1"/>
          </p:cNvSpPr>
          <p:nvPr/>
        </p:nvSpPr>
        <p:spPr bwMode="auto">
          <a:xfrm>
            <a:off x="7359650" y="1527175"/>
            <a:ext cx="504825" cy="220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000" tIns="18000" rIns="18000" bIns="18000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ru-RU" altLang="ru-RU" sz="1200" b="1"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+4,0%</a:t>
            </a:r>
          </a:p>
        </p:txBody>
      </p:sp>
      <p:sp>
        <p:nvSpPr>
          <p:cNvPr id="34845" name="Text Box 14"/>
          <p:cNvSpPr txBox="1">
            <a:spLocks noChangeArrowheads="1"/>
          </p:cNvSpPr>
          <p:nvPr/>
        </p:nvSpPr>
        <p:spPr bwMode="auto">
          <a:xfrm>
            <a:off x="3251200" y="2706688"/>
            <a:ext cx="1108075" cy="282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000" tIns="18000" rIns="18000" bIns="18000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ru-RU" altLang="ru-RU" sz="1600" b="1"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303 940 600</a:t>
            </a:r>
          </a:p>
        </p:txBody>
      </p:sp>
      <p:sp>
        <p:nvSpPr>
          <p:cNvPr id="34846" name="Text Box 14"/>
          <p:cNvSpPr txBox="1">
            <a:spLocks noChangeArrowheads="1"/>
          </p:cNvSpPr>
          <p:nvPr/>
        </p:nvSpPr>
        <p:spPr bwMode="auto">
          <a:xfrm>
            <a:off x="4781550" y="2706688"/>
            <a:ext cx="1108075" cy="282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000" tIns="18000" rIns="18000" bIns="18000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ru-RU" altLang="ru-RU" sz="1600" b="1"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340 281 400</a:t>
            </a:r>
          </a:p>
        </p:txBody>
      </p:sp>
      <p:sp>
        <p:nvSpPr>
          <p:cNvPr id="34847" name="Text Box 14"/>
          <p:cNvSpPr txBox="1">
            <a:spLocks noChangeArrowheads="1"/>
          </p:cNvSpPr>
          <p:nvPr/>
        </p:nvSpPr>
        <p:spPr bwMode="auto">
          <a:xfrm>
            <a:off x="6364288" y="2690813"/>
            <a:ext cx="1108075" cy="282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000" tIns="18000" rIns="18000" bIns="18000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ru-RU" altLang="ru-RU" sz="1600" b="1"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342 017 600</a:t>
            </a:r>
          </a:p>
        </p:txBody>
      </p:sp>
      <p:sp>
        <p:nvSpPr>
          <p:cNvPr id="34848" name="Text Box 14"/>
          <p:cNvSpPr txBox="1">
            <a:spLocks noChangeArrowheads="1"/>
          </p:cNvSpPr>
          <p:nvPr/>
        </p:nvSpPr>
        <p:spPr bwMode="auto">
          <a:xfrm>
            <a:off x="7972425" y="2706688"/>
            <a:ext cx="1108075" cy="282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000" tIns="18000" rIns="18000" bIns="18000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ru-RU" altLang="ru-RU" sz="1600" b="1"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343 788 500</a:t>
            </a:r>
          </a:p>
        </p:txBody>
      </p:sp>
      <p:sp>
        <p:nvSpPr>
          <p:cNvPr id="30" name="Круговая стрелка 29"/>
          <p:cNvSpPr/>
          <p:nvPr/>
        </p:nvSpPr>
        <p:spPr>
          <a:xfrm>
            <a:off x="4117181" y="2247901"/>
            <a:ext cx="978408" cy="685176"/>
          </a:xfrm>
          <a:prstGeom prst="circularArrow">
            <a:avLst/>
          </a:prstGeom>
          <a:solidFill>
            <a:schemeClr val="bg1">
              <a:lumMod val="50000"/>
            </a:schemeClr>
          </a:solidFill>
          <a:ln>
            <a:noFill/>
          </a:ln>
          <a:scene3d>
            <a:camera prst="orthographicFront"/>
            <a:lightRig rig="threePt" dir="t"/>
          </a:scene3d>
          <a:sp3d prstMaterial="metal"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31" name="Круговая стрелка 30"/>
          <p:cNvSpPr/>
          <p:nvPr/>
        </p:nvSpPr>
        <p:spPr>
          <a:xfrm>
            <a:off x="4342981" y="3161202"/>
            <a:ext cx="978408" cy="685176"/>
          </a:xfrm>
          <a:prstGeom prst="circularArrow">
            <a:avLst/>
          </a:prstGeom>
          <a:solidFill>
            <a:schemeClr val="bg1">
              <a:lumMod val="50000"/>
            </a:schemeClr>
          </a:solidFill>
          <a:ln>
            <a:noFill/>
          </a:ln>
          <a:scene3d>
            <a:camera prst="orthographicFront"/>
            <a:lightRig rig="threePt" dir="t"/>
          </a:scene3d>
          <a:sp3d prstMaterial="metal"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32" name="Круговая стрелка 31"/>
          <p:cNvSpPr/>
          <p:nvPr/>
        </p:nvSpPr>
        <p:spPr>
          <a:xfrm>
            <a:off x="4342981" y="4039224"/>
            <a:ext cx="978408" cy="685176"/>
          </a:xfrm>
          <a:prstGeom prst="circularArrow">
            <a:avLst/>
          </a:prstGeom>
          <a:solidFill>
            <a:schemeClr val="bg1">
              <a:lumMod val="50000"/>
            </a:schemeClr>
          </a:solidFill>
          <a:ln>
            <a:noFill/>
          </a:ln>
          <a:scene3d>
            <a:camera prst="orthographicFront"/>
            <a:lightRig rig="threePt" dir="t"/>
          </a:scene3d>
          <a:sp3d prstMaterial="metal"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33" name="Круговая стрелка 32"/>
          <p:cNvSpPr/>
          <p:nvPr/>
        </p:nvSpPr>
        <p:spPr>
          <a:xfrm>
            <a:off x="4071349" y="4951140"/>
            <a:ext cx="978408" cy="685176"/>
          </a:xfrm>
          <a:prstGeom prst="circularArrow">
            <a:avLst/>
          </a:prstGeom>
          <a:solidFill>
            <a:schemeClr val="bg1">
              <a:lumMod val="50000"/>
            </a:schemeClr>
          </a:solidFill>
          <a:ln>
            <a:noFill/>
          </a:ln>
          <a:scene3d>
            <a:camera prst="orthographicFront"/>
            <a:lightRig rig="threePt" dir="t"/>
          </a:scene3d>
          <a:sp3d prstMaterial="metal"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34" name="Круговая стрелка 33"/>
          <p:cNvSpPr/>
          <p:nvPr/>
        </p:nvSpPr>
        <p:spPr>
          <a:xfrm>
            <a:off x="5707956" y="2268538"/>
            <a:ext cx="978408" cy="685176"/>
          </a:xfrm>
          <a:prstGeom prst="circularArrow">
            <a:avLst/>
          </a:prstGeom>
          <a:solidFill>
            <a:srgbClr val="C00000"/>
          </a:solidFill>
          <a:ln>
            <a:noFill/>
          </a:ln>
          <a:scene3d>
            <a:camera prst="orthographicFront"/>
            <a:lightRig rig="threePt" dir="t"/>
          </a:scene3d>
          <a:sp3d prstMaterial="metal"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38" name="Круговая стрелка 37"/>
          <p:cNvSpPr/>
          <p:nvPr/>
        </p:nvSpPr>
        <p:spPr>
          <a:xfrm>
            <a:off x="7272084" y="2281238"/>
            <a:ext cx="978408" cy="685176"/>
          </a:xfrm>
          <a:prstGeom prst="circularArrow">
            <a:avLst/>
          </a:prstGeom>
          <a:solidFill>
            <a:schemeClr val="bg1">
              <a:lumMod val="85000"/>
            </a:schemeClr>
          </a:solidFill>
          <a:ln>
            <a:noFill/>
          </a:ln>
          <a:scene3d>
            <a:camera prst="orthographicFront"/>
            <a:lightRig rig="threePt" dir="t"/>
          </a:scene3d>
          <a:sp3d prstMaterial="metal"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34867" name="Text Box 14"/>
          <p:cNvSpPr txBox="1">
            <a:spLocks noChangeArrowheads="1"/>
          </p:cNvSpPr>
          <p:nvPr/>
        </p:nvSpPr>
        <p:spPr bwMode="auto">
          <a:xfrm>
            <a:off x="4267200" y="2390775"/>
            <a:ext cx="590550" cy="220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000" tIns="18000" rIns="18000" bIns="18000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ru-RU" altLang="ru-RU" sz="1200" b="1"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+12,0%</a:t>
            </a:r>
          </a:p>
        </p:txBody>
      </p:sp>
      <p:sp>
        <p:nvSpPr>
          <p:cNvPr id="34868" name="Text Box 14"/>
          <p:cNvSpPr txBox="1">
            <a:spLocks noChangeArrowheads="1"/>
          </p:cNvSpPr>
          <p:nvPr/>
        </p:nvSpPr>
        <p:spPr bwMode="auto">
          <a:xfrm>
            <a:off x="5910263" y="2395538"/>
            <a:ext cx="503237" cy="220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000" tIns="18000" rIns="18000" bIns="18000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ru-RU" altLang="ru-RU" sz="1200" b="1"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+0,5%</a:t>
            </a:r>
          </a:p>
        </p:txBody>
      </p:sp>
      <p:sp>
        <p:nvSpPr>
          <p:cNvPr id="34869" name="Text Box 14"/>
          <p:cNvSpPr txBox="1">
            <a:spLocks noChangeArrowheads="1"/>
          </p:cNvSpPr>
          <p:nvPr/>
        </p:nvSpPr>
        <p:spPr bwMode="auto">
          <a:xfrm>
            <a:off x="7508875" y="2414588"/>
            <a:ext cx="504825" cy="222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000" tIns="18000" rIns="18000" bIns="18000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ru-RU" altLang="ru-RU" sz="1200" b="1"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+0,5%</a:t>
            </a:r>
          </a:p>
        </p:txBody>
      </p:sp>
      <p:sp>
        <p:nvSpPr>
          <p:cNvPr id="34870" name="Text Box 14"/>
          <p:cNvSpPr txBox="1">
            <a:spLocks noChangeArrowheads="1"/>
          </p:cNvSpPr>
          <p:nvPr/>
        </p:nvSpPr>
        <p:spPr bwMode="auto">
          <a:xfrm>
            <a:off x="3265488" y="3603625"/>
            <a:ext cx="1108075" cy="280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000" tIns="18000" rIns="18000" bIns="18000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ru-RU" altLang="ru-RU" sz="1600" b="1"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133 705 000</a:t>
            </a:r>
          </a:p>
        </p:txBody>
      </p:sp>
      <p:sp>
        <p:nvSpPr>
          <p:cNvPr id="34871" name="Text Box 14"/>
          <p:cNvSpPr txBox="1">
            <a:spLocks noChangeArrowheads="1"/>
          </p:cNvSpPr>
          <p:nvPr/>
        </p:nvSpPr>
        <p:spPr bwMode="auto">
          <a:xfrm>
            <a:off x="4949825" y="3617913"/>
            <a:ext cx="1106488" cy="282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000" tIns="18000" rIns="18000" bIns="18000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ru-RU" altLang="ru-RU" sz="1600" b="1"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119 700 000</a:t>
            </a:r>
          </a:p>
        </p:txBody>
      </p:sp>
      <p:sp>
        <p:nvSpPr>
          <p:cNvPr id="34872" name="Text Box 14"/>
          <p:cNvSpPr txBox="1">
            <a:spLocks noChangeArrowheads="1"/>
          </p:cNvSpPr>
          <p:nvPr/>
        </p:nvSpPr>
        <p:spPr bwMode="auto">
          <a:xfrm>
            <a:off x="6496050" y="3600450"/>
            <a:ext cx="1106488" cy="282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000" tIns="18000" rIns="18000" bIns="18000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ru-RU" altLang="ru-RU" sz="1600" b="1"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119 700 000</a:t>
            </a:r>
          </a:p>
        </p:txBody>
      </p:sp>
      <p:sp>
        <p:nvSpPr>
          <p:cNvPr id="34873" name="Text Box 14"/>
          <p:cNvSpPr txBox="1">
            <a:spLocks noChangeArrowheads="1"/>
          </p:cNvSpPr>
          <p:nvPr/>
        </p:nvSpPr>
        <p:spPr bwMode="auto">
          <a:xfrm>
            <a:off x="7967663" y="3602038"/>
            <a:ext cx="1108075" cy="282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000" tIns="18000" rIns="18000" bIns="18000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ru-RU" altLang="ru-RU" sz="1600" b="1"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119 700 000</a:t>
            </a:r>
          </a:p>
        </p:txBody>
      </p:sp>
      <p:sp>
        <p:nvSpPr>
          <p:cNvPr id="34874" name="Text Box 14"/>
          <p:cNvSpPr txBox="1">
            <a:spLocks noChangeArrowheads="1"/>
          </p:cNvSpPr>
          <p:nvPr/>
        </p:nvSpPr>
        <p:spPr bwMode="auto">
          <a:xfrm>
            <a:off x="4414838" y="3282950"/>
            <a:ext cx="641350" cy="220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000" tIns="18000" rIns="18000" bIns="18000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ru-RU" altLang="ru-RU" sz="1200" b="1"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-10,5%</a:t>
            </a:r>
          </a:p>
        </p:txBody>
      </p:sp>
      <p:sp>
        <p:nvSpPr>
          <p:cNvPr id="34875" name="Text Box 14"/>
          <p:cNvSpPr txBox="1">
            <a:spLocks noChangeArrowheads="1"/>
          </p:cNvSpPr>
          <p:nvPr/>
        </p:nvSpPr>
        <p:spPr bwMode="auto">
          <a:xfrm>
            <a:off x="3370263" y="4546600"/>
            <a:ext cx="963612" cy="282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000" tIns="18000" rIns="18000" bIns="18000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ru-RU" altLang="ru-RU" sz="1600" b="1"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8 648 100</a:t>
            </a:r>
          </a:p>
        </p:txBody>
      </p:sp>
      <p:sp>
        <p:nvSpPr>
          <p:cNvPr id="34876" name="Text Box 14"/>
          <p:cNvSpPr txBox="1">
            <a:spLocks noChangeArrowheads="1"/>
          </p:cNvSpPr>
          <p:nvPr/>
        </p:nvSpPr>
        <p:spPr bwMode="auto">
          <a:xfrm>
            <a:off x="4924425" y="4546600"/>
            <a:ext cx="963613" cy="282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000" tIns="18000" rIns="18000" bIns="18000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ru-RU" altLang="ru-RU" sz="1600" b="1"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6 857 000</a:t>
            </a:r>
          </a:p>
        </p:txBody>
      </p:sp>
      <p:sp>
        <p:nvSpPr>
          <p:cNvPr id="34877" name="Text Box 14"/>
          <p:cNvSpPr txBox="1">
            <a:spLocks noChangeArrowheads="1"/>
          </p:cNvSpPr>
          <p:nvPr/>
        </p:nvSpPr>
        <p:spPr bwMode="auto">
          <a:xfrm>
            <a:off x="6481763" y="4546600"/>
            <a:ext cx="963612" cy="282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000" tIns="18000" rIns="18000" bIns="18000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ru-RU" altLang="ru-RU" sz="1600" b="1"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6 857 000</a:t>
            </a:r>
          </a:p>
        </p:txBody>
      </p:sp>
      <p:sp>
        <p:nvSpPr>
          <p:cNvPr id="34878" name="Text Box 14"/>
          <p:cNvSpPr txBox="1">
            <a:spLocks noChangeArrowheads="1"/>
          </p:cNvSpPr>
          <p:nvPr/>
        </p:nvSpPr>
        <p:spPr bwMode="auto">
          <a:xfrm>
            <a:off x="8002588" y="4546600"/>
            <a:ext cx="963612" cy="282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000" tIns="18000" rIns="18000" bIns="18000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ru-RU" altLang="ru-RU" sz="1600" b="1"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6 857 000</a:t>
            </a:r>
          </a:p>
        </p:txBody>
      </p:sp>
      <p:sp>
        <p:nvSpPr>
          <p:cNvPr id="34879" name="Text Box 14"/>
          <p:cNvSpPr txBox="1">
            <a:spLocks noChangeArrowheads="1"/>
          </p:cNvSpPr>
          <p:nvPr/>
        </p:nvSpPr>
        <p:spPr bwMode="auto">
          <a:xfrm>
            <a:off x="4437063" y="4183063"/>
            <a:ext cx="612775" cy="220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000" tIns="18000" rIns="18000" bIns="18000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ru-RU" altLang="ru-RU" sz="1200" b="1"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-20,7%</a:t>
            </a:r>
          </a:p>
        </p:txBody>
      </p:sp>
      <p:sp>
        <p:nvSpPr>
          <p:cNvPr id="34880" name="Text Box 14"/>
          <p:cNvSpPr txBox="1">
            <a:spLocks noChangeArrowheads="1"/>
          </p:cNvSpPr>
          <p:nvPr/>
        </p:nvSpPr>
        <p:spPr bwMode="auto">
          <a:xfrm>
            <a:off x="3251200" y="5391150"/>
            <a:ext cx="963613" cy="282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000" tIns="18000" rIns="18000" bIns="18000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ru-RU" altLang="ru-RU" sz="1600" b="1"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21 806 000</a:t>
            </a:r>
          </a:p>
        </p:txBody>
      </p:sp>
      <p:sp>
        <p:nvSpPr>
          <p:cNvPr id="34881" name="Text Box 14"/>
          <p:cNvSpPr txBox="1">
            <a:spLocks noChangeArrowheads="1"/>
          </p:cNvSpPr>
          <p:nvPr/>
        </p:nvSpPr>
        <p:spPr bwMode="auto">
          <a:xfrm>
            <a:off x="4794250" y="5391150"/>
            <a:ext cx="963613" cy="282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000" tIns="18000" rIns="18000" bIns="18000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ru-RU" altLang="ru-RU" sz="1600" b="1"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21 825 000</a:t>
            </a:r>
          </a:p>
        </p:txBody>
      </p:sp>
      <p:sp>
        <p:nvSpPr>
          <p:cNvPr id="34882" name="Text Box 14"/>
          <p:cNvSpPr txBox="1">
            <a:spLocks noChangeArrowheads="1"/>
          </p:cNvSpPr>
          <p:nvPr/>
        </p:nvSpPr>
        <p:spPr bwMode="auto">
          <a:xfrm>
            <a:off x="6462713" y="5391150"/>
            <a:ext cx="963612" cy="282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000" tIns="18000" rIns="18000" bIns="18000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ru-RU" altLang="ru-RU" sz="1600" b="1"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21 825 000</a:t>
            </a:r>
          </a:p>
        </p:txBody>
      </p:sp>
      <p:sp>
        <p:nvSpPr>
          <p:cNvPr id="34883" name="Text Box 14"/>
          <p:cNvSpPr txBox="1">
            <a:spLocks noChangeArrowheads="1"/>
          </p:cNvSpPr>
          <p:nvPr/>
        </p:nvSpPr>
        <p:spPr bwMode="auto">
          <a:xfrm>
            <a:off x="8024813" y="5391150"/>
            <a:ext cx="963612" cy="282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000" tIns="18000" rIns="18000" bIns="18000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ru-RU" altLang="ru-RU" sz="1600" b="1"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21 825 000</a:t>
            </a:r>
          </a:p>
        </p:txBody>
      </p:sp>
      <p:sp>
        <p:nvSpPr>
          <p:cNvPr id="34884" name="Text Box 14"/>
          <p:cNvSpPr txBox="1">
            <a:spLocks noChangeArrowheads="1"/>
          </p:cNvSpPr>
          <p:nvPr/>
        </p:nvSpPr>
        <p:spPr bwMode="auto">
          <a:xfrm>
            <a:off x="4289425" y="5073650"/>
            <a:ext cx="504825" cy="220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000" tIns="18000" rIns="18000" bIns="18000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ru-RU" altLang="ru-RU" sz="1200" b="1"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+0,1%</a:t>
            </a:r>
          </a:p>
        </p:txBody>
      </p:sp>
      <p:sp>
        <p:nvSpPr>
          <p:cNvPr id="34885" name="Text Box 14"/>
          <p:cNvSpPr txBox="1">
            <a:spLocks noChangeArrowheads="1"/>
          </p:cNvSpPr>
          <p:nvPr/>
        </p:nvSpPr>
        <p:spPr bwMode="auto">
          <a:xfrm>
            <a:off x="3452813" y="6446838"/>
            <a:ext cx="663575" cy="282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000" tIns="18000" rIns="18000" bIns="18000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ru-RU" altLang="ru-RU" sz="1600" b="1"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(план)</a:t>
            </a:r>
          </a:p>
        </p:txBody>
      </p:sp>
      <p:sp>
        <p:nvSpPr>
          <p:cNvPr id="34886" name="Text Box 14"/>
          <p:cNvSpPr txBox="1">
            <a:spLocks noChangeArrowheads="1"/>
          </p:cNvSpPr>
          <p:nvPr/>
        </p:nvSpPr>
        <p:spPr bwMode="auto">
          <a:xfrm>
            <a:off x="4543425" y="6446838"/>
            <a:ext cx="663575" cy="282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000" tIns="18000" rIns="18000" bIns="18000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ru-RU" altLang="ru-RU" sz="1600" b="1"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(план)</a:t>
            </a:r>
          </a:p>
        </p:txBody>
      </p:sp>
      <p:sp>
        <p:nvSpPr>
          <p:cNvPr id="34887" name="Text Box 14"/>
          <p:cNvSpPr txBox="1">
            <a:spLocks noChangeArrowheads="1"/>
          </p:cNvSpPr>
          <p:nvPr/>
        </p:nvSpPr>
        <p:spPr bwMode="auto">
          <a:xfrm>
            <a:off x="5614988" y="6459538"/>
            <a:ext cx="663575" cy="282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000" tIns="18000" rIns="18000" bIns="18000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ru-RU" altLang="ru-RU" sz="1600" b="1"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(план)</a:t>
            </a:r>
          </a:p>
        </p:txBody>
      </p:sp>
      <p:sp>
        <p:nvSpPr>
          <p:cNvPr id="34888" name="Text Box 14"/>
          <p:cNvSpPr txBox="1">
            <a:spLocks noChangeArrowheads="1"/>
          </p:cNvSpPr>
          <p:nvPr/>
        </p:nvSpPr>
        <p:spPr bwMode="auto">
          <a:xfrm>
            <a:off x="6686550" y="6446838"/>
            <a:ext cx="700088" cy="282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000" tIns="18000" rIns="18000" bIns="18000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ru-RU" altLang="ru-RU" sz="1600" b="1"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(план)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2" descr="Рисунок155555 копия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47660" y="-71462"/>
            <a:ext cx="9993560" cy="69294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 prstMaterial="matte">
            <a:bevelT/>
            <a:bevelB/>
          </a:sp3d>
          <a:extLst/>
        </p:spPr>
      </p:pic>
      <p:sp>
        <p:nvSpPr>
          <p:cNvPr id="35843" name="Text Box 6"/>
          <p:cNvSpPr txBox="1">
            <a:spLocks noChangeArrowheads="1"/>
          </p:cNvSpPr>
          <p:nvPr/>
        </p:nvSpPr>
        <p:spPr bwMode="auto">
          <a:xfrm>
            <a:off x="4017963" y="2852738"/>
            <a:ext cx="198437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200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35844" name="AutoShape 9"/>
          <p:cNvSpPr>
            <a:spLocks noChangeArrowheads="1"/>
          </p:cNvSpPr>
          <p:nvPr/>
        </p:nvSpPr>
        <p:spPr bwMode="auto">
          <a:xfrm>
            <a:off x="5186363" y="1916113"/>
            <a:ext cx="990600" cy="609600"/>
          </a:xfrm>
          <a:prstGeom prst="wedgeRectCallout">
            <a:avLst>
              <a:gd name="adj1" fmla="val -43750"/>
              <a:gd name="adj2" fmla="val 70000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 anchorCtr="1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ru-RU" altLang="ru-RU" sz="2400" b="1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35845" name="Text Box 10"/>
          <p:cNvSpPr txBox="1">
            <a:spLocks noChangeArrowheads="1"/>
          </p:cNvSpPr>
          <p:nvPr/>
        </p:nvSpPr>
        <p:spPr bwMode="auto">
          <a:xfrm>
            <a:off x="6062663" y="3068638"/>
            <a:ext cx="198437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200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20489" name="Line 20"/>
          <p:cNvSpPr>
            <a:spLocks noChangeShapeType="1"/>
          </p:cNvSpPr>
          <p:nvPr/>
        </p:nvSpPr>
        <p:spPr bwMode="auto">
          <a:xfrm flipV="1">
            <a:off x="1833563" y="2205038"/>
            <a:ext cx="3041650" cy="2519362"/>
          </a:xfrm>
          <a:prstGeom prst="line">
            <a:avLst/>
          </a:prstGeom>
          <a:noFill/>
          <a:ln>
            <a:noFill/>
          </a:ln>
          <a:extLst/>
        </p:spPr>
        <p:txBody>
          <a:bodyPr anchor="ctr" anchorCtr="1">
            <a:spAutoFit/>
          </a:bodyPr>
          <a:lstStyle/>
          <a:p>
            <a:pPr>
              <a:defRPr/>
            </a:pPr>
            <a:endParaRPr lang="ru-RU"/>
          </a:p>
        </p:txBody>
      </p:sp>
      <p:sp>
        <p:nvSpPr>
          <p:cNvPr id="20490" name="Line 21"/>
          <p:cNvSpPr>
            <a:spLocks noChangeShapeType="1"/>
          </p:cNvSpPr>
          <p:nvPr/>
        </p:nvSpPr>
        <p:spPr bwMode="auto">
          <a:xfrm flipV="1">
            <a:off x="1833563" y="2205038"/>
            <a:ext cx="3041650" cy="2519362"/>
          </a:xfrm>
          <a:prstGeom prst="line">
            <a:avLst/>
          </a:prstGeom>
          <a:noFill/>
          <a:ln>
            <a:noFill/>
          </a:ln>
          <a:extLst/>
        </p:spPr>
        <p:txBody>
          <a:bodyPr anchor="ctr" anchorCtr="1">
            <a:spAutoFit/>
          </a:bodyPr>
          <a:lstStyle/>
          <a:p>
            <a:pPr>
              <a:defRPr/>
            </a:pPr>
            <a:endParaRPr lang="ru-RU"/>
          </a:p>
        </p:txBody>
      </p:sp>
      <p:pic>
        <p:nvPicPr>
          <p:cNvPr id="35848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438" y="0"/>
            <a:ext cx="500062" cy="622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26" name="Text Box 3"/>
          <p:cNvSpPr txBox="1">
            <a:spLocks noChangeArrowheads="1"/>
          </p:cNvSpPr>
          <p:nvPr/>
        </p:nvSpPr>
        <p:spPr bwMode="auto">
          <a:xfrm>
            <a:off x="900113" y="0"/>
            <a:ext cx="8985250" cy="3968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r" defTabSz="449263">
              <a:spcBef>
                <a:spcPts val="1000"/>
              </a:spcBef>
              <a:buClr>
                <a:srgbClr val="0000CC"/>
              </a:buClr>
              <a:buSzPct val="100000"/>
              <a:buFont typeface="Arial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sz="2000" b="1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Arial Unicode MS" pitchFamily="34" charset="-128"/>
                <a:cs typeface="Arial Unicode MS" pitchFamily="34" charset="-128"/>
              </a:rPr>
              <a:t>Департамент финансов администрации города Нефтеюганска</a:t>
            </a:r>
          </a:p>
        </p:txBody>
      </p:sp>
      <p:sp>
        <p:nvSpPr>
          <p:cNvPr id="27" name="Line 2"/>
          <p:cNvSpPr>
            <a:spLocks noChangeShapeType="1"/>
          </p:cNvSpPr>
          <p:nvPr/>
        </p:nvSpPr>
        <p:spPr bwMode="auto">
          <a:xfrm>
            <a:off x="725488" y="396875"/>
            <a:ext cx="9180512" cy="1588"/>
          </a:xfrm>
          <a:prstGeom prst="line">
            <a:avLst/>
          </a:prstGeom>
          <a:noFill/>
          <a:ln w="57240">
            <a:solidFill>
              <a:srgbClr val="0000CC"/>
            </a:solidFill>
            <a:miter lim="800000"/>
            <a:headEnd/>
            <a:tailEnd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800" kern="0">
              <a:solidFill>
                <a:srgbClr val="333399"/>
              </a:solidFill>
              <a:cs typeface="Arial" charset="0"/>
            </a:endParaRPr>
          </a:p>
        </p:txBody>
      </p:sp>
      <p:sp>
        <p:nvSpPr>
          <p:cNvPr id="35851" name="Прямоугольник 31"/>
          <p:cNvSpPr>
            <a:spLocks noChangeArrowheads="1"/>
          </p:cNvSpPr>
          <p:nvPr/>
        </p:nvSpPr>
        <p:spPr bwMode="auto">
          <a:xfrm>
            <a:off x="-87313" y="398463"/>
            <a:ext cx="9993313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ru-RU" altLang="ru-RU" sz="3000" b="1">
                <a:effectLst/>
                <a:latin typeface="Times New Roman" pitchFamily="18" charset="0"/>
              </a:rPr>
              <a:t>Детализация налога на совокупный доход бюджета города Нефтеюганска 2018 – 2020 гг., руб.</a:t>
            </a:r>
          </a:p>
        </p:txBody>
      </p:sp>
      <p:sp>
        <p:nvSpPr>
          <p:cNvPr id="61" name="Text Box 14"/>
          <p:cNvSpPr txBox="1">
            <a:spLocks noChangeArrowheads="1"/>
          </p:cNvSpPr>
          <p:nvPr/>
        </p:nvSpPr>
        <p:spPr bwMode="auto">
          <a:xfrm>
            <a:off x="900113" y="1773238"/>
            <a:ext cx="8374062" cy="4467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000" tIns="18000" rIns="18000" bIns="18000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  <a:defRPr/>
            </a:pPr>
            <a:r>
              <a:rPr lang="ru-RU" altLang="ru-RU" sz="1600" b="1" u="sng" dirty="0" smtClean="0"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Планируемая сумма поступлений от налога на совокупный доход в бюджет города:</a:t>
            </a:r>
          </a:p>
          <a:p>
            <a:pPr marL="285750" indent="-285750" eaLnBrk="1" hangingPunct="1">
              <a:spcBef>
                <a:spcPct val="50000"/>
              </a:spcBef>
              <a:buFont typeface="Wingdings" panose="05000000000000000000" pitchFamily="2" charset="2"/>
              <a:buChar char="ü"/>
              <a:defRPr/>
            </a:pPr>
            <a:r>
              <a:rPr lang="ru-RU" altLang="ru-RU" sz="1600" b="1" dirty="0" smtClean="0"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2018 году составит </a:t>
            </a:r>
            <a:r>
              <a:rPr lang="ru-RU" altLang="ru-RU" sz="1600" b="1" dirty="0"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340 281 400 рублей</a:t>
            </a:r>
            <a:r>
              <a:rPr lang="ru-RU" altLang="ru-RU" sz="1600" b="1" dirty="0" smtClean="0"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, </a:t>
            </a:r>
          </a:p>
          <a:p>
            <a:pPr marL="285750" indent="-285750" eaLnBrk="1" hangingPunct="1">
              <a:spcBef>
                <a:spcPct val="50000"/>
              </a:spcBef>
              <a:buFont typeface="Wingdings" panose="05000000000000000000" pitchFamily="2" charset="2"/>
              <a:buChar char="ü"/>
              <a:defRPr/>
            </a:pPr>
            <a:r>
              <a:rPr lang="ru-RU" altLang="ru-RU" sz="1600" b="1" dirty="0" smtClean="0"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2019 году </a:t>
            </a:r>
            <a:r>
              <a:rPr lang="ru-RU" altLang="ru-RU" sz="1600" b="1" dirty="0"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342 017 600  </a:t>
            </a:r>
            <a:r>
              <a:rPr lang="ru-RU" altLang="ru-RU" sz="1600" b="1" dirty="0" smtClean="0"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рублей, </a:t>
            </a:r>
          </a:p>
          <a:p>
            <a:pPr marL="285750" indent="-285750" eaLnBrk="1" hangingPunct="1">
              <a:spcBef>
                <a:spcPct val="50000"/>
              </a:spcBef>
              <a:buFont typeface="Wingdings" panose="05000000000000000000" pitchFamily="2" charset="2"/>
              <a:buChar char="ü"/>
              <a:defRPr/>
            </a:pPr>
            <a:r>
              <a:rPr lang="ru-RU" altLang="ru-RU" sz="1600" b="1" dirty="0" smtClean="0"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2020 году </a:t>
            </a:r>
            <a:r>
              <a:rPr lang="ru-RU" altLang="ru-RU" sz="1600" b="1" dirty="0"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343 788 500 </a:t>
            </a:r>
            <a:r>
              <a:rPr lang="ru-RU" altLang="ru-RU" sz="1600" b="1" dirty="0" smtClean="0"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рублей. </a:t>
            </a:r>
          </a:p>
          <a:p>
            <a:pPr eaLnBrk="1" hangingPunct="1">
              <a:spcBef>
                <a:spcPct val="50000"/>
              </a:spcBef>
              <a:buFontTx/>
              <a:buNone/>
              <a:defRPr/>
            </a:pPr>
            <a:r>
              <a:rPr lang="ru-RU" altLang="ru-RU" sz="1600" b="1" u="sng" dirty="0" smtClean="0"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Поступления по видам налогов запланированы в объеме:</a:t>
            </a:r>
          </a:p>
          <a:p>
            <a:pPr eaLnBrk="1" hangingPunct="1">
              <a:spcBef>
                <a:spcPct val="50000"/>
              </a:spcBef>
              <a:buFontTx/>
              <a:buNone/>
              <a:defRPr/>
            </a:pPr>
            <a:r>
              <a:rPr lang="ru-RU" altLang="ru-RU" sz="1600" b="1" dirty="0" smtClean="0"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•налог </a:t>
            </a:r>
            <a:r>
              <a:rPr lang="ru-RU" altLang="ru-RU" sz="1600" b="1" dirty="0"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на вмененный доход 82 822 400 рублей в 2018 году, 2019 году 82 822 400 рублей, 2020 году 82 822 400 рублей; </a:t>
            </a:r>
          </a:p>
          <a:p>
            <a:pPr eaLnBrk="1" hangingPunct="1">
              <a:spcBef>
                <a:spcPct val="50000"/>
              </a:spcBef>
              <a:buFontTx/>
              <a:buNone/>
              <a:defRPr/>
            </a:pPr>
            <a:r>
              <a:rPr lang="ru-RU" altLang="ru-RU" sz="1600" b="1" dirty="0" smtClean="0"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•единый </a:t>
            </a:r>
            <a:r>
              <a:rPr lang="ru-RU" altLang="ru-RU" sz="1600" b="1" dirty="0"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сельскохозяйственный налог в сумме 650 000 рублей на 2018 год, 2019 год 650 000 рублей,  2020 год 650 000 рублей;</a:t>
            </a:r>
          </a:p>
          <a:p>
            <a:pPr eaLnBrk="1" hangingPunct="1">
              <a:spcBef>
                <a:spcPct val="50000"/>
              </a:spcBef>
              <a:buFontTx/>
              <a:buNone/>
              <a:defRPr/>
            </a:pPr>
            <a:r>
              <a:rPr lang="ru-RU" altLang="ru-RU" sz="1600" b="1" dirty="0" smtClean="0"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•налог</a:t>
            </a:r>
            <a:r>
              <a:rPr lang="ru-RU" altLang="ru-RU" sz="1600" b="1" dirty="0"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, взимаемый в связи с применением упрощенной системы налогообложения </a:t>
            </a:r>
            <a:r>
              <a:rPr lang="ru-RU" altLang="ru-RU" sz="1600" b="1" dirty="0" smtClean="0"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         231 </a:t>
            </a:r>
            <a:r>
              <a:rPr lang="ru-RU" altLang="ru-RU" sz="1600" b="1" dirty="0"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200 000 рублей на 2018 год, 2019 год 232 424 000  рублей, 2020 год 233 672 500 рублей;</a:t>
            </a:r>
          </a:p>
          <a:p>
            <a:pPr eaLnBrk="1" hangingPunct="1">
              <a:spcBef>
                <a:spcPct val="50000"/>
              </a:spcBef>
              <a:buFontTx/>
              <a:buNone/>
              <a:defRPr/>
            </a:pPr>
            <a:r>
              <a:rPr lang="ru-RU" altLang="ru-RU" sz="1600" b="1" dirty="0" smtClean="0"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•доходы </a:t>
            </a:r>
            <a:r>
              <a:rPr lang="ru-RU" altLang="ru-RU" sz="1600" b="1" dirty="0"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от выдачи патентов на осуществление предпринимательской деятельности при применении упрощенной системы налогообложения  составят в сумме </a:t>
            </a:r>
            <a:r>
              <a:rPr lang="ru-RU" altLang="ru-RU" sz="1600" b="1" dirty="0" smtClean="0"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25 </a:t>
            </a:r>
            <a:r>
              <a:rPr lang="ru-RU" altLang="ru-RU" sz="1600" b="1" dirty="0"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609 000 рублей на 2018 год, 2019 год 26 121 200 рублей и 2020 год 26 643 600 рублей.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2" descr="Рисунок155555 копия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47660" y="-71462"/>
            <a:ext cx="9993560" cy="69294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 prstMaterial="matte">
            <a:bevelT/>
            <a:bevelB/>
          </a:sp3d>
          <a:extLst/>
        </p:spPr>
      </p:pic>
      <p:sp>
        <p:nvSpPr>
          <p:cNvPr id="36867" name="Text Box 6"/>
          <p:cNvSpPr txBox="1">
            <a:spLocks noChangeArrowheads="1"/>
          </p:cNvSpPr>
          <p:nvPr/>
        </p:nvSpPr>
        <p:spPr bwMode="auto">
          <a:xfrm>
            <a:off x="4017963" y="2852738"/>
            <a:ext cx="198437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200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36868" name="AutoShape 9"/>
          <p:cNvSpPr>
            <a:spLocks noChangeArrowheads="1"/>
          </p:cNvSpPr>
          <p:nvPr/>
        </p:nvSpPr>
        <p:spPr bwMode="auto">
          <a:xfrm>
            <a:off x="5186363" y="1916113"/>
            <a:ext cx="990600" cy="609600"/>
          </a:xfrm>
          <a:prstGeom prst="wedgeRectCallout">
            <a:avLst>
              <a:gd name="adj1" fmla="val -43750"/>
              <a:gd name="adj2" fmla="val 70000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 anchorCtr="1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ru-RU" altLang="ru-RU" sz="2400" b="1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36869" name="Text Box 10"/>
          <p:cNvSpPr txBox="1">
            <a:spLocks noChangeArrowheads="1"/>
          </p:cNvSpPr>
          <p:nvPr/>
        </p:nvSpPr>
        <p:spPr bwMode="auto">
          <a:xfrm>
            <a:off x="6062663" y="3068638"/>
            <a:ext cx="198437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200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20489" name="Line 20"/>
          <p:cNvSpPr>
            <a:spLocks noChangeShapeType="1"/>
          </p:cNvSpPr>
          <p:nvPr/>
        </p:nvSpPr>
        <p:spPr bwMode="auto">
          <a:xfrm flipV="1">
            <a:off x="1833563" y="2205038"/>
            <a:ext cx="3041650" cy="2519362"/>
          </a:xfrm>
          <a:prstGeom prst="line">
            <a:avLst/>
          </a:prstGeom>
          <a:noFill/>
          <a:ln>
            <a:noFill/>
          </a:ln>
          <a:extLst/>
        </p:spPr>
        <p:txBody>
          <a:bodyPr anchor="ctr" anchorCtr="1">
            <a:spAutoFit/>
          </a:bodyPr>
          <a:lstStyle/>
          <a:p>
            <a:pPr>
              <a:defRPr/>
            </a:pPr>
            <a:endParaRPr lang="ru-RU"/>
          </a:p>
        </p:txBody>
      </p:sp>
      <p:sp>
        <p:nvSpPr>
          <p:cNvPr id="20490" name="Line 21"/>
          <p:cNvSpPr>
            <a:spLocks noChangeShapeType="1"/>
          </p:cNvSpPr>
          <p:nvPr/>
        </p:nvSpPr>
        <p:spPr bwMode="auto">
          <a:xfrm flipV="1">
            <a:off x="1833563" y="2205038"/>
            <a:ext cx="3041650" cy="2519362"/>
          </a:xfrm>
          <a:prstGeom prst="line">
            <a:avLst/>
          </a:prstGeom>
          <a:noFill/>
          <a:ln>
            <a:noFill/>
          </a:ln>
          <a:extLst/>
        </p:spPr>
        <p:txBody>
          <a:bodyPr anchor="ctr" anchorCtr="1">
            <a:spAutoFit/>
          </a:bodyPr>
          <a:lstStyle/>
          <a:p>
            <a:pPr>
              <a:defRPr/>
            </a:pPr>
            <a:endParaRPr lang="ru-RU"/>
          </a:p>
        </p:txBody>
      </p:sp>
      <p:pic>
        <p:nvPicPr>
          <p:cNvPr id="36872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438" y="0"/>
            <a:ext cx="500062" cy="622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26" name="Text Box 3"/>
          <p:cNvSpPr txBox="1">
            <a:spLocks noChangeArrowheads="1"/>
          </p:cNvSpPr>
          <p:nvPr/>
        </p:nvSpPr>
        <p:spPr bwMode="auto">
          <a:xfrm>
            <a:off x="900113" y="0"/>
            <a:ext cx="8985250" cy="3968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r" defTabSz="449263">
              <a:spcBef>
                <a:spcPts val="1000"/>
              </a:spcBef>
              <a:buClr>
                <a:srgbClr val="0000CC"/>
              </a:buClr>
              <a:buSzPct val="100000"/>
              <a:buFont typeface="Arial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sz="2000" b="1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Arial Unicode MS" pitchFamily="34" charset="-128"/>
                <a:cs typeface="Arial Unicode MS" pitchFamily="34" charset="-128"/>
              </a:rPr>
              <a:t>Департамент финансов администрации города Нефтеюганска</a:t>
            </a:r>
          </a:p>
        </p:txBody>
      </p:sp>
      <p:sp>
        <p:nvSpPr>
          <p:cNvPr id="27" name="Line 2"/>
          <p:cNvSpPr>
            <a:spLocks noChangeShapeType="1"/>
          </p:cNvSpPr>
          <p:nvPr/>
        </p:nvSpPr>
        <p:spPr bwMode="auto">
          <a:xfrm>
            <a:off x="725488" y="396875"/>
            <a:ext cx="9180512" cy="1588"/>
          </a:xfrm>
          <a:prstGeom prst="line">
            <a:avLst/>
          </a:prstGeom>
          <a:noFill/>
          <a:ln w="57240">
            <a:solidFill>
              <a:srgbClr val="0000CC"/>
            </a:solidFill>
            <a:miter lim="800000"/>
            <a:headEnd/>
            <a:tailEnd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800" kern="0">
              <a:solidFill>
                <a:srgbClr val="333399"/>
              </a:solidFill>
              <a:cs typeface="Arial" charset="0"/>
            </a:endParaRPr>
          </a:p>
        </p:txBody>
      </p:sp>
      <p:sp>
        <p:nvSpPr>
          <p:cNvPr id="36875" name="Прямоугольник 31"/>
          <p:cNvSpPr>
            <a:spLocks noChangeArrowheads="1"/>
          </p:cNvSpPr>
          <p:nvPr/>
        </p:nvSpPr>
        <p:spPr bwMode="auto">
          <a:xfrm>
            <a:off x="-122238" y="692150"/>
            <a:ext cx="9994901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ru-RU" altLang="ru-RU" sz="3000" b="1">
                <a:effectLst/>
                <a:latin typeface="Times New Roman" pitchFamily="18" charset="0"/>
              </a:rPr>
              <a:t>Детализация налогов на имущество бюджета города Нефтеюганска 2018 – 2020 гг., руб.</a:t>
            </a:r>
          </a:p>
        </p:txBody>
      </p:sp>
      <p:sp>
        <p:nvSpPr>
          <p:cNvPr id="61" name="Text Box 14"/>
          <p:cNvSpPr txBox="1">
            <a:spLocks noChangeArrowheads="1"/>
          </p:cNvSpPr>
          <p:nvPr/>
        </p:nvSpPr>
        <p:spPr bwMode="auto">
          <a:xfrm>
            <a:off x="1014413" y="2525713"/>
            <a:ext cx="7869237" cy="2868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000" tIns="18000" rIns="18000" bIns="18000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  <a:defRPr/>
            </a:pPr>
            <a:r>
              <a:rPr lang="ru-RU" altLang="ru-RU" sz="1600" b="1" u="sng" dirty="0" smtClean="0"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Поступления по налогам на имущество запланированы:</a:t>
            </a:r>
          </a:p>
          <a:p>
            <a:pPr marL="285750" indent="-285750" eaLnBrk="1" hangingPunct="1">
              <a:spcBef>
                <a:spcPct val="50000"/>
              </a:spcBef>
              <a:buFont typeface="Wingdings" panose="05000000000000000000" pitchFamily="2" charset="2"/>
              <a:buChar char="ü"/>
              <a:defRPr/>
            </a:pPr>
            <a:r>
              <a:rPr lang="ru-RU" altLang="ru-RU" sz="1600" b="1" dirty="0" smtClean="0"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 2019 год в размере </a:t>
            </a:r>
            <a:r>
              <a:rPr lang="ru-RU" altLang="ru-RU" sz="1600" b="1" dirty="0"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119 700 000 </a:t>
            </a:r>
            <a:r>
              <a:rPr lang="ru-RU" altLang="ru-RU" sz="1600" b="1" dirty="0" smtClean="0"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рублей, </a:t>
            </a:r>
          </a:p>
          <a:p>
            <a:pPr marL="285750" indent="-285750" eaLnBrk="1" hangingPunct="1">
              <a:spcBef>
                <a:spcPct val="50000"/>
              </a:spcBef>
              <a:buFont typeface="Wingdings" panose="05000000000000000000" pitchFamily="2" charset="2"/>
              <a:buChar char="ü"/>
              <a:defRPr/>
            </a:pPr>
            <a:r>
              <a:rPr lang="ru-RU" altLang="ru-RU" sz="1600" b="1" dirty="0" smtClean="0"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2019 году </a:t>
            </a:r>
            <a:r>
              <a:rPr lang="ru-RU" altLang="ru-RU" sz="1600" b="1" dirty="0"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119 700 000 </a:t>
            </a:r>
            <a:r>
              <a:rPr lang="ru-RU" altLang="ru-RU" sz="1600" b="1" dirty="0" smtClean="0"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рублей, </a:t>
            </a:r>
          </a:p>
          <a:p>
            <a:pPr marL="285750" indent="-285750" eaLnBrk="1" hangingPunct="1">
              <a:spcBef>
                <a:spcPct val="50000"/>
              </a:spcBef>
              <a:buFont typeface="Wingdings" panose="05000000000000000000" pitchFamily="2" charset="2"/>
              <a:buChar char="ü"/>
              <a:defRPr/>
            </a:pPr>
            <a:r>
              <a:rPr lang="ru-RU" altLang="ru-RU" sz="1600" b="1" dirty="0" smtClean="0"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2020 году </a:t>
            </a:r>
            <a:r>
              <a:rPr lang="ru-RU" altLang="ru-RU" sz="1600" b="1" dirty="0"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119 700 000 </a:t>
            </a:r>
            <a:r>
              <a:rPr lang="ru-RU" altLang="ru-RU" sz="1600" b="1" dirty="0" smtClean="0"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рублей, в том числе:</a:t>
            </a:r>
          </a:p>
          <a:p>
            <a:pPr eaLnBrk="1" hangingPunct="1">
              <a:spcBef>
                <a:spcPct val="50000"/>
              </a:spcBef>
              <a:buFontTx/>
              <a:buNone/>
              <a:defRPr/>
            </a:pPr>
            <a:r>
              <a:rPr lang="ru-RU" altLang="ru-RU" sz="1600" b="1" dirty="0" smtClean="0"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                •</a:t>
            </a:r>
            <a:r>
              <a:rPr lang="ru-RU" altLang="ru-RU" sz="1600" b="1" dirty="0"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	налог на имущество физических лиц 40 000 000 рублей в 2018 году</a:t>
            </a:r>
            <a:r>
              <a:rPr lang="ru-RU" altLang="ru-RU" sz="1600" b="1" dirty="0" smtClean="0"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,</a:t>
            </a:r>
          </a:p>
          <a:p>
            <a:pPr eaLnBrk="1" hangingPunct="1">
              <a:spcBef>
                <a:spcPct val="50000"/>
              </a:spcBef>
              <a:buFontTx/>
              <a:buNone/>
              <a:defRPr/>
            </a:pPr>
            <a:r>
              <a:rPr lang="ru-RU" altLang="ru-RU" sz="1600" b="1" dirty="0"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 </a:t>
            </a:r>
            <a:r>
              <a:rPr lang="ru-RU" altLang="ru-RU" sz="1600" b="1" dirty="0" smtClean="0"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                 </a:t>
            </a:r>
            <a:r>
              <a:rPr lang="ru-RU" altLang="ru-RU" sz="1600" b="1" dirty="0"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2019 году  40 000 000 рублей,  2020 году  40 000 000 рублей;</a:t>
            </a:r>
          </a:p>
          <a:p>
            <a:pPr eaLnBrk="1" hangingPunct="1">
              <a:spcBef>
                <a:spcPct val="50000"/>
              </a:spcBef>
              <a:buFontTx/>
              <a:buNone/>
              <a:defRPr/>
            </a:pPr>
            <a:r>
              <a:rPr lang="ru-RU" altLang="ru-RU" sz="1600" b="1" dirty="0" smtClean="0"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                •</a:t>
            </a:r>
            <a:r>
              <a:rPr lang="ru-RU" altLang="ru-RU" sz="1600" b="1" dirty="0"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	земельный налог 79 700 000 рублей в 2018 году, 2019 году 79 700 000 рублей</a:t>
            </a:r>
            <a:r>
              <a:rPr lang="ru-RU" altLang="ru-RU" sz="1600" b="1" dirty="0" smtClean="0"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,</a:t>
            </a:r>
          </a:p>
          <a:p>
            <a:pPr eaLnBrk="1" hangingPunct="1">
              <a:spcBef>
                <a:spcPct val="50000"/>
              </a:spcBef>
              <a:buFontTx/>
              <a:buNone/>
              <a:defRPr/>
            </a:pPr>
            <a:r>
              <a:rPr lang="ru-RU" altLang="ru-RU" sz="1600" b="1" dirty="0" smtClean="0"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                  2020 </a:t>
            </a:r>
            <a:r>
              <a:rPr lang="ru-RU" altLang="ru-RU" sz="1600" b="1" dirty="0"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году  79 700 000 рублей.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2" descr="Рисунок155555 копия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2204" y="-4614"/>
            <a:ext cx="9993560" cy="68919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 prstMaterial="matte">
            <a:bevelT/>
            <a:bevelB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7891" name="Text Box 5"/>
          <p:cNvSpPr txBox="1">
            <a:spLocks noChangeArrowheads="1"/>
          </p:cNvSpPr>
          <p:nvPr/>
        </p:nvSpPr>
        <p:spPr bwMode="auto">
          <a:xfrm>
            <a:off x="2063750" y="1981200"/>
            <a:ext cx="8255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ru-RU" altLang="ru-RU" sz="1400" b="1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37892" name="Text Box 6"/>
          <p:cNvSpPr txBox="1">
            <a:spLocks noChangeArrowheads="1"/>
          </p:cNvSpPr>
          <p:nvPr/>
        </p:nvSpPr>
        <p:spPr bwMode="auto">
          <a:xfrm>
            <a:off x="4017963" y="2852738"/>
            <a:ext cx="198437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200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37893" name="AutoShape 9"/>
          <p:cNvSpPr>
            <a:spLocks noChangeArrowheads="1"/>
          </p:cNvSpPr>
          <p:nvPr/>
        </p:nvSpPr>
        <p:spPr bwMode="auto">
          <a:xfrm>
            <a:off x="5186363" y="1916113"/>
            <a:ext cx="990600" cy="609600"/>
          </a:xfrm>
          <a:prstGeom prst="wedgeRectCallout">
            <a:avLst>
              <a:gd name="adj1" fmla="val -43750"/>
              <a:gd name="adj2" fmla="val 70000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 anchorCtr="1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ru-RU" altLang="ru-RU" sz="2400" b="1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37894" name="Text Box 10"/>
          <p:cNvSpPr txBox="1">
            <a:spLocks noChangeArrowheads="1"/>
          </p:cNvSpPr>
          <p:nvPr/>
        </p:nvSpPr>
        <p:spPr bwMode="auto">
          <a:xfrm>
            <a:off x="6062663" y="3068638"/>
            <a:ext cx="198437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200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20489" name="Line 20"/>
          <p:cNvSpPr>
            <a:spLocks noChangeShapeType="1"/>
          </p:cNvSpPr>
          <p:nvPr/>
        </p:nvSpPr>
        <p:spPr bwMode="auto">
          <a:xfrm flipV="1">
            <a:off x="1833563" y="2205038"/>
            <a:ext cx="3041650" cy="2519362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 type="triangle" w="med" len="med"/>
              </a14:hiddenLine>
            </a:ext>
          </a:extLst>
        </p:spPr>
        <p:txBody>
          <a:bodyPr anchor="ctr" anchorCtr="1">
            <a:spAutoFit/>
          </a:bodyPr>
          <a:lstStyle/>
          <a:p>
            <a:pPr>
              <a:defRPr/>
            </a:pPr>
            <a:endParaRPr lang="ru-RU"/>
          </a:p>
        </p:txBody>
      </p:sp>
      <p:sp>
        <p:nvSpPr>
          <p:cNvPr id="20490" name="Line 21"/>
          <p:cNvSpPr>
            <a:spLocks noChangeShapeType="1"/>
          </p:cNvSpPr>
          <p:nvPr/>
        </p:nvSpPr>
        <p:spPr bwMode="auto">
          <a:xfrm flipV="1">
            <a:off x="1833563" y="2205038"/>
            <a:ext cx="3041650" cy="2519362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 type="triangle" w="med" len="med"/>
              </a14:hiddenLine>
            </a:ext>
          </a:extLst>
        </p:spPr>
        <p:txBody>
          <a:bodyPr anchor="ctr" anchorCtr="1">
            <a:spAutoFit/>
          </a:bodyPr>
          <a:lstStyle/>
          <a:p>
            <a:pPr>
              <a:defRPr/>
            </a:pPr>
            <a:endParaRPr lang="ru-RU"/>
          </a:p>
        </p:txBody>
      </p:sp>
      <p:pic>
        <p:nvPicPr>
          <p:cNvPr id="37897" name="Picture 4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438" y="0"/>
            <a:ext cx="500062" cy="622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26" name="Text Box 3"/>
          <p:cNvSpPr txBox="1">
            <a:spLocks noChangeArrowheads="1"/>
          </p:cNvSpPr>
          <p:nvPr/>
        </p:nvSpPr>
        <p:spPr bwMode="auto">
          <a:xfrm>
            <a:off x="900113" y="0"/>
            <a:ext cx="8985250" cy="3968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r" defTabSz="449263">
              <a:spcBef>
                <a:spcPts val="1000"/>
              </a:spcBef>
              <a:buClr>
                <a:srgbClr val="0000CC"/>
              </a:buClr>
              <a:buSzPct val="100000"/>
              <a:buFont typeface="Arial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sz="2000" b="1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Arial Unicode MS" pitchFamily="34" charset="-128"/>
                <a:cs typeface="Arial Unicode MS" pitchFamily="34" charset="-128"/>
              </a:rPr>
              <a:t>Департамент финансов администрации города Нефтеюганска</a:t>
            </a:r>
          </a:p>
        </p:txBody>
      </p:sp>
      <p:sp>
        <p:nvSpPr>
          <p:cNvPr id="27" name="Line 2"/>
          <p:cNvSpPr>
            <a:spLocks noChangeShapeType="1"/>
          </p:cNvSpPr>
          <p:nvPr/>
        </p:nvSpPr>
        <p:spPr bwMode="auto">
          <a:xfrm>
            <a:off x="725488" y="396875"/>
            <a:ext cx="9180512" cy="1588"/>
          </a:xfrm>
          <a:prstGeom prst="line">
            <a:avLst/>
          </a:prstGeom>
          <a:noFill/>
          <a:ln w="57240">
            <a:solidFill>
              <a:srgbClr val="0000CC"/>
            </a:solidFill>
            <a:miter lim="800000"/>
            <a:headEnd/>
            <a:tailEnd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800" kern="0">
              <a:solidFill>
                <a:srgbClr val="333399"/>
              </a:solidFill>
              <a:cs typeface="Arial" charset="0"/>
            </a:endParaRPr>
          </a:p>
        </p:txBody>
      </p:sp>
      <p:sp>
        <p:nvSpPr>
          <p:cNvPr id="37900" name="Text Box 14"/>
          <p:cNvSpPr txBox="1">
            <a:spLocks noChangeArrowheads="1"/>
          </p:cNvSpPr>
          <p:nvPr/>
        </p:nvSpPr>
        <p:spPr bwMode="auto">
          <a:xfrm>
            <a:off x="1493838" y="1344613"/>
            <a:ext cx="1824037" cy="40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000" tIns="18000" rIns="18000" bIns="18000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ru-RU" altLang="ru-RU" sz="2400" b="1"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2017 год </a:t>
            </a:r>
            <a:r>
              <a:rPr lang="ru-RU" altLang="ru-RU" sz="1600" b="1"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(план)</a:t>
            </a:r>
          </a:p>
        </p:txBody>
      </p:sp>
      <p:sp>
        <p:nvSpPr>
          <p:cNvPr id="37901" name="Прямоугольник 31"/>
          <p:cNvSpPr>
            <a:spLocks noChangeArrowheads="1"/>
          </p:cNvSpPr>
          <p:nvPr/>
        </p:nvSpPr>
        <p:spPr bwMode="auto">
          <a:xfrm>
            <a:off x="-87313" y="295275"/>
            <a:ext cx="9993313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ru-RU" altLang="ru-RU" sz="3000" b="1">
                <a:effectLst/>
                <a:latin typeface="Times New Roman" pitchFamily="18" charset="0"/>
              </a:rPr>
              <a:t>Динамика и структура неналоговых доходов бюджета города Нефтеюганска 2017 – 2020 гг., руб.</a:t>
            </a:r>
          </a:p>
        </p:txBody>
      </p:sp>
      <p:graphicFrame>
        <p:nvGraphicFramePr>
          <p:cNvPr id="37902" name="Объект 2"/>
          <p:cNvGraphicFramePr>
            <a:graphicFrameLocks/>
          </p:cNvGraphicFramePr>
          <p:nvPr/>
        </p:nvGraphicFramePr>
        <p:xfrm>
          <a:off x="-174625" y="4132263"/>
          <a:ext cx="5167313" cy="1917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941" name="Лист" r:id="rId7" imgW="8572399" imgH="1962090" progId="Excel.Sheet.8">
                  <p:embed/>
                </p:oleObj>
              </mc:Choice>
              <mc:Fallback>
                <p:oleObj name="Лист" r:id="rId7" imgW="8572399" imgH="1962090" progId="Excel.Sheet.8">
                  <p:embed/>
                  <p:pic>
                    <p:nvPicPr>
                      <p:cNvPr id="0" name="Объект 2"/>
                      <p:cNvPicPr>
                        <a:picLocks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-174625" y="4132263"/>
                        <a:ext cx="5167313" cy="19177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7903" name="Объект 3"/>
          <p:cNvGraphicFramePr>
            <a:graphicFrameLocks/>
          </p:cNvGraphicFramePr>
          <p:nvPr/>
        </p:nvGraphicFramePr>
        <p:xfrm>
          <a:off x="4216400" y="1917700"/>
          <a:ext cx="5640388" cy="16240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942" name="Лист" r:id="rId10" imgW="8496221" imgH="1924020" progId="Excel.Sheet.8">
                  <p:embed/>
                </p:oleObj>
              </mc:Choice>
              <mc:Fallback>
                <p:oleObj name="Лист" r:id="rId10" imgW="8496221" imgH="1924020" progId="Excel.Sheet.8">
                  <p:embed/>
                  <p:pic>
                    <p:nvPicPr>
                      <p:cNvPr id="0" name="Объект 3"/>
                      <p:cNvPicPr>
                        <a:picLocks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16400" y="1917700"/>
                        <a:ext cx="5640388" cy="16240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37904" name="Group 7"/>
          <p:cNvGrpSpPr>
            <a:grpSpLocks/>
          </p:cNvGrpSpPr>
          <p:nvPr/>
        </p:nvGrpSpPr>
        <p:grpSpPr bwMode="auto">
          <a:xfrm>
            <a:off x="6178550" y="2524125"/>
            <a:ext cx="1900238" cy="487363"/>
            <a:chOff x="1097" y="1781"/>
            <a:chExt cx="817" cy="227"/>
          </a:xfrm>
        </p:grpSpPr>
        <p:sp>
          <p:nvSpPr>
            <p:cNvPr id="37939" name="Oval 8"/>
            <p:cNvSpPr>
              <a:spLocks noChangeArrowheads="1"/>
            </p:cNvSpPr>
            <p:nvPr/>
          </p:nvSpPr>
          <p:spPr bwMode="auto">
            <a:xfrm>
              <a:off x="1097" y="1781"/>
              <a:ext cx="817" cy="227"/>
            </a:xfrm>
            <a:prstGeom prst="ellipse">
              <a:avLst/>
            </a:prstGeom>
            <a:noFill/>
            <a:ln w="25400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>
              <a:lvl1pPr algn="l"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ru-RU" altLang="ru-RU" sz="4000">
                <a:solidFill>
                  <a:schemeClr val="accent2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37940" name="Text Box 9"/>
            <p:cNvSpPr txBox="1">
              <a:spLocks noChangeArrowheads="1"/>
            </p:cNvSpPr>
            <p:nvPr/>
          </p:nvSpPr>
          <p:spPr bwMode="auto">
            <a:xfrm>
              <a:off x="1165" y="1835"/>
              <a:ext cx="685" cy="1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Ctr="1"/>
            <a:lstStyle>
              <a:lvl1pPr algn="l"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ru-RU" altLang="ru-RU" sz="1800" b="1">
                  <a:effectLst/>
                  <a:latin typeface="Times New Roman" pitchFamily="18" charset="0"/>
                </a:rPr>
                <a:t>352 599 740 </a:t>
              </a:r>
            </a:p>
          </p:txBody>
        </p:sp>
      </p:grpSp>
      <p:sp>
        <p:nvSpPr>
          <p:cNvPr id="37905" name="Text Box 14"/>
          <p:cNvSpPr txBox="1">
            <a:spLocks noChangeArrowheads="1"/>
          </p:cNvSpPr>
          <p:nvPr/>
        </p:nvSpPr>
        <p:spPr bwMode="auto">
          <a:xfrm>
            <a:off x="6451600" y="1358900"/>
            <a:ext cx="1824038" cy="40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000" tIns="18000" rIns="18000" bIns="18000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ru-RU" altLang="ru-RU" sz="2400" b="1"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2018 год </a:t>
            </a:r>
            <a:r>
              <a:rPr lang="ru-RU" altLang="ru-RU" sz="1600" b="1"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(план)</a:t>
            </a:r>
          </a:p>
        </p:txBody>
      </p:sp>
      <p:graphicFrame>
        <p:nvGraphicFramePr>
          <p:cNvPr id="37906" name="Объект 4"/>
          <p:cNvGraphicFramePr>
            <a:graphicFrameLocks/>
          </p:cNvGraphicFramePr>
          <p:nvPr/>
        </p:nvGraphicFramePr>
        <p:xfrm>
          <a:off x="4638675" y="4183063"/>
          <a:ext cx="5424488" cy="1622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943" name="Лист" r:id="rId13" imgW="8572399" imgH="1962090" progId="Excel.Sheet.8">
                  <p:embed/>
                </p:oleObj>
              </mc:Choice>
              <mc:Fallback>
                <p:oleObj name="Лист" r:id="rId13" imgW="8572399" imgH="1962090" progId="Excel.Sheet.8">
                  <p:embed/>
                  <p:pic>
                    <p:nvPicPr>
                      <p:cNvPr id="0" name="Объект 4"/>
                      <p:cNvPicPr>
                        <a:picLocks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38675" y="4183063"/>
                        <a:ext cx="5424488" cy="16224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7907" name="Text Box 14"/>
          <p:cNvSpPr txBox="1">
            <a:spLocks noChangeArrowheads="1"/>
          </p:cNvSpPr>
          <p:nvPr/>
        </p:nvSpPr>
        <p:spPr bwMode="auto">
          <a:xfrm>
            <a:off x="1493838" y="3776663"/>
            <a:ext cx="1824037" cy="40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000" tIns="18000" rIns="18000" bIns="18000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ru-RU" altLang="ru-RU" sz="2400" b="1"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2019 год </a:t>
            </a:r>
            <a:r>
              <a:rPr lang="ru-RU" altLang="ru-RU" sz="1600" b="1"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(план)</a:t>
            </a:r>
          </a:p>
        </p:txBody>
      </p:sp>
      <p:sp>
        <p:nvSpPr>
          <p:cNvPr id="37908" name="Text Box 14"/>
          <p:cNvSpPr txBox="1">
            <a:spLocks noChangeArrowheads="1"/>
          </p:cNvSpPr>
          <p:nvPr/>
        </p:nvSpPr>
        <p:spPr bwMode="auto">
          <a:xfrm>
            <a:off x="6470650" y="3727450"/>
            <a:ext cx="1822450" cy="404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000" tIns="18000" rIns="18000" bIns="18000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ru-RU" altLang="ru-RU" sz="2400" b="1"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2020 год </a:t>
            </a:r>
            <a:r>
              <a:rPr lang="ru-RU" altLang="ru-RU" sz="1600" b="1"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(план)</a:t>
            </a:r>
          </a:p>
        </p:txBody>
      </p:sp>
      <p:grpSp>
        <p:nvGrpSpPr>
          <p:cNvPr id="37909" name="Group 7"/>
          <p:cNvGrpSpPr>
            <a:grpSpLocks/>
          </p:cNvGrpSpPr>
          <p:nvPr/>
        </p:nvGrpSpPr>
        <p:grpSpPr bwMode="auto">
          <a:xfrm>
            <a:off x="1530350" y="4905375"/>
            <a:ext cx="1824038" cy="487363"/>
            <a:chOff x="1097" y="1781"/>
            <a:chExt cx="817" cy="227"/>
          </a:xfrm>
        </p:grpSpPr>
        <p:sp>
          <p:nvSpPr>
            <p:cNvPr id="37937" name="Oval 8"/>
            <p:cNvSpPr>
              <a:spLocks noChangeArrowheads="1"/>
            </p:cNvSpPr>
            <p:nvPr/>
          </p:nvSpPr>
          <p:spPr bwMode="auto">
            <a:xfrm>
              <a:off x="1097" y="1781"/>
              <a:ext cx="817" cy="227"/>
            </a:xfrm>
            <a:prstGeom prst="ellipse">
              <a:avLst/>
            </a:prstGeom>
            <a:noFill/>
            <a:ln w="25400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>
              <a:lvl1pPr algn="l"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ru-RU" altLang="ru-RU" sz="4000">
                <a:solidFill>
                  <a:schemeClr val="accent2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37938" name="Text Box 9"/>
            <p:cNvSpPr txBox="1">
              <a:spLocks noChangeArrowheads="1"/>
            </p:cNvSpPr>
            <p:nvPr/>
          </p:nvSpPr>
          <p:spPr bwMode="auto">
            <a:xfrm>
              <a:off x="1165" y="1835"/>
              <a:ext cx="685" cy="1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Ctr="1"/>
            <a:lstStyle>
              <a:lvl1pPr algn="l"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ru-RU" altLang="ru-RU" sz="1800" b="1">
                  <a:effectLst/>
                  <a:latin typeface="Times New Roman" pitchFamily="18" charset="0"/>
                </a:rPr>
                <a:t>349 894 840</a:t>
              </a:r>
            </a:p>
          </p:txBody>
        </p:sp>
      </p:grpSp>
      <p:grpSp>
        <p:nvGrpSpPr>
          <p:cNvPr id="37910" name="Group 7"/>
          <p:cNvGrpSpPr>
            <a:grpSpLocks/>
          </p:cNvGrpSpPr>
          <p:nvPr/>
        </p:nvGrpSpPr>
        <p:grpSpPr bwMode="auto">
          <a:xfrm>
            <a:off x="6369050" y="4999038"/>
            <a:ext cx="1824038" cy="487362"/>
            <a:chOff x="1097" y="1781"/>
            <a:chExt cx="817" cy="227"/>
          </a:xfrm>
        </p:grpSpPr>
        <p:sp>
          <p:nvSpPr>
            <p:cNvPr id="37935" name="Oval 8"/>
            <p:cNvSpPr>
              <a:spLocks noChangeArrowheads="1"/>
            </p:cNvSpPr>
            <p:nvPr/>
          </p:nvSpPr>
          <p:spPr bwMode="auto">
            <a:xfrm>
              <a:off x="1097" y="1781"/>
              <a:ext cx="817" cy="227"/>
            </a:xfrm>
            <a:prstGeom prst="ellipse">
              <a:avLst/>
            </a:prstGeom>
            <a:noFill/>
            <a:ln w="25400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>
              <a:lvl1pPr algn="l"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ru-RU" altLang="ru-RU" sz="4000">
                <a:solidFill>
                  <a:schemeClr val="accent2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37936" name="Text Box 9"/>
            <p:cNvSpPr txBox="1">
              <a:spLocks noChangeArrowheads="1"/>
            </p:cNvSpPr>
            <p:nvPr/>
          </p:nvSpPr>
          <p:spPr bwMode="auto">
            <a:xfrm>
              <a:off x="1165" y="1835"/>
              <a:ext cx="685" cy="1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Ctr="1"/>
            <a:lstStyle>
              <a:lvl1pPr algn="l"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ru-RU" altLang="ru-RU" sz="1800" b="1">
                  <a:effectLst/>
                  <a:latin typeface="Times New Roman" pitchFamily="18" charset="0"/>
                </a:rPr>
                <a:t>341 289 840</a:t>
              </a:r>
            </a:p>
          </p:txBody>
        </p:sp>
      </p:grpSp>
      <p:sp>
        <p:nvSpPr>
          <p:cNvPr id="37911" name="Text Box 14"/>
          <p:cNvSpPr txBox="1">
            <a:spLocks noChangeArrowheads="1"/>
          </p:cNvSpPr>
          <p:nvPr/>
        </p:nvSpPr>
        <p:spPr bwMode="auto">
          <a:xfrm>
            <a:off x="434975" y="6305550"/>
            <a:ext cx="1716088" cy="374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6000" tIns="18000" rIns="18000" bIns="18000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sz="1100" b="1"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доходы от использования имущества</a:t>
            </a:r>
          </a:p>
        </p:txBody>
      </p:sp>
      <p:sp>
        <p:nvSpPr>
          <p:cNvPr id="48" name="Блок-схема: процесс 47"/>
          <p:cNvSpPr/>
          <p:nvPr/>
        </p:nvSpPr>
        <p:spPr>
          <a:xfrm>
            <a:off x="2210395" y="6318103"/>
            <a:ext cx="195833" cy="162680"/>
          </a:xfrm>
          <a:prstGeom prst="flowChartProcess">
            <a:avLst/>
          </a:prstGeom>
          <a:solidFill>
            <a:srgbClr val="990000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ru-RU"/>
          </a:p>
        </p:txBody>
      </p:sp>
      <p:sp>
        <p:nvSpPr>
          <p:cNvPr id="49" name="Блок-схема: процесс 48"/>
          <p:cNvSpPr/>
          <p:nvPr/>
        </p:nvSpPr>
        <p:spPr>
          <a:xfrm>
            <a:off x="233573" y="6307742"/>
            <a:ext cx="195833" cy="162680"/>
          </a:xfrm>
          <a:prstGeom prst="flowChartProcess">
            <a:avLst/>
          </a:prstGeom>
          <a:solidFill>
            <a:schemeClr val="bg1">
              <a:lumMod val="75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ru-RU"/>
          </a:p>
        </p:txBody>
      </p:sp>
      <p:sp>
        <p:nvSpPr>
          <p:cNvPr id="50" name="Блок-схема: процесс 49"/>
          <p:cNvSpPr/>
          <p:nvPr/>
        </p:nvSpPr>
        <p:spPr>
          <a:xfrm>
            <a:off x="7932616" y="6317183"/>
            <a:ext cx="195833" cy="162680"/>
          </a:xfrm>
          <a:prstGeom prst="flowChartProcess">
            <a:avLst/>
          </a:prstGeom>
          <a:solidFill>
            <a:srgbClr val="CC3300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ru-RU"/>
          </a:p>
        </p:txBody>
      </p:sp>
      <p:sp>
        <p:nvSpPr>
          <p:cNvPr id="37921" name="Text Box 14"/>
          <p:cNvSpPr txBox="1">
            <a:spLocks noChangeArrowheads="1"/>
          </p:cNvSpPr>
          <p:nvPr/>
        </p:nvSpPr>
        <p:spPr bwMode="auto">
          <a:xfrm>
            <a:off x="2411413" y="6292850"/>
            <a:ext cx="2206625" cy="374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6000" tIns="18000" rIns="18000" bIns="18000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sz="1100" b="1"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платы за негативное воздействие на окружающую среду </a:t>
            </a:r>
          </a:p>
        </p:txBody>
      </p:sp>
      <p:sp>
        <p:nvSpPr>
          <p:cNvPr id="37922" name="Text Box 14"/>
          <p:cNvSpPr txBox="1">
            <a:spLocks noChangeArrowheads="1"/>
          </p:cNvSpPr>
          <p:nvPr/>
        </p:nvSpPr>
        <p:spPr bwMode="auto">
          <a:xfrm>
            <a:off x="4916488" y="6292850"/>
            <a:ext cx="1382712" cy="374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6000" tIns="18000" rIns="18000" bIns="18000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sz="1100" b="1"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доходы от оказания платных услуг</a:t>
            </a:r>
          </a:p>
        </p:txBody>
      </p:sp>
      <p:sp>
        <p:nvSpPr>
          <p:cNvPr id="53" name="Блок-схема: процесс 52"/>
          <p:cNvSpPr/>
          <p:nvPr/>
        </p:nvSpPr>
        <p:spPr>
          <a:xfrm>
            <a:off x="6364956" y="6296945"/>
            <a:ext cx="195833" cy="162680"/>
          </a:xfrm>
          <a:prstGeom prst="flowChartProcess">
            <a:avLst/>
          </a:prstGeom>
          <a:solidFill>
            <a:schemeClr val="bg2">
              <a:lumMod val="75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ru-RU"/>
          </a:p>
        </p:txBody>
      </p:sp>
      <p:sp>
        <p:nvSpPr>
          <p:cNvPr id="37926" name="Text Box 14"/>
          <p:cNvSpPr txBox="1">
            <a:spLocks noChangeArrowheads="1"/>
          </p:cNvSpPr>
          <p:nvPr/>
        </p:nvSpPr>
        <p:spPr bwMode="auto">
          <a:xfrm>
            <a:off x="6557963" y="6283325"/>
            <a:ext cx="1316037" cy="374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6000" tIns="18000" rIns="18000" bIns="18000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sz="1100" b="1"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доходы от продажи активов</a:t>
            </a:r>
          </a:p>
        </p:txBody>
      </p:sp>
      <p:sp>
        <p:nvSpPr>
          <p:cNvPr id="55" name="Блок-схема: процесс 54"/>
          <p:cNvSpPr/>
          <p:nvPr/>
        </p:nvSpPr>
        <p:spPr>
          <a:xfrm>
            <a:off x="4713288" y="6296945"/>
            <a:ext cx="195833" cy="162680"/>
          </a:xfrm>
          <a:prstGeom prst="flowChartProcess">
            <a:avLst/>
          </a:prstGeom>
          <a:solidFill>
            <a:schemeClr val="accent4">
              <a:lumMod val="85000"/>
              <a:lumOff val="15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ru-RU"/>
          </a:p>
        </p:txBody>
      </p:sp>
      <p:sp>
        <p:nvSpPr>
          <p:cNvPr id="37930" name="Text Box 14"/>
          <p:cNvSpPr txBox="1">
            <a:spLocks noChangeArrowheads="1"/>
          </p:cNvSpPr>
          <p:nvPr/>
        </p:nvSpPr>
        <p:spPr bwMode="auto">
          <a:xfrm>
            <a:off x="8151813" y="6283325"/>
            <a:ext cx="1638300" cy="374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6000" tIns="18000" rIns="18000" bIns="18000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sz="1100" b="1"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штрафы, санкции, возмещение ущерба</a:t>
            </a:r>
          </a:p>
        </p:txBody>
      </p:sp>
      <p:graphicFrame>
        <p:nvGraphicFramePr>
          <p:cNvPr id="37931" name="Объект 1"/>
          <p:cNvGraphicFramePr>
            <a:graphicFrameLocks/>
          </p:cNvGraphicFramePr>
          <p:nvPr/>
        </p:nvGraphicFramePr>
        <p:xfrm>
          <a:off x="-157163" y="1751013"/>
          <a:ext cx="5208588" cy="1809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944" name="Лист" r:id="rId16" imgW="8477312" imgH="2000160" progId="Excel.Sheet.8">
                  <p:embed/>
                </p:oleObj>
              </mc:Choice>
              <mc:Fallback>
                <p:oleObj name="Лист" r:id="rId16" imgW="8477312" imgH="2000160" progId="Excel.Sheet.8">
                  <p:embed/>
                  <p:pic>
                    <p:nvPicPr>
                      <p:cNvPr id="0" name="Объект 1"/>
                      <p:cNvPicPr>
                        <a:picLocks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-157163" y="1751013"/>
                        <a:ext cx="5208588" cy="18097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37932" name="Group 7"/>
          <p:cNvGrpSpPr>
            <a:grpSpLocks/>
          </p:cNvGrpSpPr>
          <p:nvPr/>
        </p:nvGrpSpPr>
        <p:grpSpPr bwMode="auto">
          <a:xfrm>
            <a:off x="1550988" y="2543175"/>
            <a:ext cx="1851025" cy="487363"/>
            <a:chOff x="1029" y="1781"/>
            <a:chExt cx="817" cy="227"/>
          </a:xfrm>
        </p:grpSpPr>
        <p:sp>
          <p:nvSpPr>
            <p:cNvPr id="37933" name="Oval 8"/>
            <p:cNvSpPr>
              <a:spLocks noChangeArrowheads="1"/>
            </p:cNvSpPr>
            <p:nvPr/>
          </p:nvSpPr>
          <p:spPr bwMode="auto">
            <a:xfrm>
              <a:off x="1029" y="1781"/>
              <a:ext cx="817" cy="227"/>
            </a:xfrm>
            <a:prstGeom prst="ellipse">
              <a:avLst/>
            </a:prstGeom>
            <a:noFill/>
            <a:ln w="25400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>
              <a:lvl1pPr algn="l"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ru-RU" altLang="ru-RU" sz="4000">
                <a:solidFill>
                  <a:schemeClr val="accent2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37934" name="Text Box 9"/>
            <p:cNvSpPr txBox="1">
              <a:spLocks noChangeArrowheads="1"/>
            </p:cNvSpPr>
            <p:nvPr/>
          </p:nvSpPr>
          <p:spPr bwMode="auto">
            <a:xfrm>
              <a:off x="1112" y="1827"/>
              <a:ext cx="685" cy="1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Ctr="1"/>
            <a:lstStyle>
              <a:lvl1pPr algn="l"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ru-RU" altLang="ru-RU" sz="1800" b="1">
                  <a:effectLst/>
                  <a:latin typeface="Times New Roman" pitchFamily="18" charset="0"/>
                </a:rPr>
                <a:t>289 504 733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2" descr="Рисунок155555 копия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05" y="-20564"/>
            <a:ext cx="9993058" cy="6878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 prstMaterial="matte">
            <a:bevelT/>
            <a:bevelB/>
          </a:sp3d>
          <a:extLst/>
        </p:spPr>
      </p:pic>
      <p:sp>
        <p:nvSpPr>
          <p:cNvPr id="20483" name="Text Box 6"/>
          <p:cNvSpPr txBox="1">
            <a:spLocks noChangeArrowheads="1"/>
          </p:cNvSpPr>
          <p:nvPr/>
        </p:nvSpPr>
        <p:spPr bwMode="auto">
          <a:xfrm>
            <a:off x="4017963" y="2852738"/>
            <a:ext cx="198437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200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20484" name="AutoShape 9"/>
          <p:cNvSpPr>
            <a:spLocks noChangeArrowheads="1"/>
          </p:cNvSpPr>
          <p:nvPr/>
        </p:nvSpPr>
        <p:spPr bwMode="auto">
          <a:xfrm>
            <a:off x="5186363" y="1916113"/>
            <a:ext cx="990600" cy="609600"/>
          </a:xfrm>
          <a:prstGeom prst="wedgeRectCallout">
            <a:avLst>
              <a:gd name="adj1" fmla="val -43750"/>
              <a:gd name="adj2" fmla="val 70000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 anchorCtr="1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ru-RU" altLang="ru-RU" sz="2400" b="1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20485" name="Text Box 10"/>
          <p:cNvSpPr txBox="1">
            <a:spLocks noChangeArrowheads="1"/>
          </p:cNvSpPr>
          <p:nvPr/>
        </p:nvSpPr>
        <p:spPr bwMode="auto">
          <a:xfrm>
            <a:off x="6062663" y="3068638"/>
            <a:ext cx="198437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200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28682" name="Line 20"/>
          <p:cNvSpPr>
            <a:spLocks noChangeShapeType="1"/>
          </p:cNvSpPr>
          <p:nvPr/>
        </p:nvSpPr>
        <p:spPr bwMode="auto">
          <a:xfrm flipV="1">
            <a:off x="1833563" y="2205038"/>
            <a:ext cx="3041650" cy="2519362"/>
          </a:xfrm>
          <a:prstGeom prst="line">
            <a:avLst/>
          </a:prstGeom>
          <a:noFill/>
          <a:ln>
            <a:noFill/>
          </a:ln>
          <a:extLst/>
        </p:spPr>
        <p:txBody>
          <a:bodyPr anchor="ctr" anchorCtr="1">
            <a:spAutoFit/>
          </a:bodyPr>
          <a:lstStyle/>
          <a:p>
            <a:pPr>
              <a:defRPr/>
            </a:pPr>
            <a:endParaRPr lang="ru-RU"/>
          </a:p>
        </p:txBody>
      </p:sp>
      <p:sp>
        <p:nvSpPr>
          <p:cNvPr id="28683" name="Line 21"/>
          <p:cNvSpPr>
            <a:spLocks noChangeShapeType="1"/>
          </p:cNvSpPr>
          <p:nvPr/>
        </p:nvSpPr>
        <p:spPr bwMode="auto">
          <a:xfrm flipV="1">
            <a:off x="1833563" y="2205038"/>
            <a:ext cx="3041650" cy="2519362"/>
          </a:xfrm>
          <a:prstGeom prst="line">
            <a:avLst/>
          </a:prstGeom>
          <a:noFill/>
          <a:ln>
            <a:noFill/>
          </a:ln>
          <a:extLst/>
        </p:spPr>
        <p:txBody>
          <a:bodyPr anchor="ctr" anchorCtr="1">
            <a:spAutoFit/>
          </a:bodyPr>
          <a:lstStyle/>
          <a:p>
            <a:pPr>
              <a:defRPr/>
            </a:pPr>
            <a:endParaRPr lang="ru-RU"/>
          </a:p>
        </p:txBody>
      </p:sp>
      <p:pic>
        <p:nvPicPr>
          <p:cNvPr id="20488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438" y="0"/>
            <a:ext cx="500062" cy="622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26" name="Text Box 3"/>
          <p:cNvSpPr txBox="1">
            <a:spLocks noChangeArrowheads="1"/>
          </p:cNvSpPr>
          <p:nvPr/>
        </p:nvSpPr>
        <p:spPr bwMode="auto">
          <a:xfrm>
            <a:off x="900113" y="0"/>
            <a:ext cx="8985250" cy="3968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r" defTabSz="449263">
              <a:spcBef>
                <a:spcPts val="1000"/>
              </a:spcBef>
              <a:buClr>
                <a:srgbClr val="0000CC"/>
              </a:buClr>
              <a:buSzPct val="100000"/>
              <a:buFont typeface="Arial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sz="2000" b="1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Arial Unicode MS" pitchFamily="34" charset="-128"/>
                <a:cs typeface="Arial Unicode MS" pitchFamily="34" charset="-128"/>
              </a:rPr>
              <a:t>Департамент финансов администрации города Нефтеюганска</a:t>
            </a:r>
          </a:p>
        </p:txBody>
      </p:sp>
      <p:sp>
        <p:nvSpPr>
          <p:cNvPr id="27" name="Line 2"/>
          <p:cNvSpPr>
            <a:spLocks noChangeShapeType="1"/>
          </p:cNvSpPr>
          <p:nvPr/>
        </p:nvSpPr>
        <p:spPr bwMode="auto">
          <a:xfrm>
            <a:off x="725488" y="396875"/>
            <a:ext cx="9180512" cy="1588"/>
          </a:xfrm>
          <a:prstGeom prst="line">
            <a:avLst/>
          </a:prstGeom>
          <a:noFill/>
          <a:ln w="57240">
            <a:solidFill>
              <a:srgbClr val="0000CC"/>
            </a:solidFill>
            <a:miter lim="800000"/>
            <a:headEnd/>
            <a:tailEnd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800" kern="0">
              <a:solidFill>
                <a:srgbClr val="333399"/>
              </a:solidFill>
              <a:cs typeface="Arial" charset="0"/>
            </a:endParaRPr>
          </a:p>
        </p:txBody>
      </p:sp>
      <p:sp>
        <p:nvSpPr>
          <p:cNvPr id="18" name="AutoShape 16"/>
          <p:cNvSpPr>
            <a:spLocks noChangeArrowheads="1"/>
          </p:cNvSpPr>
          <p:nvPr/>
        </p:nvSpPr>
        <p:spPr bwMode="auto">
          <a:xfrm>
            <a:off x="26194" y="692696"/>
            <a:ext cx="9906000" cy="951712"/>
          </a:xfrm>
          <a:prstGeom prst="roundRect">
            <a:avLst>
              <a:gd name="adj" fmla="val 16667"/>
            </a:avLst>
          </a:prstGeom>
          <a:solidFill>
            <a:schemeClr val="bg1">
              <a:lumMod val="75000"/>
            </a:schemeClr>
          </a:solidFill>
          <a:ln w="19050" algn="ctr">
            <a:noFill/>
            <a:round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anchor="ctr"/>
          <a:lstStyle/>
          <a:p>
            <a:pPr>
              <a:spcBef>
                <a:spcPct val="50000"/>
              </a:spcBef>
              <a:defRPr/>
            </a:pPr>
            <a:r>
              <a:rPr lang="ru-RU" altLang="ru-RU" sz="3600" b="1" dirty="0">
                <a:solidFill>
                  <a:schemeClr val="tx1"/>
                </a:solidFill>
                <a:effectLst/>
                <a:cs typeface="Arial" charset="0"/>
              </a:rPr>
              <a:t>ЧТО ТАКОЕ «БЮДЖЕТ ДЛЯ ГРАЖДАН»? </a:t>
            </a:r>
          </a:p>
        </p:txBody>
      </p:sp>
      <p:pic>
        <p:nvPicPr>
          <p:cNvPr id="20494" name="Picture 9" descr="http://bwsconsulting.com.ua/images/2016/02/01/graph-963016_640_medium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8588" y="1916113"/>
            <a:ext cx="3990975" cy="3081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AutoShape 16"/>
          <p:cNvSpPr>
            <a:spLocks noChangeArrowheads="1"/>
          </p:cNvSpPr>
          <p:nvPr/>
        </p:nvSpPr>
        <p:spPr bwMode="auto">
          <a:xfrm>
            <a:off x="4120182" y="1831194"/>
            <a:ext cx="5688632" cy="3024162"/>
          </a:xfrm>
          <a:prstGeom prst="roundRect">
            <a:avLst>
              <a:gd name="adj" fmla="val 16667"/>
            </a:avLst>
          </a:prstGeom>
          <a:solidFill>
            <a:schemeClr val="bg1">
              <a:lumMod val="75000"/>
            </a:schemeClr>
          </a:solidFill>
          <a:ln w="19050" algn="ctr">
            <a:noFill/>
            <a:round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anchor="ctr"/>
          <a:lstStyle/>
          <a:p>
            <a:pPr algn="l">
              <a:spcBef>
                <a:spcPct val="50000"/>
              </a:spcBef>
              <a:defRPr/>
            </a:pPr>
            <a:r>
              <a:rPr lang="ru-RU" altLang="ru-RU" sz="2000" b="1" dirty="0">
                <a:solidFill>
                  <a:schemeClr val="tx1"/>
                </a:solidFill>
                <a:effectLst/>
                <a:cs typeface="Arial" charset="0"/>
              </a:rPr>
              <a:t>     «Бюджет для граждан» – аналитический документ, разрабатываемый в целях предоставления гражданам актуальной информации о проекте городского бюджета в формате, доступном для широкого круга пользователей. В представленной информации отражены положения проекта бюджета города на предстоящий 2017 год и плановый период 2018 и  2019 годов.</a:t>
            </a:r>
          </a:p>
        </p:txBody>
      </p:sp>
      <p:sp>
        <p:nvSpPr>
          <p:cNvPr id="15" name="AutoShape 16"/>
          <p:cNvSpPr>
            <a:spLocks noChangeArrowheads="1"/>
          </p:cNvSpPr>
          <p:nvPr/>
        </p:nvSpPr>
        <p:spPr bwMode="auto">
          <a:xfrm>
            <a:off x="571500" y="5229200"/>
            <a:ext cx="8807995" cy="1262682"/>
          </a:xfrm>
          <a:prstGeom prst="roundRect">
            <a:avLst>
              <a:gd name="adj" fmla="val 16667"/>
            </a:avLst>
          </a:prstGeom>
          <a:solidFill>
            <a:schemeClr val="bg1">
              <a:lumMod val="75000"/>
            </a:schemeClr>
          </a:solidFill>
          <a:ln w="19050" algn="ctr">
            <a:noFill/>
            <a:round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anchor="ctr"/>
          <a:lstStyle/>
          <a:p>
            <a:pPr algn="l">
              <a:spcBef>
                <a:spcPct val="50000"/>
              </a:spcBef>
              <a:defRPr/>
            </a:pPr>
            <a:r>
              <a:rPr lang="ru-RU" altLang="ru-RU" sz="2000" b="1" dirty="0">
                <a:solidFill>
                  <a:schemeClr val="tx1"/>
                </a:solidFill>
                <a:effectLst/>
                <a:cs typeface="Arial" charset="0"/>
              </a:rPr>
              <a:t>     «Бюджет для граждан» нацелен на получение обратной связи от граждан, которым интересны современные проблемы муниципальных финансов в городе Нефтеюганске.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2" descr="Рисунок155555 копия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47660" y="-71462"/>
            <a:ext cx="9993560" cy="69294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 prstMaterial="matte">
            <a:bevelT/>
            <a:bevelB/>
          </a:sp3d>
          <a:extLst/>
        </p:spPr>
      </p:pic>
      <p:sp>
        <p:nvSpPr>
          <p:cNvPr id="38915" name="Text Box 6"/>
          <p:cNvSpPr txBox="1">
            <a:spLocks noChangeArrowheads="1"/>
          </p:cNvSpPr>
          <p:nvPr/>
        </p:nvSpPr>
        <p:spPr bwMode="auto">
          <a:xfrm>
            <a:off x="4017963" y="2852738"/>
            <a:ext cx="198437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200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38916" name="AutoShape 9"/>
          <p:cNvSpPr>
            <a:spLocks noChangeArrowheads="1"/>
          </p:cNvSpPr>
          <p:nvPr/>
        </p:nvSpPr>
        <p:spPr bwMode="auto">
          <a:xfrm>
            <a:off x="5186363" y="1916113"/>
            <a:ext cx="990600" cy="609600"/>
          </a:xfrm>
          <a:prstGeom prst="wedgeRectCallout">
            <a:avLst>
              <a:gd name="adj1" fmla="val -43750"/>
              <a:gd name="adj2" fmla="val 70000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 anchorCtr="1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ru-RU" altLang="ru-RU" sz="2400" b="1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38917" name="Text Box 10"/>
          <p:cNvSpPr txBox="1">
            <a:spLocks noChangeArrowheads="1"/>
          </p:cNvSpPr>
          <p:nvPr/>
        </p:nvSpPr>
        <p:spPr bwMode="auto">
          <a:xfrm>
            <a:off x="6062663" y="3068638"/>
            <a:ext cx="198437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200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20489" name="Line 20"/>
          <p:cNvSpPr>
            <a:spLocks noChangeShapeType="1"/>
          </p:cNvSpPr>
          <p:nvPr/>
        </p:nvSpPr>
        <p:spPr bwMode="auto">
          <a:xfrm flipV="1">
            <a:off x="1833563" y="2205038"/>
            <a:ext cx="3041650" cy="2519362"/>
          </a:xfrm>
          <a:prstGeom prst="line">
            <a:avLst/>
          </a:prstGeom>
          <a:noFill/>
          <a:ln>
            <a:noFill/>
          </a:ln>
          <a:extLst/>
        </p:spPr>
        <p:txBody>
          <a:bodyPr anchor="ctr" anchorCtr="1">
            <a:spAutoFit/>
          </a:bodyPr>
          <a:lstStyle/>
          <a:p>
            <a:pPr>
              <a:defRPr/>
            </a:pPr>
            <a:endParaRPr lang="ru-RU"/>
          </a:p>
        </p:txBody>
      </p:sp>
      <p:sp>
        <p:nvSpPr>
          <p:cNvPr id="20490" name="Line 21"/>
          <p:cNvSpPr>
            <a:spLocks noChangeShapeType="1"/>
          </p:cNvSpPr>
          <p:nvPr/>
        </p:nvSpPr>
        <p:spPr bwMode="auto">
          <a:xfrm flipV="1">
            <a:off x="1833563" y="2205038"/>
            <a:ext cx="3041650" cy="2519362"/>
          </a:xfrm>
          <a:prstGeom prst="line">
            <a:avLst/>
          </a:prstGeom>
          <a:noFill/>
          <a:ln>
            <a:noFill/>
          </a:ln>
          <a:extLst/>
        </p:spPr>
        <p:txBody>
          <a:bodyPr anchor="ctr" anchorCtr="1">
            <a:spAutoFit/>
          </a:bodyPr>
          <a:lstStyle/>
          <a:p>
            <a:pPr>
              <a:defRPr/>
            </a:pPr>
            <a:endParaRPr lang="ru-RU"/>
          </a:p>
        </p:txBody>
      </p:sp>
      <p:pic>
        <p:nvPicPr>
          <p:cNvPr id="38920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438" y="0"/>
            <a:ext cx="500062" cy="622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26" name="Text Box 3"/>
          <p:cNvSpPr txBox="1">
            <a:spLocks noChangeArrowheads="1"/>
          </p:cNvSpPr>
          <p:nvPr/>
        </p:nvSpPr>
        <p:spPr bwMode="auto">
          <a:xfrm>
            <a:off x="900113" y="0"/>
            <a:ext cx="8985250" cy="3968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r" defTabSz="449263">
              <a:spcBef>
                <a:spcPts val="1000"/>
              </a:spcBef>
              <a:buClr>
                <a:srgbClr val="0000CC"/>
              </a:buClr>
              <a:buSzPct val="100000"/>
              <a:buFont typeface="Arial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sz="2000" b="1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Arial Unicode MS" pitchFamily="34" charset="-128"/>
                <a:cs typeface="Arial Unicode MS" pitchFamily="34" charset="-128"/>
              </a:rPr>
              <a:t>Департамент финансов администрации города Нефтеюганска</a:t>
            </a:r>
          </a:p>
        </p:txBody>
      </p:sp>
      <p:sp>
        <p:nvSpPr>
          <p:cNvPr id="27" name="Line 2"/>
          <p:cNvSpPr>
            <a:spLocks noChangeShapeType="1"/>
          </p:cNvSpPr>
          <p:nvPr/>
        </p:nvSpPr>
        <p:spPr bwMode="auto">
          <a:xfrm>
            <a:off x="725488" y="396875"/>
            <a:ext cx="9180512" cy="1588"/>
          </a:xfrm>
          <a:prstGeom prst="line">
            <a:avLst/>
          </a:prstGeom>
          <a:noFill/>
          <a:ln w="57240">
            <a:solidFill>
              <a:srgbClr val="0000CC"/>
            </a:solidFill>
            <a:miter lim="800000"/>
            <a:headEnd/>
            <a:tailEnd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800" kern="0">
              <a:solidFill>
                <a:srgbClr val="333399"/>
              </a:solidFill>
              <a:cs typeface="Arial" charset="0"/>
            </a:endParaRPr>
          </a:p>
        </p:txBody>
      </p:sp>
      <p:graphicFrame>
        <p:nvGraphicFramePr>
          <p:cNvPr id="13" name="Таблица 12"/>
          <p:cNvGraphicFramePr>
            <a:graphicFrameLocks noGrp="1"/>
          </p:cNvGraphicFramePr>
          <p:nvPr/>
        </p:nvGraphicFramePr>
        <p:xfrm>
          <a:off x="282575" y="2420938"/>
          <a:ext cx="9364663" cy="4244976"/>
        </p:xfrm>
        <a:graphic>
          <a:graphicData uri="http://schemas.openxmlformats.org/drawingml/2006/table">
            <a:tbl>
              <a:tblPr/>
              <a:tblGrid>
                <a:gridCol w="1823420"/>
                <a:gridCol w="1800401"/>
                <a:gridCol w="2016449"/>
                <a:gridCol w="1872417"/>
                <a:gridCol w="1851976"/>
              </a:tblGrid>
              <a:tr h="716957"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1" i="0" u="none" strike="noStrike" dirty="0" smtClean="0">
                          <a:solidFill>
                            <a:srgbClr val="FFFFF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Безвозмездные поступления</a:t>
                      </a:r>
                    </a:p>
                  </a:txBody>
                  <a:tcPr marL="9525" marR="9525" marT="9522" marB="0" anchor="ctr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1" i="0" u="none" strike="noStrike" kern="1200" noProof="0" dirty="0" smtClean="0">
                          <a:solidFill>
                            <a:srgbClr val="FFFFFF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2017 год (план)</a:t>
                      </a:r>
                      <a:endParaRPr lang="ru-RU" sz="2000" b="1" i="0" u="none" strike="noStrike" kern="1200" noProof="0" dirty="0">
                        <a:solidFill>
                          <a:srgbClr val="FFFFFF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525" marR="9525" marT="9522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1" i="0" u="none" strike="noStrike" kern="1200" noProof="0" dirty="0" smtClean="0">
                          <a:solidFill>
                            <a:srgbClr val="FFFFFF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2018 год (план)</a:t>
                      </a:r>
                      <a:endParaRPr lang="ru-RU" sz="2000" b="1" i="0" u="none" strike="noStrike" kern="1200" noProof="0" dirty="0">
                        <a:solidFill>
                          <a:srgbClr val="FFFFFF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525" marR="9525" marT="9522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i="0" u="none" strike="noStrike" kern="1200" noProof="0" dirty="0" smtClean="0">
                          <a:solidFill>
                            <a:srgbClr val="FFFFFF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2019 год (план)</a:t>
                      </a:r>
                      <a:endParaRPr lang="ru-RU" sz="2000" b="1" i="0" u="none" strike="noStrike" kern="1200" noProof="0" dirty="0">
                        <a:solidFill>
                          <a:srgbClr val="FFFFFF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525" marR="9525" marT="9522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i="0" u="none" strike="noStrike" kern="1200" noProof="0" dirty="0" smtClean="0">
                          <a:solidFill>
                            <a:srgbClr val="FFFFFF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2020 год (план)</a:t>
                      </a:r>
                      <a:endParaRPr lang="ru-RU" sz="2000" b="1" i="0" u="none" strike="noStrike" kern="1200" noProof="0" dirty="0">
                        <a:solidFill>
                          <a:srgbClr val="FFFFFF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525" marR="9525" marT="9522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</a:tr>
              <a:tr h="716957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/>
                        </a:rPr>
                        <a:t>Иные м/б трансферты</a:t>
                      </a:r>
                    </a:p>
                  </a:txBody>
                  <a:tcPr marL="9525" marR="9525" marT="9522" marB="0" anchor="b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2 323 700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2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2 222 500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2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2 222 500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2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2 222 500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2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82077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/>
                          <a:ea typeface="+mn-ea"/>
                          <a:cs typeface="+mn-cs"/>
                        </a:rPr>
                        <a:t>Субсидии</a:t>
                      </a:r>
                    </a:p>
                  </a:txBody>
                  <a:tcPr marL="9525" marR="9525" marT="9522" marB="0" anchor="b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 smtClean="0">
                          <a:effectLst/>
                          <a:latin typeface="Times New Roman"/>
                        </a:rPr>
                        <a:t>408 135 600</a:t>
                      </a:r>
                      <a:endParaRPr lang="ru-RU" sz="20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9525" marR="9525" marT="952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 smtClean="0">
                          <a:effectLst/>
                          <a:latin typeface="Times New Roman"/>
                        </a:rPr>
                        <a:t>562 737 600</a:t>
                      </a:r>
                      <a:endParaRPr lang="ru-RU" sz="20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9525" marR="9525" marT="952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 smtClean="0">
                          <a:effectLst/>
                          <a:latin typeface="Times New Roman"/>
                        </a:rPr>
                        <a:t>272 078 100</a:t>
                      </a:r>
                      <a:endParaRPr lang="ru-RU" sz="20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9525" marR="9525" marT="952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 smtClean="0">
                          <a:effectLst/>
                          <a:latin typeface="Times New Roman"/>
                        </a:rPr>
                        <a:t>271 130 400</a:t>
                      </a:r>
                      <a:endParaRPr lang="ru-RU" sz="20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9525" marR="9525" marT="952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504010">
                <a:tc>
                  <a:txBody>
                    <a:bodyPr/>
                    <a:lstStyle/>
                    <a:p>
                      <a:pPr algn="l" fontAlgn="b"/>
                      <a:r>
                        <a:rPr lang="ru-RU" sz="20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Субвенции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2" marB="0" anchor="b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 smtClean="0">
                          <a:effectLst/>
                          <a:latin typeface="Times New Roman"/>
                        </a:rPr>
                        <a:t>2 648 689 900</a:t>
                      </a:r>
                      <a:endParaRPr lang="ru-RU" sz="20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9525" marR="9525" marT="952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 smtClean="0">
                          <a:effectLst/>
                          <a:latin typeface="Times New Roman"/>
                        </a:rPr>
                        <a:t>2 831 470 600</a:t>
                      </a:r>
                      <a:r>
                        <a:rPr lang="ru-RU" sz="2000" b="0" i="0" u="none" strike="noStrike" dirty="0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 smtClean="0">
                          <a:effectLst/>
                          <a:latin typeface="Times New Roman"/>
                        </a:rPr>
                        <a:t>2 711 477 800</a:t>
                      </a:r>
                      <a:endParaRPr lang="ru-RU" sz="20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9525" marR="9525" marT="952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 smtClean="0">
                          <a:effectLst/>
                          <a:latin typeface="Times New Roman"/>
                        </a:rPr>
                        <a:t>2 692 528 900</a:t>
                      </a:r>
                      <a:endParaRPr lang="ru-RU" sz="20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9525" marR="9525" marT="952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04010">
                <a:tc>
                  <a:txBody>
                    <a:bodyPr/>
                    <a:lstStyle/>
                    <a:p>
                      <a:pPr algn="l" fontAlgn="b"/>
                      <a:r>
                        <a:rPr lang="ru-RU" sz="20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Дотации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2" marB="0" anchor="b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 smtClean="0">
                          <a:effectLst/>
                          <a:latin typeface="Times New Roman"/>
                        </a:rPr>
                        <a:t>741 637 600</a:t>
                      </a:r>
                      <a:endParaRPr lang="ru-RU" sz="20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9525" marR="9525" marT="952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 smtClean="0">
                          <a:effectLst/>
                          <a:latin typeface="Times New Roman"/>
                        </a:rPr>
                        <a:t>757</a:t>
                      </a:r>
                      <a:r>
                        <a:rPr lang="ru-RU" sz="2000" b="0" i="0" u="none" strike="noStrike" baseline="0" dirty="0" smtClean="0">
                          <a:effectLst/>
                          <a:latin typeface="Times New Roman"/>
                        </a:rPr>
                        <a:t> 578 500</a:t>
                      </a:r>
                      <a:endParaRPr lang="ru-RU" sz="20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9525" marR="9525" marT="952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 smtClean="0">
                          <a:effectLst/>
                          <a:latin typeface="Times New Roman"/>
                        </a:rPr>
                        <a:t>757 695 800</a:t>
                      </a:r>
                      <a:endParaRPr lang="ru-RU" sz="20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9525" marR="9525" marT="952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 smtClean="0">
                          <a:effectLst/>
                          <a:latin typeface="Times New Roman"/>
                        </a:rPr>
                        <a:t>757 695 800</a:t>
                      </a:r>
                      <a:endParaRPr lang="ru-RU" sz="20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9525" marR="9525" marT="952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504010">
                <a:tc>
                  <a:txBody>
                    <a:bodyPr/>
                    <a:lstStyle/>
                    <a:p>
                      <a:pPr algn="l" fontAlgn="b"/>
                      <a:r>
                        <a:rPr lang="ru-RU" sz="20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Прочие 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2" marB="0" anchor="b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9525" marR="9525" marT="952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 smtClean="0">
                          <a:effectLst/>
                          <a:latin typeface="Times New Roman"/>
                        </a:rPr>
                        <a:t>23 000</a:t>
                      </a:r>
                      <a:endParaRPr lang="ru-RU" sz="20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9525" marR="9525" marT="952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9525" marR="9525" marT="952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9525" marR="9525" marT="952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716955">
                <a:tc>
                  <a:txBody>
                    <a:bodyPr/>
                    <a:lstStyle/>
                    <a:p>
                      <a:pPr algn="l" fontAlgn="b"/>
                      <a:r>
                        <a:rPr lang="ru-RU" sz="2000" b="1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Итого</a:t>
                      </a:r>
                      <a:endParaRPr lang="ru-RU" sz="20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2" marB="0" anchor="b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1" i="0" u="none" strike="noStrike" dirty="0" smtClean="0">
                          <a:effectLst/>
                          <a:latin typeface="Times New Roman"/>
                        </a:rPr>
                        <a:t>3 800 786 800</a:t>
                      </a:r>
                      <a:endParaRPr lang="ru-RU" sz="2000" b="1" i="0" u="none" strike="noStrike" dirty="0">
                        <a:effectLst/>
                        <a:latin typeface="Times New Roman"/>
                      </a:endParaRPr>
                    </a:p>
                  </a:txBody>
                  <a:tcPr marL="9525" marR="9525" marT="952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1" i="0" u="none" strike="noStrike" dirty="0" smtClean="0">
                          <a:effectLst/>
                          <a:latin typeface="Times New Roman"/>
                        </a:rPr>
                        <a:t>4 154 032 200</a:t>
                      </a:r>
                      <a:endParaRPr lang="ru-RU" sz="2000" b="1" i="0" u="none" strike="noStrike" dirty="0">
                        <a:effectLst/>
                        <a:latin typeface="Times New Roman"/>
                      </a:endParaRPr>
                    </a:p>
                  </a:txBody>
                  <a:tcPr marL="9525" marR="9525" marT="952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1" i="0" u="none" strike="noStrike" dirty="0" smtClean="0">
                          <a:effectLst/>
                          <a:latin typeface="Times New Roman"/>
                        </a:rPr>
                        <a:t>3 743 474 200</a:t>
                      </a:r>
                      <a:endParaRPr lang="ru-RU" sz="2000" b="1" i="0" u="none" strike="noStrike" dirty="0">
                        <a:effectLst/>
                        <a:latin typeface="Times New Roman"/>
                      </a:endParaRPr>
                    </a:p>
                  </a:txBody>
                  <a:tcPr marL="9525" marR="9525" marT="952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1" i="0" u="none" strike="noStrike" dirty="0" smtClean="0">
                          <a:effectLst/>
                          <a:latin typeface="Times New Roman"/>
                        </a:rPr>
                        <a:t>3 723 577 600</a:t>
                      </a:r>
                      <a:endParaRPr lang="ru-RU" sz="2000" b="1" i="0" u="none" strike="noStrike" dirty="0">
                        <a:effectLst/>
                        <a:latin typeface="Times New Roman"/>
                      </a:endParaRPr>
                    </a:p>
                  </a:txBody>
                  <a:tcPr marL="9525" marR="9525" marT="952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38971" name="Прямоугольник 31"/>
          <p:cNvSpPr>
            <a:spLocks noChangeArrowheads="1"/>
          </p:cNvSpPr>
          <p:nvPr/>
        </p:nvSpPr>
        <p:spPr bwMode="auto">
          <a:xfrm>
            <a:off x="2047875" y="487363"/>
            <a:ext cx="7585075" cy="1477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ru-RU" altLang="ru-RU" sz="3000" b="1">
                <a:effectLst/>
                <a:latin typeface="Times New Roman" pitchFamily="18" charset="0"/>
              </a:rPr>
              <a:t>Динамика и структура безвозмездных доходов бюджета города Нефтеюганска 2017 – 2020 гг., руб.</a:t>
            </a:r>
          </a:p>
        </p:txBody>
      </p:sp>
      <p:pic>
        <p:nvPicPr>
          <p:cNvPr id="38972" name="Picture 15" descr="http://sumi-tek.com.tr/images/hakkimizda-3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60338" y="312738"/>
            <a:ext cx="3341688" cy="2214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2" descr="Рисунок155555 копия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37099" y="-62484"/>
            <a:ext cx="10067255" cy="69204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 prstMaterial="matte">
            <a:bevelT/>
            <a:bevelB/>
          </a:sp3d>
          <a:extLst/>
        </p:spPr>
      </p:pic>
      <p:sp>
        <p:nvSpPr>
          <p:cNvPr id="39939" name="Text Box 5"/>
          <p:cNvSpPr txBox="1">
            <a:spLocks noChangeArrowheads="1"/>
          </p:cNvSpPr>
          <p:nvPr/>
        </p:nvSpPr>
        <p:spPr bwMode="auto">
          <a:xfrm>
            <a:off x="2063750" y="1981200"/>
            <a:ext cx="8255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ru-RU" altLang="ru-RU" sz="1400" b="1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39940" name="Text Box 6"/>
          <p:cNvSpPr txBox="1">
            <a:spLocks noChangeArrowheads="1"/>
          </p:cNvSpPr>
          <p:nvPr/>
        </p:nvSpPr>
        <p:spPr bwMode="auto">
          <a:xfrm>
            <a:off x="4017963" y="2852738"/>
            <a:ext cx="198437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200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39941" name="Text Box 7"/>
          <p:cNvSpPr txBox="1">
            <a:spLocks noChangeAspect="1" noChangeArrowheads="1"/>
          </p:cNvSpPr>
          <p:nvPr/>
        </p:nvSpPr>
        <p:spPr bwMode="auto">
          <a:xfrm>
            <a:off x="7059613" y="1268413"/>
            <a:ext cx="2495550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Ctr="1">
            <a:spAutoFit/>
          </a:bodyPr>
          <a:lstStyle>
            <a:lvl1pPr marL="457200" indent="-457200"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ru-RU" altLang="ru-RU" sz="1200" b="1" i="1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  <a:p>
            <a:pPr eaLnBrk="1" hangingPunct="1">
              <a:spcBef>
                <a:spcPct val="50000"/>
              </a:spcBef>
              <a:buFontTx/>
              <a:buNone/>
            </a:pPr>
            <a:endParaRPr lang="ru-RU" altLang="ru-RU" sz="1200" b="1" i="1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39942" name="Text Box 10"/>
          <p:cNvSpPr txBox="1">
            <a:spLocks noChangeArrowheads="1"/>
          </p:cNvSpPr>
          <p:nvPr/>
        </p:nvSpPr>
        <p:spPr bwMode="auto">
          <a:xfrm>
            <a:off x="6062663" y="3068638"/>
            <a:ext cx="198437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200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20489" name="Line 20"/>
          <p:cNvSpPr>
            <a:spLocks noChangeShapeType="1"/>
          </p:cNvSpPr>
          <p:nvPr/>
        </p:nvSpPr>
        <p:spPr bwMode="auto">
          <a:xfrm flipV="1">
            <a:off x="1833563" y="2205038"/>
            <a:ext cx="3041650" cy="2519362"/>
          </a:xfrm>
          <a:prstGeom prst="line">
            <a:avLst/>
          </a:prstGeom>
          <a:noFill/>
          <a:ln>
            <a:noFill/>
          </a:ln>
          <a:extLst/>
        </p:spPr>
        <p:txBody>
          <a:bodyPr anchor="ctr" anchorCtr="1">
            <a:spAutoFit/>
          </a:bodyPr>
          <a:lstStyle/>
          <a:p>
            <a:pPr>
              <a:defRPr/>
            </a:pPr>
            <a:endParaRPr lang="ru-RU"/>
          </a:p>
        </p:txBody>
      </p:sp>
      <p:sp>
        <p:nvSpPr>
          <p:cNvPr id="20490" name="Line 21"/>
          <p:cNvSpPr>
            <a:spLocks noChangeShapeType="1"/>
          </p:cNvSpPr>
          <p:nvPr/>
        </p:nvSpPr>
        <p:spPr bwMode="auto">
          <a:xfrm flipV="1">
            <a:off x="1833563" y="2205038"/>
            <a:ext cx="3041650" cy="2519362"/>
          </a:xfrm>
          <a:prstGeom prst="line">
            <a:avLst/>
          </a:prstGeom>
          <a:noFill/>
          <a:ln>
            <a:noFill/>
          </a:ln>
          <a:extLst/>
        </p:spPr>
        <p:txBody>
          <a:bodyPr anchor="ctr" anchorCtr="1">
            <a:spAutoFit/>
          </a:bodyPr>
          <a:lstStyle/>
          <a:p>
            <a:pPr>
              <a:defRPr/>
            </a:pPr>
            <a:endParaRPr lang="ru-RU"/>
          </a:p>
        </p:txBody>
      </p:sp>
      <p:pic>
        <p:nvPicPr>
          <p:cNvPr id="39945" name="Picture 4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438" y="0"/>
            <a:ext cx="500062" cy="622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26" name="Text Box 3"/>
          <p:cNvSpPr txBox="1">
            <a:spLocks noChangeArrowheads="1"/>
          </p:cNvSpPr>
          <p:nvPr/>
        </p:nvSpPr>
        <p:spPr bwMode="auto">
          <a:xfrm>
            <a:off x="900113" y="0"/>
            <a:ext cx="8985250" cy="3968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r" defTabSz="449263">
              <a:spcBef>
                <a:spcPts val="1000"/>
              </a:spcBef>
              <a:buClr>
                <a:srgbClr val="0000CC"/>
              </a:buClr>
              <a:buSzPct val="100000"/>
              <a:buFont typeface="Arial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sz="2000" b="1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Arial Unicode MS" pitchFamily="34" charset="-128"/>
                <a:cs typeface="Arial Unicode MS" pitchFamily="34" charset="-128"/>
              </a:rPr>
              <a:t>Департамент финансов администрации города Нефтеюганска</a:t>
            </a:r>
          </a:p>
        </p:txBody>
      </p:sp>
      <p:sp>
        <p:nvSpPr>
          <p:cNvPr id="27" name="Line 2"/>
          <p:cNvSpPr>
            <a:spLocks noChangeShapeType="1"/>
          </p:cNvSpPr>
          <p:nvPr/>
        </p:nvSpPr>
        <p:spPr bwMode="auto">
          <a:xfrm>
            <a:off x="765175" y="454025"/>
            <a:ext cx="9180513" cy="1588"/>
          </a:xfrm>
          <a:prstGeom prst="line">
            <a:avLst/>
          </a:prstGeom>
          <a:noFill/>
          <a:ln w="57240">
            <a:solidFill>
              <a:srgbClr val="0000CC"/>
            </a:solidFill>
            <a:miter lim="800000"/>
            <a:headEnd/>
            <a:tailEnd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800" kern="0">
              <a:solidFill>
                <a:srgbClr val="333399"/>
              </a:solidFill>
              <a:cs typeface="Arial" charset="0"/>
            </a:endParaRPr>
          </a:p>
        </p:txBody>
      </p:sp>
      <p:sp>
        <p:nvSpPr>
          <p:cNvPr id="39948" name="Прямоугольник 11"/>
          <p:cNvSpPr>
            <a:spLocks noChangeArrowheads="1"/>
          </p:cNvSpPr>
          <p:nvPr/>
        </p:nvSpPr>
        <p:spPr bwMode="auto">
          <a:xfrm>
            <a:off x="2063750" y="449263"/>
            <a:ext cx="7842250" cy="1477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ru-RU" altLang="ru-RU" sz="3000" b="1">
                <a:effectLst/>
                <a:latin typeface="Times New Roman" pitchFamily="18" charset="0"/>
              </a:rPr>
              <a:t>Результат действия льгот по налогам</a:t>
            </a:r>
          </a:p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ru-RU" altLang="ru-RU" sz="3000" b="1">
                <a:effectLst/>
                <a:latin typeface="Times New Roman" pitchFamily="18" charset="0"/>
              </a:rPr>
              <a:t>в муниципальном образовании город Нефтеюганск за 2016 год</a:t>
            </a:r>
          </a:p>
        </p:txBody>
      </p:sp>
      <p:sp>
        <p:nvSpPr>
          <p:cNvPr id="2" name="Rectangle 13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none" anchor="ctr">
            <a:spAutoFit/>
          </a:bodyPr>
          <a:lstStyle/>
          <a:p>
            <a:pPr>
              <a:defRPr/>
            </a:pPr>
            <a:endParaRPr lang="ru-RU"/>
          </a:p>
        </p:txBody>
      </p:sp>
      <p:sp>
        <p:nvSpPr>
          <p:cNvPr id="4" name="Rectangle 15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none" anchor="ctr">
            <a:spAutoFit/>
          </a:bodyPr>
          <a:lstStyle/>
          <a:p>
            <a:pPr>
              <a:defRPr/>
            </a:pPr>
            <a:endParaRPr lang="ru-RU"/>
          </a:p>
        </p:txBody>
      </p:sp>
      <p:sp>
        <p:nvSpPr>
          <p:cNvPr id="39951" name="Прямоугольник 5"/>
          <p:cNvSpPr>
            <a:spLocks noChangeArrowheads="1"/>
          </p:cNvSpPr>
          <p:nvPr/>
        </p:nvSpPr>
        <p:spPr bwMode="auto">
          <a:xfrm>
            <a:off x="42863" y="3789363"/>
            <a:ext cx="4953000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600" b="1">
                <a:effectLst/>
                <a:latin typeface="Times New Roman" pitchFamily="18" charset="0"/>
              </a:rPr>
              <a:t>Результаты оценки бюджетной и экономической  эффективности предоставленных налоговых льгот по земельному налогу</a:t>
            </a:r>
          </a:p>
        </p:txBody>
      </p:sp>
      <p:sp>
        <p:nvSpPr>
          <p:cNvPr id="39952" name="Прямоугольник 18"/>
          <p:cNvSpPr>
            <a:spLocks noChangeArrowheads="1"/>
          </p:cNvSpPr>
          <p:nvPr/>
        </p:nvSpPr>
        <p:spPr bwMode="auto">
          <a:xfrm>
            <a:off x="4932363" y="3779838"/>
            <a:ext cx="4953000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600" b="1">
                <a:effectLst/>
                <a:latin typeface="Times New Roman" pitchFamily="18" charset="0"/>
              </a:rPr>
              <a:t>Результаты оценки бюджетной и экономической  эффективности предоставленных налоговых льгот по налогу на имущество физических лиц</a:t>
            </a:r>
          </a:p>
        </p:txBody>
      </p:sp>
      <p:sp>
        <p:nvSpPr>
          <p:cNvPr id="3" name="Rectangle 27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>
              <a:defRPr/>
            </a:pPr>
            <a:endParaRPr lang="ru-RU"/>
          </a:p>
        </p:txBody>
      </p:sp>
      <p:graphicFrame>
        <p:nvGraphicFramePr>
          <p:cNvPr id="39954" name="Объект 4"/>
          <p:cNvGraphicFramePr>
            <a:graphicFrameLocks noChangeAspect="1"/>
          </p:cNvGraphicFramePr>
          <p:nvPr/>
        </p:nvGraphicFramePr>
        <p:xfrm>
          <a:off x="28575" y="4524375"/>
          <a:ext cx="4867275" cy="2333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962" name="Диаграмма" r:id="rId6" imgW="4876710" imgH="2333610" progId="MSGraph.Chart.8">
                  <p:embed/>
                </p:oleObj>
              </mc:Choice>
              <mc:Fallback>
                <p:oleObj name="Диаграмма" r:id="rId6" imgW="4876710" imgH="2333610" progId="MSGraph.Chart.8">
                  <p:embed/>
                  <p:pic>
                    <p:nvPicPr>
                      <p:cNvPr id="0" name="Объект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575" y="4524375"/>
                        <a:ext cx="4867275" cy="23336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29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>
              <a:defRPr/>
            </a:pPr>
            <a:endParaRPr lang="ru-RU"/>
          </a:p>
        </p:txBody>
      </p:sp>
      <p:graphicFrame>
        <p:nvGraphicFramePr>
          <p:cNvPr id="39956" name="Объект 7"/>
          <p:cNvGraphicFramePr>
            <a:graphicFrameLocks noChangeAspect="1"/>
          </p:cNvGraphicFramePr>
          <p:nvPr/>
        </p:nvGraphicFramePr>
        <p:xfrm>
          <a:off x="4505325" y="4524375"/>
          <a:ext cx="5524500" cy="2305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963" name="Диаграмма" r:id="rId8" imgW="5533943" imgH="2304990" progId="MSGraph.Chart.8">
                  <p:embed/>
                </p:oleObj>
              </mc:Choice>
              <mc:Fallback>
                <p:oleObj name="Диаграмма" r:id="rId8" imgW="5533943" imgH="2304990" progId="MSGraph.Chart.8">
                  <p:embed/>
                  <p:pic>
                    <p:nvPicPr>
                      <p:cNvPr id="0" name="Объект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05325" y="4524375"/>
                        <a:ext cx="5524500" cy="23050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39957" name="Picture 33" descr="http://previews.123rf.com/images/viktor88/viktor881204/viktor88120400201/13097315-Good-share-Stock-Photo.jpg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1500" y="485775"/>
            <a:ext cx="2652713" cy="1882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" name="Скругленный прямоугольник 27"/>
          <p:cNvSpPr/>
          <p:nvPr/>
        </p:nvSpPr>
        <p:spPr>
          <a:xfrm>
            <a:off x="232249" y="2019299"/>
            <a:ext cx="9433047" cy="1739506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ru-RU"/>
          </a:p>
        </p:txBody>
      </p:sp>
      <p:sp>
        <p:nvSpPr>
          <p:cNvPr id="39961" name="Text Box 14"/>
          <p:cNvSpPr txBox="1">
            <a:spLocks noChangeArrowheads="1"/>
          </p:cNvSpPr>
          <p:nvPr/>
        </p:nvSpPr>
        <p:spPr bwMode="auto">
          <a:xfrm>
            <a:off x="242888" y="2095500"/>
            <a:ext cx="9432925" cy="151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000" tIns="18000" rIns="18000" bIns="18000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ru-RU" altLang="ru-RU" sz="1600" b="1">
                <a:effectLst/>
                <a:latin typeface="Times New Roman" pitchFamily="18" charset="0"/>
                <a:cs typeface="Arial" pitchFamily="34" charset="0"/>
              </a:rPr>
              <a:t>В соответствии с постановлением администрации города Нефтеюганска от 10.06.2010 №1499 «Об утверждении порядка оценки бюджетной, социальной и экономической эффективности предоставляемых (планируемых к предоставлению) налоговых льгот» (изм. от 02.12.2010 №3291) анализ эффективности действия льгот по налогам осуществлялся на основании отчетов,  предоставленных межрайонной инспекцией ФНС России №7 по Ханты-Мансийскому автономному округу - Югре о налоговой базе и структуре начислений по местным налогам за 2015-2016 годы.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2" descr="Рисунок155555 копия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14587" y="0"/>
            <a:ext cx="10006334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 prstMaterial="matte">
            <a:bevelT/>
            <a:bevelB/>
          </a:sp3d>
          <a:extLst/>
        </p:spPr>
      </p:pic>
      <p:sp>
        <p:nvSpPr>
          <p:cNvPr id="40963" name="Text Box 5"/>
          <p:cNvSpPr txBox="1">
            <a:spLocks noChangeArrowheads="1"/>
          </p:cNvSpPr>
          <p:nvPr/>
        </p:nvSpPr>
        <p:spPr bwMode="auto">
          <a:xfrm>
            <a:off x="2063750" y="1981200"/>
            <a:ext cx="8255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ru-RU" altLang="ru-RU" sz="1400" b="1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40964" name="Text Box 6"/>
          <p:cNvSpPr txBox="1">
            <a:spLocks noChangeArrowheads="1"/>
          </p:cNvSpPr>
          <p:nvPr/>
        </p:nvSpPr>
        <p:spPr bwMode="auto">
          <a:xfrm>
            <a:off x="4017963" y="2852738"/>
            <a:ext cx="198437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200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40965" name="AutoShape 9"/>
          <p:cNvSpPr>
            <a:spLocks noChangeArrowheads="1"/>
          </p:cNvSpPr>
          <p:nvPr/>
        </p:nvSpPr>
        <p:spPr bwMode="auto">
          <a:xfrm>
            <a:off x="5186363" y="1916113"/>
            <a:ext cx="990600" cy="609600"/>
          </a:xfrm>
          <a:prstGeom prst="wedgeRectCallout">
            <a:avLst>
              <a:gd name="adj1" fmla="val -43750"/>
              <a:gd name="adj2" fmla="val 70000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 anchorCtr="1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ru-RU" altLang="ru-RU" sz="2400" b="1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40966" name="Text Box 10"/>
          <p:cNvSpPr txBox="1">
            <a:spLocks noChangeArrowheads="1"/>
          </p:cNvSpPr>
          <p:nvPr/>
        </p:nvSpPr>
        <p:spPr bwMode="auto">
          <a:xfrm>
            <a:off x="6024563" y="3068638"/>
            <a:ext cx="19685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200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20489" name="Line 20"/>
          <p:cNvSpPr>
            <a:spLocks noChangeShapeType="1"/>
          </p:cNvSpPr>
          <p:nvPr/>
        </p:nvSpPr>
        <p:spPr bwMode="auto">
          <a:xfrm flipV="1">
            <a:off x="1833563" y="2205038"/>
            <a:ext cx="3041650" cy="2519362"/>
          </a:xfrm>
          <a:prstGeom prst="line">
            <a:avLst/>
          </a:prstGeom>
          <a:noFill/>
          <a:ln>
            <a:noFill/>
          </a:ln>
          <a:extLst/>
        </p:spPr>
        <p:txBody>
          <a:bodyPr anchor="ctr" anchorCtr="1">
            <a:spAutoFit/>
          </a:bodyPr>
          <a:lstStyle/>
          <a:p>
            <a:pPr>
              <a:defRPr/>
            </a:pPr>
            <a:endParaRPr lang="ru-RU"/>
          </a:p>
        </p:txBody>
      </p:sp>
      <p:sp>
        <p:nvSpPr>
          <p:cNvPr id="20490" name="Line 21"/>
          <p:cNvSpPr>
            <a:spLocks noChangeShapeType="1"/>
          </p:cNvSpPr>
          <p:nvPr/>
        </p:nvSpPr>
        <p:spPr bwMode="auto">
          <a:xfrm flipV="1">
            <a:off x="1833563" y="2205038"/>
            <a:ext cx="3041650" cy="2519362"/>
          </a:xfrm>
          <a:prstGeom prst="line">
            <a:avLst/>
          </a:prstGeom>
          <a:noFill/>
          <a:ln>
            <a:noFill/>
          </a:ln>
          <a:extLst/>
        </p:spPr>
        <p:txBody>
          <a:bodyPr anchor="ctr" anchorCtr="1">
            <a:spAutoFit/>
          </a:bodyPr>
          <a:lstStyle/>
          <a:p>
            <a:pPr>
              <a:defRPr/>
            </a:pPr>
            <a:endParaRPr lang="ru-RU"/>
          </a:p>
        </p:txBody>
      </p:sp>
      <p:pic>
        <p:nvPicPr>
          <p:cNvPr id="40969" name="Picture 4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438" y="0"/>
            <a:ext cx="500062" cy="622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26" name="Text Box 3"/>
          <p:cNvSpPr txBox="1">
            <a:spLocks noChangeArrowheads="1"/>
          </p:cNvSpPr>
          <p:nvPr/>
        </p:nvSpPr>
        <p:spPr bwMode="auto">
          <a:xfrm>
            <a:off x="900113" y="0"/>
            <a:ext cx="8985250" cy="3968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r" defTabSz="449263">
              <a:spcBef>
                <a:spcPts val="1000"/>
              </a:spcBef>
              <a:buClr>
                <a:srgbClr val="0000CC"/>
              </a:buClr>
              <a:buSzPct val="100000"/>
              <a:buFont typeface="Arial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sz="2000" b="1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Arial Unicode MS" pitchFamily="34" charset="-128"/>
                <a:cs typeface="Arial Unicode MS" pitchFamily="34" charset="-128"/>
              </a:rPr>
              <a:t>Департамент финансов администрации города Нефтеюганска</a:t>
            </a:r>
          </a:p>
        </p:txBody>
      </p:sp>
      <p:sp>
        <p:nvSpPr>
          <p:cNvPr id="27" name="Line 2"/>
          <p:cNvSpPr>
            <a:spLocks noChangeShapeType="1"/>
          </p:cNvSpPr>
          <p:nvPr/>
        </p:nvSpPr>
        <p:spPr bwMode="auto">
          <a:xfrm>
            <a:off x="725488" y="396875"/>
            <a:ext cx="9180512" cy="1588"/>
          </a:xfrm>
          <a:prstGeom prst="line">
            <a:avLst/>
          </a:prstGeom>
          <a:noFill/>
          <a:ln w="57240">
            <a:solidFill>
              <a:srgbClr val="0000CC"/>
            </a:solidFill>
            <a:miter lim="800000"/>
            <a:headEnd/>
            <a:tailEnd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800" kern="0">
              <a:solidFill>
                <a:srgbClr val="333399"/>
              </a:solidFill>
              <a:cs typeface="Arial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-32620" y="2220913"/>
            <a:ext cx="9842401" cy="1087554"/>
          </a:xfrm>
          <a:prstGeom prst="rect">
            <a:avLst/>
          </a:prstGeom>
          <a:solidFill>
            <a:schemeClr val="accent3">
              <a:lumMod val="85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ru-RU" dirty="0"/>
          </a:p>
        </p:txBody>
      </p:sp>
      <p:sp>
        <p:nvSpPr>
          <p:cNvPr id="40975" name="Text Box 14"/>
          <p:cNvSpPr txBox="1">
            <a:spLocks noChangeArrowheads="1"/>
          </p:cNvSpPr>
          <p:nvPr/>
        </p:nvSpPr>
        <p:spPr bwMode="auto">
          <a:xfrm>
            <a:off x="28575" y="2273300"/>
            <a:ext cx="9771063" cy="960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000" tIns="18000" rIns="18000" bIns="18000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sz="2000" b="1"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Расходы бюджета, согласно Бюджетному кодексу РФ — это денежные средства, направляемые на финансовое обеспечение задач и функций государства и местного самоуправления.</a:t>
            </a:r>
          </a:p>
        </p:txBody>
      </p:sp>
      <p:sp>
        <p:nvSpPr>
          <p:cNvPr id="22" name="Прямоугольник 21"/>
          <p:cNvSpPr/>
          <p:nvPr/>
        </p:nvSpPr>
        <p:spPr>
          <a:xfrm>
            <a:off x="571500" y="3837857"/>
            <a:ext cx="2454275" cy="918295"/>
          </a:xfrm>
          <a:prstGeom prst="rect">
            <a:avLst/>
          </a:prstGeom>
          <a:solidFill>
            <a:schemeClr val="accent3">
              <a:lumMod val="65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ru-RU"/>
          </a:p>
        </p:txBody>
      </p:sp>
      <p:sp>
        <p:nvSpPr>
          <p:cNvPr id="40979" name="Text Box 14"/>
          <p:cNvSpPr txBox="1">
            <a:spLocks noChangeArrowheads="1"/>
          </p:cNvSpPr>
          <p:nvPr/>
        </p:nvSpPr>
        <p:spPr bwMode="auto">
          <a:xfrm>
            <a:off x="571500" y="4052888"/>
            <a:ext cx="2454275" cy="49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000" tIns="18000" rIns="18000" bIns="18000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ru-RU" altLang="ru-RU" sz="1500" b="1"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В ФУНКЦИОНАЛЬНОМ РАЗРЕЗЕ</a:t>
            </a:r>
          </a:p>
        </p:txBody>
      </p:sp>
      <p:sp>
        <p:nvSpPr>
          <p:cNvPr id="24" name="Прямоугольник 23"/>
          <p:cNvSpPr/>
          <p:nvPr/>
        </p:nvSpPr>
        <p:spPr>
          <a:xfrm>
            <a:off x="6825207" y="3841493"/>
            <a:ext cx="2304257" cy="914658"/>
          </a:xfrm>
          <a:prstGeom prst="rect">
            <a:avLst/>
          </a:prstGeom>
          <a:solidFill>
            <a:schemeClr val="accent3">
              <a:lumMod val="65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ru-RU"/>
          </a:p>
        </p:txBody>
      </p:sp>
      <p:sp>
        <p:nvSpPr>
          <p:cNvPr id="25" name="Прямоугольник 24"/>
          <p:cNvSpPr/>
          <p:nvPr/>
        </p:nvSpPr>
        <p:spPr>
          <a:xfrm>
            <a:off x="3710235" y="3841494"/>
            <a:ext cx="2454275" cy="914658"/>
          </a:xfrm>
          <a:prstGeom prst="rect">
            <a:avLst/>
          </a:prstGeom>
          <a:solidFill>
            <a:schemeClr val="accent3">
              <a:lumMod val="65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ru-RU"/>
          </a:p>
        </p:txBody>
      </p:sp>
      <p:sp>
        <p:nvSpPr>
          <p:cNvPr id="40986" name="Text Box 14"/>
          <p:cNvSpPr txBox="1">
            <a:spLocks noChangeArrowheads="1"/>
          </p:cNvSpPr>
          <p:nvPr/>
        </p:nvSpPr>
        <p:spPr bwMode="auto">
          <a:xfrm>
            <a:off x="3705225" y="3937000"/>
            <a:ext cx="2454275" cy="728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000" tIns="18000" rIns="18000" bIns="18000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ru-RU" altLang="ru-RU" sz="1500" b="1"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В  РАЗРЕЗЕ ГЛАВНЫХ РАСПОРЯДИТЕЛЕЙ БЮДЖЕТНЫХ СРЕДСТВ</a:t>
            </a:r>
          </a:p>
        </p:txBody>
      </p:sp>
      <p:sp>
        <p:nvSpPr>
          <p:cNvPr id="40987" name="Text Box 14"/>
          <p:cNvSpPr txBox="1">
            <a:spLocks noChangeArrowheads="1"/>
          </p:cNvSpPr>
          <p:nvPr/>
        </p:nvSpPr>
        <p:spPr bwMode="auto">
          <a:xfrm>
            <a:off x="6832600" y="3933825"/>
            <a:ext cx="2289175" cy="728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000" tIns="18000" rIns="18000" bIns="18000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ru-RU" altLang="ru-RU" sz="1500" b="1"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В  РАМКАХ МУНИЦИПАЛЬНЫХ ПРОГРАММ</a:t>
            </a:r>
          </a:p>
        </p:txBody>
      </p:sp>
      <p:pic>
        <p:nvPicPr>
          <p:cNvPr id="40988" name="Picture 14" descr="http://vertya.ucoz.ru/Foto/come-redigere-i-bilanci-straordinari_de8efed23f596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9438" y="508000"/>
            <a:ext cx="3636962" cy="1697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89" name="Прямоугольник 21"/>
          <p:cNvSpPr>
            <a:spLocks noChangeArrowheads="1"/>
          </p:cNvSpPr>
          <p:nvPr/>
        </p:nvSpPr>
        <p:spPr bwMode="auto">
          <a:xfrm>
            <a:off x="889000" y="617538"/>
            <a:ext cx="8972550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ru-RU" altLang="ru-RU" sz="3000" b="1">
                <a:effectLst/>
                <a:latin typeface="Times New Roman" pitchFamily="18" charset="0"/>
              </a:rPr>
              <a:t>Динамика расходов бюджета города Нефтеюганска 2017 – 2020 гг., руб.</a:t>
            </a:r>
          </a:p>
        </p:txBody>
      </p:sp>
      <p:sp>
        <p:nvSpPr>
          <p:cNvPr id="38" name="Нашивка 37"/>
          <p:cNvSpPr/>
          <p:nvPr/>
        </p:nvSpPr>
        <p:spPr>
          <a:xfrm rot="5400000">
            <a:off x="1555377" y="3218665"/>
            <a:ext cx="306960" cy="568498"/>
          </a:xfrm>
          <a:prstGeom prst="chevron">
            <a:avLst/>
          </a:prstGeom>
          <a:solidFill>
            <a:srgbClr val="C00000"/>
          </a:solidFill>
          <a:ln>
            <a:noFill/>
          </a:ln>
          <a:scene3d>
            <a:camera prst="orthographicFront"/>
            <a:lightRig rig="threePt" dir="t"/>
          </a:scene3d>
          <a:sp3d prstMaterial="metal"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39" name="Нашивка 38"/>
          <p:cNvSpPr/>
          <p:nvPr/>
        </p:nvSpPr>
        <p:spPr>
          <a:xfrm rot="5400000">
            <a:off x="1551929" y="3411446"/>
            <a:ext cx="306960" cy="568498"/>
          </a:xfrm>
          <a:prstGeom prst="chevron">
            <a:avLst/>
          </a:prstGeom>
          <a:solidFill>
            <a:srgbClr val="C00000"/>
          </a:solidFill>
          <a:ln>
            <a:noFill/>
          </a:ln>
          <a:scene3d>
            <a:camera prst="orthographicFront"/>
            <a:lightRig rig="threePt" dir="t"/>
          </a:scene3d>
          <a:sp3d prstMaterial="metal"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40" name="Нашивка 39"/>
          <p:cNvSpPr/>
          <p:nvPr/>
        </p:nvSpPr>
        <p:spPr>
          <a:xfrm rot="5400000">
            <a:off x="4783892" y="3218665"/>
            <a:ext cx="306960" cy="568498"/>
          </a:xfrm>
          <a:prstGeom prst="chevron">
            <a:avLst/>
          </a:prstGeom>
          <a:solidFill>
            <a:srgbClr val="C00000"/>
          </a:solidFill>
          <a:ln>
            <a:noFill/>
          </a:ln>
          <a:scene3d>
            <a:camera prst="orthographicFront"/>
            <a:lightRig rig="threePt" dir="t"/>
          </a:scene3d>
          <a:sp3d prstMaterial="metal"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41" name="Нашивка 40"/>
          <p:cNvSpPr/>
          <p:nvPr/>
        </p:nvSpPr>
        <p:spPr>
          <a:xfrm rot="5400000">
            <a:off x="4783892" y="3411446"/>
            <a:ext cx="306960" cy="568498"/>
          </a:xfrm>
          <a:prstGeom prst="chevron">
            <a:avLst/>
          </a:prstGeom>
          <a:solidFill>
            <a:srgbClr val="C00000"/>
          </a:solidFill>
          <a:ln>
            <a:noFill/>
          </a:ln>
          <a:scene3d>
            <a:camera prst="orthographicFront"/>
            <a:lightRig rig="threePt" dir="t"/>
          </a:scene3d>
          <a:sp3d prstMaterial="metal"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42" name="Нашивка 41"/>
          <p:cNvSpPr/>
          <p:nvPr/>
        </p:nvSpPr>
        <p:spPr>
          <a:xfrm rot="5400000">
            <a:off x="7914195" y="3218665"/>
            <a:ext cx="306960" cy="568498"/>
          </a:xfrm>
          <a:prstGeom prst="chevron">
            <a:avLst/>
          </a:prstGeom>
          <a:solidFill>
            <a:srgbClr val="C00000"/>
          </a:solidFill>
          <a:ln>
            <a:noFill/>
          </a:ln>
          <a:scene3d>
            <a:camera prst="orthographicFront"/>
            <a:lightRig rig="threePt" dir="t"/>
          </a:scene3d>
          <a:sp3d prstMaterial="metal"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43" name="Нашивка 42"/>
          <p:cNvSpPr/>
          <p:nvPr/>
        </p:nvSpPr>
        <p:spPr>
          <a:xfrm rot="5400000">
            <a:off x="7914195" y="3400128"/>
            <a:ext cx="306960" cy="568498"/>
          </a:xfrm>
          <a:prstGeom prst="chevron">
            <a:avLst/>
          </a:prstGeom>
          <a:solidFill>
            <a:srgbClr val="C00000"/>
          </a:solidFill>
          <a:ln>
            <a:noFill/>
          </a:ln>
          <a:scene3d>
            <a:camera prst="orthographicFront"/>
            <a:lightRig rig="threePt" dir="t"/>
          </a:scene3d>
          <a:sp3d prstMaterial="metal"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ru-RU">
              <a:solidFill>
                <a:schemeClr val="tx1"/>
              </a:solidFill>
            </a:endParaRPr>
          </a:p>
        </p:txBody>
      </p:sp>
      <p:graphicFrame>
        <p:nvGraphicFramePr>
          <p:cNvPr id="41008" name="Диаграмма 4"/>
          <p:cNvGraphicFramePr>
            <a:graphicFrameLocks/>
          </p:cNvGraphicFramePr>
          <p:nvPr/>
        </p:nvGraphicFramePr>
        <p:xfrm>
          <a:off x="941388" y="4818063"/>
          <a:ext cx="7734300" cy="18113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17" r:id="rId8" imgW="7736494" imgH="1810669" progId="Excel.Chart.8">
                  <p:embed/>
                </p:oleObj>
              </mc:Choice>
              <mc:Fallback>
                <p:oleObj r:id="rId8" imgW="7736494" imgH="1810669" progId="Excel.Chart.8">
                  <p:embed/>
                  <p:pic>
                    <p:nvPicPr>
                      <p:cNvPr id="0" name="Диаграмма 4"/>
                      <p:cNvPicPr>
                        <a:picLocks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41388" y="4818063"/>
                        <a:ext cx="7734300" cy="18113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009" name="Text Box 14"/>
          <p:cNvSpPr txBox="1">
            <a:spLocks noChangeArrowheads="1"/>
          </p:cNvSpPr>
          <p:nvPr/>
        </p:nvSpPr>
        <p:spPr bwMode="auto">
          <a:xfrm>
            <a:off x="2116138" y="6329363"/>
            <a:ext cx="1238250" cy="496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2000" tIns="18000" rIns="216000" bIns="18000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ru-RU" altLang="ru-RU" sz="1600" b="1"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2017 год </a:t>
            </a:r>
            <a:r>
              <a:rPr lang="ru-RU" altLang="ru-RU" sz="1400" b="1"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(план)</a:t>
            </a:r>
          </a:p>
        </p:txBody>
      </p:sp>
      <p:sp>
        <p:nvSpPr>
          <p:cNvPr id="41010" name="Text Box 14"/>
          <p:cNvSpPr txBox="1">
            <a:spLocks noChangeArrowheads="1"/>
          </p:cNvSpPr>
          <p:nvPr/>
        </p:nvSpPr>
        <p:spPr bwMode="auto">
          <a:xfrm>
            <a:off x="3478213" y="6329363"/>
            <a:ext cx="1238250" cy="496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2000" tIns="18000" rIns="216000" bIns="18000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ru-RU" altLang="ru-RU" sz="1600" b="1"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2018 год </a:t>
            </a:r>
            <a:r>
              <a:rPr lang="ru-RU" altLang="ru-RU" sz="1400" b="1"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(план)</a:t>
            </a:r>
          </a:p>
        </p:txBody>
      </p:sp>
      <p:sp>
        <p:nvSpPr>
          <p:cNvPr id="41011" name="Text Box 14"/>
          <p:cNvSpPr txBox="1">
            <a:spLocks noChangeArrowheads="1"/>
          </p:cNvSpPr>
          <p:nvPr/>
        </p:nvSpPr>
        <p:spPr bwMode="auto">
          <a:xfrm>
            <a:off x="4845050" y="6329363"/>
            <a:ext cx="1238250" cy="496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2000" tIns="18000" rIns="216000" bIns="18000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ru-RU" altLang="ru-RU" sz="1600" b="1"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2019 год </a:t>
            </a:r>
            <a:r>
              <a:rPr lang="ru-RU" altLang="ru-RU" sz="1400" b="1"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(план)</a:t>
            </a:r>
          </a:p>
        </p:txBody>
      </p:sp>
      <p:sp>
        <p:nvSpPr>
          <p:cNvPr id="41012" name="Text Box 14"/>
          <p:cNvSpPr txBox="1">
            <a:spLocks noChangeArrowheads="1"/>
          </p:cNvSpPr>
          <p:nvPr/>
        </p:nvSpPr>
        <p:spPr bwMode="auto">
          <a:xfrm>
            <a:off x="6124575" y="6329363"/>
            <a:ext cx="1238250" cy="496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2000" tIns="18000" rIns="216000" bIns="18000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ru-RU" altLang="ru-RU" sz="1600" b="1"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2020 год </a:t>
            </a:r>
            <a:r>
              <a:rPr lang="ru-RU" altLang="ru-RU" sz="1400" b="1"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(план)</a:t>
            </a:r>
          </a:p>
        </p:txBody>
      </p:sp>
      <p:sp>
        <p:nvSpPr>
          <p:cNvPr id="41013" name="Text Box 14"/>
          <p:cNvSpPr txBox="1">
            <a:spLocks noChangeArrowheads="1"/>
          </p:cNvSpPr>
          <p:nvPr/>
        </p:nvSpPr>
        <p:spPr bwMode="auto">
          <a:xfrm>
            <a:off x="2146300" y="4941888"/>
            <a:ext cx="1331913" cy="282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000" tIns="18000" rIns="18000" bIns="18000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ru-RU" altLang="ru-RU" sz="1600" b="1"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5 975 390 955</a:t>
            </a:r>
          </a:p>
        </p:txBody>
      </p:sp>
      <p:sp>
        <p:nvSpPr>
          <p:cNvPr id="41014" name="Text Box 14"/>
          <p:cNvSpPr txBox="1">
            <a:spLocks noChangeArrowheads="1"/>
          </p:cNvSpPr>
          <p:nvPr/>
        </p:nvSpPr>
        <p:spPr bwMode="auto">
          <a:xfrm>
            <a:off x="3489325" y="4954588"/>
            <a:ext cx="1331913" cy="282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000" tIns="18000" rIns="18000" bIns="18000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ru-RU" altLang="ru-RU" sz="1600" b="1"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6 683 524 012</a:t>
            </a:r>
          </a:p>
        </p:txBody>
      </p:sp>
      <p:sp>
        <p:nvSpPr>
          <p:cNvPr id="41015" name="Text Box 14"/>
          <p:cNvSpPr txBox="1">
            <a:spLocks noChangeArrowheads="1"/>
          </p:cNvSpPr>
          <p:nvPr/>
        </p:nvSpPr>
        <p:spPr bwMode="auto">
          <a:xfrm>
            <a:off x="4932363" y="4951413"/>
            <a:ext cx="1331912" cy="282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000" tIns="18000" rIns="18000" bIns="18000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ru-RU" altLang="ru-RU" sz="1600" b="1"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6 319 186 849</a:t>
            </a:r>
          </a:p>
        </p:txBody>
      </p:sp>
      <p:sp>
        <p:nvSpPr>
          <p:cNvPr id="41016" name="Text Box 14"/>
          <p:cNvSpPr txBox="1">
            <a:spLocks noChangeArrowheads="1"/>
          </p:cNvSpPr>
          <p:nvPr/>
        </p:nvSpPr>
        <p:spPr bwMode="auto">
          <a:xfrm>
            <a:off x="6321425" y="4954588"/>
            <a:ext cx="1331913" cy="282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000" tIns="18000" rIns="18000" bIns="18000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ru-RU" altLang="ru-RU" sz="1600" b="1"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6 303 685 869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2" descr="Рисунок155555 копия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87058" y="0"/>
            <a:ext cx="9993058" cy="70103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 prstMaterial="matte">
            <a:bevelT/>
            <a:bevelB/>
          </a:sp3d>
          <a:extLst/>
        </p:spPr>
      </p:pic>
      <p:sp>
        <p:nvSpPr>
          <p:cNvPr id="41987" name="Text Box 6"/>
          <p:cNvSpPr txBox="1">
            <a:spLocks noChangeArrowheads="1"/>
          </p:cNvSpPr>
          <p:nvPr/>
        </p:nvSpPr>
        <p:spPr bwMode="auto">
          <a:xfrm>
            <a:off x="4017963" y="2852738"/>
            <a:ext cx="198437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200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41988" name="Text Box 7"/>
          <p:cNvSpPr txBox="1">
            <a:spLocks noChangeAspect="1" noChangeArrowheads="1"/>
          </p:cNvSpPr>
          <p:nvPr/>
        </p:nvSpPr>
        <p:spPr bwMode="auto">
          <a:xfrm>
            <a:off x="7059613" y="1268413"/>
            <a:ext cx="2495550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Ctr="1">
            <a:spAutoFit/>
          </a:bodyPr>
          <a:lstStyle>
            <a:lvl1pPr marL="457200" indent="-457200"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ru-RU" altLang="ru-RU" sz="1200" b="1" i="1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  <a:p>
            <a:pPr eaLnBrk="1" hangingPunct="1">
              <a:spcBef>
                <a:spcPct val="50000"/>
              </a:spcBef>
              <a:buFontTx/>
              <a:buNone/>
            </a:pPr>
            <a:endParaRPr lang="ru-RU" altLang="ru-RU" sz="1200" b="1" i="1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41989" name="Text Box 10"/>
          <p:cNvSpPr txBox="1">
            <a:spLocks noChangeArrowheads="1"/>
          </p:cNvSpPr>
          <p:nvPr/>
        </p:nvSpPr>
        <p:spPr bwMode="auto">
          <a:xfrm>
            <a:off x="6062663" y="3068638"/>
            <a:ext cx="198437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200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24585" name="Line 20"/>
          <p:cNvSpPr>
            <a:spLocks noChangeShapeType="1"/>
          </p:cNvSpPr>
          <p:nvPr/>
        </p:nvSpPr>
        <p:spPr bwMode="auto">
          <a:xfrm flipV="1">
            <a:off x="1833563" y="2205038"/>
            <a:ext cx="3041650" cy="2519362"/>
          </a:xfrm>
          <a:prstGeom prst="line">
            <a:avLst/>
          </a:prstGeom>
          <a:noFill/>
          <a:ln>
            <a:noFill/>
          </a:ln>
          <a:extLst/>
        </p:spPr>
        <p:txBody>
          <a:bodyPr anchor="ctr" anchorCtr="1">
            <a:spAutoFit/>
          </a:bodyPr>
          <a:lstStyle/>
          <a:p>
            <a:pPr>
              <a:defRPr/>
            </a:pPr>
            <a:endParaRPr lang="ru-RU" dirty="0"/>
          </a:p>
        </p:txBody>
      </p:sp>
      <p:sp>
        <p:nvSpPr>
          <p:cNvPr id="24586" name="Line 21"/>
          <p:cNvSpPr>
            <a:spLocks noChangeShapeType="1"/>
          </p:cNvSpPr>
          <p:nvPr/>
        </p:nvSpPr>
        <p:spPr bwMode="auto">
          <a:xfrm flipV="1">
            <a:off x="1833563" y="2205038"/>
            <a:ext cx="3041650" cy="2519362"/>
          </a:xfrm>
          <a:prstGeom prst="line">
            <a:avLst/>
          </a:prstGeom>
          <a:noFill/>
          <a:ln>
            <a:noFill/>
          </a:ln>
          <a:extLst/>
        </p:spPr>
        <p:txBody>
          <a:bodyPr anchor="ctr" anchorCtr="1">
            <a:spAutoFit/>
          </a:bodyPr>
          <a:lstStyle/>
          <a:p>
            <a:pPr>
              <a:defRPr/>
            </a:pPr>
            <a:endParaRPr lang="ru-RU" dirty="0"/>
          </a:p>
        </p:txBody>
      </p:sp>
      <p:pic>
        <p:nvPicPr>
          <p:cNvPr id="41992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438" y="0"/>
            <a:ext cx="500062" cy="622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26" name="Text Box 3"/>
          <p:cNvSpPr txBox="1">
            <a:spLocks noChangeArrowheads="1"/>
          </p:cNvSpPr>
          <p:nvPr/>
        </p:nvSpPr>
        <p:spPr bwMode="auto">
          <a:xfrm>
            <a:off x="900113" y="0"/>
            <a:ext cx="8985250" cy="3968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r" defTabSz="449263">
              <a:spcBef>
                <a:spcPts val="1000"/>
              </a:spcBef>
              <a:buClr>
                <a:srgbClr val="0000CC"/>
              </a:buClr>
              <a:buSzPct val="100000"/>
              <a:buFont typeface="Arial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sz="2000" b="1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Arial Unicode MS" pitchFamily="34" charset="-128"/>
                <a:cs typeface="Arial Unicode MS" pitchFamily="34" charset="-128"/>
              </a:rPr>
              <a:t>Департамент финансов администрации города Нефтеюганска</a:t>
            </a:r>
          </a:p>
        </p:txBody>
      </p:sp>
      <p:sp>
        <p:nvSpPr>
          <p:cNvPr id="27" name="Line 2"/>
          <p:cNvSpPr>
            <a:spLocks noChangeShapeType="1"/>
          </p:cNvSpPr>
          <p:nvPr/>
        </p:nvSpPr>
        <p:spPr bwMode="auto">
          <a:xfrm>
            <a:off x="725488" y="396875"/>
            <a:ext cx="9180512" cy="1588"/>
          </a:xfrm>
          <a:prstGeom prst="line">
            <a:avLst/>
          </a:prstGeom>
          <a:noFill/>
          <a:ln w="57240">
            <a:solidFill>
              <a:srgbClr val="0000CC"/>
            </a:solidFill>
            <a:miter lim="800000"/>
            <a:headEnd/>
            <a:tailEnd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800" kern="0" dirty="0">
              <a:solidFill>
                <a:srgbClr val="333399"/>
              </a:solidFill>
              <a:cs typeface="Arial" charset="0"/>
            </a:endParaRPr>
          </a:p>
        </p:txBody>
      </p:sp>
      <p:pic>
        <p:nvPicPr>
          <p:cNvPr id="41995" name="Picture 8" descr="http://www.voipzip.com/wp-content/uploads/2010/10/products22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1500" y="428625"/>
            <a:ext cx="3446463" cy="1679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36" name="Таблица 35"/>
          <p:cNvGraphicFramePr>
            <a:graphicFrameLocks noGrp="1"/>
          </p:cNvGraphicFramePr>
          <p:nvPr/>
        </p:nvGraphicFramePr>
        <p:xfrm>
          <a:off x="1360488" y="1779588"/>
          <a:ext cx="8064501" cy="5114927"/>
        </p:xfrm>
        <a:graphic>
          <a:graphicData uri="http://schemas.openxmlformats.org/drawingml/2006/table">
            <a:tbl>
              <a:tblPr/>
              <a:tblGrid>
                <a:gridCol w="2707984"/>
                <a:gridCol w="1353922"/>
                <a:gridCol w="1471653"/>
                <a:gridCol w="1265471"/>
                <a:gridCol w="1265471"/>
              </a:tblGrid>
              <a:tr h="21586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algn="ctr" defTabSz="914400" rtl="0" eaLnBrk="1" fontAlgn="b" latinLnBrk="0" hangingPunct="1"/>
                      <a:r>
                        <a:rPr lang="ru-RU" sz="1200" b="1" i="1" u="none" strike="noStrike" kern="1200" dirty="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РАСХОДЫ</a:t>
                      </a:r>
                      <a:endParaRPr lang="ru-RU" sz="1200" b="1" i="1" u="none" strike="noStrike" kern="1200" dirty="0">
                        <a:solidFill>
                          <a:srgbClr val="000000"/>
                        </a:solidFill>
                        <a:latin typeface="Times New Roman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1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2017 год (план)</a:t>
                      </a:r>
                      <a:endParaRPr lang="ru-RU" sz="1200" b="1" i="1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1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2018 год (план)</a:t>
                      </a:r>
                      <a:endParaRPr lang="ru-RU" sz="1200" b="1" i="1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i="1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2019 год (план)</a:t>
                      </a:r>
                      <a:endParaRPr lang="ru-RU" sz="1200" b="1" i="1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ru-RU" sz="1200" b="1" i="1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2020 год</a:t>
                      </a:r>
                      <a:r>
                        <a:rPr lang="ru-RU" sz="1200" b="1" i="1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(план)</a:t>
                      </a:r>
                      <a:endParaRPr lang="ru-RU" sz="1200" b="1" i="1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50000"/>
                      </a:schemeClr>
                    </a:solidFill>
                  </a:tcPr>
                </a:tc>
              </a:tr>
              <a:tr h="38718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eaLnBrk="1" hangingPunct="1">
                        <a:spcBef>
                          <a:spcPct val="50000"/>
                        </a:spcBef>
                        <a:buFontTx/>
                        <a:buNone/>
                      </a:pPr>
                      <a:r>
                        <a:rPr lang="ru-RU" altLang="ru-RU" sz="1200" b="1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Общегосударственные вопросы</a:t>
                      </a:r>
                      <a:endParaRPr lang="ru-RU" altLang="ru-RU" sz="1200" b="1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600 997 660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>
                          <a:effectLst/>
                          <a:latin typeface="Times New Roman"/>
                        </a:rPr>
                        <a:t>621 988 140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>
                          <a:effectLst/>
                          <a:latin typeface="Times New Roman"/>
                        </a:rPr>
                        <a:t>622 037 640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>
                          <a:effectLst/>
                          <a:latin typeface="Times New Roman"/>
                        </a:rPr>
                        <a:t>621 461 440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47327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eaLnBrk="1" hangingPunct="1">
                        <a:spcBef>
                          <a:spcPct val="50000"/>
                        </a:spcBef>
                        <a:buFontTx/>
                        <a:buNone/>
                      </a:pPr>
                      <a:r>
                        <a:rPr lang="ru-RU" altLang="ru-RU" sz="1200" b="1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Национальная безопасность  и правоохранительная деятельность</a:t>
                      </a:r>
                      <a:endParaRPr lang="ru-RU" altLang="ru-RU" sz="1200" b="1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42 402 500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>
                          <a:effectLst/>
                          <a:latin typeface="Times New Roman"/>
                        </a:rPr>
                        <a:t>46 305 415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>
                          <a:effectLst/>
                          <a:latin typeface="Times New Roman"/>
                        </a:rPr>
                        <a:t>39 460 800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>
                          <a:effectLst/>
                          <a:latin typeface="Times New Roman"/>
                        </a:rPr>
                        <a:t>39 488 600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429457">
                <a:tc>
                  <a:txBody>
                    <a:bodyPr/>
                    <a:lstStyle/>
                    <a:p>
                      <a:pPr marL="0" algn="l" defTabSz="914400" rtl="0" eaLnBrk="1" fontAlgn="b" latinLnBrk="0" hangingPunct="1">
                        <a:spcBef>
                          <a:spcPct val="50000"/>
                        </a:spcBef>
                        <a:buFontTx/>
                        <a:buNone/>
                      </a:pPr>
                      <a:r>
                        <a:rPr lang="ru-RU" sz="1200" b="1" i="0" u="none" strike="noStrike" kern="1200" dirty="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Национальная экономика</a:t>
                      </a:r>
                      <a:endParaRPr lang="ru-RU" sz="1200" b="1" i="0" u="none" strike="noStrike" kern="1200" dirty="0">
                        <a:solidFill>
                          <a:srgbClr val="000000"/>
                        </a:solidFill>
                        <a:latin typeface="Times New Roman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ru-RU" sz="1200" b="0" i="0" u="none" strike="noStrike" kern="1200" dirty="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525 849 035</a:t>
                      </a:r>
                      <a:endParaRPr lang="ru-RU" sz="1200" b="0" i="0" u="none" strike="noStrike" kern="1200" dirty="0">
                        <a:solidFill>
                          <a:srgbClr val="000000"/>
                        </a:solidFill>
                        <a:latin typeface="Times New Roman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>
                          <a:effectLst/>
                          <a:latin typeface="Times New Roman"/>
                        </a:rPr>
                        <a:t>647 116 919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>
                          <a:effectLst/>
                          <a:latin typeface="Times New Roman"/>
                        </a:rPr>
                        <a:t>600 774 489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>
                          <a:effectLst/>
                          <a:latin typeface="Times New Roman"/>
                        </a:rPr>
                        <a:t>600 917 307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431939"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altLang="ru-RU" sz="1200" b="1" i="0" u="none" strike="noStrike" kern="1200" dirty="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Жилищно-коммунальное хозяйство</a:t>
                      </a:r>
                      <a:endParaRPr lang="ru-RU" sz="1200" b="1" i="0" u="none" strike="noStrike" kern="1200" dirty="0">
                        <a:solidFill>
                          <a:srgbClr val="000000"/>
                        </a:solidFill>
                        <a:latin typeface="Times New Roman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ru-RU" sz="1200" b="0" i="0" u="none" strike="noStrike" kern="1200" dirty="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434 331 195</a:t>
                      </a:r>
                      <a:endParaRPr lang="ru-RU" sz="1200" b="0" i="0" u="none" strike="noStrike" kern="1200" dirty="0">
                        <a:solidFill>
                          <a:srgbClr val="000000"/>
                        </a:solidFill>
                        <a:latin typeface="Times New Roman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>
                          <a:effectLst/>
                          <a:latin typeface="Times New Roman"/>
                        </a:rPr>
                        <a:t>573 803 230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>
                          <a:effectLst/>
                          <a:latin typeface="Times New Roman"/>
                        </a:rPr>
                        <a:t>432 835 300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>
                          <a:effectLst/>
                          <a:latin typeface="Times New Roman"/>
                        </a:rPr>
                        <a:t>407 857 250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431939"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i="0" u="none" strike="noStrike" kern="1200" dirty="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Охрана окружающей среды</a:t>
                      </a:r>
                      <a:endParaRPr lang="ru-RU" sz="1200" b="1" i="0" u="none" strike="noStrike" kern="1200" dirty="0">
                        <a:solidFill>
                          <a:srgbClr val="000000"/>
                        </a:solidFill>
                        <a:latin typeface="Times New Roman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ru-RU" sz="1200" b="0" i="0" u="none" strike="noStrike" kern="1200" dirty="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65 900</a:t>
                      </a:r>
                      <a:endParaRPr lang="ru-RU" sz="1200" b="0" i="0" u="none" strike="noStrike" kern="1200" dirty="0">
                        <a:solidFill>
                          <a:srgbClr val="000000"/>
                        </a:solidFill>
                        <a:latin typeface="Times New Roman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>
                          <a:effectLst/>
                          <a:latin typeface="Times New Roman"/>
                        </a:rPr>
                        <a:t>197 500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>
                          <a:effectLst/>
                          <a:latin typeface="Times New Roman"/>
                        </a:rPr>
                        <a:t>197 500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>
                          <a:effectLst/>
                          <a:latin typeface="Times New Roman"/>
                        </a:rPr>
                        <a:t>197 500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59948"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altLang="ru-RU" sz="1200" b="1" i="0" u="none" strike="noStrike" kern="1200" dirty="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Образование</a:t>
                      </a:r>
                      <a:endParaRPr lang="ru-RU" sz="1200" b="1" i="0" u="none" strike="noStrike" kern="1200" dirty="0">
                        <a:solidFill>
                          <a:srgbClr val="000000"/>
                        </a:solidFill>
                        <a:latin typeface="Times New Roman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ru-RU" sz="1200" b="0" i="0" u="none" strike="noStrike" kern="1200" dirty="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3 588 896 964</a:t>
                      </a:r>
                      <a:endParaRPr lang="ru-RU" sz="1200" b="0" i="0" u="none" strike="noStrike" kern="1200" dirty="0">
                        <a:solidFill>
                          <a:srgbClr val="000000"/>
                        </a:solidFill>
                        <a:latin typeface="Times New Roman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>
                          <a:effectLst/>
                          <a:latin typeface="Times New Roman"/>
                        </a:rPr>
                        <a:t>3 596 151 590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>
                          <a:effectLst/>
                          <a:latin typeface="Times New Roman"/>
                        </a:rPr>
                        <a:t>3 466 694 906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>
                          <a:effectLst/>
                          <a:latin typeface="Times New Roman"/>
                        </a:rPr>
                        <a:t>3 451 608 808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59948"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altLang="ru-RU" sz="1200" b="1" i="0" u="none" strike="noStrike" kern="1200" dirty="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Культура, кинематография</a:t>
                      </a:r>
                      <a:endParaRPr lang="ru-RU" sz="1200" b="1" i="0" u="none" strike="noStrike" kern="1200" dirty="0">
                        <a:solidFill>
                          <a:srgbClr val="000000"/>
                        </a:solidFill>
                        <a:latin typeface="Times New Roman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ru-RU" sz="1200" b="0" i="0" u="none" strike="noStrike" kern="1200" dirty="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283 366 197</a:t>
                      </a:r>
                      <a:endParaRPr lang="ru-RU" sz="1200" b="0" i="0" u="none" strike="noStrike" kern="1200" dirty="0">
                        <a:solidFill>
                          <a:srgbClr val="000000"/>
                        </a:solidFill>
                        <a:latin typeface="Times New Roman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>
                          <a:effectLst/>
                          <a:latin typeface="Times New Roman"/>
                        </a:rPr>
                        <a:t>403 090 686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>
                          <a:effectLst/>
                          <a:latin typeface="Times New Roman"/>
                        </a:rPr>
                        <a:t>397 193 886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>
                          <a:effectLst/>
                          <a:latin typeface="Times New Roman"/>
                        </a:rPr>
                        <a:t>396 897 086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54230"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i="0" u="none" strike="noStrike" kern="1200" dirty="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Здравоохранение</a:t>
                      </a:r>
                      <a:endParaRPr lang="ru-RU" sz="1200" b="1" i="0" u="none" strike="noStrike" kern="1200" dirty="0">
                        <a:solidFill>
                          <a:srgbClr val="000000"/>
                        </a:solidFill>
                        <a:latin typeface="Times New Roman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ru-RU" sz="1200" b="0" i="0" u="none" strike="noStrike" kern="1200" dirty="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7 563 500</a:t>
                      </a:r>
                      <a:endParaRPr lang="ru-RU" sz="1200" b="0" i="0" u="none" strike="noStrike" kern="1200" dirty="0">
                        <a:solidFill>
                          <a:srgbClr val="000000"/>
                        </a:solidFill>
                        <a:latin typeface="Times New Roman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>
                          <a:effectLst/>
                          <a:latin typeface="Times New Roman"/>
                        </a:rPr>
                        <a:t>7 566 800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>
                          <a:effectLst/>
                          <a:latin typeface="Times New Roman"/>
                        </a:rPr>
                        <a:t>7 566 800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>
                          <a:effectLst/>
                          <a:latin typeface="Times New Roman"/>
                        </a:rPr>
                        <a:t>7 566 800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54230"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altLang="ru-RU" sz="1200" b="1" i="0" u="none" strike="noStrike" kern="1200" dirty="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Социальная политика</a:t>
                      </a:r>
                      <a:endParaRPr lang="ru-RU" sz="1200" b="1" i="0" u="none" strike="noStrike" kern="1200" dirty="0">
                        <a:solidFill>
                          <a:srgbClr val="000000"/>
                        </a:solidFill>
                        <a:latin typeface="Times New Roman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ru-RU" sz="1200" b="0" i="0" u="none" strike="noStrike" kern="1200" dirty="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255 413 728</a:t>
                      </a:r>
                      <a:endParaRPr lang="ru-RU" sz="1200" b="0" i="0" u="none" strike="noStrike" kern="1200" dirty="0">
                        <a:solidFill>
                          <a:srgbClr val="000000"/>
                        </a:solidFill>
                        <a:latin typeface="Times New Roman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>
                          <a:effectLst/>
                          <a:latin typeface="Times New Roman"/>
                        </a:rPr>
                        <a:t>232 642 123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>
                          <a:effectLst/>
                          <a:latin typeface="Times New Roman"/>
                        </a:rPr>
                        <a:t>197 479 123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>
                          <a:effectLst/>
                          <a:latin typeface="Times New Roman"/>
                        </a:rPr>
                        <a:t>217 391 673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98802"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altLang="ru-RU" sz="1200" b="1" i="0" u="none" strike="noStrike" kern="1200" dirty="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Физическая культура и спорт</a:t>
                      </a:r>
                      <a:endParaRPr lang="ru-RU" sz="1200" b="1" i="0" u="none" strike="noStrike" kern="1200" dirty="0">
                        <a:solidFill>
                          <a:srgbClr val="000000"/>
                        </a:solidFill>
                        <a:latin typeface="Times New Roman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ru-RU" sz="1200" b="0" i="0" u="none" strike="noStrike" kern="1200" dirty="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199 765 776</a:t>
                      </a:r>
                      <a:endParaRPr lang="ru-RU" sz="1200" b="0" i="0" u="none" strike="noStrike" kern="1200" dirty="0">
                        <a:solidFill>
                          <a:srgbClr val="000000"/>
                        </a:solidFill>
                        <a:latin typeface="Times New Roman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>
                          <a:effectLst/>
                          <a:latin typeface="Times New Roman"/>
                        </a:rPr>
                        <a:t>517 780 709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>
                          <a:effectLst/>
                          <a:latin typeface="Times New Roman"/>
                        </a:rPr>
                        <a:t>513 073 105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>
                          <a:effectLst/>
                          <a:latin typeface="Times New Roman"/>
                        </a:rPr>
                        <a:t>513 140 505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59948">
                <a:tc>
                  <a:txBody>
                    <a:bodyPr/>
                    <a:lstStyle/>
                    <a:p>
                      <a:pPr algn="l" eaLnBrk="1" hangingPunct="1">
                        <a:spcBef>
                          <a:spcPct val="50000"/>
                        </a:spcBef>
                        <a:buFontTx/>
                        <a:buNone/>
                      </a:pPr>
                      <a:r>
                        <a:rPr lang="ru-RU" altLang="ru-RU" sz="1200" b="1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Средства массовой информации</a:t>
                      </a:r>
                      <a:endParaRPr lang="ru-RU" altLang="ru-RU" sz="1200" b="1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ru-RU" sz="1200" b="0" i="0" u="none" strike="noStrike" kern="1200" dirty="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34 138 500</a:t>
                      </a:r>
                      <a:endParaRPr lang="ru-RU" sz="1200" b="0" i="0" u="none" strike="noStrike" kern="1200" dirty="0">
                        <a:solidFill>
                          <a:srgbClr val="000000"/>
                        </a:solidFill>
                        <a:latin typeface="Times New Roman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>
                          <a:effectLst/>
                          <a:latin typeface="Times New Roman"/>
                        </a:rPr>
                        <a:t>36 017 900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>
                          <a:effectLst/>
                          <a:latin typeface="Times New Roman"/>
                        </a:rPr>
                        <a:t>35 727 300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>
                          <a:effectLst/>
                          <a:latin typeface="Times New Roman"/>
                        </a:rPr>
                        <a:t>36 017 900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65760"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altLang="ru-RU" sz="1200" b="1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Обслуживание гос. и муниципального долга</a:t>
                      </a:r>
                      <a:endParaRPr lang="ru-RU" sz="1200" b="1" i="0" u="none" strike="noStrike" kern="1200" dirty="0">
                        <a:solidFill>
                          <a:srgbClr val="000000"/>
                        </a:solidFill>
                        <a:latin typeface="Times New Roman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ru-RU" sz="1200" b="0" i="0" u="none" strike="noStrike" kern="1200" dirty="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2 600 000</a:t>
                      </a:r>
                      <a:endParaRPr lang="ru-RU" sz="1200" b="0" i="0" u="none" strike="noStrike" kern="1200" dirty="0">
                        <a:solidFill>
                          <a:srgbClr val="000000"/>
                        </a:solidFill>
                        <a:latin typeface="Times New Roman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>
                          <a:effectLst/>
                          <a:latin typeface="Times New Roman"/>
                        </a:rPr>
                        <a:t>863 000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>
                          <a:effectLst/>
                          <a:latin typeface="Times New Roman"/>
                        </a:rPr>
                        <a:t>6 146 000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>
                          <a:effectLst/>
                          <a:latin typeface="Times New Roman"/>
                        </a:rPr>
                        <a:t>11 141 000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92405"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ru-RU" sz="1200" b="1" i="0" u="none" strike="noStrike" kern="1200" dirty="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всего</a:t>
                      </a:r>
                      <a:endParaRPr lang="ru-RU" sz="1200" b="1" i="0" u="none" strike="noStrike" kern="1200" dirty="0">
                        <a:solidFill>
                          <a:srgbClr val="000000"/>
                        </a:solidFill>
                        <a:latin typeface="Times New Roman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ru-RU" sz="1200" b="1" i="0" u="none" strike="noStrike" kern="1200" dirty="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5 975 390 955</a:t>
                      </a:r>
                      <a:endParaRPr lang="ru-RU" sz="1200" b="1" i="0" u="none" strike="noStrike" kern="1200" dirty="0">
                        <a:solidFill>
                          <a:srgbClr val="000000"/>
                        </a:solidFill>
                        <a:latin typeface="Times New Roman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>
                          <a:effectLst/>
                          <a:latin typeface="Times New Roman"/>
                        </a:rPr>
                        <a:t>6 683 524 012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>
                          <a:effectLst/>
                          <a:latin typeface="Times New Roman"/>
                        </a:rPr>
                        <a:t>6 319 186 849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>
                          <a:effectLst/>
                          <a:latin typeface="Times New Roman"/>
                        </a:rPr>
                        <a:t>6 303 685 869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6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42088" name="Прямоугольник 31"/>
          <p:cNvSpPr>
            <a:spLocks noChangeArrowheads="1"/>
          </p:cNvSpPr>
          <p:nvPr/>
        </p:nvSpPr>
        <p:spPr bwMode="auto">
          <a:xfrm>
            <a:off x="3513138" y="393700"/>
            <a:ext cx="6234112" cy="1477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ru-RU" altLang="ru-RU" sz="3000" b="1">
                <a:effectLst/>
                <a:latin typeface="Times New Roman" pitchFamily="18" charset="0"/>
              </a:rPr>
              <a:t>Динамика расходов бюджета города в функциональном разрезе 2017 – 2020 гг., руб.</a:t>
            </a:r>
          </a:p>
        </p:txBody>
      </p:sp>
      <p:pic>
        <p:nvPicPr>
          <p:cNvPr id="42089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8488" y="2408238"/>
            <a:ext cx="717550" cy="373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2090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8963" y="2855913"/>
            <a:ext cx="708025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2091" name="Picture 6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8963" y="3309938"/>
            <a:ext cx="693737" cy="40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2092" name="Picture 8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0238" y="4192588"/>
            <a:ext cx="666750" cy="303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2093" name="Picture 9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188" y="4508500"/>
            <a:ext cx="677862" cy="328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2094" name="Picture 10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9600" y="4868863"/>
            <a:ext cx="685800" cy="334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2095" name="Picture 11"/>
          <p:cNvPicPr>
            <a:picLocks noChangeAspect="1" noChangeArrowheads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0713" y="5229225"/>
            <a:ext cx="674687" cy="36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2096" name="Picture 12"/>
          <p:cNvPicPr>
            <a:picLocks noChangeAspect="1" noChangeArrowheads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0238" y="5675313"/>
            <a:ext cx="687387" cy="346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2097" name="Picture 13"/>
          <p:cNvPicPr>
            <a:picLocks noChangeAspect="1" noChangeArrowheads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0238" y="6037263"/>
            <a:ext cx="687387" cy="344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2098" name="Picture 14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0713" y="6438900"/>
            <a:ext cx="695325" cy="30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2099" name="Picture 2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0238" y="2001838"/>
            <a:ext cx="693737" cy="40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2100" name="Picture 3"/>
          <p:cNvPicPr>
            <a:picLocks noChangeAspect="1" noChangeArrowheads="1"/>
          </p:cNvPicPr>
          <p:nvPr/>
        </p:nvPicPr>
        <p:blipFill>
          <a:blip r:embed="rId1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7700" y="3792538"/>
            <a:ext cx="658813" cy="334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2" descr="Рисунок155555 копия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9869" y="-12527"/>
            <a:ext cx="9939970" cy="68919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 prstMaterial="matte">
            <a:bevelT/>
            <a:bevelB/>
          </a:sp3d>
          <a:extLst/>
        </p:spPr>
      </p:pic>
      <p:sp>
        <p:nvSpPr>
          <p:cNvPr id="43011" name="Text Box 5"/>
          <p:cNvSpPr txBox="1">
            <a:spLocks noChangeArrowheads="1"/>
          </p:cNvSpPr>
          <p:nvPr/>
        </p:nvSpPr>
        <p:spPr bwMode="auto">
          <a:xfrm>
            <a:off x="2063750" y="1981200"/>
            <a:ext cx="8255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ru-RU" altLang="ru-RU" sz="1400" b="1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43012" name="Text Box 6"/>
          <p:cNvSpPr txBox="1">
            <a:spLocks noChangeArrowheads="1"/>
          </p:cNvSpPr>
          <p:nvPr/>
        </p:nvSpPr>
        <p:spPr bwMode="auto">
          <a:xfrm>
            <a:off x="4017963" y="2852738"/>
            <a:ext cx="198437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200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43013" name="AutoShape 9"/>
          <p:cNvSpPr>
            <a:spLocks noChangeArrowheads="1"/>
          </p:cNvSpPr>
          <p:nvPr/>
        </p:nvSpPr>
        <p:spPr bwMode="auto">
          <a:xfrm>
            <a:off x="5186363" y="1916113"/>
            <a:ext cx="990600" cy="609600"/>
          </a:xfrm>
          <a:prstGeom prst="wedgeRectCallout">
            <a:avLst>
              <a:gd name="adj1" fmla="val -43750"/>
              <a:gd name="adj2" fmla="val 70000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 anchorCtr="1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ru-RU" altLang="ru-RU" sz="2400" b="1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43014" name="Text Box 10"/>
          <p:cNvSpPr txBox="1">
            <a:spLocks noChangeArrowheads="1"/>
          </p:cNvSpPr>
          <p:nvPr/>
        </p:nvSpPr>
        <p:spPr bwMode="auto">
          <a:xfrm>
            <a:off x="6062663" y="3068638"/>
            <a:ext cx="198437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200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20489" name="Line 20"/>
          <p:cNvSpPr>
            <a:spLocks noChangeShapeType="1"/>
          </p:cNvSpPr>
          <p:nvPr/>
        </p:nvSpPr>
        <p:spPr bwMode="auto">
          <a:xfrm flipV="1">
            <a:off x="1833563" y="2205038"/>
            <a:ext cx="3041650" cy="2519362"/>
          </a:xfrm>
          <a:prstGeom prst="line">
            <a:avLst/>
          </a:prstGeom>
          <a:noFill/>
          <a:ln>
            <a:noFill/>
          </a:ln>
          <a:extLst/>
        </p:spPr>
        <p:txBody>
          <a:bodyPr anchor="ctr" anchorCtr="1">
            <a:spAutoFit/>
          </a:bodyPr>
          <a:lstStyle/>
          <a:p>
            <a:pPr>
              <a:defRPr/>
            </a:pPr>
            <a:endParaRPr lang="ru-RU">
              <a:solidFill>
                <a:srgbClr val="333399"/>
              </a:solidFill>
            </a:endParaRPr>
          </a:p>
        </p:txBody>
      </p:sp>
      <p:sp>
        <p:nvSpPr>
          <p:cNvPr id="20490" name="Line 21"/>
          <p:cNvSpPr>
            <a:spLocks noChangeShapeType="1"/>
          </p:cNvSpPr>
          <p:nvPr/>
        </p:nvSpPr>
        <p:spPr bwMode="auto">
          <a:xfrm flipV="1">
            <a:off x="1833563" y="2205038"/>
            <a:ext cx="3041650" cy="2519362"/>
          </a:xfrm>
          <a:prstGeom prst="line">
            <a:avLst/>
          </a:prstGeom>
          <a:noFill/>
          <a:ln>
            <a:noFill/>
          </a:ln>
          <a:extLst/>
        </p:spPr>
        <p:txBody>
          <a:bodyPr anchor="ctr" anchorCtr="1">
            <a:spAutoFit/>
          </a:bodyPr>
          <a:lstStyle/>
          <a:p>
            <a:pPr>
              <a:defRPr/>
            </a:pPr>
            <a:endParaRPr lang="ru-RU">
              <a:solidFill>
                <a:srgbClr val="333399"/>
              </a:solidFill>
            </a:endParaRPr>
          </a:p>
        </p:txBody>
      </p:sp>
      <p:pic>
        <p:nvPicPr>
          <p:cNvPr id="43017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438" y="0"/>
            <a:ext cx="500062" cy="622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26" name="Text Box 3"/>
          <p:cNvSpPr txBox="1">
            <a:spLocks noChangeArrowheads="1"/>
          </p:cNvSpPr>
          <p:nvPr/>
        </p:nvSpPr>
        <p:spPr bwMode="auto">
          <a:xfrm>
            <a:off x="900113" y="0"/>
            <a:ext cx="8985250" cy="3968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r" defTabSz="449263">
              <a:spcBef>
                <a:spcPts val="1000"/>
              </a:spcBef>
              <a:buClr>
                <a:srgbClr val="0000CC"/>
              </a:buClr>
              <a:buSzPct val="100000"/>
              <a:buFont typeface="Arial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sz="2000" b="1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Arial Unicode MS" pitchFamily="34" charset="-128"/>
                <a:cs typeface="Arial Unicode MS" pitchFamily="34" charset="-128"/>
              </a:rPr>
              <a:t>Департамент финансов администрации города Нефтеюганска</a:t>
            </a:r>
          </a:p>
        </p:txBody>
      </p:sp>
      <p:sp>
        <p:nvSpPr>
          <p:cNvPr id="27" name="Line 2"/>
          <p:cNvSpPr>
            <a:spLocks noChangeShapeType="1"/>
          </p:cNvSpPr>
          <p:nvPr/>
        </p:nvSpPr>
        <p:spPr bwMode="auto">
          <a:xfrm>
            <a:off x="725488" y="396875"/>
            <a:ext cx="9180512" cy="1588"/>
          </a:xfrm>
          <a:prstGeom prst="line">
            <a:avLst/>
          </a:prstGeom>
          <a:noFill/>
          <a:ln w="57240">
            <a:solidFill>
              <a:srgbClr val="0000CC"/>
            </a:solidFill>
            <a:miter lim="800000"/>
            <a:headEnd/>
            <a:tailEnd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800" kern="0">
              <a:solidFill>
                <a:srgbClr val="333399"/>
              </a:solidFill>
              <a:cs typeface="Arial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151706" y="287001"/>
            <a:ext cx="9447013" cy="1077218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defRPr/>
            </a:pPr>
            <a:r>
              <a:rPr lang="ru-RU" sz="3200" b="1" dirty="0">
                <a:ln w="11430"/>
                <a:gradFill>
                  <a:gsLst>
                    <a:gs pos="0">
                      <a:srgbClr val="333399">
                        <a:tint val="70000"/>
                        <a:satMod val="245000"/>
                      </a:srgbClr>
                    </a:gs>
                    <a:gs pos="75000">
                      <a:srgbClr val="333399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333399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Times New Roman" pitchFamily="18" charset="0"/>
              </a:rPr>
              <a:t>Расходы бюджета города на функционирование социальной сферы </a:t>
            </a:r>
            <a:r>
              <a:rPr lang="ru-RU" sz="3000" b="1" dirty="0">
                <a:ln w="11430"/>
                <a:gradFill>
                  <a:gsLst>
                    <a:gs pos="0">
                      <a:srgbClr val="333399">
                        <a:tint val="70000"/>
                        <a:satMod val="245000"/>
                      </a:srgbClr>
                    </a:gs>
                    <a:gs pos="75000">
                      <a:srgbClr val="333399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333399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Times New Roman" pitchFamily="18" charset="0"/>
              </a:rPr>
              <a:t> на 2018-2020 годы, руб.</a:t>
            </a:r>
            <a:endParaRPr lang="ru-RU" sz="3000" dirty="0">
              <a:solidFill>
                <a:srgbClr val="333399"/>
              </a:solidFill>
            </a:endParaRPr>
          </a:p>
        </p:txBody>
      </p:sp>
      <p:graphicFrame>
        <p:nvGraphicFramePr>
          <p:cNvPr id="21" name="Таблица 20"/>
          <p:cNvGraphicFramePr>
            <a:graphicFrameLocks noGrp="1"/>
          </p:cNvGraphicFramePr>
          <p:nvPr/>
        </p:nvGraphicFramePr>
        <p:xfrm>
          <a:off x="1412875" y="1363663"/>
          <a:ext cx="7334249" cy="3819523"/>
        </p:xfrm>
        <a:graphic>
          <a:graphicData uri="http://schemas.openxmlformats.org/drawingml/2006/table">
            <a:tbl>
              <a:tblPr/>
              <a:tblGrid>
                <a:gridCol w="2755466"/>
                <a:gridCol w="1526261"/>
                <a:gridCol w="1526261"/>
                <a:gridCol w="1526261"/>
              </a:tblGrid>
              <a:tr h="342946">
                <a:tc>
                  <a:txBody>
                    <a:bodyPr/>
                    <a:lstStyle/>
                    <a:p>
                      <a:pPr algn="ctr" fontAlgn="b"/>
                      <a:r>
                        <a:rPr lang="ru-RU" sz="1500" b="1" i="0" u="none" strike="noStrike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Наименование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500" b="1" i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2018 год</a:t>
                      </a:r>
                      <a:endParaRPr lang="ru-RU" sz="1500" b="1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500" b="1" i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2019 год</a:t>
                      </a:r>
                      <a:endParaRPr lang="ru-RU" sz="1500" b="1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500" b="1" i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2020 год</a:t>
                      </a:r>
                      <a:endParaRPr lang="ru-RU" sz="1500" b="1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</a:tr>
              <a:tr h="576054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ОБРАЗОВАНИЕ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3 596 151 590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3 466 694 906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3 451 608 808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576054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КУЛЬТУРА, КИНЕМАТОГРАФИЯ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403 090 686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397 193 886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396</a:t>
                      </a:r>
                      <a:r>
                        <a:rPr lang="ru-RU" sz="1400" b="0" i="0" u="none" strike="noStrike" baseline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897 086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  <a:tr h="576054"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ru-RU" sz="1000" b="1" i="0" u="none" strike="noStrike" kern="12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ЗДРАВООХРАНЕНИЕ</a:t>
                      </a:r>
                      <a:endParaRPr lang="ru-RU" sz="1000" b="1" i="0" u="none" strike="noStrike" kern="1200" dirty="0">
                        <a:solidFill>
                          <a:srgbClr val="000000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7 566 800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7 566 800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r>
                        <a:rPr lang="ru-RU" sz="1400" b="0" i="0" u="none" strike="noStrike" baseline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566 800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576054"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ru-RU" sz="1000" b="1" i="0" u="none" strike="noStrike" kern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СОЦИАЛЬНАЯ ПОЛИТИКА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232 642 123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197 479 123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217 391 673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  <a:tr h="569692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ФИЗИЧЕСКАЯ КУЛЬТУРА И СПОРТ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517 780 709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513 073 105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513 140 505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273186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ИТОГО: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4 757 231 908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4 582 007 820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4 586 604 872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  <a:tr h="329483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доля</a:t>
                      </a:r>
                      <a:r>
                        <a:rPr lang="ru-RU" sz="1400" b="1" i="0" u="none" strike="noStrike" baseline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в общем объеме расходов, %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71,2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72,5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72,8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22" name="Прямоугольник с двумя вырезанными противолежащими углами 21"/>
          <p:cNvSpPr/>
          <p:nvPr/>
        </p:nvSpPr>
        <p:spPr>
          <a:xfrm>
            <a:off x="141288" y="5661247"/>
            <a:ext cx="9636248" cy="1119899"/>
          </a:xfrm>
          <a:prstGeom prst="snip2DiagRect">
            <a:avLst/>
          </a:prstGeom>
          <a:solidFill>
            <a:schemeClr val="bg1">
              <a:lumMod val="50000"/>
            </a:schemeClr>
          </a:solidFill>
          <a:ln cmpd="dbl">
            <a:solidFill>
              <a:schemeClr val="accent1">
                <a:lumMod val="60000"/>
                <a:lumOff val="40000"/>
              </a:schemeClr>
            </a:solidFill>
            <a:prstDash val="dash"/>
          </a:ln>
          <a:scene3d>
            <a:camera prst="orthographicFront"/>
            <a:lightRig rig="balanced" dir="t"/>
          </a:scene3d>
          <a:sp3d prstMaterial="plastic"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375791" y="5877272"/>
            <a:ext cx="9167241" cy="677108"/>
          </a:xfrm>
          <a:prstGeom prst="rect">
            <a:avLst/>
          </a:prstGeom>
          <a:solidFill>
            <a:srgbClr val="C0000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ru-RU" sz="1900" b="1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Распределение расходов бюджета города в функциональном разрезе показывает, что бюджет города традиционно сохраняет свою социальную направленность. </a:t>
            </a:r>
          </a:p>
        </p:txBody>
      </p:sp>
      <p:sp>
        <p:nvSpPr>
          <p:cNvPr id="24" name="Штриховая стрелка вправо 23"/>
          <p:cNvSpPr/>
          <p:nvPr/>
        </p:nvSpPr>
        <p:spPr>
          <a:xfrm rot="16200000">
            <a:off x="4751402" y="4981745"/>
            <a:ext cx="416020" cy="910927"/>
          </a:xfrm>
          <a:prstGeom prst="stripedRightArrow">
            <a:avLst/>
          </a:prstGeom>
          <a:solidFill>
            <a:srgbClr val="C00000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ru-RU" dirty="0">
              <a:solidFill>
                <a:srgbClr val="FFFFFF"/>
              </a:solidFill>
            </a:endParaRPr>
          </a:p>
        </p:txBody>
      </p:sp>
      <p:pic>
        <p:nvPicPr>
          <p:cNvPr id="43082" name="Picture 13" descr="Несколько слов о фрактальном анализе новости Пензы, News58.ru - пензенские новости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3525" y="1743075"/>
            <a:ext cx="1120775" cy="503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3083" name="Picture 5" descr="Классный форум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9725" y="2298700"/>
            <a:ext cx="969963" cy="512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3084" name="Picture 31" descr="Без малого 100 миллиардов на оздоровление Новости Челябинской области - Сайт города u74.ru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2263" y="4005263"/>
            <a:ext cx="895350" cy="55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3085" name="Picture 6" descr="развития Кто есть Кто. - Idwhoiswho.kz Page 2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7000" y="3389313"/>
            <a:ext cx="1281113" cy="615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3086" name="Picture 4" descr="https://yt3.ggpht.com/-ozptIRGyqOI/AAAAAAAAAAI/AAAAAAAAAAA/b1OLbEe1Bhg/s900-c-k-no-mo-rj-c0xffffff/photo.jpg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2100" y="2740025"/>
            <a:ext cx="1017588" cy="657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2" descr="Рисунок155555 копия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423"/>
            <a:ext cx="9993560" cy="68919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 prstMaterial="matte">
            <a:bevelT/>
            <a:bevelB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4035" name="Text Box 5"/>
          <p:cNvSpPr txBox="1">
            <a:spLocks noChangeArrowheads="1"/>
          </p:cNvSpPr>
          <p:nvPr/>
        </p:nvSpPr>
        <p:spPr bwMode="auto">
          <a:xfrm>
            <a:off x="2063750" y="1981200"/>
            <a:ext cx="8255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ru-RU" altLang="ru-RU" sz="1400" b="1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44036" name="Text Box 6"/>
          <p:cNvSpPr txBox="1">
            <a:spLocks noChangeArrowheads="1"/>
          </p:cNvSpPr>
          <p:nvPr/>
        </p:nvSpPr>
        <p:spPr bwMode="auto">
          <a:xfrm>
            <a:off x="4017963" y="2852738"/>
            <a:ext cx="198437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200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44037" name="Text Box 7"/>
          <p:cNvSpPr txBox="1">
            <a:spLocks noChangeAspect="1" noChangeArrowheads="1"/>
          </p:cNvSpPr>
          <p:nvPr/>
        </p:nvSpPr>
        <p:spPr bwMode="auto">
          <a:xfrm>
            <a:off x="7059613" y="1268413"/>
            <a:ext cx="2495550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Ctr="1">
            <a:spAutoFit/>
          </a:bodyPr>
          <a:lstStyle>
            <a:lvl1pPr marL="457200" indent="-457200"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ru-RU" altLang="ru-RU" sz="1200" b="1" i="1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  <a:p>
            <a:pPr eaLnBrk="1" hangingPunct="1">
              <a:spcBef>
                <a:spcPct val="50000"/>
              </a:spcBef>
              <a:buFontTx/>
              <a:buNone/>
            </a:pPr>
            <a:endParaRPr lang="ru-RU" altLang="ru-RU" sz="1200" b="1" i="1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44038" name="AutoShape 9"/>
          <p:cNvSpPr>
            <a:spLocks noChangeArrowheads="1"/>
          </p:cNvSpPr>
          <p:nvPr/>
        </p:nvSpPr>
        <p:spPr bwMode="auto">
          <a:xfrm>
            <a:off x="5186363" y="1916113"/>
            <a:ext cx="990600" cy="609600"/>
          </a:xfrm>
          <a:prstGeom prst="wedgeRectCallout">
            <a:avLst>
              <a:gd name="adj1" fmla="val -43750"/>
              <a:gd name="adj2" fmla="val 70000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 anchorCtr="1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ru-RU" altLang="ru-RU" sz="2400" b="1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44039" name="Text Box 10"/>
          <p:cNvSpPr txBox="1">
            <a:spLocks noChangeArrowheads="1"/>
          </p:cNvSpPr>
          <p:nvPr/>
        </p:nvSpPr>
        <p:spPr bwMode="auto">
          <a:xfrm>
            <a:off x="6062663" y="3068638"/>
            <a:ext cx="198437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200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20489" name="Line 20"/>
          <p:cNvSpPr>
            <a:spLocks noChangeShapeType="1"/>
          </p:cNvSpPr>
          <p:nvPr/>
        </p:nvSpPr>
        <p:spPr bwMode="auto">
          <a:xfrm flipV="1">
            <a:off x="1833563" y="2205038"/>
            <a:ext cx="3041650" cy="2519362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 type="triangle" w="med" len="med"/>
              </a14:hiddenLine>
            </a:ext>
          </a:extLst>
        </p:spPr>
        <p:txBody>
          <a:bodyPr anchor="ctr" anchorCtr="1">
            <a:spAutoFit/>
          </a:bodyPr>
          <a:lstStyle/>
          <a:p>
            <a:pPr>
              <a:defRPr/>
            </a:pPr>
            <a:endParaRPr lang="ru-RU"/>
          </a:p>
        </p:txBody>
      </p:sp>
      <p:sp>
        <p:nvSpPr>
          <p:cNvPr id="20490" name="Line 21"/>
          <p:cNvSpPr>
            <a:spLocks noChangeShapeType="1"/>
          </p:cNvSpPr>
          <p:nvPr/>
        </p:nvSpPr>
        <p:spPr bwMode="auto">
          <a:xfrm flipV="1">
            <a:off x="1833563" y="2205038"/>
            <a:ext cx="3041650" cy="2519362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 type="triangle" w="med" len="med"/>
              </a14:hiddenLine>
            </a:ext>
          </a:extLst>
        </p:spPr>
        <p:txBody>
          <a:bodyPr anchor="ctr" anchorCtr="1">
            <a:spAutoFit/>
          </a:bodyPr>
          <a:lstStyle/>
          <a:p>
            <a:pPr>
              <a:defRPr/>
            </a:pPr>
            <a:endParaRPr lang="ru-RU"/>
          </a:p>
        </p:txBody>
      </p:sp>
      <p:pic>
        <p:nvPicPr>
          <p:cNvPr id="44042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438" y="0"/>
            <a:ext cx="500062" cy="622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26" name="Text Box 3"/>
          <p:cNvSpPr txBox="1">
            <a:spLocks noChangeArrowheads="1"/>
          </p:cNvSpPr>
          <p:nvPr/>
        </p:nvSpPr>
        <p:spPr bwMode="auto">
          <a:xfrm>
            <a:off x="900113" y="0"/>
            <a:ext cx="8985250" cy="3968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r" defTabSz="449263">
              <a:spcBef>
                <a:spcPts val="1000"/>
              </a:spcBef>
              <a:buClr>
                <a:srgbClr val="0000CC"/>
              </a:buClr>
              <a:buSzPct val="100000"/>
              <a:buFont typeface="Arial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sz="2000" b="1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Arial Unicode MS" pitchFamily="34" charset="-128"/>
                <a:cs typeface="Arial Unicode MS" pitchFamily="34" charset="-128"/>
              </a:rPr>
              <a:t>Департамент финансов администрации города Нефтеюганска</a:t>
            </a:r>
          </a:p>
        </p:txBody>
      </p:sp>
      <p:sp>
        <p:nvSpPr>
          <p:cNvPr id="27" name="Line 2"/>
          <p:cNvSpPr>
            <a:spLocks noChangeShapeType="1"/>
          </p:cNvSpPr>
          <p:nvPr/>
        </p:nvSpPr>
        <p:spPr bwMode="auto">
          <a:xfrm>
            <a:off x="725488" y="396875"/>
            <a:ext cx="9180512" cy="1588"/>
          </a:xfrm>
          <a:prstGeom prst="line">
            <a:avLst/>
          </a:prstGeom>
          <a:noFill/>
          <a:ln w="57240">
            <a:solidFill>
              <a:srgbClr val="0000CC"/>
            </a:solidFill>
            <a:miter lim="800000"/>
            <a:headEnd/>
            <a:tailEnd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800" kern="0">
              <a:solidFill>
                <a:srgbClr val="333399"/>
              </a:solidFill>
              <a:cs typeface="Arial" charset="0"/>
            </a:endParaRPr>
          </a:p>
        </p:txBody>
      </p:sp>
      <p:pic>
        <p:nvPicPr>
          <p:cNvPr id="44045" name="Picture 2" descr="http://us.123rf.com/450wm/coramax/coramax1208/coramax120801328/14802334-3d-%D1%87%D0%B5%D0%BB%D0%BE%D0%B2%D0%B5%D0%BA---%D1%87%D0%B5%D0%BB%D0%BE%D0%B2%D0%B5%D1%87%D0%B5%D1%81%D0%BA%D0%B8%D0%B9-%D1%85%D0%B0%D1%80%D0%B0%D0%BA%D1%82%D0%B5%D1%80,-%D1%87%D0%B5%D0%BB%D0%BE%D0%B2%D0%B5%D0%BA-%D0%B2-%D0%B3%D1%80%D1%83%D0%BF%D0%BF%D0%B5.-%D0%A3%D1%81%D0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1500" y="441325"/>
            <a:ext cx="2652713" cy="1860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4046" name="Прямоугольник 16"/>
          <p:cNvSpPr>
            <a:spLocks noChangeArrowheads="1"/>
          </p:cNvSpPr>
          <p:nvPr/>
        </p:nvSpPr>
        <p:spPr bwMode="auto">
          <a:xfrm>
            <a:off x="2301875" y="398463"/>
            <a:ext cx="7667625" cy="1477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ru-RU" altLang="ru-RU" sz="3000" b="1">
                <a:effectLst/>
                <a:latin typeface="Times New Roman" pitchFamily="18" charset="0"/>
              </a:rPr>
              <a:t>Динамика расходов бюджета города в разрезе главных распорядителей бюджетных средств  на 2017-2020 гг., руб.</a:t>
            </a:r>
          </a:p>
        </p:txBody>
      </p:sp>
      <p:graphicFrame>
        <p:nvGraphicFramePr>
          <p:cNvPr id="18" name="Таблица 17"/>
          <p:cNvGraphicFramePr>
            <a:graphicFrameLocks noGrp="1"/>
          </p:cNvGraphicFramePr>
          <p:nvPr/>
        </p:nvGraphicFramePr>
        <p:xfrm>
          <a:off x="152400" y="2192338"/>
          <a:ext cx="9686925" cy="4656137"/>
        </p:xfrm>
        <a:graphic>
          <a:graphicData uri="http://schemas.openxmlformats.org/drawingml/2006/table">
            <a:tbl>
              <a:tblPr>
                <a:effectLst/>
              </a:tblPr>
              <a:tblGrid>
                <a:gridCol w="4104332"/>
                <a:gridCol w="1440160"/>
                <a:gridCol w="1440160"/>
                <a:gridCol w="1365770"/>
                <a:gridCol w="1336503"/>
              </a:tblGrid>
              <a:tr h="241280">
                <a:tc>
                  <a:txBody>
                    <a:bodyPr/>
                    <a:lstStyle/>
                    <a:p>
                      <a:pPr algn="ctr" fontAlgn="b"/>
                      <a:r>
                        <a:rPr lang="ru-RU" sz="1500" b="1" i="1" u="none" strike="noStrike" dirty="0">
                          <a:solidFill>
                            <a:srgbClr val="FFFFF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Наименование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500" b="1" i="1" u="none" strike="noStrike" dirty="0" smtClean="0">
                          <a:solidFill>
                            <a:srgbClr val="FFFFF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2017</a:t>
                      </a:r>
                      <a:r>
                        <a:rPr lang="ru-RU" sz="1500" b="1" i="1" u="none" strike="noStrike" baseline="0" dirty="0" smtClean="0">
                          <a:solidFill>
                            <a:srgbClr val="FFFFF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год (план)</a:t>
                      </a:r>
                      <a:endParaRPr lang="ru-RU" sz="1500" b="1" i="1" u="none" strike="noStrike" dirty="0">
                        <a:solidFill>
                          <a:srgbClr val="FFFFFF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500" b="1" i="1" u="none" strike="noStrike" dirty="0" smtClean="0">
                          <a:solidFill>
                            <a:srgbClr val="FFFFF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2018 год (план)</a:t>
                      </a:r>
                      <a:endParaRPr lang="ru-RU" sz="1500" b="1" i="1" u="none" strike="noStrike" dirty="0">
                        <a:solidFill>
                          <a:srgbClr val="FFFFFF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500" b="1" i="1" u="none" strike="noStrike" dirty="0" smtClean="0">
                          <a:solidFill>
                            <a:srgbClr val="FFFFF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2019 год (план)</a:t>
                      </a:r>
                      <a:endParaRPr lang="ru-RU" sz="1500" b="1" i="1" u="none" strike="noStrike" dirty="0">
                        <a:solidFill>
                          <a:srgbClr val="FFFFFF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500" b="1" i="1" u="none" strike="noStrike" dirty="0" smtClean="0">
                          <a:solidFill>
                            <a:srgbClr val="FFFFF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2020 год (план)</a:t>
                      </a:r>
                      <a:endParaRPr lang="ru-RU" sz="1500" b="1" i="1" u="none" strike="noStrike" dirty="0">
                        <a:solidFill>
                          <a:srgbClr val="FFFFFF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</a:tr>
              <a:tr h="246758">
                <a:tc>
                  <a:txBody>
                    <a:bodyPr/>
                    <a:lstStyle/>
                    <a:p>
                      <a:pPr algn="l" fontAlgn="b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Дума города Нефтеюганска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62 066 400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ru-RU" sz="1200" b="0" i="0" u="none" strike="noStrike" kern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52 682 400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ru-RU" sz="1200" b="0" i="0" u="none" strike="noStrike" kern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53 374 500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ru-RU" sz="1200" b="0" i="0" u="none" strike="noStrike" kern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52 813 000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  <a:tr h="244495">
                <a:tc>
                  <a:txBody>
                    <a:bodyPr/>
                    <a:lstStyle/>
                    <a:p>
                      <a:pPr algn="l" fontAlgn="b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администрация города Нефтеюганска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356 896 640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ru-RU" sz="1200" b="0" i="0" u="none" strike="noStrike" kern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391 128 240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ru-RU" sz="1200" b="0" i="0" u="none" strike="noStrike" kern="1200">
                          <a:solidFill>
                            <a:srgbClr val="00000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380 476 040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ru-RU" sz="1200" b="0" i="0" u="none" strike="noStrike" kern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381 836 140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6239">
                <a:tc>
                  <a:txBody>
                    <a:bodyPr/>
                    <a:lstStyle/>
                    <a:p>
                      <a:pPr algn="l" fontAlgn="b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Департамент финансов администрации города Нефтеюганска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65 994 700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ru-RU" sz="1200" b="0" i="0" u="none" strike="noStrike" kern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65 858 800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ru-RU" sz="1200" b="0" i="0" u="none" strike="noStrike" kern="1200">
                          <a:solidFill>
                            <a:srgbClr val="00000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70 768 100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ru-RU" sz="1200" b="0" i="0" u="none" strike="noStrike" kern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74 822 800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  <a:tr h="427865">
                <a:tc>
                  <a:txBody>
                    <a:bodyPr/>
                    <a:lstStyle/>
                    <a:p>
                      <a:pPr algn="l" fontAlgn="b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Департамент имущественных и земельных отношений администрации города Нефтеюганска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197 340 550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ru-RU" sz="1200" b="0" i="0" u="none" strike="noStrike" kern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168 615 900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ru-RU" sz="1200" b="0" i="0" u="none" strike="noStrike" kern="1200">
                          <a:solidFill>
                            <a:srgbClr val="00000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149 032 800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ru-RU" sz="1200" b="0" i="0" u="none" strike="noStrike" kern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155 179 050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7865">
                <a:tc>
                  <a:txBody>
                    <a:bodyPr/>
                    <a:lstStyle/>
                    <a:p>
                      <a:pPr algn="l" fontAlgn="b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Департамент образования и молодёжной политики администрации города Нефтеюганска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3 234 155 998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ru-RU" sz="1200" b="0" i="0" u="none" strike="noStrike" kern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3 483 681 053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ru-RU" sz="1200" b="0" i="0" u="none" strike="noStrike" kern="1200">
                          <a:solidFill>
                            <a:srgbClr val="00000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3 366 403 317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ru-RU" sz="1200" b="0" i="0" u="none" strike="noStrike" kern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3 351 316 919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  <a:tr h="305620">
                <a:tc>
                  <a:txBody>
                    <a:bodyPr/>
                    <a:lstStyle/>
                    <a:p>
                      <a:pPr algn="l" fontAlgn="b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Комитет культуры администрации города Нефтеюганска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443 213</a:t>
                      </a:r>
                      <a:r>
                        <a:rPr lang="ru-RU" sz="1200" b="0" i="0" u="none" strike="noStrike" baseline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637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ru-RU" sz="1200" b="0" i="0" u="none" strike="noStrike" kern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584 660 579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ru-RU" sz="1200" b="0" i="0" u="none" strike="noStrike" kern="1200">
                          <a:solidFill>
                            <a:srgbClr val="00000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576 554 079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ru-RU" sz="1200" b="0" i="0" u="none" strike="noStrike" kern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576 232 379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7865">
                <a:tc>
                  <a:txBody>
                    <a:bodyPr/>
                    <a:lstStyle/>
                    <a:p>
                      <a:pPr algn="l" fontAlgn="b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Комитет физической культуры и спорта администрации города Нефтеюганска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481 630 128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ru-RU" sz="1200" b="0" i="0" u="none" strike="noStrike" kern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520 955 054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ru-RU" sz="1200" b="0" i="0" u="none" strike="noStrike" kern="1200">
                          <a:solidFill>
                            <a:srgbClr val="00000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516 247 450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ru-RU" sz="1200" b="0" i="0" u="none" strike="noStrike" kern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516 314 850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  <a:tr h="440448">
                <a:tc>
                  <a:txBody>
                    <a:bodyPr/>
                    <a:lstStyle/>
                    <a:p>
                      <a:pPr algn="l" fontAlgn="b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Муниципальное казенное учреждение Комитет опеки и попечительства администрации города Нефтеюганска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62 143 800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ru-RU" sz="1200" b="0" i="0" u="none" strike="noStrike" kern="12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55 477 300</a:t>
                      </a:r>
                      <a:endParaRPr lang="ru-RU" sz="1200" b="0" i="0" u="none" strike="noStrike" kern="1200" dirty="0">
                        <a:solidFill>
                          <a:srgbClr val="000000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ru-RU" sz="1200" b="0" i="0" u="none" strike="noStrike" kern="12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55 034 800</a:t>
                      </a:r>
                      <a:endParaRPr lang="ru-RU" sz="1200" b="0" i="0" u="none" strike="noStrike" kern="1200" dirty="0">
                        <a:solidFill>
                          <a:srgbClr val="000000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ru-RU" sz="1200" b="0" i="0" u="none" strike="noStrike" kern="12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54 007 900</a:t>
                      </a:r>
                      <a:endParaRPr lang="ru-RU" sz="1200" b="0" i="0" u="none" strike="noStrike" kern="1200" dirty="0">
                        <a:solidFill>
                          <a:srgbClr val="000000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8216">
                <a:tc>
                  <a:txBody>
                    <a:bodyPr/>
                    <a:lstStyle/>
                    <a:p>
                      <a:pPr algn="l" fontAlgn="b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Департамент градостроительства администрации города Нефтеюганска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233 311 855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ru-RU" sz="1200" b="0" i="0" u="none" strike="noStrike" kern="12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277 051 392</a:t>
                      </a:r>
                      <a:endParaRPr lang="ru-RU" sz="1200" b="0" i="0" u="none" strike="noStrike" kern="1200" dirty="0">
                        <a:solidFill>
                          <a:srgbClr val="000000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ru-RU" sz="1200" b="0" i="0" u="none" strike="noStrike" kern="12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244 995 569</a:t>
                      </a:r>
                      <a:endParaRPr lang="ru-RU" sz="1200" b="0" i="0" u="none" strike="noStrike" kern="1200" dirty="0">
                        <a:solidFill>
                          <a:srgbClr val="000000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ru-RU" sz="1200" b="0" i="0" u="none" strike="noStrike" kern="12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211 432 987</a:t>
                      </a:r>
                      <a:endParaRPr lang="ru-RU" sz="1200" b="0" i="0" u="none" strike="noStrike" kern="1200" dirty="0">
                        <a:solidFill>
                          <a:srgbClr val="000000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  <a:tr h="429172">
                <a:tc>
                  <a:txBody>
                    <a:bodyPr/>
                    <a:lstStyle/>
                    <a:p>
                      <a:pPr algn="l" fontAlgn="b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Департамент жилищно-коммунального хозяйства администрации города Нефтеюганска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823 545 347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ru-RU" sz="1200" b="0" i="0" u="none" strike="noStrike" kern="12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1 072 727 494</a:t>
                      </a:r>
                      <a:endParaRPr lang="ru-RU" sz="1200" b="0" i="0" u="none" strike="noStrike" kern="1200" dirty="0">
                        <a:solidFill>
                          <a:srgbClr val="000000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ru-RU" sz="1200" b="0" i="0" u="none" strike="noStrike" kern="12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895</a:t>
                      </a:r>
                      <a:r>
                        <a:rPr lang="ru-RU" sz="1200" b="0" i="0" u="none" strike="noStrike" kern="1200" baseline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577 194</a:t>
                      </a:r>
                      <a:endParaRPr lang="ru-RU" sz="1200" b="0" i="0" u="none" strike="noStrike" kern="1200" dirty="0">
                        <a:solidFill>
                          <a:srgbClr val="000000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ru-RU" sz="1200" b="0" i="0" u="none" strike="noStrike" kern="12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919 081 844</a:t>
                      </a:r>
                      <a:endParaRPr lang="ru-RU" sz="1200" b="0" i="0" u="none" strike="noStrike" kern="1200" dirty="0">
                        <a:solidFill>
                          <a:srgbClr val="000000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8216">
                <a:tc>
                  <a:txBody>
                    <a:bodyPr/>
                    <a:lstStyle/>
                    <a:p>
                      <a:pPr algn="l" fontAlgn="b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Комитет записи актов гражданского состояния администрации города Нефтеюганска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15 091 900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ru-RU" sz="1200" b="0" i="0" u="none" strike="noStrike" kern="12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10 685 500</a:t>
                      </a:r>
                      <a:endParaRPr lang="ru-RU" sz="1200" b="0" i="0" u="none" strike="noStrike" kern="1200" dirty="0">
                        <a:solidFill>
                          <a:srgbClr val="000000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ru-RU" sz="1200" b="0" i="0" u="none" strike="noStrike" kern="12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10</a:t>
                      </a:r>
                      <a:r>
                        <a:rPr lang="ru-RU" sz="1200" b="0" i="0" u="none" strike="noStrike" kern="1200" baseline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723 000</a:t>
                      </a:r>
                      <a:endParaRPr lang="ru-RU" sz="1200" b="0" i="0" u="none" strike="noStrike" kern="1200" dirty="0">
                        <a:solidFill>
                          <a:srgbClr val="000000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ru-RU" sz="1200" b="0" i="0" u="none" strike="noStrike" kern="12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10 648 000</a:t>
                      </a:r>
                      <a:endParaRPr lang="ru-RU" sz="1200" b="0" i="0" u="none" strike="noStrike" kern="1200" dirty="0">
                        <a:solidFill>
                          <a:srgbClr val="000000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  <a:tr h="232097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ИТОГО: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5 975 390 955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6 683 524 012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ru-RU" sz="1400" b="1" i="0" u="none" strike="noStrike" kern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6 319 186 849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ru-RU" sz="1400" b="1" i="0" u="none" strike="noStrike" kern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6 303 685 869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2" descr="Рисунок155555 копия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-9500"/>
            <a:ext cx="9938518" cy="68919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 prstMaterial="matte">
            <a:bevelT/>
            <a:bevelB/>
          </a:sp3d>
          <a:extLst/>
        </p:spPr>
      </p:pic>
      <p:sp>
        <p:nvSpPr>
          <p:cNvPr id="45059" name="Text Box 5"/>
          <p:cNvSpPr txBox="1">
            <a:spLocks noChangeArrowheads="1"/>
          </p:cNvSpPr>
          <p:nvPr/>
        </p:nvSpPr>
        <p:spPr bwMode="auto">
          <a:xfrm>
            <a:off x="2063750" y="1981200"/>
            <a:ext cx="8255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ru-RU" altLang="ru-RU" sz="1400" b="1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45060" name="Text Box 6"/>
          <p:cNvSpPr txBox="1">
            <a:spLocks noChangeArrowheads="1"/>
          </p:cNvSpPr>
          <p:nvPr/>
        </p:nvSpPr>
        <p:spPr bwMode="auto">
          <a:xfrm>
            <a:off x="4017963" y="2852738"/>
            <a:ext cx="198437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200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45061" name="AutoShape 9"/>
          <p:cNvSpPr>
            <a:spLocks noChangeArrowheads="1"/>
          </p:cNvSpPr>
          <p:nvPr/>
        </p:nvSpPr>
        <p:spPr bwMode="auto">
          <a:xfrm>
            <a:off x="5186363" y="1916113"/>
            <a:ext cx="990600" cy="609600"/>
          </a:xfrm>
          <a:prstGeom prst="wedgeRectCallout">
            <a:avLst>
              <a:gd name="adj1" fmla="val -43750"/>
              <a:gd name="adj2" fmla="val 70000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 anchorCtr="1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ru-RU" altLang="ru-RU" sz="2400" b="1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45062" name="Text Box 10"/>
          <p:cNvSpPr txBox="1">
            <a:spLocks noChangeArrowheads="1"/>
          </p:cNvSpPr>
          <p:nvPr/>
        </p:nvSpPr>
        <p:spPr bwMode="auto">
          <a:xfrm>
            <a:off x="6062663" y="3068638"/>
            <a:ext cx="198437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200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20489" name="Line 20"/>
          <p:cNvSpPr>
            <a:spLocks noChangeShapeType="1"/>
          </p:cNvSpPr>
          <p:nvPr/>
        </p:nvSpPr>
        <p:spPr bwMode="auto">
          <a:xfrm flipV="1">
            <a:off x="1833563" y="2205038"/>
            <a:ext cx="3041650" cy="2519362"/>
          </a:xfrm>
          <a:prstGeom prst="line">
            <a:avLst/>
          </a:prstGeom>
          <a:noFill/>
          <a:ln>
            <a:noFill/>
          </a:ln>
          <a:extLst/>
        </p:spPr>
        <p:txBody>
          <a:bodyPr anchor="ctr" anchorCtr="1">
            <a:spAutoFit/>
          </a:bodyPr>
          <a:lstStyle/>
          <a:p>
            <a:pPr>
              <a:defRPr/>
            </a:pPr>
            <a:endParaRPr lang="ru-RU"/>
          </a:p>
        </p:txBody>
      </p:sp>
      <p:sp>
        <p:nvSpPr>
          <p:cNvPr id="20490" name="Line 21"/>
          <p:cNvSpPr>
            <a:spLocks noChangeShapeType="1"/>
          </p:cNvSpPr>
          <p:nvPr/>
        </p:nvSpPr>
        <p:spPr bwMode="auto">
          <a:xfrm flipV="1">
            <a:off x="1833563" y="2205038"/>
            <a:ext cx="3041650" cy="2519362"/>
          </a:xfrm>
          <a:prstGeom prst="line">
            <a:avLst/>
          </a:prstGeom>
          <a:noFill/>
          <a:ln>
            <a:noFill/>
          </a:ln>
          <a:extLst/>
        </p:spPr>
        <p:txBody>
          <a:bodyPr anchor="ctr" anchorCtr="1">
            <a:spAutoFit/>
          </a:bodyPr>
          <a:lstStyle/>
          <a:p>
            <a:pPr>
              <a:defRPr/>
            </a:pPr>
            <a:endParaRPr lang="ru-RU"/>
          </a:p>
        </p:txBody>
      </p:sp>
      <p:pic>
        <p:nvPicPr>
          <p:cNvPr id="45065" name="Picture 4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438" y="0"/>
            <a:ext cx="500062" cy="622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26" name="Text Box 3"/>
          <p:cNvSpPr txBox="1">
            <a:spLocks noChangeArrowheads="1"/>
          </p:cNvSpPr>
          <p:nvPr/>
        </p:nvSpPr>
        <p:spPr bwMode="auto">
          <a:xfrm>
            <a:off x="900113" y="0"/>
            <a:ext cx="8985250" cy="3968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r" defTabSz="449263">
              <a:spcBef>
                <a:spcPts val="1000"/>
              </a:spcBef>
              <a:buClr>
                <a:srgbClr val="0000CC"/>
              </a:buClr>
              <a:buSzPct val="100000"/>
              <a:buFont typeface="Arial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sz="2000" b="1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Arial Unicode MS" pitchFamily="34" charset="-128"/>
                <a:cs typeface="Arial Unicode MS" pitchFamily="34" charset="-128"/>
              </a:rPr>
              <a:t>Департамент финансов администрации города Нефтеюганска</a:t>
            </a:r>
          </a:p>
        </p:txBody>
      </p:sp>
      <p:sp>
        <p:nvSpPr>
          <p:cNvPr id="27" name="Line 2"/>
          <p:cNvSpPr>
            <a:spLocks noChangeShapeType="1"/>
          </p:cNvSpPr>
          <p:nvPr/>
        </p:nvSpPr>
        <p:spPr bwMode="auto">
          <a:xfrm>
            <a:off x="725488" y="396875"/>
            <a:ext cx="9180512" cy="1588"/>
          </a:xfrm>
          <a:prstGeom prst="line">
            <a:avLst/>
          </a:prstGeom>
          <a:noFill/>
          <a:ln w="57240">
            <a:solidFill>
              <a:srgbClr val="0000CC"/>
            </a:solidFill>
            <a:miter lim="800000"/>
            <a:headEnd/>
            <a:tailEnd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800" kern="0">
              <a:solidFill>
                <a:srgbClr val="333399"/>
              </a:solidFill>
              <a:cs typeface="Arial" charset="0"/>
            </a:endParaRPr>
          </a:p>
        </p:txBody>
      </p:sp>
      <p:sp>
        <p:nvSpPr>
          <p:cNvPr id="45068" name="Прямоугольник 16"/>
          <p:cNvSpPr>
            <a:spLocks noChangeArrowheads="1"/>
          </p:cNvSpPr>
          <p:nvPr/>
        </p:nvSpPr>
        <p:spPr bwMode="auto">
          <a:xfrm>
            <a:off x="3494088" y="311150"/>
            <a:ext cx="6356350" cy="1477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ru-RU" altLang="ru-RU" sz="3000" b="1">
                <a:effectLst/>
                <a:latin typeface="Times New Roman" pitchFamily="18" charset="0"/>
              </a:rPr>
              <a:t>Расходы бюджета города в рамках муниципальных программ             на 2017-2020 гг., руб.</a:t>
            </a:r>
          </a:p>
        </p:txBody>
      </p:sp>
      <p:graphicFrame>
        <p:nvGraphicFramePr>
          <p:cNvPr id="45069" name="Объект 1"/>
          <p:cNvGraphicFramePr>
            <a:graphicFrameLocks/>
          </p:cNvGraphicFramePr>
          <p:nvPr/>
        </p:nvGraphicFramePr>
        <p:xfrm>
          <a:off x="-735013" y="3752850"/>
          <a:ext cx="4319588" cy="20113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101" name="Диаграмма" r:id="rId7" imgW="9886866" imgH="2781270" progId="Excel.Chart.8">
                  <p:embed/>
                </p:oleObj>
              </mc:Choice>
              <mc:Fallback>
                <p:oleObj name="Диаграмма" r:id="rId7" imgW="9886866" imgH="2781270" progId="Excel.Chart.8">
                  <p:embed/>
                  <p:pic>
                    <p:nvPicPr>
                      <p:cNvPr id="0" name="Объект 1"/>
                      <p:cNvPicPr>
                        <a:picLocks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-735013" y="3752850"/>
                        <a:ext cx="4319588" cy="20113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" name="AutoShape 10"/>
          <p:cNvSpPr>
            <a:spLocks noChangeArrowheads="1"/>
          </p:cNvSpPr>
          <p:nvPr/>
        </p:nvSpPr>
        <p:spPr bwMode="auto">
          <a:xfrm>
            <a:off x="1331913" y="6394444"/>
            <a:ext cx="501650" cy="261937"/>
          </a:xfrm>
          <a:prstGeom prst="flowChartProcess">
            <a:avLst/>
          </a:prstGeom>
          <a:solidFill>
            <a:schemeClr val="bg1">
              <a:lumMod val="50000"/>
            </a:schemeClr>
          </a:solidFill>
          <a:ln w="9525" algn="ctr">
            <a:noFill/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 prstMaterial="metal">
            <a:bevelT/>
            <a:bevelB/>
          </a:sp3d>
        </p:spPr>
        <p:txBody>
          <a:bodyPr anchor="ctr">
            <a:spAutoFit/>
          </a:bodyPr>
          <a:lstStyle/>
          <a:p>
            <a:pPr>
              <a:defRPr/>
            </a:pPr>
            <a:endParaRPr lang="ru-RU"/>
          </a:p>
        </p:txBody>
      </p:sp>
      <p:sp>
        <p:nvSpPr>
          <p:cNvPr id="21" name="Text Box 11"/>
          <p:cNvSpPr txBox="1">
            <a:spLocks noChangeArrowheads="1"/>
          </p:cNvSpPr>
          <p:nvPr/>
        </p:nvSpPr>
        <p:spPr bwMode="auto">
          <a:xfrm>
            <a:off x="2009775" y="6394450"/>
            <a:ext cx="2871788" cy="2825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18000" tIns="18000" rIns="18000" bIns="18000">
            <a:spAutoFit/>
          </a:bodyPr>
          <a:lstStyle/>
          <a:p>
            <a:pPr algn="l">
              <a:spcBef>
                <a:spcPct val="50000"/>
              </a:spcBef>
              <a:defRPr/>
            </a:pPr>
            <a:r>
              <a:rPr lang="ru-RU" sz="1600" b="1" dirty="0">
                <a:solidFill>
                  <a:schemeClr val="tx1"/>
                </a:solidFill>
              </a:rPr>
              <a:t>Программные расходы</a:t>
            </a:r>
          </a:p>
        </p:txBody>
      </p:sp>
      <p:sp>
        <p:nvSpPr>
          <p:cNvPr id="22" name="AutoShape 10"/>
          <p:cNvSpPr>
            <a:spLocks noChangeArrowheads="1"/>
          </p:cNvSpPr>
          <p:nvPr/>
        </p:nvSpPr>
        <p:spPr bwMode="auto">
          <a:xfrm>
            <a:off x="5498318" y="6397620"/>
            <a:ext cx="500063" cy="260350"/>
          </a:xfrm>
          <a:prstGeom prst="flowChartProcess">
            <a:avLst/>
          </a:prstGeom>
          <a:solidFill>
            <a:srgbClr val="C00000"/>
          </a:solidFill>
          <a:ln w="9525" algn="ctr">
            <a:noFill/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 prstMaterial="metal">
            <a:bevelT/>
            <a:bevelB/>
          </a:sp3d>
        </p:spPr>
        <p:txBody>
          <a:bodyPr anchor="ctr">
            <a:spAutoFit/>
          </a:bodyPr>
          <a:lstStyle/>
          <a:p>
            <a:pPr>
              <a:defRPr/>
            </a:pPr>
            <a:endParaRPr lang="ru-RU"/>
          </a:p>
        </p:txBody>
      </p:sp>
      <p:sp>
        <p:nvSpPr>
          <p:cNvPr id="23" name="Text Box 11"/>
          <p:cNvSpPr txBox="1">
            <a:spLocks noChangeArrowheads="1"/>
          </p:cNvSpPr>
          <p:nvPr/>
        </p:nvSpPr>
        <p:spPr bwMode="auto">
          <a:xfrm>
            <a:off x="6062663" y="6397625"/>
            <a:ext cx="2492375" cy="2825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18000" tIns="18000" rIns="18000" bIns="18000">
            <a:spAutoFit/>
          </a:bodyPr>
          <a:lstStyle/>
          <a:p>
            <a:pPr algn="l">
              <a:spcBef>
                <a:spcPct val="50000"/>
              </a:spcBef>
              <a:defRPr/>
            </a:pPr>
            <a:r>
              <a:rPr lang="ru-RU" sz="1600" b="1" dirty="0">
                <a:solidFill>
                  <a:schemeClr val="tx1"/>
                </a:solidFill>
              </a:rPr>
              <a:t>Непрограммные расходы</a:t>
            </a:r>
          </a:p>
        </p:txBody>
      </p:sp>
      <p:grpSp>
        <p:nvGrpSpPr>
          <p:cNvPr id="45078" name="Group 7"/>
          <p:cNvGrpSpPr>
            <a:grpSpLocks/>
          </p:cNvGrpSpPr>
          <p:nvPr/>
        </p:nvGrpSpPr>
        <p:grpSpPr bwMode="auto">
          <a:xfrm>
            <a:off x="493713" y="4549775"/>
            <a:ext cx="1731962" cy="612775"/>
            <a:chOff x="1097" y="1781"/>
            <a:chExt cx="817" cy="227"/>
          </a:xfrm>
        </p:grpSpPr>
        <p:sp>
          <p:nvSpPr>
            <p:cNvPr id="45099" name="Oval 8"/>
            <p:cNvSpPr>
              <a:spLocks noChangeArrowheads="1"/>
            </p:cNvSpPr>
            <p:nvPr/>
          </p:nvSpPr>
          <p:spPr bwMode="auto">
            <a:xfrm>
              <a:off x="1097" y="1781"/>
              <a:ext cx="817" cy="227"/>
            </a:xfrm>
            <a:prstGeom prst="ellipse">
              <a:avLst/>
            </a:prstGeom>
            <a:noFill/>
            <a:ln w="25400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>
              <a:lvl1pPr algn="l"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ru-RU" altLang="ru-RU" sz="4000">
                <a:solidFill>
                  <a:schemeClr val="accent2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45100" name="Text Box 9"/>
            <p:cNvSpPr txBox="1">
              <a:spLocks noChangeArrowheads="1"/>
            </p:cNvSpPr>
            <p:nvPr/>
          </p:nvSpPr>
          <p:spPr bwMode="auto">
            <a:xfrm>
              <a:off x="1141" y="1822"/>
              <a:ext cx="707" cy="1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Ctr="1"/>
            <a:lstStyle>
              <a:lvl1pPr algn="l"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ru-RU" altLang="ru-RU" sz="1800" b="1">
                  <a:effectLst/>
                  <a:latin typeface="Times New Roman" pitchFamily="18" charset="0"/>
                </a:rPr>
                <a:t>5 975 390 955</a:t>
              </a:r>
            </a:p>
          </p:txBody>
        </p:sp>
      </p:grpSp>
      <p:graphicFrame>
        <p:nvGraphicFramePr>
          <p:cNvPr id="45079" name="Объект 2"/>
          <p:cNvGraphicFramePr>
            <a:graphicFrameLocks/>
          </p:cNvGraphicFramePr>
          <p:nvPr/>
        </p:nvGraphicFramePr>
        <p:xfrm>
          <a:off x="6448425" y="3733800"/>
          <a:ext cx="4481513" cy="2216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102" name="Диаграмма" r:id="rId10" imgW="9886866" imgH="2781270" progId="Excel.Chart.8">
                  <p:embed/>
                </p:oleObj>
              </mc:Choice>
              <mc:Fallback>
                <p:oleObj name="Диаграмма" r:id="rId10" imgW="9886866" imgH="2781270" progId="Excel.Chart.8">
                  <p:embed/>
                  <p:pic>
                    <p:nvPicPr>
                      <p:cNvPr id="0" name="Объект 2"/>
                      <p:cNvPicPr>
                        <a:picLocks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48425" y="3733800"/>
                        <a:ext cx="4481513" cy="22161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45080" name="Group 7"/>
          <p:cNvGrpSpPr>
            <a:grpSpLocks/>
          </p:cNvGrpSpPr>
          <p:nvPr/>
        </p:nvGrpSpPr>
        <p:grpSpPr bwMode="auto">
          <a:xfrm>
            <a:off x="7761288" y="4551363"/>
            <a:ext cx="1731962" cy="611187"/>
            <a:chOff x="1097" y="1781"/>
            <a:chExt cx="817" cy="227"/>
          </a:xfrm>
        </p:grpSpPr>
        <p:sp>
          <p:nvSpPr>
            <p:cNvPr id="45097" name="Oval 8"/>
            <p:cNvSpPr>
              <a:spLocks noChangeArrowheads="1"/>
            </p:cNvSpPr>
            <p:nvPr/>
          </p:nvSpPr>
          <p:spPr bwMode="auto">
            <a:xfrm>
              <a:off x="1097" y="1781"/>
              <a:ext cx="817" cy="227"/>
            </a:xfrm>
            <a:prstGeom prst="ellipse">
              <a:avLst/>
            </a:prstGeom>
            <a:noFill/>
            <a:ln w="25400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>
              <a:lvl1pPr algn="l"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ru-RU" altLang="ru-RU" sz="4000">
                <a:solidFill>
                  <a:schemeClr val="accent2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45098" name="Text Box 9"/>
            <p:cNvSpPr txBox="1">
              <a:spLocks noChangeArrowheads="1"/>
            </p:cNvSpPr>
            <p:nvPr/>
          </p:nvSpPr>
          <p:spPr bwMode="auto">
            <a:xfrm>
              <a:off x="1141" y="1822"/>
              <a:ext cx="707" cy="1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Ctr="1"/>
            <a:lstStyle>
              <a:lvl1pPr algn="l"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ru-RU" altLang="ru-RU" sz="1800" b="1">
                  <a:effectLst/>
                  <a:latin typeface="Times New Roman" pitchFamily="18" charset="0"/>
                </a:rPr>
                <a:t>6 303 685 869</a:t>
              </a:r>
            </a:p>
          </p:txBody>
        </p:sp>
      </p:grpSp>
      <p:sp>
        <p:nvSpPr>
          <p:cNvPr id="45081" name="Text Box 14"/>
          <p:cNvSpPr txBox="1">
            <a:spLocks noChangeArrowheads="1"/>
          </p:cNvSpPr>
          <p:nvPr/>
        </p:nvSpPr>
        <p:spPr bwMode="auto">
          <a:xfrm>
            <a:off x="349250" y="3403600"/>
            <a:ext cx="1824038" cy="40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000" tIns="18000" rIns="18000" bIns="18000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ru-RU" altLang="ru-RU" sz="2400" b="1"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2017 год </a:t>
            </a:r>
            <a:r>
              <a:rPr lang="ru-RU" altLang="ru-RU" sz="1600" b="1"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(план)</a:t>
            </a:r>
          </a:p>
        </p:txBody>
      </p:sp>
      <p:sp>
        <p:nvSpPr>
          <p:cNvPr id="45082" name="Text Box 14"/>
          <p:cNvSpPr txBox="1">
            <a:spLocks noChangeArrowheads="1"/>
          </p:cNvSpPr>
          <p:nvPr/>
        </p:nvSpPr>
        <p:spPr bwMode="auto">
          <a:xfrm>
            <a:off x="7997825" y="3436938"/>
            <a:ext cx="1824038" cy="404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000" tIns="18000" rIns="18000" bIns="18000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ru-RU" altLang="ru-RU" sz="2400" b="1"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2020 год </a:t>
            </a:r>
            <a:r>
              <a:rPr lang="ru-RU" altLang="ru-RU" sz="1600" b="1"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(план)</a:t>
            </a:r>
          </a:p>
        </p:txBody>
      </p:sp>
      <p:graphicFrame>
        <p:nvGraphicFramePr>
          <p:cNvPr id="45083" name="Объект 3"/>
          <p:cNvGraphicFramePr>
            <a:graphicFrameLocks/>
          </p:cNvGraphicFramePr>
          <p:nvPr/>
        </p:nvGraphicFramePr>
        <p:xfrm>
          <a:off x="71438" y="3867150"/>
          <a:ext cx="6681787" cy="18970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103" name="Диаграмма" r:id="rId13" imgW="9210723" imgH="1381050" progId="Excel.Chart.8">
                  <p:embed/>
                </p:oleObj>
              </mc:Choice>
              <mc:Fallback>
                <p:oleObj name="Диаграмма" r:id="rId13" imgW="9210723" imgH="1381050" progId="Excel.Chart.8">
                  <p:embed/>
                  <p:pic>
                    <p:nvPicPr>
                      <p:cNvPr id="0" name="Объект 3"/>
                      <p:cNvPicPr>
                        <a:picLocks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1438" y="3867150"/>
                        <a:ext cx="6681787" cy="18970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5084" name="Text Box 14"/>
          <p:cNvSpPr txBox="1">
            <a:spLocks noChangeArrowheads="1"/>
          </p:cNvSpPr>
          <p:nvPr/>
        </p:nvSpPr>
        <p:spPr bwMode="auto">
          <a:xfrm>
            <a:off x="2952750" y="3436938"/>
            <a:ext cx="1822450" cy="404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000" tIns="18000" rIns="18000" bIns="18000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ru-RU" altLang="ru-RU" sz="2400" b="1"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2018 год </a:t>
            </a:r>
            <a:r>
              <a:rPr lang="ru-RU" altLang="ru-RU" sz="1600" b="1"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(план)</a:t>
            </a:r>
          </a:p>
        </p:txBody>
      </p:sp>
      <p:sp>
        <p:nvSpPr>
          <p:cNvPr id="45085" name="Text Box 14"/>
          <p:cNvSpPr txBox="1">
            <a:spLocks noChangeArrowheads="1"/>
          </p:cNvSpPr>
          <p:nvPr/>
        </p:nvSpPr>
        <p:spPr bwMode="auto">
          <a:xfrm>
            <a:off x="5537200" y="3446463"/>
            <a:ext cx="1822450" cy="404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000" tIns="18000" rIns="18000" bIns="18000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ru-RU" altLang="ru-RU" sz="2400" b="1"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2019 год </a:t>
            </a:r>
            <a:r>
              <a:rPr lang="ru-RU" altLang="ru-RU" sz="1600" b="1"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(план)</a:t>
            </a:r>
          </a:p>
        </p:txBody>
      </p:sp>
      <p:grpSp>
        <p:nvGrpSpPr>
          <p:cNvPr id="45086" name="Group 7"/>
          <p:cNvGrpSpPr>
            <a:grpSpLocks/>
          </p:cNvGrpSpPr>
          <p:nvPr/>
        </p:nvGrpSpPr>
        <p:grpSpPr bwMode="auto">
          <a:xfrm>
            <a:off x="2922588" y="4551363"/>
            <a:ext cx="1731962" cy="612775"/>
            <a:chOff x="1097" y="1781"/>
            <a:chExt cx="817" cy="227"/>
          </a:xfrm>
        </p:grpSpPr>
        <p:sp>
          <p:nvSpPr>
            <p:cNvPr id="45095" name="Oval 8"/>
            <p:cNvSpPr>
              <a:spLocks noChangeArrowheads="1"/>
            </p:cNvSpPr>
            <p:nvPr/>
          </p:nvSpPr>
          <p:spPr bwMode="auto">
            <a:xfrm>
              <a:off x="1097" y="1781"/>
              <a:ext cx="817" cy="227"/>
            </a:xfrm>
            <a:prstGeom prst="ellipse">
              <a:avLst/>
            </a:prstGeom>
            <a:noFill/>
            <a:ln w="25400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>
              <a:lvl1pPr algn="l"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ru-RU" altLang="ru-RU" sz="4000">
                <a:solidFill>
                  <a:schemeClr val="accent2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45096" name="Text Box 9"/>
            <p:cNvSpPr txBox="1">
              <a:spLocks noChangeArrowheads="1"/>
            </p:cNvSpPr>
            <p:nvPr/>
          </p:nvSpPr>
          <p:spPr bwMode="auto">
            <a:xfrm>
              <a:off x="1141" y="1822"/>
              <a:ext cx="707" cy="1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Ctr="1"/>
            <a:lstStyle>
              <a:lvl1pPr algn="l"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ru-RU" altLang="ru-RU" sz="1800" b="1">
                  <a:effectLst/>
                  <a:latin typeface="Times New Roman" pitchFamily="18" charset="0"/>
                </a:rPr>
                <a:t>6 683 524 012</a:t>
              </a:r>
            </a:p>
          </p:txBody>
        </p:sp>
      </p:grpSp>
      <p:pic>
        <p:nvPicPr>
          <p:cNvPr id="45087" name="Picture 29" descr="http://static6.depositphotos.com/1000423/627/i/950/depositphotos_6272991-3d-man-with-colour-diagram.jpg"/>
          <p:cNvPicPr>
            <a:picLocks noChangeAspect="1" noChangeArrowheads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7700" y="476250"/>
            <a:ext cx="3216275" cy="1657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5" name="AutoShape 16"/>
          <p:cNvSpPr>
            <a:spLocks noChangeArrowheads="1"/>
          </p:cNvSpPr>
          <p:nvPr/>
        </p:nvSpPr>
        <p:spPr bwMode="auto">
          <a:xfrm>
            <a:off x="187367" y="1885232"/>
            <a:ext cx="9554045" cy="1550714"/>
          </a:xfrm>
          <a:prstGeom prst="roundRect">
            <a:avLst>
              <a:gd name="adj" fmla="val 16667"/>
            </a:avLst>
          </a:prstGeom>
          <a:solidFill>
            <a:schemeClr val="bg1">
              <a:lumMod val="75000"/>
            </a:schemeClr>
          </a:solidFill>
          <a:ln w="19050" algn="ctr">
            <a:noFill/>
            <a:round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anchor="ctr"/>
          <a:lstStyle/>
          <a:p>
            <a:pPr algn="l">
              <a:spcBef>
                <a:spcPct val="50000"/>
              </a:spcBef>
              <a:defRPr/>
            </a:pPr>
            <a:r>
              <a:rPr lang="ru-RU" altLang="ru-RU" sz="2000" b="1" dirty="0">
                <a:solidFill>
                  <a:schemeClr val="tx1"/>
                </a:solidFill>
                <a:effectLst/>
                <a:cs typeface="Arial" charset="0"/>
              </a:rPr>
              <a:t>     В целях повышения эффективности и результативности бюджетных средств бюджет города Нефтеюганска формируется, не только в функциональной структуре, но и в программной классификации на основе 15 муниципальных программ</a:t>
            </a:r>
          </a:p>
        </p:txBody>
      </p:sp>
      <p:graphicFrame>
        <p:nvGraphicFramePr>
          <p:cNvPr id="45091" name="Объект 7"/>
          <p:cNvGraphicFramePr>
            <a:graphicFrameLocks/>
          </p:cNvGraphicFramePr>
          <p:nvPr/>
        </p:nvGraphicFramePr>
        <p:xfrm>
          <a:off x="3821113" y="3668713"/>
          <a:ext cx="4483100" cy="2216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104" name="Диаграмма" r:id="rId17" imgW="9886866" imgH="2781270" progId="Excel.Chart.8">
                  <p:embed/>
                </p:oleObj>
              </mc:Choice>
              <mc:Fallback>
                <p:oleObj name="Диаграмма" r:id="rId17" imgW="9886866" imgH="2781270" progId="Excel.Chart.8">
                  <p:embed/>
                  <p:pic>
                    <p:nvPicPr>
                      <p:cNvPr id="0" name="Объект 7"/>
                      <p:cNvPicPr>
                        <a:picLocks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21113" y="3668713"/>
                        <a:ext cx="4483100" cy="22161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45092" name="Group 7"/>
          <p:cNvGrpSpPr>
            <a:grpSpLocks/>
          </p:cNvGrpSpPr>
          <p:nvPr/>
        </p:nvGrpSpPr>
        <p:grpSpPr bwMode="auto">
          <a:xfrm>
            <a:off x="5132388" y="4570413"/>
            <a:ext cx="1731962" cy="611187"/>
            <a:chOff x="1097" y="1781"/>
            <a:chExt cx="817" cy="227"/>
          </a:xfrm>
        </p:grpSpPr>
        <p:sp>
          <p:nvSpPr>
            <p:cNvPr id="45093" name="Oval 8"/>
            <p:cNvSpPr>
              <a:spLocks noChangeArrowheads="1"/>
            </p:cNvSpPr>
            <p:nvPr/>
          </p:nvSpPr>
          <p:spPr bwMode="auto">
            <a:xfrm>
              <a:off x="1097" y="1781"/>
              <a:ext cx="817" cy="227"/>
            </a:xfrm>
            <a:prstGeom prst="ellipse">
              <a:avLst/>
            </a:prstGeom>
            <a:noFill/>
            <a:ln w="25400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>
              <a:lvl1pPr algn="l"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ru-RU" altLang="ru-RU" sz="4000">
                <a:solidFill>
                  <a:schemeClr val="accent2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45094" name="Text Box 9"/>
            <p:cNvSpPr txBox="1">
              <a:spLocks noChangeArrowheads="1"/>
            </p:cNvSpPr>
            <p:nvPr/>
          </p:nvSpPr>
          <p:spPr bwMode="auto">
            <a:xfrm>
              <a:off x="1141" y="1822"/>
              <a:ext cx="707" cy="1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Ctr="1"/>
            <a:lstStyle>
              <a:lvl1pPr algn="l"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ru-RU" altLang="ru-RU" sz="1800" b="1">
                  <a:effectLst/>
                  <a:latin typeface="Times New Roman" pitchFamily="18" charset="0"/>
                </a:rPr>
                <a:t>6 319 186 849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2" descr="Рисунок155555 копия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00754" y="-53777"/>
            <a:ext cx="9993560" cy="6911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 prstMaterial="matte">
            <a:bevelT/>
            <a:bevelB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6083" name="Text Box 5"/>
          <p:cNvSpPr txBox="1">
            <a:spLocks noChangeArrowheads="1"/>
          </p:cNvSpPr>
          <p:nvPr/>
        </p:nvSpPr>
        <p:spPr bwMode="auto">
          <a:xfrm>
            <a:off x="2063750" y="1981200"/>
            <a:ext cx="8255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ru-RU" altLang="ru-RU" sz="1400" b="1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46084" name="Text Box 6"/>
          <p:cNvSpPr txBox="1">
            <a:spLocks noChangeArrowheads="1"/>
          </p:cNvSpPr>
          <p:nvPr/>
        </p:nvSpPr>
        <p:spPr bwMode="auto">
          <a:xfrm>
            <a:off x="4017963" y="2852738"/>
            <a:ext cx="198437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200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46085" name="Text Box 7"/>
          <p:cNvSpPr txBox="1">
            <a:spLocks noChangeAspect="1" noChangeArrowheads="1"/>
          </p:cNvSpPr>
          <p:nvPr/>
        </p:nvSpPr>
        <p:spPr bwMode="auto">
          <a:xfrm>
            <a:off x="7059613" y="1268413"/>
            <a:ext cx="2495550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Ctr="1">
            <a:spAutoFit/>
          </a:bodyPr>
          <a:lstStyle>
            <a:lvl1pPr marL="457200" indent="-457200"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ru-RU" altLang="ru-RU" sz="1200" b="1" i="1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  <a:p>
            <a:pPr eaLnBrk="1" hangingPunct="1">
              <a:spcBef>
                <a:spcPct val="50000"/>
              </a:spcBef>
              <a:buFontTx/>
              <a:buNone/>
            </a:pPr>
            <a:endParaRPr lang="ru-RU" altLang="ru-RU" sz="1200" b="1" i="1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46086" name="AutoShape 9"/>
          <p:cNvSpPr>
            <a:spLocks noChangeArrowheads="1"/>
          </p:cNvSpPr>
          <p:nvPr/>
        </p:nvSpPr>
        <p:spPr bwMode="auto">
          <a:xfrm>
            <a:off x="5186363" y="1916113"/>
            <a:ext cx="990600" cy="609600"/>
          </a:xfrm>
          <a:prstGeom prst="wedgeRectCallout">
            <a:avLst>
              <a:gd name="adj1" fmla="val -43750"/>
              <a:gd name="adj2" fmla="val 70000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 anchorCtr="1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ru-RU" altLang="ru-RU" sz="2400" b="1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46087" name="Text Box 10"/>
          <p:cNvSpPr txBox="1">
            <a:spLocks noChangeArrowheads="1"/>
          </p:cNvSpPr>
          <p:nvPr/>
        </p:nvSpPr>
        <p:spPr bwMode="auto">
          <a:xfrm>
            <a:off x="6062663" y="3068638"/>
            <a:ext cx="198437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200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20489" name="Line 20"/>
          <p:cNvSpPr>
            <a:spLocks noChangeShapeType="1"/>
          </p:cNvSpPr>
          <p:nvPr/>
        </p:nvSpPr>
        <p:spPr bwMode="auto">
          <a:xfrm flipV="1">
            <a:off x="1833563" y="2205038"/>
            <a:ext cx="3041650" cy="2519362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 type="triangle" w="med" len="med"/>
              </a14:hiddenLine>
            </a:ext>
          </a:extLst>
        </p:spPr>
        <p:txBody>
          <a:bodyPr anchor="ctr" anchorCtr="1">
            <a:spAutoFit/>
          </a:bodyPr>
          <a:lstStyle/>
          <a:p>
            <a:pPr>
              <a:defRPr/>
            </a:pPr>
            <a:endParaRPr lang="ru-RU"/>
          </a:p>
        </p:txBody>
      </p:sp>
      <p:sp>
        <p:nvSpPr>
          <p:cNvPr id="20490" name="Line 21"/>
          <p:cNvSpPr>
            <a:spLocks noChangeShapeType="1"/>
          </p:cNvSpPr>
          <p:nvPr/>
        </p:nvSpPr>
        <p:spPr bwMode="auto">
          <a:xfrm flipV="1">
            <a:off x="1833563" y="2205038"/>
            <a:ext cx="3041650" cy="2519362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 type="triangle" w="med" len="med"/>
              </a14:hiddenLine>
            </a:ext>
          </a:extLst>
        </p:spPr>
        <p:txBody>
          <a:bodyPr anchor="ctr" anchorCtr="1">
            <a:spAutoFit/>
          </a:bodyPr>
          <a:lstStyle/>
          <a:p>
            <a:pPr>
              <a:defRPr/>
            </a:pPr>
            <a:endParaRPr lang="ru-RU"/>
          </a:p>
        </p:txBody>
      </p:sp>
      <p:pic>
        <p:nvPicPr>
          <p:cNvPr id="46090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438" y="0"/>
            <a:ext cx="500062" cy="622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26" name="Text Box 3"/>
          <p:cNvSpPr txBox="1">
            <a:spLocks noChangeArrowheads="1"/>
          </p:cNvSpPr>
          <p:nvPr/>
        </p:nvSpPr>
        <p:spPr bwMode="auto">
          <a:xfrm>
            <a:off x="900113" y="0"/>
            <a:ext cx="8985250" cy="3968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r" defTabSz="449263">
              <a:spcBef>
                <a:spcPts val="1000"/>
              </a:spcBef>
              <a:buClr>
                <a:srgbClr val="0000CC"/>
              </a:buClr>
              <a:buSzPct val="100000"/>
              <a:buFont typeface="Arial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sz="2000" b="1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Arial Unicode MS" pitchFamily="34" charset="-128"/>
                <a:cs typeface="Arial Unicode MS" pitchFamily="34" charset="-128"/>
              </a:rPr>
              <a:t>Департамент финансов администрации города Нефтеюганска</a:t>
            </a:r>
          </a:p>
        </p:txBody>
      </p:sp>
      <p:sp>
        <p:nvSpPr>
          <p:cNvPr id="27" name="Line 2"/>
          <p:cNvSpPr>
            <a:spLocks noChangeShapeType="1"/>
          </p:cNvSpPr>
          <p:nvPr/>
        </p:nvSpPr>
        <p:spPr bwMode="auto">
          <a:xfrm>
            <a:off x="725488" y="396875"/>
            <a:ext cx="9180512" cy="1588"/>
          </a:xfrm>
          <a:prstGeom prst="line">
            <a:avLst/>
          </a:prstGeom>
          <a:noFill/>
          <a:ln w="57240">
            <a:solidFill>
              <a:srgbClr val="0000CC"/>
            </a:solidFill>
            <a:miter lim="800000"/>
            <a:headEnd/>
            <a:tailEnd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800" kern="0">
              <a:solidFill>
                <a:srgbClr val="333399"/>
              </a:solidFill>
              <a:cs typeface="Arial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25488" y="396875"/>
            <a:ext cx="9052048" cy="1200329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r">
              <a:defRPr/>
            </a:pPr>
            <a:r>
              <a:rPr lang="ru-RU" sz="2400" b="1" dirty="0">
                <a:solidFill>
                  <a:schemeClr val="tx1"/>
                </a:solidFill>
                <a:effectLst/>
              </a:rPr>
              <a:t>Расходы на реализацию муниципальной программы «Развитие образования и молодежной политики в г. Нефтеюганске </a:t>
            </a:r>
          </a:p>
          <a:p>
            <a:pPr algn="r">
              <a:defRPr/>
            </a:pPr>
            <a:r>
              <a:rPr lang="ru-RU" sz="2400" b="1" dirty="0">
                <a:solidFill>
                  <a:schemeClr val="tx1"/>
                </a:solidFill>
                <a:effectLst/>
              </a:rPr>
              <a:t>на 2014-2020 годы»</a:t>
            </a:r>
          </a:p>
        </p:txBody>
      </p:sp>
      <p:sp>
        <p:nvSpPr>
          <p:cNvPr id="46094" name="Text Box 14"/>
          <p:cNvSpPr txBox="1">
            <a:spLocks noChangeArrowheads="1"/>
          </p:cNvSpPr>
          <p:nvPr/>
        </p:nvSpPr>
        <p:spPr bwMode="auto">
          <a:xfrm>
            <a:off x="4216400" y="2112963"/>
            <a:ext cx="1127125" cy="344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000" tIns="18000" rIns="18000" bIns="18000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ru-RU" altLang="ru-RU" sz="2000" b="1" u="sng"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ЦЕЛЬ:</a:t>
            </a:r>
          </a:p>
        </p:txBody>
      </p:sp>
      <p:sp>
        <p:nvSpPr>
          <p:cNvPr id="46095" name="Text Box 14"/>
          <p:cNvSpPr txBox="1">
            <a:spLocks noChangeArrowheads="1"/>
          </p:cNvSpPr>
          <p:nvPr/>
        </p:nvSpPr>
        <p:spPr bwMode="auto">
          <a:xfrm>
            <a:off x="711200" y="3292475"/>
            <a:ext cx="1255713" cy="344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000" tIns="18000" rIns="18000" bIns="18000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ru-RU" altLang="ru-RU" sz="2000" b="1" u="sng"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ЗАДАЧИ</a:t>
            </a:r>
            <a:r>
              <a:rPr lang="ru-RU" altLang="ru-RU" sz="2000" b="1"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:</a:t>
            </a:r>
          </a:p>
        </p:txBody>
      </p:sp>
      <p:sp>
        <p:nvSpPr>
          <p:cNvPr id="32" name="AutoShape 18"/>
          <p:cNvSpPr>
            <a:spLocks noChangeArrowheads="1"/>
          </p:cNvSpPr>
          <p:nvPr/>
        </p:nvSpPr>
        <p:spPr bwMode="auto">
          <a:xfrm>
            <a:off x="5315744" y="2133600"/>
            <a:ext cx="4389784" cy="766763"/>
          </a:xfrm>
          <a:prstGeom prst="roundRect">
            <a:avLst>
              <a:gd name="adj" fmla="val 16667"/>
            </a:avLst>
          </a:prstGeom>
          <a:solidFill>
            <a:schemeClr val="bg1">
              <a:lumMod val="75000"/>
            </a:schemeClr>
          </a:solidFill>
          <a:ln w="19050" algn="ctr">
            <a:noFill/>
            <a:round/>
            <a:headEnd/>
            <a:tailEnd/>
          </a:ln>
          <a:effectLst/>
          <a:scene3d>
            <a:camera prst="orthographicFront"/>
            <a:lightRig rig="threePt" dir="t"/>
          </a:scene3d>
          <a:sp3d prstMaterial="metal">
            <a:bevelT/>
            <a:bevelB/>
          </a:sp3d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solidFill>
                  <a:srgbClr val="000000"/>
                </a:solidFill>
                <a:effectLst/>
                <a:cs typeface="Arial" charset="0"/>
              </a:rPr>
              <a:t>Повышение доступности, качества и эффективности системы образования и молодёжной политики</a:t>
            </a:r>
          </a:p>
        </p:txBody>
      </p:sp>
      <p:sp>
        <p:nvSpPr>
          <p:cNvPr id="34" name="AutoShape 18"/>
          <p:cNvSpPr>
            <a:spLocks noChangeArrowheads="1"/>
          </p:cNvSpPr>
          <p:nvPr/>
        </p:nvSpPr>
        <p:spPr bwMode="auto">
          <a:xfrm>
            <a:off x="2175197" y="3255938"/>
            <a:ext cx="7399710" cy="1407343"/>
          </a:xfrm>
          <a:prstGeom prst="roundRect">
            <a:avLst>
              <a:gd name="adj" fmla="val 16667"/>
            </a:avLst>
          </a:prstGeom>
          <a:solidFill>
            <a:schemeClr val="bg1">
              <a:lumMod val="85000"/>
            </a:schemeClr>
          </a:solidFill>
          <a:ln w="19050" algn="ctr">
            <a:noFill/>
            <a:round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anchor="ctr"/>
          <a:lstStyle/>
          <a:p>
            <a:pPr marL="171450" indent="-171450" algn="l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lang="ru-RU" sz="1200" b="1" i="1" dirty="0">
                <a:solidFill>
                  <a:srgbClr val="000000"/>
                </a:solidFill>
                <a:effectLst/>
                <a:cs typeface="Arial" charset="0"/>
              </a:rPr>
              <a:t>Создание условий для повышения доступности и качества дошкольного общего и дополнительного образования</a:t>
            </a:r>
          </a:p>
          <a:p>
            <a:pPr marL="171450" indent="-171450" algn="l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endParaRPr lang="ru-RU" sz="1200" b="1" i="1" dirty="0">
              <a:solidFill>
                <a:srgbClr val="000000"/>
              </a:solidFill>
              <a:effectLst/>
              <a:cs typeface="Arial" charset="0"/>
            </a:endParaRPr>
          </a:p>
          <a:p>
            <a:pPr marL="171450" indent="-171450" algn="l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lang="ru-RU" sz="1200" b="1" i="1" dirty="0">
                <a:solidFill>
                  <a:srgbClr val="000000"/>
                </a:solidFill>
                <a:effectLst/>
                <a:cs typeface="Arial" charset="0"/>
              </a:rPr>
              <a:t>Обеспечение совершенствования системы оценки качества образования и информационной прозрачности системы образования</a:t>
            </a:r>
          </a:p>
          <a:p>
            <a:pPr marL="171450" indent="-171450" algn="l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endParaRPr lang="ru-RU" sz="1200" b="1" i="1" dirty="0">
              <a:solidFill>
                <a:srgbClr val="000000"/>
              </a:solidFill>
              <a:effectLst/>
              <a:cs typeface="Arial" charset="0"/>
            </a:endParaRPr>
          </a:p>
          <a:p>
            <a:pPr marL="171450" indent="-171450" algn="l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lang="ru-RU" sz="1200" b="1" i="1" dirty="0">
                <a:solidFill>
                  <a:srgbClr val="000000"/>
                </a:solidFill>
                <a:effectLst/>
                <a:cs typeface="Arial" charset="0"/>
              </a:rPr>
              <a:t>Создание условий для организации полноценного отдыха и оздоровления детей</a:t>
            </a:r>
          </a:p>
          <a:p>
            <a:pPr marL="171450" indent="-171450" algn="l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endParaRPr lang="ru-RU" sz="1200" b="1" i="1" dirty="0">
              <a:solidFill>
                <a:srgbClr val="000000"/>
              </a:solidFill>
              <a:effectLst/>
              <a:cs typeface="Arial" charset="0"/>
            </a:endParaRPr>
          </a:p>
          <a:p>
            <a:pPr marL="171450" indent="-171450" algn="l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lang="ru-RU" sz="1200" b="1" i="1" dirty="0">
                <a:solidFill>
                  <a:srgbClr val="000000"/>
                </a:solidFill>
                <a:effectLst/>
                <a:cs typeface="Arial" charset="0"/>
              </a:rPr>
              <a:t>Создание условий для успешной социализации и эффективной самореализации молодёжи</a:t>
            </a:r>
          </a:p>
        </p:txBody>
      </p:sp>
      <p:pic>
        <p:nvPicPr>
          <p:cNvPr id="46102" name="Picture 2" descr="http://www.harpsosh.edusite.ru/images/rasputie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00013" y="692150"/>
            <a:ext cx="3252788" cy="2674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22" name="Таблица 21"/>
          <p:cNvGraphicFramePr>
            <a:graphicFrameLocks noGrp="1"/>
          </p:cNvGraphicFramePr>
          <p:nvPr/>
        </p:nvGraphicFramePr>
        <p:xfrm>
          <a:off x="854075" y="4868863"/>
          <a:ext cx="8235950" cy="1790699"/>
        </p:xfrm>
        <a:graphic>
          <a:graphicData uri="http://schemas.openxmlformats.org/drawingml/2006/table">
            <a:tbl>
              <a:tblPr/>
              <a:tblGrid>
                <a:gridCol w="4752697"/>
                <a:gridCol w="1152169"/>
                <a:gridCol w="1152169"/>
                <a:gridCol w="1178915"/>
              </a:tblGrid>
              <a:tr h="21653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algn="ctr" defTabSz="914400" rtl="0" eaLnBrk="1" fontAlgn="b" latinLnBrk="0" hangingPunct="1"/>
                      <a:r>
                        <a:rPr lang="ru-RU" sz="1200" b="1" i="1" u="none" strike="noStrike" kern="1200" dirty="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подпрограммы</a:t>
                      </a:r>
                      <a:endParaRPr lang="ru-RU" sz="1200" b="1" i="1" u="none" strike="noStrike" kern="1200" dirty="0">
                        <a:solidFill>
                          <a:srgbClr val="000000"/>
                        </a:solidFill>
                        <a:latin typeface="Times New Roman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1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2018 год</a:t>
                      </a:r>
                      <a:endParaRPr lang="ru-RU" sz="1200" b="1" i="1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i="1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2019 год</a:t>
                      </a:r>
                      <a:endParaRPr lang="ru-RU" sz="1200" b="1" i="1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ru-RU" sz="1200" b="1" i="1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2020 год</a:t>
                      </a:r>
                      <a:endParaRPr lang="ru-RU" sz="1200" b="1" i="1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50000"/>
                      </a:schemeClr>
                    </a:solidFill>
                  </a:tcPr>
                </a:tc>
              </a:tr>
              <a:tr h="26708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eaLnBrk="1" hangingPunct="1">
                        <a:spcBef>
                          <a:spcPct val="50000"/>
                        </a:spcBef>
                        <a:buFontTx/>
                        <a:buNone/>
                      </a:pPr>
                      <a:r>
                        <a:rPr lang="ru-RU" altLang="ru-RU" sz="1200" b="1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Всего, в том числе:</a:t>
                      </a:r>
                      <a:endParaRPr lang="ru-RU" altLang="ru-RU" sz="1200" b="1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ru-RU" sz="14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+mn-ea"/>
                          <a:cs typeface="+mn-cs"/>
                        </a:rPr>
                        <a:t>3 475 890 843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3 349 946 695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3 334 671 395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5729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eaLnBrk="1" hangingPunct="1">
                        <a:spcBef>
                          <a:spcPct val="50000"/>
                        </a:spcBef>
                        <a:buFontTx/>
                        <a:buNone/>
                      </a:pPr>
                      <a:r>
                        <a:rPr lang="ru-RU" altLang="ru-RU" sz="1200" b="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Дошкольное, общее и дополнительное образование</a:t>
                      </a:r>
                      <a:endParaRPr lang="ru-RU" altLang="ru-RU" sz="1200" b="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ru-RU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+mn-ea"/>
                          <a:cs typeface="+mn-cs"/>
                        </a:rPr>
                        <a:t>3 269 278 458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3 143 248 810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3 127 883 610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65944">
                <a:tc>
                  <a:txBody>
                    <a:bodyPr/>
                    <a:lstStyle/>
                    <a:p>
                      <a:pPr marL="0" algn="l" defTabSz="914400" rtl="0" eaLnBrk="1" fontAlgn="b" latinLnBrk="0" hangingPunct="1">
                        <a:spcBef>
                          <a:spcPct val="50000"/>
                        </a:spcBef>
                        <a:buFontTx/>
                        <a:buNone/>
                      </a:pPr>
                      <a:r>
                        <a:rPr lang="ru-RU" sz="1200" b="0" i="0" u="none" strike="noStrike" kern="1200" dirty="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Совершенствование системы оценки качества образования и информационная прозрачность системы образования</a:t>
                      </a:r>
                      <a:endParaRPr lang="ru-RU" sz="1200" b="0" i="0" u="none" strike="noStrike" kern="1200" dirty="0">
                        <a:solidFill>
                          <a:srgbClr val="000000"/>
                        </a:solidFill>
                        <a:latin typeface="Times New Roman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ru-RU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+mn-ea"/>
                          <a:cs typeface="+mn-cs"/>
                        </a:rPr>
                        <a:t>645 000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645 000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645 000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37848"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0" i="0" u="none" strike="noStrike" kern="1200" dirty="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Отдых и оздоровление детей</a:t>
                      </a:r>
                      <a:endParaRPr lang="ru-RU" sz="1200" b="0" i="0" u="none" strike="noStrike" kern="1200" dirty="0">
                        <a:solidFill>
                          <a:srgbClr val="000000"/>
                        </a:solidFill>
                        <a:latin typeface="Times New Roman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ru-RU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+mn-ea"/>
                          <a:cs typeface="+mn-cs"/>
                        </a:rPr>
                        <a:t>42 308 585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42 308 585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42 308 585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22997"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0" i="0" u="none" strike="noStrike" kern="1200" dirty="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Молодёжь Нефтеюганска</a:t>
                      </a:r>
                      <a:endParaRPr lang="ru-RU" sz="1200" b="0" i="0" u="none" strike="noStrike" kern="1200" dirty="0">
                        <a:solidFill>
                          <a:srgbClr val="000000"/>
                        </a:solidFill>
                        <a:latin typeface="Times New Roman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ru-RU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+mn-ea"/>
                          <a:cs typeface="+mn-cs"/>
                        </a:rPr>
                        <a:t>48 028 600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48 028 600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48 028 600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22997"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0" i="0" u="none" strike="noStrike" kern="1200" dirty="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Организация деятельности в сфере образования и молодёжной политики</a:t>
                      </a:r>
                      <a:endParaRPr lang="ru-RU" sz="1200" b="0" i="0" u="none" strike="noStrike" kern="1200" dirty="0">
                        <a:solidFill>
                          <a:srgbClr val="000000"/>
                        </a:solidFill>
                        <a:latin typeface="Times New Roman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ru-RU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+mn-ea"/>
                          <a:cs typeface="+mn-cs"/>
                        </a:rPr>
                        <a:t>115 630 200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115 715 700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115 805 600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2" descr="Рисунок155555 копия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8756" y="-33933"/>
            <a:ext cx="9993560" cy="68919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 prstMaterial="matte">
            <a:bevelT/>
            <a:bevelB/>
          </a:sp3d>
          <a:extLst/>
        </p:spPr>
      </p:pic>
      <p:sp>
        <p:nvSpPr>
          <p:cNvPr id="47107" name="Text Box 5"/>
          <p:cNvSpPr txBox="1">
            <a:spLocks noChangeArrowheads="1"/>
          </p:cNvSpPr>
          <p:nvPr/>
        </p:nvSpPr>
        <p:spPr bwMode="auto">
          <a:xfrm>
            <a:off x="2063750" y="1981200"/>
            <a:ext cx="8255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ru-RU" altLang="ru-RU" sz="1400" b="1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47108" name="Text Box 6"/>
          <p:cNvSpPr txBox="1">
            <a:spLocks noChangeArrowheads="1"/>
          </p:cNvSpPr>
          <p:nvPr/>
        </p:nvSpPr>
        <p:spPr bwMode="auto">
          <a:xfrm>
            <a:off x="4017963" y="2852738"/>
            <a:ext cx="198437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200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47109" name="Text Box 7"/>
          <p:cNvSpPr txBox="1">
            <a:spLocks noChangeAspect="1" noChangeArrowheads="1"/>
          </p:cNvSpPr>
          <p:nvPr/>
        </p:nvSpPr>
        <p:spPr bwMode="auto">
          <a:xfrm>
            <a:off x="7059613" y="1268413"/>
            <a:ext cx="2495550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Ctr="1">
            <a:spAutoFit/>
          </a:bodyPr>
          <a:lstStyle>
            <a:lvl1pPr marL="457200" indent="-457200"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ru-RU" altLang="ru-RU" sz="1200" b="1" i="1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  <a:p>
            <a:pPr eaLnBrk="1" hangingPunct="1">
              <a:spcBef>
                <a:spcPct val="50000"/>
              </a:spcBef>
              <a:buFontTx/>
              <a:buNone/>
            </a:pPr>
            <a:endParaRPr lang="ru-RU" altLang="ru-RU" sz="1200" b="1" i="1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47110" name="Text Box 10"/>
          <p:cNvSpPr txBox="1">
            <a:spLocks noChangeArrowheads="1"/>
          </p:cNvSpPr>
          <p:nvPr/>
        </p:nvSpPr>
        <p:spPr bwMode="auto">
          <a:xfrm>
            <a:off x="6062663" y="3068638"/>
            <a:ext cx="198437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200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20489" name="Line 20"/>
          <p:cNvSpPr>
            <a:spLocks noChangeShapeType="1"/>
          </p:cNvSpPr>
          <p:nvPr/>
        </p:nvSpPr>
        <p:spPr bwMode="auto">
          <a:xfrm flipV="1">
            <a:off x="1833563" y="2205038"/>
            <a:ext cx="3041650" cy="2519362"/>
          </a:xfrm>
          <a:prstGeom prst="line">
            <a:avLst/>
          </a:prstGeom>
          <a:noFill/>
          <a:ln>
            <a:noFill/>
          </a:ln>
          <a:extLst/>
        </p:spPr>
        <p:txBody>
          <a:bodyPr anchor="ctr" anchorCtr="1">
            <a:spAutoFit/>
          </a:bodyPr>
          <a:lstStyle/>
          <a:p>
            <a:pPr>
              <a:defRPr/>
            </a:pPr>
            <a:endParaRPr lang="ru-RU"/>
          </a:p>
        </p:txBody>
      </p:sp>
      <p:sp>
        <p:nvSpPr>
          <p:cNvPr id="20490" name="Line 21"/>
          <p:cNvSpPr>
            <a:spLocks noChangeShapeType="1"/>
          </p:cNvSpPr>
          <p:nvPr/>
        </p:nvSpPr>
        <p:spPr bwMode="auto">
          <a:xfrm flipV="1">
            <a:off x="1833563" y="2205038"/>
            <a:ext cx="3041650" cy="2519362"/>
          </a:xfrm>
          <a:prstGeom prst="line">
            <a:avLst/>
          </a:prstGeom>
          <a:noFill/>
          <a:ln>
            <a:noFill/>
          </a:ln>
          <a:extLst/>
        </p:spPr>
        <p:txBody>
          <a:bodyPr anchor="ctr" anchorCtr="1">
            <a:spAutoFit/>
          </a:bodyPr>
          <a:lstStyle/>
          <a:p>
            <a:pPr>
              <a:defRPr/>
            </a:pPr>
            <a:endParaRPr lang="ru-RU"/>
          </a:p>
        </p:txBody>
      </p:sp>
      <p:pic>
        <p:nvPicPr>
          <p:cNvPr id="47113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438" y="0"/>
            <a:ext cx="500062" cy="622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26" name="Text Box 3"/>
          <p:cNvSpPr txBox="1">
            <a:spLocks noChangeArrowheads="1"/>
          </p:cNvSpPr>
          <p:nvPr/>
        </p:nvSpPr>
        <p:spPr bwMode="auto">
          <a:xfrm>
            <a:off x="900113" y="0"/>
            <a:ext cx="8985250" cy="3968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r" defTabSz="449263">
              <a:spcBef>
                <a:spcPts val="1000"/>
              </a:spcBef>
              <a:buClr>
                <a:srgbClr val="0000CC"/>
              </a:buClr>
              <a:buSzPct val="100000"/>
              <a:buFont typeface="Arial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sz="2000" b="1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Arial Unicode MS" pitchFamily="34" charset="-128"/>
                <a:cs typeface="Arial Unicode MS" pitchFamily="34" charset="-128"/>
              </a:rPr>
              <a:t>Департамент финансов администрации города Нефтеюганска</a:t>
            </a:r>
          </a:p>
        </p:txBody>
      </p:sp>
      <p:sp>
        <p:nvSpPr>
          <p:cNvPr id="27" name="Line 2"/>
          <p:cNvSpPr>
            <a:spLocks noChangeShapeType="1"/>
          </p:cNvSpPr>
          <p:nvPr/>
        </p:nvSpPr>
        <p:spPr bwMode="auto">
          <a:xfrm>
            <a:off x="725488" y="396875"/>
            <a:ext cx="9180512" cy="1588"/>
          </a:xfrm>
          <a:prstGeom prst="line">
            <a:avLst/>
          </a:prstGeom>
          <a:noFill/>
          <a:ln w="57240">
            <a:solidFill>
              <a:srgbClr val="0000CC"/>
            </a:solidFill>
            <a:miter lim="800000"/>
            <a:headEnd/>
            <a:tailEnd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800" kern="0">
              <a:solidFill>
                <a:srgbClr val="333399"/>
              </a:solidFill>
              <a:cs typeface="Arial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5024" y="476672"/>
            <a:ext cx="9906000" cy="1200329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ru-RU" sz="2400" b="1" dirty="0">
                <a:solidFill>
                  <a:schemeClr val="tx1"/>
                </a:solidFill>
                <a:effectLst/>
              </a:rPr>
              <a:t>Результаты достижения целей муниципальной программы «Развитие образования и молодежной политики в г. Нефтеюганске </a:t>
            </a:r>
          </a:p>
          <a:p>
            <a:pPr>
              <a:defRPr/>
            </a:pPr>
            <a:r>
              <a:rPr lang="ru-RU" sz="2400" b="1" dirty="0">
                <a:solidFill>
                  <a:schemeClr val="tx1"/>
                </a:solidFill>
                <a:effectLst/>
              </a:rPr>
              <a:t>на 2014-2020 годы»</a:t>
            </a:r>
          </a:p>
        </p:txBody>
      </p:sp>
      <p:graphicFrame>
        <p:nvGraphicFramePr>
          <p:cNvPr id="38" name="Таблица 37"/>
          <p:cNvGraphicFramePr>
            <a:graphicFrameLocks noGrp="1"/>
          </p:cNvGraphicFramePr>
          <p:nvPr/>
        </p:nvGraphicFramePr>
        <p:xfrm>
          <a:off x="128588" y="1665288"/>
          <a:ext cx="9756775" cy="4643546"/>
        </p:xfrm>
        <a:graphic>
          <a:graphicData uri="http://schemas.openxmlformats.org/drawingml/2006/table">
            <a:tbl>
              <a:tblPr/>
              <a:tblGrid>
                <a:gridCol w="6480175"/>
                <a:gridCol w="1081087"/>
                <a:gridCol w="719138"/>
                <a:gridCol w="792162"/>
                <a:gridCol w="684213"/>
              </a:tblGrid>
              <a:tr h="365747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Наименование показателей результатов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F7F7F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Базовый показатель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F7F7F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2017 год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F7F7F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2018 год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F7F7F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2019 год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F7F7F"/>
                    </a:solidFill>
                  </a:tcPr>
                </a:tc>
              </a:tr>
              <a:tr h="184002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Численность воспитанников в образовательных и общеобразовательных  организациях (человек)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5 405</a:t>
                      </a:r>
                      <a:endParaRPr kumimoji="0" lang="ru-RU" alt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525" marR="9525" marT="9518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7 191</a:t>
                      </a:r>
                      <a:endParaRPr kumimoji="0" lang="ru-RU" altLang="ru-RU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ragmatica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7 191</a:t>
                      </a:r>
                      <a:endParaRPr kumimoji="0" lang="ru-RU" altLang="ru-RU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ragmatica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7 191</a:t>
                      </a:r>
                      <a:endParaRPr kumimoji="0" lang="ru-RU" altLang="ru-RU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ragmatica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36349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Численность воспитанников в муниципальных образовательных и общеобразовательных  орган-</a:t>
                      </a:r>
                      <a:r>
                        <a:rPr kumimoji="0" lang="ru-RU" altLang="ru-RU" sz="11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циях</a:t>
                      </a: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(чел.)</a:t>
                      </a:r>
                      <a:endParaRPr kumimoji="0" lang="ru-RU" altLang="ru-RU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ragmatica"/>
                        <a:cs typeface="Times New Roman" pitchFamily="18" charset="0"/>
                      </a:endParaRPr>
                    </a:p>
                  </a:txBody>
                  <a:tcPr marL="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5 405</a:t>
                      </a:r>
                      <a:endParaRPr kumimoji="0" lang="ru-RU" alt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ragmatica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6 951</a:t>
                      </a:r>
                      <a:endParaRPr kumimoji="0" lang="ru-RU" altLang="ru-RU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ragmatica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6 951</a:t>
                      </a:r>
                      <a:endParaRPr kumimoji="0" lang="ru-RU" altLang="ru-RU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ragmatica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6 951</a:t>
                      </a:r>
                      <a:endParaRPr kumimoji="0" lang="ru-RU" altLang="ru-RU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ragmatica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61730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Численность обучающихся по программам общего образования в общеобразовательных </a:t>
                      </a: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орган-циях (чел.)</a:t>
                      </a:r>
                      <a:endParaRPr kumimoji="0" lang="ru-RU" alt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Pragmatica"/>
                        <a:cs typeface="Times New Roman" pitchFamily="18" charset="0"/>
                      </a:endParaRPr>
                    </a:p>
                  </a:txBody>
                  <a:tcPr marL="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11 761</a:t>
                      </a:r>
                      <a:endParaRPr kumimoji="0" lang="ru-RU" alt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ragmatica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13 621</a:t>
                      </a:r>
                      <a:endParaRPr kumimoji="0" lang="ru-RU" altLang="ru-RU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ragmatica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13 816</a:t>
                      </a:r>
                      <a:endParaRPr kumimoji="0" lang="ru-RU" altLang="ru-RU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ragmatica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13 995</a:t>
                      </a:r>
                      <a:endParaRPr kumimoji="0" lang="ru-RU" altLang="ru-RU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ragmatica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35268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Численность обучающихся по программам общего образования в муниципальных общеобразовательных организациях (человек)</a:t>
                      </a:r>
                      <a:endParaRPr kumimoji="0" lang="ru-RU" altLang="ru-RU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ragmatica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11 761</a:t>
                      </a:r>
                      <a:endParaRPr kumimoji="0" lang="ru-RU" alt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ragmatica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13 402</a:t>
                      </a: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13 597</a:t>
                      </a: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13 776</a:t>
                      </a: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35268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Число получателей услуг дополнительного образования для детей (численность детей и молодёжи в возрасте от 5 до 18 лет) (человек)</a:t>
                      </a:r>
                      <a:endParaRPr kumimoji="0" lang="ru-RU" alt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ragmatica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20 024</a:t>
                      </a:r>
                      <a:endParaRPr kumimoji="0" lang="ru-RU" altLang="ru-RU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ragmatica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22 168</a:t>
                      </a: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22 168</a:t>
                      </a: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22 168</a:t>
                      </a: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167634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Численность педагогических работников дошкольных образовательных организаций (человек)</a:t>
                      </a:r>
                      <a:endParaRPr kumimoji="0" lang="ru-RU" alt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ragmatica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438</a:t>
                      </a:r>
                      <a:endParaRPr kumimoji="0" lang="ru-RU" alt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ragmatica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482</a:t>
                      </a: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482</a:t>
                      </a: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482</a:t>
                      </a: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191934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Численность педагогических работников общеобразовательных организаций (человек)</a:t>
                      </a:r>
                      <a:endParaRPr kumimoji="0" lang="ru-RU" alt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ragmatica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844</a:t>
                      </a:r>
                      <a:endParaRPr kumimoji="0" lang="ru-RU" alt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ragmatica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963</a:t>
                      </a: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963</a:t>
                      </a: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963</a:t>
                      </a: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167634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Численность педагогических работников организаций дополнительного образования (человек)</a:t>
                      </a:r>
                      <a:endParaRPr kumimoji="0" lang="ru-RU" alt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ragmatica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279</a:t>
                      </a:r>
                      <a:endParaRPr kumimoji="0" lang="ru-RU" altLang="ru-RU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ragmatica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302</a:t>
                      </a: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302</a:t>
                      </a: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302</a:t>
                      </a: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35268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Размер среднемесячной заработной платы педагогических работников дошкольных образовательных организаций (рублей)</a:t>
                      </a:r>
                      <a:endParaRPr kumimoji="0" lang="ru-RU" alt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ragmatica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50 339,10</a:t>
                      </a:r>
                      <a:endParaRPr kumimoji="0" lang="ru-RU" altLang="ru-RU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ragmatica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57 588,1</a:t>
                      </a: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57 588,1</a:t>
                      </a: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57 588,1</a:t>
                      </a: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10969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Размер среднемесячной зар. платы педагогических работников общеобразовательных орг-ций (руб.)</a:t>
                      </a:r>
                      <a:endParaRPr kumimoji="0" lang="ru-RU" alt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ragmatica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60 224,10</a:t>
                      </a:r>
                      <a:endParaRPr kumimoji="0" lang="ru-RU" alt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ragmatica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64 110,5</a:t>
                      </a: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64 110,5</a:t>
                      </a: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64 110,5</a:t>
                      </a: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172899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Размер среднемесячной зар. платы педагогических работников орган-ций дополнительного обр-ния (руб)</a:t>
                      </a:r>
                      <a:endParaRPr kumimoji="0" lang="ru-RU" alt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ragmatica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57 958,80</a:t>
                      </a:r>
                      <a:endParaRPr kumimoji="0" lang="ru-RU" alt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ragmatica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67 170,2</a:t>
                      </a: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67 170,2</a:t>
                      </a: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67 170,2</a:t>
                      </a: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167634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ragmatica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ragmatica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670536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Соотношение результатов единого государственного экзамена (в расчете на 1 предмет) в 10% общеобразовательных организаций с лучшими результатами единого государственного экзамена к среднему баллу единого государственного экзамена (в расчете на 1 предмет) в 10% общеобразовательных организаций с худшими результатами единого государственного экзамена </a:t>
                      </a:r>
                      <a:endParaRPr kumimoji="0" lang="ru-RU" alt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1,48</a:t>
                      </a:r>
                    </a:p>
                  </a:txBody>
                  <a:tcPr marL="9525" marR="9525" marT="9518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1,44</a:t>
                      </a: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1,44</a:t>
                      </a: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1,44</a:t>
                      </a: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502902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Численность детей в возрасте от 6 до 17 лет (включительно),  отдохнувших в детских оздоровительных лагерях с дневным пребыванием детей (чел.), в возрасте от 8 до 17 лет (включительно) – в палаточных лагерях (чел.)</a:t>
                      </a:r>
                      <a:endParaRPr kumimoji="0" lang="ru-RU" altLang="ru-RU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ragmatica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3 630</a:t>
                      </a:r>
                      <a:endParaRPr kumimoji="0" lang="ru-RU" altLang="ru-RU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ragmatica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2 093</a:t>
                      </a: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2 093</a:t>
                      </a: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2 093</a:t>
                      </a: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37663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Численность детей в возрасте 6-17 лет, охваченных отдыхом и оздоровлением  за пределами города на базе оздоровительных учреждений различных типов, санаторно-курортных учреждений (человек)</a:t>
                      </a:r>
                      <a:endParaRPr kumimoji="0" lang="ru-RU" altLang="ru-RU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ragmatica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644</a:t>
                      </a:r>
                      <a:endParaRPr kumimoji="0" lang="ru-RU" altLang="ru-RU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ragmatica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672</a:t>
                      </a: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627</a:t>
                      </a: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627</a:t>
                      </a: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2" descr="Рисунок155555 копия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8756" y="-33933"/>
            <a:ext cx="9993560" cy="68919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 prstMaterial="matte">
            <a:bevelT/>
            <a:bevelB/>
          </a:sp3d>
          <a:extLst/>
        </p:spPr>
      </p:pic>
      <p:sp>
        <p:nvSpPr>
          <p:cNvPr id="48131" name="Text Box 5"/>
          <p:cNvSpPr txBox="1">
            <a:spLocks noChangeArrowheads="1"/>
          </p:cNvSpPr>
          <p:nvPr/>
        </p:nvSpPr>
        <p:spPr bwMode="auto">
          <a:xfrm>
            <a:off x="2063750" y="1981200"/>
            <a:ext cx="8255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ru-RU" altLang="ru-RU" sz="1400" b="1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48132" name="Text Box 6"/>
          <p:cNvSpPr txBox="1">
            <a:spLocks noChangeArrowheads="1"/>
          </p:cNvSpPr>
          <p:nvPr/>
        </p:nvSpPr>
        <p:spPr bwMode="auto">
          <a:xfrm>
            <a:off x="4017963" y="2852738"/>
            <a:ext cx="198437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200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48133" name="Text Box 7"/>
          <p:cNvSpPr txBox="1">
            <a:spLocks noChangeAspect="1" noChangeArrowheads="1"/>
          </p:cNvSpPr>
          <p:nvPr/>
        </p:nvSpPr>
        <p:spPr bwMode="auto">
          <a:xfrm>
            <a:off x="7059613" y="1268413"/>
            <a:ext cx="2495550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Ctr="1">
            <a:spAutoFit/>
          </a:bodyPr>
          <a:lstStyle>
            <a:lvl1pPr marL="457200" indent="-457200"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ru-RU" altLang="ru-RU" sz="1200" b="1" i="1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  <a:p>
            <a:pPr eaLnBrk="1" hangingPunct="1">
              <a:spcBef>
                <a:spcPct val="50000"/>
              </a:spcBef>
              <a:buFontTx/>
              <a:buNone/>
            </a:pPr>
            <a:endParaRPr lang="ru-RU" altLang="ru-RU" sz="1200" b="1" i="1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48134" name="Text Box 10"/>
          <p:cNvSpPr txBox="1">
            <a:spLocks noChangeArrowheads="1"/>
          </p:cNvSpPr>
          <p:nvPr/>
        </p:nvSpPr>
        <p:spPr bwMode="auto">
          <a:xfrm>
            <a:off x="6062663" y="3068638"/>
            <a:ext cx="198437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200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20489" name="Line 20"/>
          <p:cNvSpPr>
            <a:spLocks noChangeShapeType="1"/>
          </p:cNvSpPr>
          <p:nvPr/>
        </p:nvSpPr>
        <p:spPr bwMode="auto">
          <a:xfrm flipV="1">
            <a:off x="1833563" y="2205038"/>
            <a:ext cx="3041650" cy="2519362"/>
          </a:xfrm>
          <a:prstGeom prst="line">
            <a:avLst/>
          </a:prstGeom>
          <a:noFill/>
          <a:ln>
            <a:noFill/>
          </a:ln>
          <a:extLst/>
        </p:spPr>
        <p:txBody>
          <a:bodyPr anchor="ctr" anchorCtr="1">
            <a:spAutoFit/>
          </a:bodyPr>
          <a:lstStyle/>
          <a:p>
            <a:pPr>
              <a:defRPr/>
            </a:pPr>
            <a:endParaRPr lang="ru-RU"/>
          </a:p>
        </p:txBody>
      </p:sp>
      <p:sp>
        <p:nvSpPr>
          <p:cNvPr id="20490" name="Line 21"/>
          <p:cNvSpPr>
            <a:spLocks noChangeShapeType="1"/>
          </p:cNvSpPr>
          <p:nvPr/>
        </p:nvSpPr>
        <p:spPr bwMode="auto">
          <a:xfrm flipV="1">
            <a:off x="1833563" y="2205038"/>
            <a:ext cx="3041650" cy="2519362"/>
          </a:xfrm>
          <a:prstGeom prst="line">
            <a:avLst/>
          </a:prstGeom>
          <a:noFill/>
          <a:ln>
            <a:noFill/>
          </a:ln>
          <a:extLst/>
        </p:spPr>
        <p:txBody>
          <a:bodyPr anchor="ctr" anchorCtr="1">
            <a:spAutoFit/>
          </a:bodyPr>
          <a:lstStyle/>
          <a:p>
            <a:pPr>
              <a:defRPr/>
            </a:pPr>
            <a:endParaRPr lang="ru-RU"/>
          </a:p>
        </p:txBody>
      </p:sp>
      <p:pic>
        <p:nvPicPr>
          <p:cNvPr id="48137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438" y="0"/>
            <a:ext cx="500062" cy="622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26" name="Text Box 3"/>
          <p:cNvSpPr txBox="1">
            <a:spLocks noChangeArrowheads="1"/>
          </p:cNvSpPr>
          <p:nvPr/>
        </p:nvSpPr>
        <p:spPr bwMode="auto">
          <a:xfrm>
            <a:off x="900113" y="0"/>
            <a:ext cx="8985250" cy="3968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r" defTabSz="449263">
              <a:spcBef>
                <a:spcPts val="1000"/>
              </a:spcBef>
              <a:buClr>
                <a:srgbClr val="0000CC"/>
              </a:buClr>
              <a:buSzPct val="100000"/>
              <a:buFont typeface="Arial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sz="2000" b="1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Arial Unicode MS" pitchFamily="34" charset="-128"/>
                <a:cs typeface="Arial Unicode MS" pitchFamily="34" charset="-128"/>
              </a:rPr>
              <a:t>Департамент финансов администрации города Нефтеюганска</a:t>
            </a:r>
          </a:p>
        </p:txBody>
      </p:sp>
      <p:sp>
        <p:nvSpPr>
          <p:cNvPr id="27" name="Line 2"/>
          <p:cNvSpPr>
            <a:spLocks noChangeShapeType="1"/>
          </p:cNvSpPr>
          <p:nvPr/>
        </p:nvSpPr>
        <p:spPr bwMode="auto">
          <a:xfrm>
            <a:off x="725488" y="396875"/>
            <a:ext cx="9180512" cy="1588"/>
          </a:xfrm>
          <a:prstGeom prst="line">
            <a:avLst/>
          </a:prstGeom>
          <a:noFill/>
          <a:ln w="57240">
            <a:solidFill>
              <a:srgbClr val="0000CC"/>
            </a:solidFill>
            <a:miter lim="800000"/>
            <a:headEnd/>
            <a:tailEnd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800" kern="0">
              <a:solidFill>
                <a:srgbClr val="333399"/>
              </a:solidFill>
              <a:cs typeface="Arial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5024" y="476672"/>
            <a:ext cx="9906000" cy="1200329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ru-RU" sz="2400" b="1" dirty="0">
                <a:solidFill>
                  <a:schemeClr val="tx1"/>
                </a:solidFill>
                <a:effectLst/>
              </a:rPr>
              <a:t>Результаты достижения целей муниципальной программы «Развитие образования и молодежной политики в г. Нефтеюганске </a:t>
            </a:r>
          </a:p>
          <a:p>
            <a:pPr>
              <a:defRPr/>
            </a:pPr>
            <a:r>
              <a:rPr lang="ru-RU" sz="2400" b="1" dirty="0">
                <a:solidFill>
                  <a:schemeClr val="tx1"/>
                </a:solidFill>
                <a:effectLst/>
              </a:rPr>
              <a:t>на 2014-2020 годы»</a:t>
            </a:r>
          </a:p>
        </p:txBody>
      </p:sp>
      <p:graphicFrame>
        <p:nvGraphicFramePr>
          <p:cNvPr id="38" name="Таблица 37"/>
          <p:cNvGraphicFramePr>
            <a:graphicFrameLocks noGrp="1"/>
          </p:cNvGraphicFramePr>
          <p:nvPr/>
        </p:nvGraphicFramePr>
        <p:xfrm>
          <a:off x="128588" y="1676400"/>
          <a:ext cx="9648825" cy="5005386"/>
        </p:xfrm>
        <a:graphic>
          <a:graphicData uri="http://schemas.openxmlformats.org/drawingml/2006/table">
            <a:tbl>
              <a:tblPr/>
              <a:tblGrid>
                <a:gridCol w="6553200"/>
                <a:gridCol w="1008062"/>
                <a:gridCol w="719138"/>
                <a:gridCol w="720725"/>
                <a:gridCol w="647700"/>
              </a:tblGrid>
              <a:tr h="365847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Наименование показателей результатов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F7F7F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Базовый показатель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F7F7F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2017 год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F7F7F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2018 год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F7F7F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2019 год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F7F7F"/>
                    </a:solidFill>
                  </a:tcPr>
                </a:tc>
              </a:tr>
              <a:tr h="167680">
                <a:tc>
                  <a:txBody>
                    <a:bodyPr/>
                    <a:lstStyle>
                      <a:lvl1pPr indent="-85725"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-85725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Число социально значимых молодёжных проектов, заявленных на городские конкурсы (единицы)</a:t>
                      </a:r>
                      <a:endParaRPr kumimoji="0" lang="ru-RU" altLang="ru-RU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ragmatica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28</a:t>
                      </a:r>
                      <a:endParaRPr kumimoji="0" lang="ru-RU" alt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ragmatica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40</a:t>
                      </a: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40</a:t>
                      </a: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40</a:t>
                      </a: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35359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Численность молодых людей в возрасте 14 - 30 лет, вовлечённых в реализуемые проекты и программы в сфере поддержки талантливой молодёжи (человек)</a:t>
                      </a:r>
                      <a:endParaRPr kumimoji="0" lang="ru-RU" altLang="ru-RU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ragmatica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700</a:t>
                      </a:r>
                      <a:endParaRPr kumimoji="0" lang="ru-RU" alt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ragmatica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800</a:t>
                      </a: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800</a:t>
                      </a: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800</a:t>
                      </a: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35359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Численность молодых людей 14 - 20 лет, трудоустроенных за счет создания временных и постоянных рабочих мест (человек)</a:t>
                      </a:r>
                      <a:endParaRPr kumimoji="0" lang="ru-RU" altLang="ru-RU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ragmatica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1 116</a:t>
                      </a:r>
                      <a:endParaRPr kumimoji="0" lang="ru-RU" altLang="ru-RU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ragmatica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1 119</a:t>
                      </a: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1 119</a:t>
                      </a: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1 119</a:t>
                      </a: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17427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Численность молодых людей в возрасте 14 - 30 лет, вовлеченных в общественные объединения (человек)</a:t>
                      </a:r>
                      <a:endParaRPr kumimoji="0" lang="ru-RU" altLang="ru-RU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ragmatica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500</a:t>
                      </a:r>
                      <a:endParaRPr kumimoji="0" lang="ru-RU" alt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ragmatica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600</a:t>
                      </a: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600</a:t>
                      </a: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600</a:t>
                      </a: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35359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Численность молодых людей в возрасте 14 - 30 лет, участвующих в добровольческой деятельности (человек)</a:t>
                      </a:r>
                      <a:endParaRPr kumimoji="0" lang="ru-RU" altLang="ru-RU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ragmatica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150</a:t>
                      </a:r>
                      <a:endParaRPr kumimoji="0" lang="ru-RU" alt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ragmatica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225</a:t>
                      </a: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225</a:t>
                      </a: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225</a:t>
                      </a: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503039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Удельный вес численности молодых людей, состоящих в патриотических клубах, центрах, учреждениях и вовлеченных в мероприятия патриотической направленности, в общей численности допризывной молодежи (проценты)</a:t>
                      </a:r>
                      <a:endParaRPr kumimoji="0" lang="ru-RU" altLang="ru-RU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ragmatica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15,00</a:t>
                      </a:r>
                      <a:endParaRPr kumimoji="0" lang="ru-RU" altLang="ru-RU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ragmatica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26,00</a:t>
                      </a: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26,00</a:t>
                      </a: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26,00</a:t>
                      </a: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35359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Исполнение муниципальных заданий на оказание муниципальных услуг (выполнение работ) в соответствии с перечнем (%)</a:t>
                      </a:r>
                      <a:endParaRPr kumimoji="0" lang="ru-RU" alt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ragmatica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95</a:t>
                      </a:r>
                      <a:endParaRPr kumimoji="0" lang="ru-RU" altLang="ru-RU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ragmatica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95</a:t>
                      </a: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95</a:t>
                      </a: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95</a:t>
                      </a: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35359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Численность получателей услуг по организации питания обучающихся в общеобразовательных организациях (человек)</a:t>
                      </a: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10 837</a:t>
                      </a: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10 837</a:t>
                      </a: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10 837</a:t>
                      </a: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503039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Количество сертификатов направленных на создание условий для осуществления присмотра и ухода за детьми, содержания детей в частных организациях,  осуществляющих образовательную деятельность по реализации образовательных программ дошкольного образования</a:t>
                      </a: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240</a:t>
                      </a: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240</a:t>
                      </a: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240</a:t>
                      </a: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670719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Размер расходов на частичную оплату продуктов питания и услуг по организации питания обучающихся в общеобразовательных организациях, за исключением отдельных категорий обучающихся, которым предоставляется социальная поддержка в виде предоставления питания в учебное время, в расчете на одного ребенка в день, установленный Правительством автономного округа</a:t>
                      </a:r>
                      <a:endParaRPr kumimoji="0" lang="ru-RU" alt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ragmatica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65,84</a:t>
                      </a: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65,84</a:t>
                      </a: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65,84</a:t>
                      </a: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30122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Содействие в трудоустройстве незанятых инвалидов на оборудование (оснащение) для них рабочие места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35359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Численность обучающихся в муниципальных общеобразовательных организациях, занимающихся во вторую смену (человек)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3 607</a:t>
                      </a: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4 616</a:t>
                      </a: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3 241</a:t>
                      </a: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35359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Доля детей в </a:t>
                      </a:r>
                      <a:r>
                        <a:rPr kumimoji="0" lang="ru-RU" altLang="ru-RU" sz="11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возросте</a:t>
                      </a: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от 5 до 18 лет, получивших дополнительное образование с использованием сертификата дополнительного образования (процент)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</a:t>
                      </a: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</a:t>
                      </a: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</a:t>
                      </a: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2" descr="Рисунок155555 копия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18876" y="-113754"/>
            <a:ext cx="10014160" cy="71569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 prstMaterial="matte">
            <a:bevelT/>
            <a:bevelB/>
          </a:sp3d>
          <a:extLst/>
        </p:spPr>
      </p:pic>
      <p:sp>
        <p:nvSpPr>
          <p:cNvPr id="21507" name="Text Box 6"/>
          <p:cNvSpPr txBox="1">
            <a:spLocks noChangeArrowheads="1"/>
          </p:cNvSpPr>
          <p:nvPr/>
        </p:nvSpPr>
        <p:spPr bwMode="auto">
          <a:xfrm>
            <a:off x="4017963" y="2852738"/>
            <a:ext cx="198437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200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21508" name="Text Box 7"/>
          <p:cNvSpPr txBox="1">
            <a:spLocks noChangeAspect="1" noChangeArrowheads="1"/>
          </p:cNvSpPr>
          <p:nvPr/>
        </p:nvSpPr>
        <p:spPr bwMode="auto">
          <a:xfrm>
            <a:off x="7059613" y="1268413"/>
            <a:ext cx="2495550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Ctr="1">
            <a:spAutoFit/>
          </a:bodyPr>
          <a:lstStyle>
            <a:lvl1pPr marL="457200" indent="-457200"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ru-RU" altLang="ru-RU" sz="1200" b="1" i="1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  <a:p>
            <a:pPr eaLnBrk="1" hangingPunct="1">
              <a:spcBef>
                <a:spcPct val="50000"/>
              </a:spcBef>
              <a:buFontTx/>
              <a:buNone/>
            </a:pPr>
            <a:endParaRPr lang="ru-RU" altLang="ru-RU" sz="1200" b="1" i="1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21509" name="AutoShape 9"/>
          <p:cNvSpPr>
            <a:spLocks noChangeArrowheads="1"/>
          </p:cNvSpPr>
          <p:nvPr/>
        </p:nvSpPr>
        <p:spPr bwMode="auto">
          <a:xfrm>
            <a:off x="5186363" y="1916113"/>
            <a:ext cx="990600" cy="609600"/>
          </a:xfrm>
          <a:prstGeom prst="wedgeRectCallout">
            <a:avLst>
              <a:gd name="adj1" fmla="val -43750"/>
              <a:gd name="adj2" fmla="val 70000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 anchorCtr="1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ru-RU" altLang="ru-RU" sz="2400" b="1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21510" name="Text Box 10"/>
          <p:cNvSpPr txBox="1">
            <a:spLocks noChangeArrowheads="1"/>
          </p:cNvSpPr>
          <p:nvPr/>
        </p:nvSpPr>
        <p:spPr bwMode="auto">
          <a:xfrm>
            <a:off x="6062663" y="3068638"/>
            <a:ext cx="198437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200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20489" name="Line 20"/>
          <p:cNvSpPr>
            <a:spLocks noChangeShapeType="1"/>
          </p:cNvSpPr>
          <p:nvPr/>
        </p:nvSpPr>
        <p:spPr bwMode="auto">
          <a:xfrm flipV="1">
            <a:off x="1833563" y="2205038"/>
            <a:ext cx="3041650" cy="2519362"/>
          </a:xfrm>
          <a:prstGeom prst="line">
            <a:avLst/>
          </a:prstGeom>
          <a:noFill/>
          <a:ln>
            <a:noFill/>
          </a:ln>
          <a:extLst/>
        </p:spPr>
        <p:txBody>
          <a:bodyPr anchor="ctr" anchorCtr="1">
            <a:spAutoFit/>
          </a:bodyPr>
          <a:lstStyle/>
          <a:p>
            <a:pPr>
              <a:defRPr/>
            </a:pPr>
            <a:endParaRPr lang="ru-RU"/>
          </a:p>
        </p:txBody>
      </p:sp>
      <p:sp>
        <p:nvSpPr>
          <p:cNvPr id="20490" name="Line 21"/>
          <p:cNvSpPr>
            <a:spLocks noChangeShapeType="1"/>
          </p:cNvSpPr>
          <p:nvPr/>
        </p:nvSpPr>
        <p:spPr bwMode="auto">
          <a:xfrm flipV="1">
            <a:off x="1833563" y="2205038"/>
            <a:ext cx="3041650" cy="2519362"/>
          </a:xfrm>
          <a:prstGeom prst="line">
            <a:avLst/>
          </a:prstGeom>
          <a:noFill/>
          <a:ln>
            <a:noFill/>
          </a:ln>
          <a:extLst/>
        </p:spPr>
        <p:txBody>
          <a:bodyPr anchor="ctr" anchorCtr="1">
            <a:spAutoFit/>
          </a:bodyPr>
          <a:lstStyle/>
          <a:p>
            <a:pPr>
              <a:defRPr/>
            </a:pPr>
            <a:endParaRPr lang="ru-RU"/>
          </a:p>
        </p:txBody>
      </p:sp>
      <p:pic>
        <p:nvPicPr>
          <p:cNvPr id="21513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438" y="0"/>
            <a:ext cx="500062" cy="622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26" name="Text Box 3"/>
          <p:cNvSpPr txBox="1">
            <a:spLocks noChangeArrowheads="1"/>
          </p:cNvSpPr>
          <p:nvPr/>
        </p:nvSpPr>
        <p:spPr bwMode="auto">
          <a:xfrm>
            <a:off x="900113" y="0"/>
            <a:ext cx="8985250" cy="3968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r" defTabSz="449263">
              <a:spcBef>
                <a:spcPts val="1000"/>
              </a:spcBef>
              <a:buClr>
                <a:srgbClr val="0000CC"/>
              </a:buClr>
              <a:buSzPct val="100000"/>
              <a:buFont typeface="Arial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sz="2000" b="1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Arial Unicode MS" pitchFamily="34" charset="-128"/>
                <a:cs typeface="Arial Unicode MS" pitchFamily="34" charset="-128"/>
              </a:rPr>
              <a:t>Департамент финансов администрации города Нефтеюганска</a:t>
            </a:r>
          </a:p>
        </p:txBody>
      </p:sp>
      <p:sp>
        <p:nvSpPr>
          <p:cNvPr id="27" name="Line 2"/>
          <p:cNvSpPr>
            <a:spLocks noChangeShapeType="1"/>
          </p:cNvSpPr>
          <p:nvPr/>
        </p:nvSpPr>
        <p:spPr bwMode="auto">
          <a:xfrm>
            <a:off x="725488" y="396875"/>
            <a:ext cx="9180512" cy="1588"/>
          </a:xfrm>
          <a:prstGeom prst="line">
            <a:avLst/>
          </a:prstGeom>
          <a:noFill/>
          <a:ln w="57240">
            <a:solidFill>
              <a:srgbClr val="0000CC"/>
            </a:solidFill>
            <a:miter lim="800000"/>
            <a:headEnd/>
            <a:tailEnd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800" kern="0">
              <a:solidFill>
                <a:srgbClr val="333399"/>
              </a:solidFill>
              <a:cs typeface="Arial" charset="0"/>
            </a:endParaRPr>
          </a:p>
        </p:txBody>
      </p:sp>
      <p:pic>
        <p:nvPicPr>
          <p:cNvPr id="21516" name="Picture 30" descr="http://www.startpagina-maken.nl/wp-content/uploads/2010/10/cash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18163" y="1636713"/>
            <a:ext cx="4087812" cy="2432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" name="AutoShape 16"/>
          <p:cNvSpPr>
            <a:spLocks noChangeArrowheads="1"/>
          </p:cNvSpPr>
          <p:nvPr/>
        </p:nvSpPr>
        <p:spPr bwMode="auto">
          <a:xfrm>
            <a:off x="26194" y="692696"/>
            <a:ext cx="9906000" cy="951712"/>
          </a:xfrm>
          <a:prstGeom prst="roundRect">
            <a:avLst>
              <a:gd name="adj" fmla="val 16667"/>
            </a:avLst>
          </a:prstGeom>
          <a:solidFill>
            <a:schemeClr val="bg1">
              <a:lumMod val="75000"/>
            </a:schemeClr>
          </a:solidFill>
          <a:ln w="19050" algn="ctr">
            <a:noFill/>
            <a:round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anchor="ctr"/>
          <a:lstStyle/>
          <a:p>
            <a:pPr>
              <a:spcBef>
                <a:spcPct val="50000"/>
              </a:spcBef>
              <a:defRPr/>
            </a:pPr>
            <a:r>
              <a:rPr lang="ru-RU" altLang="ru-RU" sz="3600" b="1" dirty="0">
                <a:solidFill>
                  <a:schemeClr val="tx1"/>
                </a:solidFill>
                <a:effectLst/>
                <a:cs typeface="Arial" charset="0"/>
              </a:rPr>
              <a:t>Участие гражданина в бюджетном процессе</a:t>
            </a:r>
          </a:p>
        </p:txBody>
      </p:sp>
      <p:sp>
        <p:nvSpPr>
          <p:cNvPr id="22" name="AutoShape 16"/>
          <p:cNvSpPr>
            <a:spLocks noChangeArrowheads="1"/>
          </p:cNvSpPr>
          <p:nvPr/>
        </p:nvSpPr>
        <p:spPr bwMode="auto">
          <a:xfrm>
            <a:off x="71636" y="1911772"/>
            <a:ext cx="5473452" cy="1290216"/>
          </a:xfrm>
          <a:prstGeom prst="roundRect">
            <a:avLst>
              <a:gd name="adj" fmla="val 16667"/>
            </a:avLst>
          </a:prstGeom>
          <a:solidFill>
            <a:schemeClr val="bg1">
              <a:lumMod val="75000"/>
            </a:schemeClr>
          </a:solidFill>
          <a:ln w="19050" algn="ctr">
            <a:noFill/>
            <a:round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anchor="ctr"/>
          <a:lstStyle/>
          <a:p>
            <a:pPr algn="l">
              <a:spcBef>
                <a:spcPct val="50000"/>
              </a:spcBef>
              <a:defRPr/>
            </a:pPr>
            <a:r>
              <a:rPr lang="ru-RU" altLang="ru-RU" sz="2000" b="1" dirty="0">
                <a:solidFill>
                  <a:schemeClr val="tx1"/>
                </a:solidFill>
                <a:effectLst/>
                <a:cs typeface="Arial" charset="0"/>
              </a:rPr>
              <a:t>     </a:t>
            </a:r>
            <a:r>
              <a:rPr lang="ru-RU" altLang="ru-RU" sz="2400" b="1" dirty="0">
                <a:solidFill>
                  <a:schemeClr val="tx1"/>
                </a:solidFill>
                <a:effectLst/>
                <a:cs typeface="Arial" charset="0"/>
              </a:rPr>
              <a:t>Как налогоплательщик: </a:t>
            </a:r>
            <a:r>
              <a:rPr lang="ru-RU" altLang="ru-RU" sz="2400" dirty="0">
                <a:solidFill>
                  <a:schemeClr val="tx1"/>
                </a:solidFill>
                <a:effectLst/>
                <a:cs typeface="Arial" charset="0"/>
              </a:rPr>
              <a:t>помогает формировать доходную часть бюджета</a:t>
            </a:r>
          </a:p>
        </p:txBody>
      </p:sp>
      <p:pic>
        <p:nvPicPr>
          <p:cNvPr id="21523" name="Picture 26" descr="http://previews.123rf.com/images/coramax/coramax1208/coramax120801235/14800668-3d-people-human-character-person-and-a-house-Kids-and-parents--Stock-Photo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2100" y="3343275"/>
            <a:ext cx="3354388" cy="3514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24" name="Picture 4" descr="http://mywishlist.ru/pic/i/wish/orig/008/374/312.pn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-2471589">
            <a:off x="38100" y="2876550"/>
            <a:ext cx="2274888" cy="2917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" name="AutoShape 16"/>
          <p:cNvSpPr>
            <a:spLocks noChangeArrowheads="1"/>
          </p:cNvSpPr>
          <p:nvPr/>
        </p:nvSpPr>
        <p:spPr bwMode="auto">
          <a:xfrm>
            <a:off x="3354388" y="4293096"/>
            <a:ext cx="6351140" cy="2376265"/>
          </a:xfrm>
          <a:prstGeom prst="roundRect">
            <a:avLst>
              <a:gd name="adj" fmla="val 16667"/>
            </a:avLst>
          </a:prstGeom>
          <a:solidFill>
            <a:schemeClr val="bg1">
              <a:lumMod val="75000"/>
            </a:schemeClr>
          </a:solidFill>
          <a:ln w="19050" algn="ctr">
            <a:noFill/>
            <a:round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anchor="ctr"/>
          <a:lstStyle/>
          <a:p>
            <a:pPr algn="l">
              <a:spcBef>
                <a:spcPct val="50000"/>
              </a:spcBef>
              <a:defRPr/>
            </a:pPr>
            <a:r>
              <a:rPr lang="ru-RU" altLang="ru-RU" sz="2000" b="1" dirty="0">
                <a:solidFill>
                  <a:schemeClr val="tx1"/>
                </a:solidFill>
                <a:effectLst/>
                <a:cs typeface="Arial" charset="0"/>
              </a:rPr>
              <a:t>     </a:t>
            </a:r>
            <a:r>
              <a:rPr lang="ru-RU" altLang="ru-RU" sz="2400" b="1" dirty="0">
                <a:solidFill>
                  <a:schemeClr val="tx1"/>
                </a:solidFill>
                <a:effectLst/>
                <a:cs typeface="Arial" charset="0"/>
              </a:rPr>
              <a:t>Как получатель социальных гарантий: </a:t>
            </a:r>
            <a:r>
              <a:rPr lang="ru-RU" altLang="ru-RU" sz="2400" dirty="0">
                <a:solidFill>
                  <a:schemeClr val="tx1"/>
                </a:solidFill>
                <a:effectLst/>
                <a:cs typeface="Arial" charset="0"/>
              </a:rPr>
              <a:t>получает социальные гарантии (расходная часть бюджета: образование, ЖКХ, культура, физическая культура и спорт, социальные льготы и другие направления)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2" descr="Рисунок155555 копия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8756" y="-33933"/>
            <a:ext cx="9993560" cy="68919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 prstMaterial="matte">
            <a:bevelT/>
            <a:bevelB/>
          </a:sp3d>
          <a:extLst/>
        </p:spPr>
      </p:pic>
      <p:sp>
        <p:nvSpPr>
          <p:cNvPr id="49155" name="Text Box 5"/>
          <p:cNvSpPr txBox="1">
            <a:spLocks noChangeArrowheads="1"/>
          </p:cNvSpPr>
          <p:nvPr/>
        </p:nvSpPr>
        <p:spPr bwMode="auto">
          <a:xfrm>
            <a:off x="2063750" y="1981200"/>
            <a:ext cx="8255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ru-RU" altLang="ru-RU" sz="1400" b="1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49156" name="Text Box 6"/>
          <p:cNvSpPr txBox="1">
            <a:spLocks noChangeArrowheads="1"/>
          </p:cNvSpPr>
          <p:nvPr/>
        </p:nvSpPr>
        <p:spPr bwMode="auto">
          <a:xfrm>
            <a:off x="4017963" y="2852738"/>
            <a:ext cx="198437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200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49157" name="Text Box 7"/>
          <p:cNvSpPr txBox="1">
            <a:spLocks noChangeAspect="1" noChangeArrowheads="1"/>
          </p:cNvSpPr>
          <p:nvPr/>
        </p:nvSpPr>
        <p:spPr bwMode="auto">
          <a:xfrm>
            <a:off x="7059613" y="1268413"/>
            <a:ext cx="2495550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Ctr="1">
            <a:spAutoFit/>
          </a:bodyPr>
          <a:lstStyle>
            <a:lvl1pPr marL="457200" indent="-457200"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ru-RU" altLang="ru-RU" sz="1200" b="1" i="1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  <a:p>
            <a:pPr eaLnBrk="1" hangingPunct="1">
              <a:spcBef>
                <a:spcPct val="50000"/>
              </a:spcBef>
              <a:buFontTx/>
              <a:buNone/>
            </a:pPr>
            <a:endParaRPr lang="ru-RU" altLang="ru-RU" sz="1200" b="1" i="1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49158" name="AutoShape 9"/>
          <p:cNvSpPr>
            <a:spLocks noChangeArrowheads="1"/>
          </p:cNvSpPr>
          <p:nvPr/>
        </p:nvSpPr>
        <p:spPr bwMode="auto">
          <a:xfrm>
            <a:off x="5186363" y="1916113"/>
            <a:ext cx="990600" cy="609600"/>
          </a:xfrm>
          <a:prstGeom prst="wedgeRectCallout">
            <a:avLst>
              <a:gd name="adj1" fmla="val -43750"/>
              <a:gd name="adj2" fmla="val 70000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 anchorCtr="1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ru-RU" altLang="ru-RU" sz="2400" b="1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49159" name="Text Box 10"/>
          <p:cNvSpPr txBox="1">
            <a:spLocks noChangeArrowheads="1"/>
          </p:cNvSpPr>
          <p:nvPr/>
        </p:nvSpPr>
        <p:spPr bwMode="auto">
          <a:xfrm>
            <a:off x="6062663" y="3068638"/>
            <a:ext cx="198437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200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20489" name="Line 20"/>
          <p:cNvSpPr>
            <a:spLocks noChangeShapeType="1"/>
          </p:cNvSpPr>
          <p:nvPr/>
        </p:nvSpPr>
        <p:spPr bwMode="auto">
          <a:xfrm flipV="1">
            <a:off x="1833563" y="2205038"/>
            <a:ext cx="3041650" cy="2519362"/>
          </a:xfrm>
          <a:prstGeom prst="line">
            <a:avLst/>
          </a:prstGeom>
          <a:noFill/>
          <a:ln>
            <a:noFill/>
          </a:ln>
          <a:extLst/>
        </p:spPr>
        <p:txBody>
          <a:bodyPr anchor="ctr" anchorCtr="1">
            <a:spAutoFit/>
          </a:bodyPr>
          <a:lstStyle/>
          <a:p>
            <a:pPr>
              <a:defRPr/>
            </a:pPr>
            <a:endParaRPr lang="ru-RU"/>
          </a:p>
        </p:txBody>
      </p:sp>
      <p:sp>
        <p:nvSpPr>
          <p:cNvPr id="20490" name="Line 21"/>
          <p:cNvSpPr>
            <a:spLocks noChangeShapeType="1"/>
          </p:cNvSpPr>
          <p:nvPr/>
        </p:nvSpPr>
        <p:spPr bwMode="auto">
          <a:xfrm flipV="1">
            <a:off x="1833563" y="2205038"/>
            <a:ext cx="3041650" cy="2519362"/>
          </a:xfrm>
          <a:prstGeom prst="line">
            <a:avLst/>
          </a:prstGeom>
          <a:noFill/>
          <a:ln>
            <a:noFill/>
          </a:ln>
          <a:extLst/>
        </p:spPr>
        <p:txBody>
          <a:bodyPr anchor="ctr" anchorCtr="1">
            <a:spAutoFit/>
          </a:bodyPr>
          <a:lstStyle/>
          <a:p>
            <a:pPr>
              <a:defRPr/>
            </a:pPr>
            <a:endParaRPr lang="ru-RU"/>
          </a:p>
        </p:txBody>
      </p:sp>
      <p:pic>
        <p:nvPicPr>
          <p:cNvPr id="49162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438" y="0"/>
            <a:ext cx="500062" cy="622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26" name="Text Box 3"/>
          <p:cNvSpPr txBox="1">
            <a:spLocks noChangeArrowheads="1"/>
          </p:cNvSpPr>
          <p:nvPr/>
        </p:nvSpPr>
        <p:spPr bwMode="auto">
          <a:xfrm>
            <a:off x="900113" y="0"/>
            <a:ext cx="8985250" cy="3968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r" defTabSz="449263">
              <a:spcBef>
                <a:spcPts val="1000"/>
              </a:spcBef>
              <a:buClr>
                <a:srgbClr val="0000CC"/>
              </a:buClr>
              <a:buSzPct val="100000"/>
              <a:buFont typeface="Arial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sz="2000" b="1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Arial Unicode MS" pitchFamily="34" charset="-128"/>
                <a:cs typeface="Arial Unicode MS" pitchFamily="34" charset="-128"/>
              </a:rPr>
              <a:t>Департамент финансов администрации города Нефтеюганска</a:t>
            </a:r>
          </a:p>
        </p:txBody>
      </p:sp>
      <p:sp>
        <p:nvSpPr>
          <p:cNvPr id="27" name="Line 2"/>
          <p:cNvSpPr>
            <a:spLocks noChangeShapeType="1"/>
          </p:cNvSpPr>
          <p:nvPr/>
        </p:nvSpPr>
        <p:spPr bwMode="auto">
          <a:xfrm>
            <a:off x="725488" y="396875"/>
            <a:ext cx="9180512" cy="1588"/>
          </a:xfrm>
          <a:prstGeom prst="line">
            <a:avLst/>
          </a:prstGeom>
          <a:noFill/>
          <a:ln w="57240">
            <a:solidFill>
              <a:srgbClr val="0000CC"/>
            </a:solidFill>
            <a:miter lim="800000"/>
            <a:headEnd/>
            <a:tailEnd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800" kern="0">
              <a:solidFill>
                <a:srgbClr val="333399"/>
              </a:solidFill>
              <a:cs typeface="Arial" charset="0"/>
            </a:endParaRPr>
          </a:p>
        </p:txBody>
      </p:sp>
      <p:sp>
        <p:nvSpPr>
          <p:cNvPr id="49165" name="Text Box 14"/>
          <p:cNvSpPr txBox="1">
            <a:spLocks noChangeArrowheads="1"/>
          </p:cNvSpPr>
          <p:nvPr/>
        </p:nvSpPr>
        <p:spPr bwMode="auto">
          <a:xfrm>
            <a:off x="3748088" y="1808163"/>
            <a:ext cx="1127125" cy="346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000" tIns="18000" rIns="18000" bIns="18000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ru-RU" altLang="ru-RU" sz="2000" b="1" u="sng"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ЦЕЛЬ</a:t>
            </a:r>
            <a:r>
              <a:rPr lang="ru-RU" altLang="ru-RU" sz="2000" b="1"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:</a:t>
            </a:r>
          </a:p>
        </p:txBody>
      </p:sp>
      <p:sp>
        <p:nvSpPr>
          <p:cNvPr id="17" name="AutoShape 18"/>
          <p:cNvSpPr>
            <a:spLocks noChangeArrowheads="1"/>
          </p:cNvSpPr>
          <p:nvPr/>
        </p:nvSpPr>
        <p:spPr bwMode="auto">
          <a:xfrm>
            <a:off x="4958283" y="1648222"/>
            <a:ext cx="4389784" cy="1209278"/>
          </a:xfrm>
          <a:prstGeom prst="roundRect">
            <a:avLst>
              <a:gd name="adj" fmla="val 16667"/>
            </a:avLst>
          </a:prstGeom>
          <a:solidFill>
            <a:schemeClr val="bg1">
              <a:lumMod val="75000"/>
            </a:schemeClr>
          </a:solidFill>
          <a:ln w="19050" algn="ctr">
            <a:noFill/>
            <a:round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anchor="ctr"/>
          <a:lstStyle/>
          <a:p>
            <a:pPr>
              <a:defRPr/>
            </a:pPr>
            <a:r>
              <a:rPr lang="ru-RU" sz="1400" b="1" dirty="0">
                <a:solidFill>
                  <a:srgbClr val="000000"/>
                </a:solidFill>
                <a:effectLst/>
                <a:cs typeface="Arial" charset="0"/>
              </a:rPr>
              <a:t>Обеспечение доступности и реализация в полном объеме социальных гарантий для отдельных категорий граждан, проживающих в городе Нефтеюганске</a:t>
            </a:r>
            <a:endParaRPr lang="ru-RU" sz="1500" b="1" dirty="0">
              <a:solidFill>
                <a:srgbClr val="000000"/>
              </a:solidFill>
              <a:effectLst/>
              <a:cs typeface="Arial" charset="0"/>
            </a:endParaRPr>
          </a:p>
        </p:txBody>
      </p:sp>
      <p:sp>
        <p:nvSpPr>
          <p:cNvPr id="49169" name="Text Box 14"/>
          <p:cNvSpPr txBox="1">
            <a:spLocks noChangeArrowheads="1"/>
          </p:cNvSpPr>
          <p:nvPr/>
        </p:nvSpPr>
        <p:spPr bwMode="auto">
          <a:xfrm>
            <a:off x="992188" y="3362325"/>
            <a:ext cx="1255712" cy="344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000" tIns="18000" rIns="18000" bIns="18000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ru-RU" altLang="ru-RU" sz="2000" b="1" u="sng"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ЗАДАЧИ</a:t>
            </a:r>
            <a:r>
              <a:rPr lang="ru-RU" altLang="ru-RU" sz="2000" b="1"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:</a:t>
            </a:r>
          </a:p>
        </p:txBody>
      </p:sp>
      <p:sp>
        <p:nvSpPr>
          <p:cNvPr id="19" name="AutoShape 18"/>
          <p:cNvSpPr>
            <a:spLocks noChangeArrowheads="1"/>
          </p:cNvSpPr>
          <p:nvPr/>
        </p:nvSpPr>
        <p:spPr bwMode="auto">
          <a:xfrm>
            <a:off x="2325756" y="3127375"/>
            <a:ext cx="7473814" cy="1735212"/>
          </a:xfrm>
          <a:prstGeom prst="roundRect">
            <a:avLst>
              <a:gd name="adj" fmla="val 16667"/>
            </a:avLst>
          </a:prstGeom>
          <a:solidFill>
            <a:schemeClr val="bg1">
              <a:lumMod val="85000"/>
            </a:schemeClr>
          </a:solidFill>
          <a:ln w="19050" algn="ctr">
            <a:noFill/>
            <a:round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anchor="ctr"/>
          <a:lstStyle/>
          <a:p>
            <a:pPr marL="171450" indent="-171450" algn="l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lang="ru-RU" sz="1300" b="1" i="1" dirty="0">
                <a:solidFill>
                  <a:srgbClr val="000000"/>
                </a:solidFill>
                <a:effectLst/>
                <a:cs typeface="Arial" charset="0"/>
              </a:rPr>
              <a:t>Предоставление жителям города государственных услуг в сфере опеки и попечительства и исполнение переданных отдельных государственных полномочий по осуществлению деятельности</a:t>
            </a:r>
          </a:p>
          <a:p>
            <a:pPr algn="l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ru-RU" sz="1300" b="1" i="1" dirty="0">
              <a:solidFill>
                <a:srgbClr val="000000"/>
              </a:solidFill>
              <a:effectLst/>
              <a:cs typeface="Arial" charset="0"/>
            </a:endParaRPr>
          </a:p>
          <a:p>
            <a:pPr marL="171450" indent="-171450" algn="l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lang="ru-RU" sz="1300" b="1" i="1" dirty="0">
                <a:solidFill>
                  <a:srgbClr val="000000"/>
                </a:solidFill>
                <a:effectLst/>
                <a:cs typeface="Arial" charset="0"/>
              </a:rPr>
              <a:t>Предоставление детям-сиротам и детям, оставшимся без попечения родителей, лицам из числа детей-сирот и детей, оставшихся без попечения родителей, усыновителям, приемным родителям дополнительных гарантий и мер социальной поддержки, предусмотренных законодательством Российской Федерации, обеспечение жилыми помещениями и дополнительными гарантиями прав на жилое помещение детей-сирот, лиц из числа детей-сирот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321469" y="368226"/>
            <a:ext cx="9651504" cy="1200329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r">
              <a:defRPr/>
            </a:pPr>
            <a:r>
              <a:rPr lang="ru-RU" sz="2400" b="1" dirty="0">
                <a:solidFill>
                  <a:schemeClr val="tx1"/>
                </a:solidFill>
                <a:effectLst/>
              </a:rPr>
              <a:t>Расходы на реализацию муниципальной программы «</a:t>
            </a:r>
            <a:r>
              <a:rPr lang="ru-RU" altLang="ru-RU" sz="2400" b="1" dirty="0">
                <a:solidFill>
                  <a:schemeClr val="tx1"/>
                </a:solidFill>
                <a:effectLst/>
              </a:rPr>
              <a:t>Дополнительные меры социальной поддержки отдельных категорий граждан города Нефтеюганска с 2016 по 2020 годы</a:t>
            </a:r>
            <a:r>
              <a:rPr lang="ru-RU" sz="2400" b="1" dirty="0">
                <a:solidFill>
                  <a:schemeClr val="tx1"/>
                </a:solidFill>
                <a:effectLst/>
              </a:rPr>
              <a:t>»</a:t>
            </a:r>
          </a:p>
        </p:txBody>
      </p:sp>
      <p:graphicFrame>
        <p:nvGraphicFramePr>
          <p:cNvPr id="22" name="Таблица 21"/>
          <p:cNvGraphicFramePr>
            <a:graphicFrameLocks noGrp="1"/>
          </p:cNvGraphicFramePr>
          <p:nvPr/>
        </p:nvGraphicFramePr>
        <p:xfrm>
          <a:off x="903288" y="5084763"/>
          <a:ext cx="8235950" cy="1398587"/>
        </p:xfrm>
        <a:graphic>
          <a:graphicData uri="http://schemas.openxmlformats.org/drawingml/2006/table">
            <a:tbl>
              <a:tblPr/>
              <a:tblGrid>
                <a:gridCol w="4752697"/>
                <a:gridCol w="1152169"/>
                <a:gridCol w="1152169"/>
                <a:gridCol w="1178915"/>
              </a:tblGrid>
              <a:tr h="21655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algn="ctr" defTabSz="914400" rtl="0" eaLnBrk="1" fontAlgn="b" latinLnBrk="0" hangingPunct="1"/>
                      <a:r>
                        <a:rPr lang="ru-RU" sz="1200" b="1" i="1" u="none" strike="noStrike" kern="1200" dirty="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подпрограммы</a:t>
                      </a:r>
                      <a:endParaRPr lang="ru-RU" sz="1200" b="1" i="1" u="none" strike="noStrike" kern="1200" dirty="0">
                        <a:solidFill>
                          <a:srgbClr val="000000"/>
                        </a:solidFill>
                        <a:latin typeface="Times New Roman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i="1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2018 год</a:t>
                      </a:r>
                      <a:endParaRPr lang="ru-RU" sz="1200" b="1" i="1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ru-RU" sz="1200" b="1" i="1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2019 год</a:t>
                      </a:r>
                      <a:endParaRPr lang="ru-RU" sz="1200" b="1" i="1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ru-RU" sz="1200" b="1" i="1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2020 год</a:t>
                      </a:r>
                      <a:endParaRPr lang="ru-RU" sz="1200" b="1" i="1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50000"/>
                      </a:schemeClr>
                    </a:solidFill>
                  </a:tcPr>
                </a:tc>
              </a:tr>
              <a:tr h="26710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eaLnBrk="1" hangingPunct="1">
                        <a:spcBef>
                          <a:spcPct val="50000"/>
                        </a:spcBef>
                        <a:buFontTx/>
                        <a:buNone/>
                      </a:pPr>
                      <a:r>
                        <a:rPr lang="ru-RU" altLang="ru-RU" sz="1200" b="1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Всего, в том числе:</a:t>
                      </a:r>
                      <a:endParaRPr lang="ru-RU" altLang="ru-RU" sz="1200" b="1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99 232 800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91 789 500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87 262 100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6597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eaLnBrk="1" hangingPunct="1">
                        <a:spcBef>
                          <a:spcPct val="50000"/>
                        </a:spcBef>
                        <a:buFontTx/>
                        <a:buNone/>
                      </a:pPr>
                      <a:r>
                        <a:rPr lang="ru-RU" altLang="ru-RU" sz="1200" b="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Отдельные переданные полномочия по осуществлению деятельности опеки и попечительства</a:t>
                      </a:r>
                      <a:endParaRPr lang="ru-RU" altLang="ru-RU" sz="1200" b="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32 088 300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32 088 300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32 088 300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548960">
                <a:tc>
                  <a:txBody>
                    <a:bodyPr/>
                    <a:lstStyle/>
                    <a:p>
                      <a:pPr marL="0" algn="l" defTabSz="914400" rtl="0" eaLnBrk="1" fontAlgn="b" latinLnBrk="0" hangingPunct="1">
                        <a:spcBef>
                          <a:spcPct val="50000"/>
                        </a:spcBef>
                        <a:buFontTx/>
                        <a:buNone/>
                      </a:pPr>
                      <a:r>
                        <a:rPr lang="ru-RU" sz="1200" b="0" i="0" u="none" strike="noStrike" kern="1200" dirty="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Дополнительные гарантии детям-сиротам и детям, оставшимся без попечения родителей, лицам из числа детей-сирот и детей, оставшихся без попечения родителей, усыновителям, приемным родителям</a:t>
                      </a:r>
                      <a:endParaRPr lang="ru-RU" sz="1200" b="0" i="0" u="none" strike="noStrike" kern="1200" dirty="0">
                        <a:solidFill>
                          <a:srgbClr val="000000"/>
                        </a:solidFill>
                        <a:latin typeface="Times New Roman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67 144 500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59 701 200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55 173 800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pic>
        <p:nvPicPr>
          <p:cNvPr id="49201" name="Picture 43" descr="http://allpartnerki.com/img/socialnie_seti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438" y="1489075"/>
            <a:ext cx="2360612" cy="1716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2" descr="Рисунок155555 копия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8756" y="-33933"/>
            <a:ext cx="9993560" cy="68919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 prstMaterial="matte">
            <a:bevelT/>
            <a:bevelB/>
          </a:sp3d>
          <a:extLst/>
        </p:spPr>
      </p:pic>
      <p:sp>
        <p:nvSpPr>
          <p:cNvPr id="50179" name="Text Box 5"/>
          <p:cNvSpPr txBox="1">
            <a:spLocks noChangeArrowheads="1"/>
          </p:cNvSpPr>
          <p:nvPr/>
        </p:nvSpPr>
        <p:spPr bwMode="auto">
          <a:xfrm>
            <a:off x="2063750" y="1981200"/>
            <a:ext cx="8255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ru-RU" altLang="ru-RU" sz="1400" b="1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50180" name="Text Box 6"/>
          <p:cNvSpPr txBox="1">
            <a:spLocks noChangeArrowheads="1"/>
          </p:cNvSpPr>
          <p:nvPr/>
        </p:nvSpPr>
        <p:spPr bwMode="auto">
          <a:xfrm>
            <a:off x="4017963" y="2852738"/>
            <a:ext cx="198437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200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50181" name="Text Box 7"/>
          <p:cNvSpPr txBox="1">
            <a:spLocks noChangeAspect="1" noChangeArrowheads="1"/>
          </p:cNvSpPr>
          <p:nvPr/>
        </p:nvSpPr>
        <p:spPr bwMode="auto">
          <a:xfrm>
            <a:off x="7059613" y="1268413"/>
            <a:ext cx="2495550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Ctr="1">
            <a:spAutoFit/>
          </a:bodyPr>
          <a:lstStyle>
            <a:lvl1pPr marL="457200" indent="-457200"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ru-RU" altLang="ru-RU" sz="1200" b="1" i="1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  <a:p>
            <a:pPr eaLnBrk="1" hangingPunct="1">
              <a:spcBef>
                <a:spcPct val="50000"/>
              </a:spcBef>
              <a:buFontTx/>
              <a:buNone/>
            </a:pPr>
            <a:endParaRPr lang="ru-RU" altLang="ru-RU" sz="1200" b="1" i="1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50182" name="Text Box 10"/>
          <p:cNvSpPr txBox="1">
            <a:spLocks noChangeArrowheads="1"/>
          </p:cNvSpPr>
          <p:nvPr/>
        </p:nvSpPr>
        <p:spPr bwMode="auto">
          <a:xfrm>
            <a:off x="6062663" y="3068638"/>
            <a:ext cx="198437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200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20489" name="Line 20"/>
          <p:cNvSpPr>
            <a:spLocks noChangeShapeType="1"/>
          </p:cNvSpPr>
          <p:nvPr/>
        </p:nvSpPr>
        <p:spPr bwMode="auto">
          <a:xfrm flipV="1">
            <a:off x="1833563" y="2205038"/>
            <a:ext cx="3041650" cy="2519362"/>
          </a:xfrm>
          <a:prstGeom prst="line">
            <a:avLst/>
          </a:prstGeom>
          <a:noFill/>
          <a:ln>
            <a:noFill/>
          </a:ln>
          <a:extLst/>
        </p:spPr>
        <p:txBody>
          <a:bodyPr anchor="ctr" anchorCtr="1">
            <a:spAutoFit/>
          </a:bodyPr>
          <a:lstStyle/>
          <a:p>
            <a:pPr>
              <a:defRPr/>
            </a:pPr>
            <a:endParaRPr lang="ru-RU"/>
          </a:p>
        </p:txBody>
      </p:sp>
      <p:sp>
        <p:nvSpPr>
          <p:cNvPr id="20490" name="Line 21"/>
          <p:cNvSpPr>
            <a:spLocks noChangeShapeType="1"/>
          </p:cNvSpPr>
          <p:nvPr/>
        </p:nvSpPr>
        <p:spPr bwMode="auto">
          <a:xfrm flipV="1">
            <a:off x="1833563" y="2205038"/>
            <a:ext cx="3041650" cy="2519362"/>
          </a:xfrm>
          <a:prstGeom prst="line">
            <a:avLst/>
          </a:prstGeom>
          <a:noFill/>
          <a:ln>
            <a:noFill/>
          </a:ln>
          <a:extLst/>
        </p:spPr>
        <p:txBody>
          <a:bodyPr anchor="ctr" anchorCtr="1">
            <a:spAutoFit/>
          </a:bodyPr>
          <a:lstStyle/>
          <a:p>
            <a:pPr>
              <a:defRPr/>
            </a:pPr>
            <a:endParaRPr lang="ru-RU"/>
          </a:p>
        </p:txBody>
      </p:sp>
      <p:pic>
        <p:nvPicPr>
          <p:cNvPr id="50185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438" y="0"/>
            <a:ext cx="500062" cy="622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26" name="Text Box 3"/>
          <p:cNvSpPr txBox="1">
            <a:spLocks noChangeArrowheads="1"/>
          </p:cNvSpPr>
          <p:nvPr/>
        </p:nvSpPr>
        <p:spPr bwMode="auto">
          <a:xfrm>
            <a:off x="900113" y="0"/>
            <a:ext cx="8985250" cy="3968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r" defTabSz="449263">
              <a:spcBef>
                <a:spcPts val="1000"/>
              </a:spcBef>
              <a:buClr>
                <a:srgbClr val="0000CC"/>
              </a:buClr>
              <a:buSzPct val="100000"/>
              <a:buFont typeface="Arial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sz="2000" b="1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Arial Unicode MS" pitchFamily="34" charset="-128"/>
                <a:cs typeface="Arial Unicode MS" pitchFamily="34" charset="-128"/>
              </a:rPr>
              <a:t>Департамент финансов администрации города Нефтеюганска</a:t>
            </a:r>
          </a:p>
        </p:txBody>
      </p:sp>
      <p:sp>
        <p:nvSpPr>
          <p:cNvPr id="27" name="Line 2"/>
          <p:cNvSpPr>
            <a:spLocks noChangeShapeType="1"/>
          </p:cNvSpPr>
          <p:nvPr/>
        </p:nvSpPr>
        <p:spPr bwMode="auto">
          <a:xfrm>
            <a:off x="725488" y="396875"/>
            <a:ext cx="9180512" cy="1588"/>
          </a:xfrm>
          <a:prstGeom prst="line">
            <a:avLst/>
          </a:prstGeom>
          <a:noFill/>
          <a:ln w="57240">
            <a:solidFill>
              <a:srgbClr val="0000CC"/>
            </a:solidFill>
            <a:miter lim="800000"/>
            <a:headEnd/>
            <a:tailEnd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800" kern="0">
              <a:solidFill>
                <a:srgbClr val="333399"/>
              </a:solidFill>
              <a:cs typeface="Arial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0" y="780871"/>
            <a:ext cx="9906000" cy="1200329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ru-RU" sz="2400" b="1" dirty="0">
                <a:solidFill>
                  <a:schemeClr val="tx1"/>
                </a:solidFill>
                <a:effectLst/>
              </a:rPr>
              <a:t>Результаты достижения целей муниципальной программы «</a:t>
            </a:r>
            <a:r>
              <a:rPr lang="ru-RU" altLang="ru-RU" sz="2400" b="1" dirty="0">
                <a:solidFill>
                  <a:schemeClr val="tx1"/>
                </a:solidFill>
                <a:effectLst/>
              </a:rPr>
              <a:t>Дополнительные меры социальной поддержки отдельных категорий граждан города Нефтеюганска с 2016 по 2020 годы</a:t>
            </a:r>
            <a:r>
              <a:rPr lang="ru-RU" sz="2400" b="1" dirty="0">
                <a:solidFill>
                  <a:schemeClr val="tx1"/>
                </a:solidFill>
                <a:effectLst/>
              </a:rPr>
              <a:t>»</a:t>
            </a:r>
          </a:p>
        </p:txBody>
      </p:sp>
      <p:graphicFrame>
        <p:nvGraphicFramePr>
          <p:cNvPr id="38" name="Таблица 37"/>
          <p:cNvGraphicFramePr>
            <a:graphicFrameLocks noGrp="1"/>
          </p:cNvGraphicFramePr>
          <p:nvPr/>
        </p:nvGraphicFramePr>
        <p:xfrm>
          <a:off x="693738" y="2708275"/>
          <a:ext cx="8589962" cy="2836864"/>
        </p:xfrm>
        <a:graphic>
          <a:graphicData uri="http://schemas.openxmlformats.org/drawingml/2006/table">
            <a:tbl>
              <a:tblPr/>
              <a:tblGrid>
                <a:gridCol w="4522787"/>
                <a:gridCol w="1465263"/>
                <a:gridCol w="923925"/>
                <a:gridCol w="863600"/>
                <a:gridCol w="814387"/>
              </a:tblGrid>
              <a:tr h="426768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Наименование показателей результатов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F7F7F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Базовый показатель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F7F7F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2018 год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F7F7F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2019 год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F7F7F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2020 год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F7F7F"/>
                    </a:solidFill>
                  </a:tcPr>
                </a:tc>
              </a:tr>
              <a:tr h="535048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Количество детей-сирот и детей, оставшихся без попечения родителей, переданных на воспитание в замещающие семьи. (чел.)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53</a:t>
                      </a:r>
                    </a:p>
                  </a:txBody>
                  <a:tcPr marL="9525" marR="9525" marT="9526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53</a:t>
                      </a:r>
                    </a:p>
                  </a:txBody>
                  <a:tcPr marL="9525" marR="9525" marT="9526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50</a:t>
                      </a:r>
                    </a:p>
                  </a:txBody>
                  <a:tcPr marL="9525" marR="9525" marT="9526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50</a:t>
                      </a:r>
                    </a:p>
                  </a:txBody>
                  <a:tcPr marL="9525" marR="9525" marT="9526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803365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Численность детей-сирот, лиц из числа детей-сирот, право на обеспечение жилым помещением у которых возникло и не реализовано, по состоянию на конец соответствующего года, (чел.) 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24</a:t>
                      </a:r>
                    </a:p>
                  </a:txBody>
                  <a:tcPr marL="9525" marR="9525" marT="9526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25</a:t>
                      </a:r>
                    </a:p>
                  </a:txBody>
                  <a:tcPr marL="9525" marR="9525" marT="9526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20</a:t>
                      </a:r>
                    </a:p>
                  </a:txBody>
                  <a:tcPr marL="9525" marR="9525" marT="9526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20</a:t>
                      </a:r>
                    </a:p>
                  </a:txBody>
                  <a:tcPr marL="9525" marR="9525" marT="9526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1071683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Обеспечение и реализация права детей-сирот и детей, оставшихся без попечения родителей, проживающих в семьях опекунов (попечителей) на лечение (оздоровление) в детских оздоровительных лагерях, санаторно-курортных учреждениях, (чел.)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86</a:t>
                      </a:r>
                    </a:p>
                  </a:txBody>
                  <a:tcPr marL="9525" marR="9525" marT="9526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0</a:t>
                      </a:r>
                    </a:p>
                  </a:txBody>
                  <a:tcPr marL="9525" marR="9525" marT="9526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0</a:t>
                      </a:r>
                    </a:p>
                  </a:txBody>
                  <a:tcPr marL="9525" marR="9525" marT="9526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0</a:t>
                      </a:r>
                    </a:p>
                  </a:txBody>
                  <a:tcPr marL="9525" marR="9525" marT="9526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2" descr="Рисунок155555 копия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56281" y="-33933"/>
            <a:ext cx="9993560" cy="68919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 prstMaterial="matte">
            <a:bevelT/>
            <a:bevelB/>
          </a:sp3d>
          <a:extLst/>
        </p:spPr>
      </p:pic>
      <p:sp>
        <p:nvSpPr>
          <p:cNvPr id="51203" name="Text Box 5"/>
          <p:cNvSpPr txBox="1">
            <a:spLocks noChangeArrowheads="1"/>
          </p:cNvSpPr>
          <p:nvPr/>
        </p:nvSpPr>
        <p:spPr bwMode="auto">
          <a:xfrm>
            <a:off x="2063750" y="1981200"/>
            <a:ext cx="8255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ru-RU" altLang="ru-RU" sz="1400" b="1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51204" name="Text Box 6"/>
          <p:cNvSpPr txBox="1">
            <a:spLocks noChangeArrowheads="1"/>
          </p:cNvSpPr>
          <p:nvPr/>
        </p:nvSpPr>
        <p:spPr bwMode="auto">
          <a:xfrm>
            <a:off x="4017963" y="2852738"/>
            <a:ext cx="198437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200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51205" name="AutoShape 9"/>
          <p:cNvSpPr>
            <a:spLocks noChangeArrowheads="1"/>
          </p:cNvSpPr>
          <p:nvPr/>
        </p:nvSpPr>
        <p:spPr bwMode="auto">
          <a:xfrm>
            <a:off x="5186363" y="1916113"/>
            <a:ext cx="990600" cy="609600"/>
          </a:xfrm>
          <a:prstGeom prst="wedgeRectCallout">
            <a:avLst>
              <a:gd name="adj1" fmla="val -43750"/>
              <a:gd name="adj2" fmla="val 70000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 anchorCtr="1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ru-RU" altLang="ru-RU" sz="2400" b="1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51206" name="Text Box 10"/>
          <p:cNvSpPr txBox="1">
            <a:spLocks noChangeArrowheads="1"/>
          </p:cNvSpPr>
          <p:nvPr/>
        </p:nvSpPr>
        <p:spPr bwMode="auto">
          <a:xfrm>
            <a:off x="6062663" y="3068638"/>
            <a:ext cx="198437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200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20489" name="Line 20"/>
          <p:cNvSpPr>
            <a:spLocks noChangeShapeType="1"/>
          </p:cNvSpPr>
          <p:nvPr/>
        </p:nvSpPr>
        <p:spPr bwMode="auto">
          <a:xfrm flipV="1">
            <a:off x="1833563" y="2205038"/>
            <a:ext cx="3041650" cy="2519362"/>
          </a:xfrm>
          <a:prstGeom prst="line">
            <a:avLst/>
          </a:prstGeom>
          <a:noFill/>
          <a:ln>
            <a:noFill/>
          </a:ln>
          <a:extLst/>
        </p:spPr>
        <p:txBody>
          <a:bodyPr anchor="ctr" anchorCtr="1">
            <a:spAutoFit/>
          </a:bodyPr>
          <a:lstStyle/>
          <a:p>
            <a:pPr>
              <a:defRPr/>
            </a:pPr>
            <a:endParaRPr lang="ru-RU"/>
          </a:p>
        </p:txBody>
      </p:sp>
      <p:sp>
        <p:nvSpPr>
          <p:cNvPr id="20490" name="Line 21"/>
          <p:cNvSpPr>
            <a:spLocks noChangeShapeType="1"/>
          </p:cNvSpPr>
          <p:nvPr/>
        </p:nvSpPr>
        <p:spPr bwMode="auto">
          <a:xfrm flipV="1">
            <a:off x="1833563" y="2205038"/>
            <a:ext cx="3041650" cy="2519362"/>
          </a:xfrm>
          <a:prstGeom prst="line">
            <a:avLst/>
          </a:prstGeom>
          <a:noFill/>
          <a:ln>
            <a:noFill/>
          </a:ln>
          <a:extLst/>
        </p:spPr>
        <p:txBody>
          <a:bodyPr anchor="ctr" anchorCtr="1">
            <a:spAutoFit/>
          </a:bodyPr>
          <a:lstStyle/>
          <a:p>
            <a:pPr>
              <a:defRPr/>
            </a:pPr>
            <a:endParaRPr lang="ru-RU"/>
          </a:p>
        </p:txBody>
      </p:sp>
      <p:pic>
        <p:nvPicPr>
          <p:cNvPr id="51209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438" y="0"/>
            <a:ext cx="500062" cy="622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26" name="Text Box 3"/>
          <p:cNvSpPr txBox="1">
            <a:spLocks noChangeArrowheads="1"/>
          </p:cNvSpPr>
          <p:nvPr/>
        </p:nvSpPr>
        <p:spPr bwMode="auto">
          <a:xfrm>
            <a:off x="900113" y="0"/>
            <a:ext cx="8985250" cy="3968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r" defTabSz="449263">
              <a:spcBef>
                <a:spcPts val="1000"/>
              </a:spcBef>
              <a:buClr>
                <a:srgbClr val="0000CC"/>
              </a:buClr>
              <a:buSzPct val="100000"/>
              <a:buFont typeface="Arial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sz="2000" b="1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Arial Unicode MS" pitchFamily="34" charset="-128"/>
                <a:cs typeface="Arial Unicode MS" pitchFamily="34" charset="-128"/>
              </a:rPr>
              <a:t>Департамент финансов администрации города Нефтеюганска</a:t>
            </a:r>
          </a:p>
        </p:txBody>
      </p:sp>
      <p:sp>
        <p:nvSpPr>
          <p:cNvPr id="27" name="Line 2"/>
          <p:cNvSpPr>
            <a:spLocks noChangeShapeType="1"/>
          </p:cNvSpPr>
          <p:nvPr/>
        </p:nvSpPr>
        <p:spPr bwMode="auto">
          <a:xfrm>
            <a:off x="725488" y="396875"/>
            <a:ext cx="9180512" cy="1588"/>
          </a:xfrm>
          <a:prstGeom prst="line">
            <a:avLst/>
          </a:prstGeom>
          <a:noFill/>
          <a:ln w="57240">
            <a:solidFill>
              <a:srgbClr val="0000CC"/>
            </a:solidFill>
            <a:miter lim="800000"/>
            <a:headEnd/>
            <a:tailEnd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800" kern="0">
              <a:solidFill>
                <a:srgbClr val="333399"/>
              </a:solidFill>
              <a:cs typeface="Arial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25488" y="396875"/>
            <a:ext cx="9052048" cy="830997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r">
              <a:defRPr/>
            </a:pPr>
            <a:r>
              <a:rPr lang="ru-RU" sz="2400" b="1" dirty="0">
                <a:solidFill>
                  <a:schemeClr val="tx1"/>
                </a:solidFill>
                <a:effectLst/>
              </a:rPr>
              <a:t>Расходы на реализацию муниципальной программы «Доступная среда  в городе Нефтеюганске на 2014-2020 годы»</a:t>
            </a:r>
          </a:p>
        </p:txBody>
      </p:sp>
      <p:sp>
        <p:nvSpPr>
          <p:cNvPr id="51213" name="Text Box 14"/>
          <p:cNvSpPr txBox="1">
            <a:spLocks noChangeArrowheads="1"/>
          </p:cNvSpPr>
          <p:nvPr/>
        </p:nvSpPr>
        <p:spPr bwMode="auto">
          <a:xfrm>
            <a:off x="3748088" y="2052638"/>
            <a:ext cx="1127125" cy="344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000" tIns="18000" rIns="18000" bIns="18000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ru-RU" altLang="ru-RU" sz="2000" b="1" u="sng"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ЦЕЛЬ</a:t>
            </a:r>
            <a:r>
              <a:rPr lang="ru-RU" altLang="ru-RU" sz="2000" b="1"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:</a:t>
            </a:r>
          </a:p>
        </p:txBody>
      </p:sp>
      <p:sp>
        <p:nvSpPr>
          <p:cNvPr id="16" name="AutoShape 18"/>
          <p:cNvSpPr>
            <a:spLocks noChangeArrowheads="1"/>
          </p:cNvSpPr>
          <p:nvPr/>
        </p:nvSpPr>
        <p:spPr bwMode="auto">
          <a:xfrm>
            <a:off x="4977084" y="1676634"/>
            <a:ext cx="4512741" cy="1313421"/>
          </a:xfrm>
          <a:prstGeom prst="roundRect">
            <a:avLst>
              <a:gd name="adj" fmla="val 16667"/>
            </a:avLst>
          </a:prstGeom>
          <a:solidFill>
            <a:schemeClr val="bg1">
              <a:lumMod val="75000"/>
            </a:schemeClr>
          </a:solidFill>
          <a:ln w="19050" algn="ctr">
            <a:noFill/>
            <a:round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solidFill>
                  <a:srgbClr val="000000"/>
                </a:solidFill>
                <a:effectLst/>
                <a:cs typeface="Arial" charset="0"/>
              </a:rPr>
              <a:t>Обеспечение беспрепятственного доступа к приоритетным объектам и услугам в приоритетных сферах жизнедеятельности инвалидов и других маломобильных групп населения</a:t>
            </a:r>
          </a:p>
        </p:txBody>
      </p:sp>
      <p:sp>
        <p:nvSpPr>
          <p:cNvPr id="51217" name="Text Box 14"/>
          <p:cNvSpPr txBox="1">
            <a:spLocks noChangeArrowheads="1"/>
          </p:cNvSpPr>
          <p:nvPr/>
        </p:nvSpPr>
        <p:spPr bwMode="auto">
          <a:xfrm>
            <a:off x="900113" y="3781425"/>
            <a:ext cx="1255712" cy="344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000" tIns="18000" rIns="18000" bIns="18000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ru-RU" altLang="ru-RU" sz="2000" b="1" u="sng"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ЗАДАЧИ</a:t>
            </a:r>
            <a:r>
              <a:rPr lang="ru-RU" altLang="ru-RU" sz="2000" b="1"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:</a:t>
            </a:r>
          </a:p>
        </p:txBody>
      </p:sp>
      <p:graphicFrame>
        <p:nvGraphicFramePr>
          <p:cNvPr id="21" name="Таблица 20"/>
          <p:cNvGraphicFramePr>
            <a:graphicFrameLocks noGrp="1"/>
          </p:cNvGraphicFramePr>
          <p:nvPr/>
        </p:nvGraphicFramePr>
        <p:xfrm>
          <a:off x="903288" y="5084763"/>
          <a:ext cx="8235950" cy="741362"/>
        </p:xfrm>
        <a:graphic>
          <a:graphicData uri="http://schemas.openxmlformats.org/drawingml/2006/table">
            <a:tbl>
              <a:tblPr/>
              <a:tblGrid>
                <a:gridCol w="4752697"/>
                <a:gridCol w="1152169"/>
                <a:gridCol w="1152169"/>
                <a:gridCol w="1178915"/>
              </a:tblGrid>
              <a:tr h="21666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algn="ctr" defTabSz="914400" rtl="0" eaLnBrk="1" fontAlgn="b" latinLnBrk="0" hangingPunct="1"/>
                      <a:r>
                        <a:rPr lang="ru-RU" sz="1200" b="1" i="1" u="none" strike="noStrike" kern="1200" dirty="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подпрограммы</a:t>
                      </a:r>
                      <a:endParaRPr lang="ru-RU" sz="1200" b="1" i="1" u="none" strike="noStrike" kern="1200" dirty="0">
                        <a:solidFill>
                          <a:srgbClr val="000000"/>
                        </a:solidFill>
                        <a:latin typeface="Times New Roman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i="1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2018 год</a:t>
                      </a:r>
                      <a:endParaRPr lang="ru-RU" sz="1200" b="1" i="1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ru-RU" sz="1200" b="1" i="1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2019 год</a:t>
                      </a:r>
                      <a:endParaRPr lang="ru-RU" sz="1200" b="1" i="1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ru-RU" sz="1200" b="1" i="1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2020 год</a:t>
                      </a:r>
                      <a:endParaRPr lang="ru-RU" sz="1200" b="1" i="1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50000"/>
                      </a:schemeClr>
                    </a:solidFill>
                  </a:tcPr>
                </a:tc>
              </a:tr>
              <a:tr h="26724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eaLnBrk="1" hangingPunct="1">
                        <a:spcBef>
                          <a:spcPct val="50000"/>
                        </a:spcBef>
                        <a:buFontTx/>
                        <a:buNone/>
                      </a:pPr>
                      <a:r>
                        <a:rPr lang="ru-RU" altLang="ru-RU" sz="1200" b="1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Всего, в том числе:</a:t>
                      </a:r>
                      <a:endParaRPr lang="ru-RU" altLang="ru-RU" sz="1200" b="1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2 240 634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1 783 994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1 231 896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5745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eaLnBrk="1" hangingPunct="1">
                        <a:spcBef>
                          <a:spcPct val="50000"/>
                        </a:spcBef>
                        <a:buFontTx/>
                        <a:buNone/>
                      </a:pPr>
                      <a:r>
                        <a:rPr lang="ru-RU" altLang="ru-RU" sz="1200" b="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Доступная среда в городе Нефтеюганске на 2014-2020 годы</a:t>
                      </a:r>
                      <a:endParaRPr lang="ru-RU" altLang="ru-RU" sz="1200" b="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2 240 634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1 783 994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1 231 896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pic>
        <p:nvPicPr>
          <p:cNvPr id="51240" name="Picture 39" descr="http://www.b17.ru/foto/uploaded/855c9560ac26cee8c3113d5321bd76b8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222375"/>
            <a:ext cx="3008313" cy="2559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AutoShape 18"/>
          <p:cNvSpPr>
            <a:spLocks noChangeArrowheads="1"/>
          </p:cNvSpPr>
          <p:nvPr/>
        </p:nvSpPr>
        <p:spPr bwMode="auto">
          <a:xfrm>
            <a:off x="2462733" y="3624867"/>
            <a:ext cx="7183686" cy="1002091"/>
          </a:xfrm>
          <a:prstGeom prst="roundRect">
            <a:avLst>
              <a:gd name="adj" fmla="val 16667"/>
            </a:avLst>
          </a:prstGeom>
          <a:solidFill>
            <a:schemeClr val="bg1">
              <a:lumMod val="85000"/>
            </a:schemeClr>
          </a:solidFill>
          <a:ln w="19050" algn="ctr">
            <a:noFill/>
            <a:round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anchor="ctr"/>
          <a:lstStyle/>
          <a:p>
            <a:pPr marL="171450" indent="-171450" algn="l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lang="ru-RU" sz="1600" b="1" i="1" dirty="0">
                <a:solidFill>
                  <a:srgbClr val="000000"/>
                </a:solidFill>
                <a:effectLst/>
                <a:cs typeface="Arial" charset="0"/>
              </a:rPr>
              <a:t>Повышение уровня доступности приоритетных объектов и услуг в приоритетных сферах жизнедеятельности инвалидов и других маломобильных групп населения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2" descr="Рисунок155555 копия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8756" y="-33933"/>
            <a:ext cx="9993560" cy="68919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 prstMaterial="matte">
            <a:bevelT/>
            <a:bevelB/>
          </a:sp3d>
          <a:extLst/>
        </p:spPr>
      </p:pic>
      <p:sp>
        <p:nvSpPr>
          <p:cNvPr id="52227" name="Text Box 5"/>
          <p:cNvSpPr txBox="1">
            <a:spLocks noChangeArrowheads="1"/>
          </p:cNvSpPr>
          <p:nvPr/>
        </p:nvSpPr>
        <p:spPr bwMode="auto">
          <a:xfrm>
            <a:off x="2063750" y="1981200"/>
            <a:ext cx="8255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ru-RU" altLang="ru-RU" sz="1400" b="1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52228" name="Text Box 6"/>
          <p:cNvSpPr txBox="1">
            <a:spLocks noChangeArrowheads="1"/>
          </p:cNvSpPr>
          <p:nvPr/>
        </p:nvSpPr>
        <p:spPr bwMode="auto">
          <a:xfrm>
            <a:off x="4017963" y="2852738"/>
            <a:ext cx="198437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200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52229" name="Text Box 10"/>
          <p:cNvSpPr txBox="1">
            <a:spLocks noChangeArrowheads="1"/>
          </p:cNvSpPr>
          <p:nvPr/>
        </p:nvSpPr>
        <p:spPr bwMode="auto">
          <a:xfrm>
            <a:off x="6062663" y="3068638"/>
            <a:ext cx="198437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200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20489" name="Line 20"/>
          <p:cNvSpPr>
            <a:spLocks noChangeShapeType="1"/>
          </p:cNvSpPr>
          <p:nvPr/>
        </p:nvSpPr>
        <p:spPr bwMode="auto">
          <a:xfrm flipV="1">
            <a:off x="1833563" y="2205038"/>
            <a:ext cx="3041650" cy="2519362"/>
          </a:xfrm>
          <a:prstGeom prst="line">
            <a:avLst/>
          </a:prstGeom>
          <a:noFill/>
          <a:ln>
            <a:noFill/>
          </a:ln>
          <a:extLst/>
        </p:spPr>
        <p:txBody>
          <a:bodyPr anchor="ctr" anchorCtr="1">
            <a:spAutoFit/>
          </a:bodyPr>
          <a:lstStyle/>
          <a:p>
            <a:pPr>
              <a:defRPr/>
            </a:pPr>
            <a:endParaRPr lang="ru-RU"/>
          </a:p>
        </p:txBody>
      </p:sp>
      <p:sp>
        <p:nvSpPr>
          <p:cNvPr id="20490" name="Line 21"/>
          <p:cNvSpPr>
            <a:spLocks noChangeShapeType="1"/>
          </p:cNvSpPr>
          <p:nvPr/>
        </p:nvSpPr>
        <p:spPr bwMode="auto">
          <a:xfrm flipV="1">
            <a:off x="1833563" y="2205038"/>
            <a:ext cx="3041650" cy="2519362"/>
          </a:xfrm>
          <a:prstGeom prst="line">
            <a:avLst/>
          </a:prstGeom>
          <a:noFill/>
          <a:ln>
            <a:noFill/>
          </a:ln>
          <a:extLst/>
        </p:spPr>
        <p:txBody>
          <a:bodyPr anchor="ctr" anchorCtr="1">
            <a:spAutoFit/>
          </a:bodyPr>
          <a:lstStyle/>
          <a:p>
            <a:pPr>
              <a:defRPr/>
            </a:pPr>
            <a:endParaRPr lang="ru-RU"/>
          </a:p>
        </p:txBody>
      </p:sp>
      <p:pic>
        <p:nvPicPr>
          <p:cNvPr id="52232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438" y="0"/>
            <a:ext cx="500062" cy="622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26" name="Text Box 3"/>
          <p:cNvSpPr txBox="1">
            <a:spLocks noChangeArrowheads="1"/>
          </p:cNvSpPr>
          <p:nvPr/>
        </p:nvSpPr>
        <p:spPr bwMode="auto">
          <a:xfrm>
            <a:off x="900113" y="0"/>
            <a:ext cx="8985250" cy="3968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r" defTabSz="449263">
              <a:spcBef>
                <a:spcPts val="1000"/>
              </a:spcBef>
              <a:buClr>
                <a:srgbClr val="0000CC"/>
              </a:buClr>
              <a:buSzPct val="100000"/>
              <a:buFont typeface="Arial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sz="2000" b="1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Arial Unicode MS" pitchFamily="34" charset="-128"/>
                <a:cs typeface="Arial Unicode MS" pitchFamily="34" charset="-128"/>
              </a:rPr>
              <a:t>Департамент финансов администрации города Нефтеюганска</a:t>
            </a:r>
          </a:p>
        </p:txBody>
      </p:sp>
      <p:sp>
        <p:nvSpPr>
          <p:cNvPr id="27" name="Line 2"/>
          <p:cNvSpPr>
            <a:spLocks noChangeShapeType="1"/>
          </p:cNvSpPr>
          <p:nvPr/>
        </p:nvSpPr>
        <p:spPr bwMode="auto">
          <a:xfrm>
            <a:off x="725488" y="396875"/>
            <a:ext cx="9180512" cy="1588"/>
          </a:xfrm>
          <a:prstGeom prst="line">
            <a:avLst/>
          </a:prstGeom>
          <a:noFill/>
          <a:ln w="57240">
            <a:solidFill>
              <a:srgbClr val="0000CC"/>
            </a:solidFill>
            <a:miter lim="800000"/>
            <a:headEnd/>
            <a:tailEnd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800" kern="0">
              <a:solidFill>
                <a:srgbClr val="333399"/>
              </a:solidFill>
              <a:cs typeface="Arial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0" y="780871"/>
            <a:ext cx="9906000" cy="830997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ru-RU" sz="2400" b="1" dirty="0">
                <a:solidFill>
                  <a:schemeClr val="tx1"/>
                </a:solidFill>
                <a:effectLst/>
              </a:rPr>
              <a:t>Результаты достижения целей муниципальной программы «Доступная среда  в городе Нефтеюганске на 2014-2020 годы»</a:t>
            </a:r>
          </a:p>
        </p:txBody>
      </p:sp>
      <p:graphicFrame>
        <p:nvGraphicFramePr>
          <p:cNvPr id="38" name="Таблица 37"/>
          <p:cNvGraphicFramePr>
            <a:graphicFrameLocks noGrp="1"/>
          </p:cNvGraphicFramePr>
          <p:nvPr/>
        </p:nvGraphicFramePr>
        <p:xfrm>
          <a:off x="693738" y="2708275"/>
          <a:ext cx="8589962" cy="1714501"/>
        </p:xfrm>
        <a:graphic>
          <a:graphicData uri="http://schemas.openxmlformats.org/drawingml/2006/table">
            <a:tbl>
              <a:tblPr/>
              <a:tblGrid>
                <a:gridCol w="4522787"/>
                <a:gridCol w="1465263"/>
                <a:gridCol w="923925"/>
                <a:gridCol w="863600"/>
                <a:gridCol w="814387"/>
              </a:tblGrid>
              <a:tr h="426720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Наименование показателей результатов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F7F7F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Базовый показатель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F7F7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i="1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2018 год</a:t>
                      </a:r>
                      <a:endParaRPr lang="ru-RU" sz="1200" b="1" i="1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F7F7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ru-RU" sz="1200" b="1" i="1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2019 год</a:t>
                      </a:r>
                      <a:endParaRPr lang="ru-RU" sz="1200" b="1" i="1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F7F7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ru-RU" sz="1200" b="1" i="1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2020 год</a:t>
                      </a:r>
                      <a:endParaRPr lang="ru-RU" sz="1200" b="1" i="1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F7F7F"/>
                    </a:solidFill>
                  </a:tcPr>
                </a:tc>
              </a:tr>
              <a:tr h="670560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Доля доступных объектов социальной, транспортной, инженерной инфраструктуры и жилищного фонда, находящихся в муниципальной собственности, от общего объёма приоритетных объектов, доступных для инвалидов</a:t>
                      </a:r>
                    </a:p>
                  </a:txBody>
                  <a:tcPr marL="44450" marR="4445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36,4%</a:t>
                      </a:r>
                      <a:endParaRPr kumimoji="0" lang="ru-RU" alt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4450" marR="4445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59,55%</a:t>
                      </a:r>
                      <a:endParaRPr kumimoji="0" lang="ru-RU" alt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4450" marR="4445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64% </a:t>
                      </a:r>
                      <a:endParaRPr kumimoji="0" lang="ru-RU" alt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4450" marR="4445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69% </a:t>
                      </a:r>
                      <a:endParaRPr kumimoji="0" lang="ru-RU" alt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4450" marR="4445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617221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Доля лиц с ограниченными возможностями здоровья, систематически занимающихся физической культурой и спортом, от общей численности данной категории населения</a:t>
                      </a:r>
                      <a:endParaRPr kumimoji="0" lang="ru-RU" alt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4450" marR="4445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2,2%</a:t>
                      </a:r>
                      <a:endParaRPr kumimoji="0" lang="ru-RU" alt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4450" marR="4445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3,3% </a:t>
                      </a:r>
                      <a:endParaRPr kumimoji="0" lang="ru-RU" alt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4450" marR="4445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3,5% </a:t>
                      </a:r>
                      <a:endParaRPr kumimoji="0" lang="ru-RU" alt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4450" marR="4445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3,7%</a:t>
                      </a:r>
                      <a:endParaRPr kumimoji="0" lang="ru-RU" alt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4450" marR="4445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2" descr="Рисунок155555 копия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57150" y="-39415"/>
            <a:ext cx="9993560" cy="68919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 prstMaterial="matte">
            <a:bevelT/>
            <a:bevelB/>
          </a:sp3d>
          <a:extLst/>
        </p:spPr>
      </p:pic>
      <p:sp>
        <p:nvSpPr>
          <p:cNvPr id="53251" name="Text Box 5"/>
          <p:cNvSpPr txBox="1">
            <a:spLocks noChangeArrowheads="1"/>
          </p:cNvSpPr>
          <p:nvPr/>
        </p:nvSpPr>
        <p:spPr bwMode="auto">
          <a:xfrm>
            <a:off x="2063750" y="1981200"/>
            <a:ext cx="8255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ru-RU" altLang="ru-RU" sz="1400" b="1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53252" name="Text Box 6"/>
          <p:cNvSpPr txBox="1">
            <a:spLocks noChangeArrowheads="1"/>
          </p:cNvSpPr>
          <p:nvPr/>
        </p:nvSpPr>
        <p:spPr bwMode="auto">
          <a:xfrm>
            <a:off x="4017963" y="2852738"/>
            <a:ext cx="198437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200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53253" name="Text Box 7"/>
          <p:cNvSpPr txBox="1">
            <a:spLocks noChangeAspect="1" noChangeArrowheads="1"/>
          </p:cNvSpPr>
          <p:nvPr/>
        </p:nvSpPr>
        <p:spPr bwMode="auto">
          <a:xfrm>
            <a:off x="7059613" y="1268413"/>
            <a:ext cx="2495550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Ctr="1">
            <a:spAutoFit/>
          </a:bodyPr>
          <a:lstStyle>
            <a:lvl1pPr marL="457200" indent="-457200"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ru-RU" altLang="ru-RU" sz="1200" b="1" i="1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  <a:p>
            <a:pPr eaLnBrk="1" hangingPunct="1">
              <a:spcBef>
                <a:spcPct val="50000"/>
              </a:spcBef>
              <a:buFontTx/>
              <a:buNone/>
            </a:pPr>
            <a:endParaRPr lang="ru-RU" altLang="ru-RU" sz="1200" b="1" i="1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53254" name="AutoShape 9"/>
          <p:cNvSpPr>
            <a:spLocks noChangeArrowheads="1"/>
          </p:cNvSpPr>
          <p:nvPr/>
        </p:nvSpPr>
        <p:spPr bwMode="auto">
          <a:xfrm>
            <a:off x="5186363" y="1916113"/>
            <a:ext cx="990600" cy="609600"/>
          </a:xfrm>
          <a:prstGeom prst="wedgeRectCallout">
            <a:avLst>
              <a:gd name="adj1" fmla="val -43750"/>
              <a:gd name="adj2" fmla="val 70000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 anchorCtr="1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ru-RU" altLang="ru-RU" sz="2400" b="1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53255" name="Text Box 10"/>
          <p:cNvSpPr txBox="1">
            <a:spLocks noChangeArrowheads="1"/>
          </p:cNvSpPr>
          <p:nvPr/>
        </p:nvSpPr>
        <p:spPr bwMode="auto">
          <a:xfrm>
            <a:off x="6062663" y="3068638"/>
            <a:ext cx="198437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200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20489" name="Line 20"/>
          <p:cNvSpPr>
            <a:spLocks noChangeShapeType="1"/>
          </p:cNvSpPr>
          <p:nvPr/>
        </p:nvSpPr>
        <p:spPr bwMode="auto">
          <a:xfrm flipV="1">
            <a:off x="1833563" y="2205038"/>
            <a:ext cx="3041650" cy="2519362"/>
          </a:xfrm>
          <a:prstGeom prst="line">
            <a:avLst/>
          </a:prstGeom>
          <a:noFill/>
          <a:ln>
            <a:noFill/>
          </a:ln>
          <a:extLst/>
        </p:spPr>
        <p:txBody>
          <a:bodyPr anchor="ctr" anchorCtr="1">
            <a:spAutoFit/>
          </a:bodyPr>
          <a:lstStyle/>
          <a:p>
            <a:pPr>
              <a:defRPr/>
            </a:pPr>
            <a:endParaRPr lang="ru-RU"/>
          </a:p>
        </p:txBody>
      </p:sp>
      <p:sp>
        <p:nvSpPr>
          <p:cNvPr id="20490" name="Line 21"/>
          <p:cNvSpPr>
            <a:spLocks noChangeShapeType="1"/>
          </p:cNvSpPr>
          <p:nvPr/>
        </p:nvSpPr>
        <p:spPr bwMode="auto">
          <a:xfrm flipV="1">
            <a:off x="1833563" y="2205038"/>
            <a:ext cx="3041650" cy="2519362"/>
          </a:xfrm>
          <a:prstGeom prst="line">
            <a:avLst/>
          </a:prstGeom>
          <a:noFill/>
          <a:ln>
            <a:noFill/>
          </a:ln>
          <a:extLst/>
        </p:spPr>
        <p:txBody>
          <a:bodyPr anchor="ctr" anchorCtr="1">
            <a:spAutoFit/>
          </a:bodyPr>
          <a:lstStyle/>
          <a:p>
            <a:pPr>
              <a:defRPr/>
            </a:pPr>
            <a:endParaRPr lang="ru-RU"/>
          </a:p>
        </p:txBody>
      </p:sp>
      <p:pic>
        <p:nvPicPr>
          <p:cNvPr id="53258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438" y="0"/>
            <a:ext cx="500062" cy="622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26" name="Text Box 3"/>
          <p:cNvSpPr txBox="1">
            <a:spLocks noChangeArrowheads="1"/>
          </p:cNvSpPr>
          <p:nvPr/>
        </p:nvSpPr>
        <p:spPr bwMode="auto">
          <a:xfrm>
            <a:off x="900113" y="0"/>
            <a:ext cx="8985250" cy="3968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r" defTabSz="449263">
              <a:spcBef>
                <a:spcPts val="1000"/>
              </a:spcBef>
              <a:buClr>
                <a:srgbClr val="0000CC"/>
              </a:buClr>
              <a:buSzPct val="100000"/>
              <a:buFont typeface="Arial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sz="2000" b="1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Arial Unicode MS" pitchFamily="34" charset="-128"/>
                <a:cs typeface="Arial Unicode MS" pitchFamily="34" charset="-128"/>
              </a:rPr>
              <a:t>Департамент финансов администрации города Нефтеюганска</a:t>
            </a:r>
          </a:p>
        </p:txBody>
      </p:sp>
      <p:sp>
        <p:nvSpPr>
          <p:cNvPr id="27" name="Line 2"/>
          <p:cNvSpPr>
            <a:spLocks noChangeShapeType="1"/>
          </p:cNvSpPr>
          <p:nvPr/>
        </p:nvSpPr>
        <p:spPr bwMode="auto">
          <a:xfrm>
            <a:off x="725488" y="396875"/>
            <a:ext cx="9180512" cy="1588"/>
          </a:xfrm>
          <a:prstGeom prst="line">
            <a:avLst/>
          </a:prstGeom>
          <a:noFill/>
          <a:ln w="57240">
            <a:solidFill>
              <a:srgbClr val="0000CC"/>
            </a:solidFill>
            <a:miter lim="800000"/>
            <a:headEnd/>
            <a:tailEnd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800" kern="0">
              <a:solidFill>
                <a:srgbClr val="333399"/>
              </a:solidFill>
              <a:cs typeface="Arial" charset="0"/>
            </a:endParaRPr>
          </a:p>
        </p:txBody>
      </p:sp>
      <p:sp>
        <p:nvSpPr>
          <p:cNvPr id="53261" name="Text Box 14"/>
          <p:cNvSpPr txBox="1">
            <a:spLocks noChangeArrowheads="1"/>
          </p:cNvSpPr>
          <p:nvPr/>
        </p:nvSpPr>
        <p:spPr bwMode="auto">
          <a:xfrm>
            <a:off x="1927225" y="1452563"/>
            <a:ext cx="1127125" cy="344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000" tIns="18000" rIns="18000" bIns="18000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ru-RU" altLang="ru-RU" sz="2000" b="1" u="sng"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ЦЕЛЬ</a:t>
            </a:r>
            <a:r>
              <a:rPr lang="ru-RU" altLang="ru-RU" sz="2000" b="1"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:</a:t>
            </a:r>
          </a:p>
        </p:txBody>
      </p:sp>
      <p:sp>
        <p:nvSpPr>
          <p:cNvPr id="20" name="AutoShape 18"/>
          <p:cNvSpPr>
            <a:spLocks noChangeArrowheads="1"/>
          </p:cNvSpPr>
          <p:nvPr/>
        </p:nvSpPr>
        <p:spPr bwMode="auto">
          <a:xfrm>
            <a:off x="2985567" y="1124960"/>
            <a:ext cx="6780534" cy="836179"/>
          </a:xfrm>
          <a:prstGeom prst="roundRect">
            <a:avLst>
              <a:gd name="adj" fmla="val 16667"/>
            </a:avLst>
          </a:prstGeom>
          <a:solidFill>
            <a:schemeClr val="bg1">
              <a:lumMod val="75000"/>
            </a:schemeClr>
          </a:solidFill>
          <a:ln w="19050" algn="ctr">
            <a:noFill/>
            <a:round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anchor="ctr"/>
          <a:lstStyle/>
          <a:p>
            <a:pPr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00" b="1" dirty="0">
                <a:solidFill>
                  <a:srgbClr val="000000"/>
                </a:solidFill>
                <a:effectLst/>
                <a:cs typeface="Arial" charset="0"/>
              </a:rPr>
              <a:t>Сохранение и популяризация культурного наследия Югры, привлечение внимания общества к его изучению, повышение качества предоставляемых культурных услуг, реализация творческого потенциала жителей города.</a:t>
            </a:r>
            <a:r>
              <a:rPr lang="ru-RU" sz="1000" dirty="0">
                <a:effectLst/>
              </a:rPr>
              <a:t> </a:t>
            </a:r>
            <a:r>
              <a:rPr lang="ru-RU" sz="1000" b="1" dirty="0">
                <a:solidFill>
                  <a:srgbClr val="000000"/>
                </a:solidFill>
                <a:effectLst/>
                <a:cs typeface="Arial" charset="0"/>
              </a:rPr>
              <a:t>Проведение работ по устранению неисправностей изношенных элементов, восстановление или замена их на более долговечные и экономичные, улучшающие эксплуатационные показатели ремонтируемых помещений муниципальных учреждений культуры. Повышение эффективности государственного управления в отрасли культуры </a:t>
            </a:r>
          </a:p>
        </p:txBody>
      </p:sp>
      <p:sp>
        <p:nvSpPr>
          <p:cNvPr id="53265" name="Text Box 14"/>
          <p:cNvSpPr txBox="1">
            <a:spLocks noChangeArrowheads="1"/>
          </p:cNvSpPr>
          <p:nvPr/>
        </p:nvSpPr>
        <p:spPr bwMode="auto">
          <a:xfrm>
            <a:off x="-38100" y="3068638"/>
            <a:ext cx="1257300" cy="34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000" tIns="18000" rIns="18000" bIns="18000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ru-RU" altLang="ru-RU" sz="2000" b="1" u="sng"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ЗАДАЧИ</a:t>
            </a:r>
            <a:r>
              <a:rPr lang="ru-RU" altLang="ru-RU" sz="2000" b="1"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:</a:t>
            </a:r>
          </a:p>
        </p:txBody>
      </p:sp>
      <p:graphicFrame>
        <p:nvGraphicFramePr>
          <p:cNvPr id="23" name="Таблица 22"/>
          <p:cNvGraphicFramePr>
            <a:graphicFrameLocks noGrp="1"/>
          </p:cNvGraphicFramePr>
          <p:nvPr/>
        </p:nvGraphicFramePr>
        <p:xfrm>
          <a:off x="322263" y="5732463"/>
          <a:ext cx="9063037" cy="1016000"/>
        </p:xfrm>
        <a:graphic>
          <a:graphicData uri="http://schemas.openxmlformats.org/drawingml/2006/table">
            <a:tbl>
              <a:tblPr/>
              <a:tblGrid>
                <a:gridCol w="5229981"/>
                <a:gridCol w="1267875"/>
                <a:gridCol w="1267875"/>
                <a:gridCol w="1297306"/>
              </a:tblGrid>
              <a:tr h="18293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algn="ctr" defTabSz="914400" rtl="0" eaLnBrk="1" fontAlgn="b" latinLnBrk="0" hangingPunct="1"/>
                      <a:r>
                        <a:rPr lang="ru-RU" sz="1200" b="1" i="1" u="none" strike="noStrike" kern="1200" dirty="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подпрограммы</a:t>
                      </a:r>
                      <a:endParaRPr lang="ru-RU" sz="1200" b="1" i="1" u="none" strike="noStrike" kern="1200" dirty="0">
                        <a:solidFill>
                          <a:srgbClr val="000000"/>
                        </a:solidFill>
                        <a:latin typeface="Times New Roman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i="1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2018 год</a:t>
                      </a:r>
                      <a:endParaRPr lang="ru-RU" sz="1200" b="1" i="1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ru-RU" sz="1200" b="1" i="1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2019 год</a:t>
                      </a:r>
                      <a:endParaRPr lang="ru-RU" sz="1200" b="1" i="1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ru-RU" sz="1200" b="1" i="1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2020 год</a:t>
                      </a:r>
                      <a:endParaRPr lang="ru-RU" sz="1200" b="1" i="1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50000"/>
                      </a:schemeClr>
                    </a:solidFill>
                  </a:tcPr>
                </a:tc>
              </a:tr>
              <a:tr h="26702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eaLnBrk="1" hangingPunct="1">
                        <a:spcBef>
                          <a:spcPct val="50000"/>
                        </a:spcBef>
                        <a:buFontTx/>
                        <a:buNone/>
                      </a:pPr>
                      <a:r>
                        <a:rPr lang="ru-RU" altLang="ru-RU" sz="1200" b="1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Всего, в том числе:</a:t>
                      </a:r>
                      <a:endParaRPr lang="ru-RU" altLang="ru-RU" sz="1200" b="1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581 694 516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574 906 016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574 584 316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5724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eaLnBrk="1" hangingPunct="1">
                        <a:spcBef>
                          <a:spcPct val="50000"/>
                        </a:spcBef>
                        <a:buFontTx/>
                        <a:buNone/>
                      </a:pPr>
                      <a:r>
                        <a:rPr lang="ru-RU" altLang="ru-RU" sz="1200" b="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Обеспечение прав граждан на доступ к культурным ценностям и информации</a:t>
                      </a:r>
                      <a:endParaRPr lang="ru-RU" altLang="ru-RU" sz="1200" b="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558 177 016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551 382 616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550 994 116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08804">
                <a:tc>
                  <a:txBody>
                    <a:bodyPr/>
                    <a:lstStyle/>
                    <a:p>
                      <a:pPr marL="0" algn="l" defTabSz="914400" rtl="0" eaLnBrk="1" fontAlgn="b" latinLnBrk="0" hangingPunct="1">
                        <a:spcBef>
                          <a:spcPct val="50000"/>
                        </a:spcBef>
                        <a:buFontTx/>
                        <a:buNone/>
                      </a:pPr>
                      <a:r>
                        <a:rPr lang="ru-RU" sz="1200" b="0" i="0" u="none" strike="noStrike" kern="1200" dirty="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Обеспечение реализации муниципальной программы</a:t>
                      </a:r>
                      <a:endParaRPr lang="ru-RU" sz="1200" b="0" i="0" u="none" strike="noStrike" kern="1200" dirty="0">
                        <a:solidFill>
                          <a:srgbClr val="000000"/>
                        </a:solidFill>
                        <a:latin typeface="Times New Roman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23 517 500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23 523 400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23 590 200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pic>
        <p:nvPicPr>
          <p:cNvPr id="53293" name="Picture 55" descr="http://static3.depositphotos.com/1007173/261/i/950/depositphotos_2617103-Music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57150" y="971550"/>
            <a:ext cx="1914525" cy="1649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" name="TextBox 23"/>
          <p:cNvSpPr txBox="1"/>
          <p:nvPr/>
        </p:nvSpPr>
        <p:spPr>
          <a:xfrm>
            <a:off x="789720" y="311150"/>
            <a:ext cx="9052048" cy="830997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r">
              <a:defRPr/>
            </a:pPr>
            <a:r>
              <a:rPr lang="ru-RU" sz="2400" b="1" dirty="0">
                <a:solidFill>
                  <a:schemeClr val="tx1"/>
                </a:solidFill>
                <a:effectLst/>
              </a:rPr>
              <a:t>Расходы на реализацию муниципальной программы «Развитие сферы культуры  города Нефтеюганска на 2014-2020 годы»</a:t>
            </a:r>
          </a:p>
        </p:txBody>
      </p:sp>
      <p:sp>
        <p:nvSpPr>
          <p:cNvPr id="25" name="AutoShape 18"/>
          <p:cNvSpPr>
            <a:spLocks noChangeArrowheads="1"/>
          </p:cNvSpPr>
          <p:nvPr/>
        </p:nvSpPr>
        <p:spPr bwMode="auto">
          <a:xfrm>
            <a:off x="1192188" y="2060848"/>
            <a:ext cx="8573913" cy="3599149"/>
          </a:xfrm>
          <a:prstGeom prst="roundRect">
            <a:avLst>
              <a:gd name="adj" fmla="val 16667"/>
            </a:avLst>
          </a:prstGeom>
          <a:solidFill>
            <a:schemeClr val="bg1">
              <a:lumMod val="85000"/>
            </a:schemeClr>
          </a:solidFill>
          <a:ln w="19050" algn="ctr">
            <a:noFill/>
            <a:round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anchor="ctr"/>
          <a:lstStyle/>
          <a:p>
            <a:pPr marL="171450" indent="-171450" algn="l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endParaRPr lang="ru-RU" sz="1300" b="1" i="1" dirty="0">
              <a:solidFill>
                <a:srgbClr val="000000"/>
              </a:solidFill>
              <a:effectLst/>
              <a:cs typeface="Arial" charset="0"/>
            </a:endParaRPr>
          </a:p>
          <a:p>
            <a:pPr marL="171450" indent="-171450" algn="l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endParaRPr lang="ru-RU" sz="1300" b="1" i="1" dirty="0">
              <a:solidFill>
                <a:srgbClr val="000000"/>
              </a:solidFill>
              <a:effectLst/>
              <a:cs typeface="Arial" charset="0"/>
            </a:endParaRPr>
          </a:p>
          <a:p>
            <a:pPr marL="171450" indent="-171450" algn="l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endParaRPr lang="ru-RU" sz="1300" b="1" i="1" dirty="0">
              <a:solidFill>
                <a:srgbClr val="000000"/>
              </a:solidFill>
              <a:effectLst/>
              <a:cs typeface="Arial" charset="0"/>
            </a:endParaRPr>
          </a:p>
          <a:p>
            <a:pPr marL="171450" indent="-171450" algn="l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endParaRPr lang="ru-RU" sz="1300" b="1" i="1" dirty="0">
              <a:solidFill>
                <a:srgbClr val="000000"/>
              </a:solidFill>
              <a:effectLst/>
              <a:cs typeface="Arial" charset="0"/>
            </a:endParaRPr>
          </a:p>
          <a:p>
            <a:pPr marL="171450" indent="-171450" algn="l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endParaRPr lang="ru-RU" sz="1300" b="1" i="1" dirty="0">
              <a:solidFill>
                <a:srgbClr val="000000"/>
              </a:solidFill>
              <a:effectLst/>
              <a:cs typeface="Arial" charset="0"/>
            </a:endParaRPr>
          </a:p>
          <a:p>
            <a:pPr marL="171450" indent="-171450" algn="l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endParaRPr lang="ru-RU" sz="1300" b="1" i="1" dirty="0">
              <a:solidFill>
                <a:srgbClr val="000000"/>
              </a:solidFill>
              <a:effectLst/>
              <a:cs typeface="Arial" charset="0"/>
            </a:endParaRPr>
          </a:p>
          <a:p>
            <a:pPr marL="171450" indent="-171450" algn="l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endParaRPr lang="ru-RU" sz="1300" b="1" i="1" dirty="0">
              <a:solidFill>
                <a:srgbClr val="000000"/>
              </a:solidFill>
              <a:effectLst/>
              <a:cs typeface="Arial" charset="0"/>
            </a:endParaRPr>
          </a:p>
          <a:p>
            <a:pPr marL="171450" indent="-171450" algn="l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endParaRPr lang="ru-RU" sz="1300" b="1" i="1" dirty="0">
              <a:solidFill>
                <a:srgbClr val="000000"/>
              </a:solidFill>
              <a:effectLst/>
              <a:cs typeface="Arial" charset="0"/>
            </a:endParaRPr>
          </a:p>
          <a:p>
            <a:pPr marL="171450" indent="-171450" algn="l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endParaRPr lang="ru-RU" sz="1300" b="1" i="1" dirty="0">
              <a:solidFill>
                <a:srgbClr val="000000"/>
              </a:solidFill>
              <a:effectLst/>
              <a:cs typeface="Arial" charset="0"/>
            </a:endParaRPr>
          </a:p>
          <a:p>
            <a:pPr marL="171450" indent="-171450" algn="l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endParaRPr lang="ru-RU" sz="1300" b="1" i="1" dirty="0">
              <a:solidFill>
                <a:srgbClr val="000000"/>
              </a:solidFill>
              <a:effectLst/>
              <a:cs typeface="Arial" charset="0"/>
            </a:endParaRPr>
          </a:p>
          <a:p>
            <a:pPr marL="171450" indent="-171450" algn="l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endParaRPr lang="ru-RU" sz="1300" b="1" i="1" dirty="0">
              <a:solidFill>
                <a:srgbClr val="000000"/>
              </a:solidFill>
              <a:effectLst/>
              <a:cs typeface="Arial" charset="0"/>
            </a:endParaRPr>
          </a:p>
          <a:p>
            <a:pPr marL="171450" indent="-171450" algn="l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endParaRPr lang="ru-RU" sz="1300" b="1" i="1" dirty="0">
              <a:solidFill>
                <a:srgbClr val="000000"/>
              </a:solidFill>
              <a:effectLst/>
              <a:cs typeface="Arial" charset="0"/>
            </a:endParaRPr>
          </a:p>
          <a:p>
            <a:pPr marL="171450" indent="-171450" algn="l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endParaRPr lang="ru-RU" sz="1300" b="1" i="1" dirty="0">
              <a:solidFill>
                <a:srgbClr val="000000"/>
              </a:solidFill>
              <a:effectLst/>
              <a:cs typeface="Arial" charset="0"/>
            </a:endParaRPr>
          </a:p>
          <a:p>
            <a:pPr marL="171450" indent="-171450" algn="l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endParaRPr lang="ru-RU" sz="1300" b="1" i="1" dirty="0">
              <a:solidFill>
                <a:srgbClr val="000000"/>
              </a:solidFill>
              <a:effectLst/>
              <a:cs typeface="Arial" charset="0"/>
            </a:endParaRPr>
          </a:p>
          <a:p>
            <a:pPr marL="171450" indent="-171450" algn="l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endParaRPr lang="ru-RU" sz="1300" b="1" i="1" dirty="0">
              <a:solidFill>
                <a:srgbClr val="000000"/>
              </a:solidFill>
              <a:effectLst/>
              <a:cs typeface="Arial" charset="0"/>
            </a:endParaRPr>
          </a:p>
          <a:p>
            <a:pPr marL="171450" indent="-171450" algn="l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lang="ru-RU" sz="1100" b="1" i="1" dirty="0">
                <a:solidFill>
                  <a:srgbClr val="000000"/>
                </a:solidFill>
                <a:effectLst/>
                <a:cs typeface="Arial" charset="0"/>
              </a:rPr>
              <a:t>Создание условий для </a:t>
            </a:r>
            <a:r>
              <a:rPr lang="ru-RU" sz="1100" b="1" i="1" dirty="0" err="1">
                <a:solidFill>
                  <a:srgbClr val="000000"/>
                </a:solidFill>
                <a:effectLst/>
                <a:cs typeface="Arial" charset="0"/>
              </a:rPr>
              <a:t>модернизационного</a:t>
            </a:r>
            <a:r>
              <a:rPr lang="ru-RU" sz="1100" b="1" i="1" dirty="0">
                <a:solidFill>
                  <a:srgbClr val="000000"/>
                </a:solidFill>
                <a:effectLst/>
                <a:cs typeface="Arial" charset="0"/>
              </a:rPr>
              <a:t> развития библиотек, обеспечение организации библиотечного обслуживания населения, сохранения и комплектования библиотечного фонда</a:t>
            </a:r>
          </a:p>
          <a:p>
            <a:pPr marL="171450" indent="-171450" algn="l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endParaRPr lang="ru-RU" sz="1100" b="1" i="1" dirty="0">
              <a:solidFill>
                <a:srgbClr val="000000"/>
              </a:solidFill>
              <a:effectLst/>
              <a:cs typeface="Arial" charset="0"/>
            </a:endParaRPr>
          </a:p>
          <a:p>
            <a:pPr marL="171450" indent="-171450" algn="l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lang="ru-RU" sz="1100" b="1" i="1" dirty="0">
                <a:solidFill>
                  <a:srgbClr val="000000"/>
                </a:solidFill>
                <a:effectLst/>
                <a:cs typeface="Arial" charset="0"/>
              </a:rPr>
              <a:t>Развитие экспозиционно-выставочной, издательской и научно-просветительской деятельности муниципальных музеев</a:t>
            </a:r>
          </a:p>
          <a:p>
            <a:pPr marL="171450" indent="-171450" algn="l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endParaRPr lang="ru-RU" sz="1100" b="1" i="1" dirty="0">
              <a:solidFill>
                <a:srgbClr val="000000"/>
              </a:solidFill>
              <a:effectLst/>
              <a:cs typeface="Arial" charset="0"/>
            </a:endParaRPr>
          </a:p>
          <a:p>
            <a:pPr marL="171450" indent="-171450" algn="l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lang="ru-RU" sz="1100" b="1" i="1" dirty="0">
                <a:solidFill>
                  <a:srgbClr val="000000"/>
                </a:solidFill>
                <a:effectLst/>
                <a:cs typeface="Arial" charset="0"/>
              </a:rPr>
              <a:t>Создание условий для развития профессионального искусства и творческого потенциала населения</a:t>
            </a:r>
          </a:p>
          <a:p>
            <a:pPr marL="171450" indent="-171450" algn="l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endParaRPr lang="ru-RU" sz="1100" b="1" i="1" dirty="0">
              <a:solidFill>
                <a:srgbClr val="000000"/>
              </a:solidFill>
              <a:effectLst/>
              <a:cs typeface="Arial" charset="0"/>
            </a:endParaRPr>
          </a:p>
          <a:p>
            <a:pPr marL="171450" indent="-171450" algn="l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lang="ru-RU" sz="1100" b="1" i="1" dirty="0">
                <a:solidFill>
                  <a:srgbClr val="000000"/>
                </a:solidFill>
                <a:effectLst/>
                <a:cs typeface="Arial" charset="0"/>
              </a:rPr>
              <a:t>Создание благоприятных условий для художественно-творческой деятельности и развития народных художественных промыслов и ремесел</a:t>
            </a:r>
          </a:p>
          <a:p>
            <a:pPr marL="171450" indent="-171450" algn="l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endParaRPr lang="ru-RU" sz="1100" b="1" i="1" dirty="0">
              <a:solidFill>
                <a:srgbClr val="000000"/>
              </a:solidFill>
              <a:effectLst/>
              <a:cs typeface="Arial" charset="0"/>
            </a:endParaRPr>
          </a:p>
          <a:p>
            <a:pPr marL="171450" indent="-171450" algn="l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lang="ru-RU" sz="1100" b="1" i="1" dirty="0">
                <a:solidFill>
                  <a:srgbClr val="000000"/>
                </a:solidFill>
                <a:effectLst/>
                <a:cs typeface="Arial" charset="0"/>
              </a:rPr>
              <a:t>Создание условий для развития дополнительного образования в сфере культуры</a:t>
            </a:r>
          </a:p>
          <a:p>
            <a:pPr marL="171450" indent="-171450" algn="l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endParaRPr lang="ru-RU" sz="1100" b="1" i="1" dirty="0">
              <a:solidFill>
                <a:srgbClr val="000000"/>
              </a:solidFill>
              <a:effectLst/>
              <a:cs typeface="Arial" charset="0"/>
            </a:endParaRPr>
          </a:p>
          <a:p>
            <a:pPr marL="171450" indent="-171450" algn="l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lang="ru-RU" sz="1100" b="1" i="1" dirty="0">
                <a:solidFill>
                  <a:srgbClr val="000000"/>
                </a:solidFill>
                <a:effectLst/>
                <a:cs typeface="Arial" charset="0"/>
              </a:rPr>
              <a:t>Создание условий для развития культурно – досуговой деятельности, массового отдыха населения, организации полноценного отдыха и оздоровления детей </a:t>
            </a:r>
          </a:p>
          <a:p>
            <a:pPr marL="171450" indent="-171450" algn="l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endParaRPr lang="ru-RU" sz="1100" b="1" i="1" dirty="0">
              <a:solidFill>
                <a:srgbClr val="000000"/>
              </a:solidFill>
              <a:effectLst/>
              <a:cs typeface="Arial" charset="0"/>
            </a:endParaRPr>
          </a:p>
          <a:p>
            <a:pPr marL="171450" indent="-171450" algn="l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lang="ru-RU" sz="1100" b="1" i="1" dirty="0">
                <a:solidFill>
                  <a:srgbClr val="000000"/>
                </a:solidFill>
                <a:effectLst/>
                <a:cs typeface="Arial" charset="0"/>
              </a:rPr>
              <a:t>Укрепление материально-технической базы муниципальных учреждений культуры</a:t>
            </a:r>
          </a:p>
          <a:p>
            <a:pPr marL="171450" indent="-171450" algn="l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endParaRPr lang="ru-RU" sz="1100" b="1" i="1" dirty="0">
              <a:solidFill>
                <a:srgbClr val="000000"/>
              </a:solidFill>
              <a:effectLst/>
              <a:cs typeface="Arial" charset="0"/>
            </a:endParaRPr>
          </a:p>
          <a:p>
            <a:pPr marL="171450" indent="-171450" algn="l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lang="ru-RU" sz="1100" b="1" i="1" dirty="0">
                <a:solidFill>
                  <a:srgbClr val="000000"/>
                </a:solidFill>
                <a:effectLst/>
                <a:cs typeface="Arial" charset="0"/>
              </a:rPr>
              <a:t>Обустройство мест массового отдыха населения и инфраструктуры учреждений культуры</a:t>
            </a:r>
          </a:p>
          <a:p>
            <a:pPr algn="l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ru-RU" sz="1100" b="1" i="1" dirty="0">
              <a:solidFill>
                <a:srgbClr val="000000"/>
              </a:solidFill>
              <a:effectLst/>
              <a:cs typeface="Arial" charset="0"/>
            </a:endParaRPr>
          </a:p>
          <a:p>
            <a:pPr marL="171450" indent="-171450" algn="l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lang="ru-RU" sz="1100" b="1" i="1" dirty="0">
                <a:solidFill>
                  <a:srgbClr val="000000"/>
                </a:solidFill>
                <a:effectLst/>
                <a:cs typeface="Arial" charset="0"/>
              </a:rPr>
              <a:t>Развитие исторических и иных местных традиций к юбилейной дате муниципального образования город Нефтеюганск</a:t>
            </a:r>
          </a:p>
          <a:p>
            <a:pPr algn="l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ru-RU" sz="1100" b="1" i="1" dirty="0">
              <a:solidFill>
                <a:srgbClr val="000000"/>
              </a:solidFill>
              <a:effectLst/>
              <a:cs typeface="Arial" charset="0"/>
            </a:endParaRPr>
          </a:p>
          <a:p>
            <a:pPr marL="171450" indent="-171450" algn="l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lang="ru-RU" sz="1100" b="1" i="1" dirty="0">
                <a:solidFill>
                  <a:srgbClr val="000000"/>
                </a:solidFill>
                <a:effectLst/>
                <a:cs typeface="Arial" charset="0"/>
              </a:rPr>
              <a:t>Приведение муниципальных учреждений культуры в нормативно-техническое состояние, отвечающее требованиям пожарной и санитарно-технической безопасности</a:t>
            </a:r>
          </a:p>
          <a:p>
            <a:pPr algn="l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ru-RU" sz="1100" b="1" i="1" dirty="0">
              <a:solidFill>
                <a:srgbClr val="000000"/>
              </a:solidFill>
              <a:effectLst/>
              <a:cs typeface="Arial" charset="0"/>
            </a:endParaRPr>
          </a:p>
          <a:p>
            <a:pPr marL="171450" indent="-171450" algn="l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lang="ru-RU" sz="1100" b="1" i="1" dirty="0">
                <a:solidFill>
                  <a:srgbClr val="000000"/>
                </a:solidFill>
                <a:effectLst/>
                <a:cs typeface="Arial" charset="0"/>
              </a:rPr>
              <a:t>Исполнение муниципальных функций комитета культуры администрации города Нефтеюганска</a:t>
            </a:r>
            <a:endParaRPr lang="ru-RU" sz="1300" b="1" i="1" dirty="0">
              <a:solidFill>
                <a:srgbClr val="000000"/>
              </a:solidFill>
              <a:effectLst/>
              <a:cs typeface="Arial" charset="0"/>
            </a:endParaRPr>
          </a:p>
          <a:p>
            <a:pPr marL="171450" indent="-171450" algn="l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endParaRPr lang="ru-RU" sz="1300" b="1" i="1" dirty="0">
              <a:solidFill>
                <a:srgbClr val="000000"/>
              </a:solidFill>
              <a:effectLst/>
              <a:cs typeface="Arial" charset="0"/>
            </a:endParaRPr>
          </a:p>
          <a:p>
            <a:pPr marL="171450" indent="-171450" algn="l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endParaRPr lang="ru-RU" sz="1300" b="1" i="1" dirty="0">
              <a:solidFill>
                <a:srgbClr val="000000"/>
              </a:solidFill>
              <a:effectLst/>
              <a:cs typeface="Arial" charset="0"/>
            </a:endParaRPr>
          </a:p>
          <a:p>
            <a:pPr marL="171450" indent="-171450" algn="l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endParaRPr lang="ru-RU" sz="1300" b="1" i="1" dirty="0">
              <a:solidFill>
                <a:srgbClr val="000000"/>
              </a:solidFill>
              <a:effectLst/>
              <a:cs typeface="Arial" charset="0"/>
            </a:endParaRPr>
          </a:p>
          <a:p>
            <a:pPr marL="171450" indent="-171450" algn="l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endParaRPr lang="ru-RU" sz="1300" b="1" i="1" dirty="0">
              <a:solidFill>
                <a:srgbClr val="000000"/>
              </a:solidFill>
              <a:effectLst/>
              <a:cs typeface="Arial" charset="0"/>
            </a:endParaRPr>
          </a:p>
          <a:p>
            <a:pPr marL="171450" indent="-171450" algn="l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endParaRPr lang="ru-RU" sz="1300" b="1" i="1" dirty="0">
              <a:solidFill>
                <a:srgbClr val="000000"/>
              </a:solidFill>
              <a:effectLst/>
              <a:cs typeface="Arial" charset="0"/>
            </a:endParaRPr>
          </a:p>
          <a:p>
            <a:pPr marL="171450" indent="-171450" algn="l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endParaRPr lang="ru-RU" sz="1300" b="1" i="1" dirty="0">
              <a:solidFill>
                <a:srgbClr val="000000"/>
              </a:solidFill>
              <a:effectLst/>
              <a:cs typeface="Arial" charset="0"/>
            </a:endParaRPr>
          </a:p>
          <a:p>
            <a:pPr marL="171450" indent="-171450" algn="l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endParaRPr lang="ru-RU" sz="1300" b="1" i="1" dirty="0">
              <a:solidFill>
                <a:srgbClr val="000000"/>
              </a:solidFill>
              <a:effectLst/>
              <a:cs typeface="Arial" charset="0"/>
            </a:endParaRPr>
          </a:p>
          <a:p>
            <a:pPr marL="171450" indent="-171450" algn="l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endParaRPr lang="ru-RU" sz="1300" b="1" i="1" dirty="0">
              <a:solidFill>
                <a:srgbClr val="000000"/>
              </a:solidFill>
              <a:effectLst/>
              <a:cs typeface="Arial" charset="0"/>
            </a:endParaRPr>
          </a:p>
          <a:p>
            <a:pPr marL="171450" indent="-171450" algn="l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endParaRPr lang="ru-RU" sz="1300" b="1" i="1" dirty="0">
              <a:solidFill>
                <a:srgbClr val="000000"/>
              </a:solidFill>
              <a:effectLst/>
              <a:cs typeface="Arial" charset="0"/>
            </a:endParaRPr>
          </a:p>
          <a:p>
            <a:pPr marL="171450" indent="-171450" algn="l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endParaRPr lang="ru-RU" sz="1500" b="1" i="1" dirty="0">
              <a:solidFill>
                <a:srgbClr val="000000"/>
              </a:solidFill>
              <a:effectLst/>
              <a:cs typeface="Arial" charset="0"/>
            </a:endParaRPr>
          </a:p>
          <a:p>
            <a:pPr marL="171450" indent="-171450" algn="l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endParaRPr lang="ru-RU" sz="1500" b="1" i="1" dirty="0">
              <a:solidFill>
                <a:srgbClr val="000000"/>
              </a:solidFill>
              <a:effectLst/>
              <a:cs typeface="Arial" charset="0"/>
            </a:endParaRPr>
          </a:p>
          <a:p>
            <a:pPr marL="171450" indent="-171450" algn="l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endParaRPr lang="ru-RU" sz="1500" b="1" i="1" dirty="0">
              <a:solidFill>
                <a:srgbClr val="000000"/>
              </a:solidFill>
              <a:effectLst/>
              <a:cs typeface="Arial" charset="0"/>
            </a:endParaRPr>
          </a:p>
          <a:p>
            <a:pPr marL="171450" indent="-171450" algn="l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endParaRPr lang="ru-RU" sz="1500" b="1" i="1" dirty="0">
              <a:solidFill>
                <a:srgbClr val="000000"/>
              </a:solidFill>
              <a:effectLst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2" descr="Рисунок155555 копия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8756" y="-33933"/>
            <a:ext cx="9993560" cy="68919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 prstMaterial="matte">
            <a:bevelT/>
            <a:bevelB/>
          </a:sp3d>
          <a:extLst/>
        </p:spPr>
      </p:pic>
      <p:sp>
        <p:nvSpPr>
          <p:cNvPr id="54275" name="Text Box 5"/>
          <p:cNvSpPr txBox="1">
            <a:spLocks noChangeArrowheads="1"/>
          </p:cNvSpPr>
          <p:nvPr/>
        </p:nvSpPr>
        <p:spPr bwMode="auto">
          <a:xfrm>
            <a:off x="2063750" y="1981200"/>
            <a:ext cx="8255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ru-RU" altLang="ru-RU" sz="1400" b="1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54276" name="Text Box 6"/>
          <p:cNvSpPr txBox="1">
            <a:spLocks noChangeArrowheads="1"/>
          </p:cNvSpPr>
          <p:nvPr/>
        </p:nvSpPr>
        <p:spPr bwMode="auto">
          <a:xfrm>
            <a:off x="4017963" y="2852738"/>
            <a:ext cx="198437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200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54277" name="Text Box 7"/>
          <p:cNvSpPr txBox="1">
            <a:spLocks noChangeAspect="1" noChangeArrowheads="1"/>
          </p:cNvSpPr>
          <p:nvPr/>
        </p:nvSpPr>
        <p:spPr bwMode="auto">
          <a:xfrm>
            <a:off x="7059613" y="1268413"/>
            <a:ext cx="2495550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Ctr="1">
            <a:spAutoFit/>
          </a:bodyPr>
          <a:lstStyle>
            <a:lvl1pPr marL="457200" indent="-457200"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ru-RU" altLang="ru-RU" sz="1200" b="1" i="1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  <a:p>
            <a:pPr eaLnBrk="1" hangingPunct="1">
              <a:spcBef>
                <a:spcPct val="50000"/>
              </a:spcBef>
              <a:buFontTx/>
              <a:buNone/>
            </a:pPr>
            <a:endParaRPr lang="ru-RU" altLang="ru-RU" sz="1200" b="1" i="1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54278" name="Text Box 10"/>
          <p:cNvSpPr txBox="1">
            <a:spLocks noChangeArrowheads="1"/>
          </p:cNvSpPr>
          <p:nvPr/>
        </p:nvSpPr>
        <p:spPr bwMode="auto">
          <a:xfrm>
            <a:off x="6062663" y="3068638"/>
            <a:ext cx="198437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200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20489" name="Line 20"/>
          <p:cNvSpPr>
            <a:spLocks noChangeShapeType="1"/>
          </p:cNvSpPr>
          <p:nvPr/>
        </p:nvSpPr>
        <p:spPr bwMode="auto">
          <a:xfrm flipV="1">
            <a:off x="1833563" y="2205038"/>
            <a:ext cx="3041650" cy="2519362"/>
          </a:xfrm>
          <a:prstGeom prst="line">
            <a:avLst/>
          </a:prstGeom>
          <a:noFill/>
          <a:ln>
            <a:noFill/>
          </a:ln>
          <a:extLst/>
        </p:spPr>
        <p:txBody>
          <a:bodyPr anchor="ctr" anchorCtr="1">
            <a:spAutoFit/>
          </a:bodyPr>
          <a:lstStyle/>
          <a:p>
            <a:pPr>
              <a:defRPr/>
            </a:pPr>
            <a:endParaRPr lang="ru-RU"/>
          </a:p>
        </p:txBody>
      </p:sp>
      <p:sp>
        <p:nvSpPr>
          <p:cNvPr id="20490" name="Line 21"/>
          <p:cNvSpPr>
            <a:spLocks noChangeShapeType="1"/>
          </p:cNvSpPr>
          <p:nvPr/>
        </p:nvSpPr>
        <p:spPr bwMode="auto">
          <a:xfrm flipV="1">
            <a:off x="1833563" y="2205038"/>
            <a:ext cx="3041650" cy="2519362"/>
          </a:xfrm>
          <a:prstGeom prst="line">
            <a:avLst/>
          </a:prstGeom>
          <a:noFill/>
          <a:ln>
            <a:noFill/>
          </a:ln>
          <a:extLst/>
        </p:spPr>
        <p:txBody>
          <a:bodyPr anchor="ctr" anchorCtr="1">
            <a:spAutoFit/>
          </a:bodyPr>
          <a:lstStyle/>
          <a:p>
            <a:pPr>
              <a:defRPr/>
            </a:pPr>
            <a:endParaRPr lang="ru-RU"/>
          </a:p>
        </p:txBody>
      </p:sp>
      <p:pic>
        <p:nvPicPr>
          <p:cNvPr id="54281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438" y="0"/>
            <a:ext cx="500062" cy="622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26" name="Text Box 3"/>
          <p:cNvSpPr txBox="1">
            <a:spLocks noChangeArrowheads="1"/>
          </p:cNvSpPr>
          <p:nvPr/>
        </p:nvSpPr>
        <p:spPr bwMode="auto">
          <a:xfrm>
            <a:off x="900113" y="0"/>
            <a:ext cx="8985250" cy="3968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r" defTabSz="449263">
              <a:spcBef>
                <a:spcPts val="1000"/>
              </a:spcBef>
              <a:buClr>
                <a:srgbClr val="0000CC"/>
              </a:buClr>
              <a:buSzPct val="100000"/>
              <a:buFont typeface="Arial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sz="2000" b="1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Arial Unicode MS" pitchFamily="34" charset="-128"/>
                <a:cs typeface="Arial Unicode MS" pitchFamily="34" charset="-128"/>
              </a:rPr>
              <a:t>Департамент финансов администрации города Нефтеюганска</a:t>
            </a:r>
          </a:p>
        </p:txBody>
      </p:sp>
      <p:sp>
        <p:nvSpPr>
          <p:cNvPr id="27" name="Line 2"/>
          <p:cNvSpPr>
            <a:spLocks noChangeShapeType="1"/>
          </p:cNvSpPr>
          <p:nvPr/>
        </p:nvSpPr>
        <p:spPr bwMode="auto">
          <a:xfrm>
            <a:off x="725488" y="396875"/>
            <a:ext cx="9180512" cy="1588"/>
          </a:xfrm>
          <a:prstGeom prst="line">
            <a:avLst/>
          </a:prstGeom>
          <a:noFill/>
          <a:ln w="57240">
            <a:solidFill>
              <a:srgbClr val="0000CC"/>
            </a:solidFill>
            <a:miter lim="800000"/>
            <a:headEnd/>
            <a:tailEnd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800" kern="0">
              <a:solidFill>
                <a:srgbClr val="333399"/>
              </a:solidFill>
              <a:cs typeface="Arial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5024" y="476672"/>
            <a:ext cx="9906000" cy="830997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ru-RU" sz="2400" b="1" dirty="0">
                <a:solidFill>
                  <a:schemeClr val="tx1"/>
                </a:solidFill>
                <a:effectLst/>
              </a:rPr>
              <a:t>Результаты достижения целей муниципальной программы «Развитие сферы культуры  города Нефтеюганска на 2014-2020 годы»</a:t>
            </a:r>
          </a:p>
        </p:txBody>
      </p:sp>
      <p:graphicFrame>
        <p:nvGraphicFramePr>
          <p:cNvPr id="38" name="Таблица 37"/>
          <p:cNvGraphicFramePr>
            <a:graphicFrameLocks noGrp="1"/>
          </p:cNvGraphicFramePr>
          <p:nvPr/>
        </p:nvGraphicFramePr>
        <p:xfrm>
          <a:off x="128588" y="1268413"/>
          <a:ext cx="9756775" cy="5530089"/>
        </p:xfrm>
        <a:graphic>
          <a:graphicData uri="http://schemas.openxmlformats.org/drawingml/2006/table">
            <a:tbl>
              <a:tblPr/>
              <a:tblGrid>
                <a:gridCol w="6480175"/>
                <a:gridCol w="1081087"/>
                <a:gridCol w="719138"/>
                <a:gridCol w="792162"/>
                <a:gridCol w="684213"/>
              </a:tblGrid>
              <a:tr h="349250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Наименование показателей результатов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F7F7F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Базовый показатель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F7F7F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2018 год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F7F7F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2019 год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F7F7F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2020 год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F7F7F"/>
                    </a:solidFill>
                  </a:tcPr>
                </a:tc>
              </a:tr>
              <a:tr h="184150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Библиотечный фонд на 1 жителя (экз.)</a:t>
                      </a:r>
                    </a:p>
                  </a:txBody>
                  <a:tcPr marL="47625" marR="47625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Calibri" pitchFamily="34" charset="0"/>
                        </a:rPr>
                        <a:t>1,8</a:t>
                      </a:r>
                      <a:endParaRPr kumimoji="0" lang="ru-RU" alt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cs typeface="Times New Roman" pitchFamily="18" charset="0"/>
                      </a:endParaRPr>
                    </a:p>
                  </a:txBody>
                  <a:tcPr marL="47625" marR="47625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Calibri" pitchFamily="34" charset="0"/>
                        </a:rPr>
                        <a:t>2,1</a:t>
                      </a:r>
                    </a:p>
                  </a:txBody>
                  <a:tcPr marL="47625" marR="47625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Calibri" pitchFamily="34" charset="0"/>
                        </a:rPr>
                        <a:t>2,1</a:t>
                      </a:r>
                    </a:p>
                  </a:txBody>
                  <a:tcPr marL="47625" marR="47625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Calibri" pitchFamily="34" charset="0"/>
                        </a:rPr>
                        <a:t>2,1</a:t>
                      </a:r>
                    </a:p>
                  </a:txBody>
                  <a:tcPr marL="47625" marR="47625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177800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Доля библиотечных фондов, отраженных в электронных каталогах (%)</a:t>
                      </a:r>
                    </a:p>
                  </a:txBody>
                  <a:tcPr marL="47625" marR="47625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kumimoji="0" lang="ru-RU" alt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cs typeface="Times New Roman" pitchFamily="18" charset="0"/>
                      </a:endParaRPr>
                    </a:p>
                  </a:txBody>
                  <a:tcPr marL="47625" marR="47625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Calibri" pitchFamily="34" charset="0"/>
                        </a:rPr>
                        <a:t>100</a:t>
                      </a:r>
                    </a:p>
                  </a:txBody>
                  <a:tcPr marL="47625" marR="47625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Calibri" pitchFamily="34" charset="0"/>
                        </a:rPr>
                        <a:t>100</a:t>
                      </a:r>
                    </a:p>
                  </a:txBody>
                  <a:tcPr marL="47625" marR="47625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Calibri" pitchFamily="34" charset="0"/>
                        </a:rPr>
                        <a:t>100</a:t>
                      </a:r>
                    </a:p>
                  </a:txBody>
                  <a:tcPr marL="47625" marR="47625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182563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Количество посещений общедоступных библиотек (ед.)</a:t>
                      </a:r>
                    </a:p>
                  </a:txBody>
                  <a:tcPr marL="47625" marR="47625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195 823</a:t>
                      </a: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Calibri" pitchFamily="34" charset="0"/>
                        </a:rPr>
                        <a:t> </a:t>
                      </a:r>
                      <a:endParaRPr kumimoji="0" lang="ru-RU" alt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cs typeface="Times New Roman" pitchFamily="18" charset="0"/>
                      </a:endParaRPr>
                    </a:p>
                  </a:txBody>
                  <a:tcPr marL="47625" marR="47625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Calibri" pitchFamily="34" charset="0"/>
                        </a:rPr>
                        <a:t>200 000</a:t>
                      </a:r>
                    </a:p>
                  </a:txBody>
                  <a:tcPr marL="47625" marR="47625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Calibri" pitchFamily="34" charset="0"/>
                        </a:rPr>
                        <a:t>200 000</a:t>
                      </a:r>
                    </a:p>
                  </a:txBody>
                  <a:tcPr marL="47625" marR="47625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Calibri" pitchFamily="34" charset="0"/>
                        </a:rPr>
                        <a:t>200 000</a:t>
                      </a:r>
                    </a:p>
                  </a:txBody>
                  <a:tcPr marL="47625" marR="47625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133350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Посещаемость музеев города Нефтеюганска (на 1 жителя в год)</a:t>
                      </a:r>
                    </a:p>
                  </a:txBody>
                  <a:tcPr marL="47625" marR="47625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Calibri" pitchFamily="34" charset="0"/>
                        </a:rPr>
                        <a:t>0,23</a:t>
                      </a:r>
                      <a:endParaRPr kumimoji="0" lang="ru-RU" alt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cs typeface="Times New Roman" pitchFamily="18" charset="0"/>
                      </a:endParaRPr>
                    </a:p>
                  </a:txBody>
                  <a:tcPr marL="47625" marR="47625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Calibri" pitchFamily="34" charset="0"/>
                        </a:rPr>
                        <a:t>0,25</a:t>
                      </a:r>
                    </a:p>
                  </a:txBody>
                  <a:tcPr marL="47625" marR="47625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Calibri" pitchFamily="34" charset="0"/>
                        </a:rPr>
                        <a:t>0,25</a:t>
                      </a:r>
                    </a:p>
                  </a:txBody>
                  <a:tcPr marL="47625" marR="47625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Calibri" pitchFamily="34" charset="0"/>
                        </a:rPr>
                        <a:t>0,25</a:t>
                      </a:r>
                    </a:p>
                  </a:txBody>
                  <a:tcPr marL="47625" marR="47625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92100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Рост количества выставочных проектов по отношению к 2011 году (%)</a:t>
                      </a:r>
                    </a:p>
                  </a:txBody>
                  <a:tcPr marL="47625" marR="47625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Calibri" pitchFamily="34" charset="0"/>
                        </a:rPr>
                        <a:t>2011 год –</a:t>
                      </a:r>
                      <a:endParaRPr kumimoji="0" lang="ru-RU" alt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Calibri" pitchFamily="34" charset="0"/>
                        </a:rPr>
                        <a:t> 56 выставок</a:t>
                      </a:r>
                      <a:endParaRPr kumimoji="0" lang="ru-RU" alt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cs typeface="Times New Roman" pitchFamily="18" charset="0"/>
                      </a:endParaRPr>
                    </a:p>
                  </a:txBody>
                  <a:tcPr marL="47625" marR="47625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Calibri" pitchFamily="34" charset="0"/>
                        </a:rPr>
                        <a:t>25</a:t>
                      </a:r>
                    </a:p>
                  </a:txBody>
                  <a:tcPr marL="47625" marR="47625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Calibri" pitchFamily="34" charset="0"/>
                        </a:rPr>
                        <a:t>28,6</a:t>
                      </a:r>
                    </a:p>
                  </a:txBody>
                  <a:tcPr marL="47625" marR="47625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Calibri" pitchFamily="34" charset="0"/>
                        </a:rPr>
                        <a:t>32,1</a:t>
                      </a:r>
                    </a:p>
                  </a:txBody>
                  <a:tcPr marL="47625" marR="47625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11150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Минимальное количество лауреатов конкурсов из числа обучающихся детских школ искусств (по видам искусств) (чел.)</a:t>
                      </a:r>
                    </a:p>
                  </a:txBody>
                  <a:tcPr marL="47625" marR="47625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Calibri" pitchFamily="34" charset="0"/>
                        </a:rPr>
                        <a:t>175</a:t>
                      </a:r>
                      <a:endParaRPr kumimoji="0" lang="ru-RU" alt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cs typeface="Times New Roman" pitchFamily="18" charset="0"/>
                      </a:endParaRPr>
                    </a:p>
                  </a:txBody>
                  <a:tcPr marL="47625" marR="47625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Calibri" pitchFamily="34" charset="0"/>
                        </a:rPr>
                        <a:t>218</a:t>
                      </a:r>
                    </a:p>
                  </a:txBody>
                  <a:tcPr marL="47625" marR="47625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Calibri" pitchFamily="34" charset="0"/>
                        </a:rPr>
                        <a:t>218</a:t>
                      </a:r>
                    </a:p>
                  </a:txBody>
                  <a:tcPr marL="47625" marR="47625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Calibri" pitchFamily="34" charset="0"/>
                        </a:rPr>
                        <a:t>218</a:t>
                      </a:r>
                    </a:p>
                  </a:txBody>
                  <a:tcPr marL="47625" marR="47625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04800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Доля детей, привлекаемых к участию в творческих мероприятиях, от общего числа детей (%) </a:t>
                      </a:r>
                    </a:p>
                  </a:txBody>
                  <a:tcPr marL="47625" marR="47625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Calibri" pitchFamily="34" charset="0"/>
                        </a:rPr>
                        <a:t>5</a:t>
                      </a:r>
                      <a:endParaRPr kumimoji="0" lang="ru-RU" alt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cs typeface="Times New Roman" pitchFamily="18" charset="0"/>
                      </a:endParaRPr>
                    </a:p>
                  </a:txBody>
                  <a:tcPr marL="47625" marR="47625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Calibri" pitchFamily="34" charset="0"/>
                        </a:rPr>
                        <a:t>8</a:t>
                      </a:r>
                    </a:p>
                  </a:txBody>
                  <a:tcPr marL="47625" marR="47625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Calibri" pitchFamily="34" charset="0"/>
                        </a:rPr>
                        <a:t>8</a:t>
                      </a:r>
                    </a:p>
                  </a:txBody>
                  <a:tcPr marL="47625" marR="47625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Calibri" pitchFamily="34" charset="0"/>
                        </a:rPr>
                        <a:t>8</a:t>
                      </a:r>
                    </a:p>
                  </a:txBody>
                  <a:tcPr marL="47625" marR="47625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142875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Количество детей, посетивших лагерь дневного пребывания (чел.)</a:t>
                      </a:r>
                    </a:p>
                  </a:txBody>
                  <a:tcPr marL="47625" marR="47625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Calibri" pitchFamily="34" charset="0"/>
                        </a:rPr>
                        <a:t>125</a:t>
                      </a:r>
                      <a:endParaRPr kumimoji="0" lang="ru-RU" alt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cs typeface="Times New Roman" pitchFamily="18" charset="0"/>
                      </a:endParaRPr>
                    </a:p>
                  </a:txBody>
                  <a:tcPr marL="47625" marR="47625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Calibri" pitchFamily="34" charset="0"/>
                        </a:rPr>
                        <a:t>185</a:t>
                      </a:r>
                    </a:p>
                  </a:txBody>
                  <a:tcPr marL="47625" marR="47625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Calibri" pitchFamily="34" charset="0"/>
                        </a:rPr>
                        <a:t>185</a:t>
                      </a:r>
                    </a:p>
                  </a:txBody>
                  <a:tcPr marL="47625" marR="47625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Calibri" pitchFamily="34" charset="0"/>
                        </a:rPr>
                        <a:t>185</a:t>
                      </a:r>
                    </a:p>
                  </a:txBody>
                  <a:tcPr marL="47625" marR="47625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192088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Количество проведенных культурно-досуговых мероприятий (ед.)</a:t>
                      </a:r>
                    </a:p>
                  </a:txBody>
                  <a:tcPr marL="47625" marR="47625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593</a:t>
                      </a:r>
                      <a:endParaRPr kumimoji="0" lang="ru-RU" alt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cs typeface="Times New Roman" pitchFamily="18" charset="0"/>
                      </a:endParaRPr>
                    </a:p>
                  </a:txBody>
                  <a:tcPr marL="47625" marR="47625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Calibri" pitchFamily="34" charset="0"/>
                        </a:rPr>
                        <a:t>613</a:t>
                      </a:r>
                      <a:endParaRPr kumimoji="0" lang="ru-RU" alt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Calibri" pitchFamily="34" charset="0"/>
                      </a:endParaRPr>
                    </a:p>
                  </a:txBody>
                  <a:tcPr marL="47625" marR="47625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Calibri" pitchFamily="34" charset="0"/>
                        </a:rPr>
                        <a:t>618</a:t>
                      </a:r>
                      <a:endParaRPr kumimoji="0" lang="ru-RU" alt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Calibri" pitchFamily="34" charset="0"/>
                      </a:endParaRPr>
                    </a:p>
                  </a:txBody>
                  <a:tcPr marL="47625" marR="47625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Calibri" pitchFamily="34" charset="0"/>
                        </a:rPr>
                        <a:t>623</a:t>
                      </a:r>
                    </a:p>
                  </a:txBody>
                  <a:tcPr marL="47625" marR="47625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155575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Увеличение численности участников культурно-досуговых мероприятий (% по отношению к предыдущему году)</a:t>
                      </a:r>
                    </a:p>
                  </a:txBody>
                  <a:tcPr marL="47625" marR="47625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Calibri" pitchFamily="34" charset="0"/>
                        </a:rPr>
                        <a:t>-</a:t>
                      </a:r>
                      <a:endParaRPr kumimoji="0" lang="ru-RU" alt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cs typeface="Times New Roman" pitchFamily="18" charset="0"/>
                      </a:endParaRPr>
                    </a:p>
                  </a:txBody>
                  <a:tcPr marL="47625" marR="47625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Calibri" pitchFamily="34" charset="0"/>
                        </a:rPr>
                        <a:t>1,0</a:t>
                      </a:r>
                    </a:p>
                  </a:txBody>
                  <a:tcPr marL="47625" marR="47625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Calibri" pitchFamily="34" charset="0"/>
                        </a:rPr>
                        <a:t>1,0</a:t>
                      </a:r>
                    </a:p>
                  </a:txBody>
                  <a:tcPr marL="47625" marR="47625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Calibri" pitchFamily="34" charset="0"/>
                        </a:rPr>
                        <a:t>1,0</a:t>
                      </a:r>
                    </a:p>
                  </a:txBody>
                  <a:tcPr marL="47625" marR="47625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14313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Количество клубных формирований (ед.)</a:t>
                      </a:r>
                    </a:p>
                  </a:txBody>
                  <a:tcPr marL="47625" marR="47625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Calibri" pitchFamily="34" charset="0"/>
                        </a:rPr>
                        <a:t>62</a:t>
                      </a:r>
                      <a:endParaRPr kumimoji="0" lang="ru-RU" alt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cs typeface="Times New Roman" pitchFamily="18" charset="0"/>
                      </a:endParaRPr>
                    </a:p>
                  </a:txBody>
                  <a:tcPr marL="47625" marR="47625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Calibri" pitchFamily="34" charset="0"/>
                        </a:rPr>
                        <a:t>63</a:t>
                      </a:r>
                    </a:p>
                  </a:txBody>
                  <a:tcPr marL="47625" marR="47625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Calibri" pitchFamily="34" charset="0"/>
                        </a:rPr>
                        <a:t>63</a:t>
                      </a:r>
                    </a:p>
                  </a:txBody>
                  <a:tcPr marL="47625" marR="47625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Calibri" pitchFamily="34" charset="0"/>
                        </a:rPr>
                        <a:t>63</a:t>
                      </a:r>
                    </a:p>
                  </a:txBody>
                  <a:tcPr marL="47625" marR="47625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11138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Количество участников клубных формирований (чел.)</a:t>
                      </a:r>
                    </a:p>
                  </a:txBody>
                  <a:tcPr marL="47625" marR="47625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Calibri" pitchFamily="34" charset="0"/>
                        </a:rPr>
                        <a:t>1582</a:t>
                      </a:r>
                      <a:endParaRPr kumimoji="0" lang="ru-RU" alt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cs typeface="Times New Roman" pitchFamily="18" charset="0"/>
                      </a:endParaRPr>
                    </a:p>
                  </a:txBody>
                  <a:tcPr marL="47625" marR="47625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Calibri" pitchFamily="34" charset="0"/>
                        </a:rPr>
                        <a:t>1360</a:t>
                      </a:r>
                    </a:p>
                  </a:txBody>
                  <a:tcPr marL="47625" marR="47625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Calibri" pitchFamily="34" charset="0"/>
                        </a:rPr>
                        <a:t>1360</a:t>
                      </a:r>
                    </a:p>
                  </a:txBody>
                  <a:tcPr marL="47625" marR="47625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Calibri" pitchFamily="34" charset="0"/>
                        </a:rPr>
                        <a:t>1360</a:t>
                      </a:r>
                    </a:p>
                  </a:txBody>
                  <a:tcPr marL="47625" marR="47625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173038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Количество проведенных спектаклей, театрализованных постановок (ед.)</a:t>
                      </a:r>
                    </a:p>
                  </a:txBody>
                  <a:tcPr marL="47625" marR="47625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230</a:t>
                      </a:r>
                      <a:endParaRPr kumimoji="0" lang="ru-RU" alt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cs typeface="Times New Roman" pitchFamily="18" charset="0"/>
                      </a:endParaRPr>
                    </a:p>
                  </a:txBody>
                  <a:tcPr marL="47625" marR="47625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Calibri" pitchFamily="34" charset="0"/>
                        </a:rPr>
                        <a:t>255</a:t>
                      </a:r>
                    </a:p>
                  </a:txBody>
                  <a:tcPr marL="47625" marR="47625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Calibri" pitchFamily="34" charset="0"/>
                        </a:rPr>
                        <a:t>260</a:t>
                      </a:r>
                    </a:p>
                  </a:txBody>
                  <a:tcPr marL="47625" marR="47625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Calibri" pitchFamily="34" charset="0"/>
                        </a:rPr>
                        <a:t>265</a:t>
                      </a:r>
                    </a:p>
                  </a:txBody>
                  <a:tcPr marL="47625" marR="47625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30188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Среднемесячная заработная плата работников муниципальных учреждений культуры (руб)</a:t>
                      </a:r>
                    </a:p>
                  </a:txBody>
                  <a:tcPr marL="47625" marR="47625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28 622,2 – </a:t>
                      </a:r>
                      <a:endParaRPr kumimoji="0" lang="ru-RU" alt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2013 год</a:t>
                      </a:r>
                      <a:endParaRPr kumimoji="0" lang="ru-RU" alt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cs typeface="Times New Roman" pitchFamily="18" charset="0"/>
                      </a:endParaRPr>
                    </a:p>
                  </a:txBody>
                  <a:tcPr marL="47625" marR="47625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Calibri" pitchFamily="34" charset="0"/>
                        </a:rPr>
                        <a:t>63 446,2</a:t>
                      </a:r>
                    </a:p>
                  </a:txBody>
                  <a:tcPr marL="47625" marR="47625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Calibri" pitchFamily="34" charset="0"/>
                        </a:rPr>
                        <a:t>63 446,2</a:t>
                      </a:r>
                    </a:p>
                  </a:txBody>
                  <a:tcPr marL="47625" marR="47625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Calibri" pitchFamily="34" charset="0"/>
                        </a:rPr>
                        <a:t>63 446,2</a:t>
                      </a:r>
                    </a:p>
                  </a:txBody>
                  <a:tcPr marL="47625" marR="47625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120650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Среднемесячная заработная плата  по отдельным категориям работников муниципальных учреждений дополнительного образования (руб.)</a:t>
                      </a:r>
                    </a:p>
                  </a:txBody>
                  <a:tcPr marL="47625" marR="47625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57 958,8 – </a:t>
                      </a:r>
                      <a:endParaRPr kumimoji="0" lang="ru-RU" alt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2013 год</a:t>
                      </a:r>
                      <a:endParaRPr kumimoji="0" lang="ru-RU" alt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cs typeface="Times New Roman" pitchFamily="18" charset="0"/>
                      </a:endParaRPr>
                    </a:p>
                  </a:txBody>
                  <a:tcPr marL="47625" marR="47625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Calibri" pitchFamily="34" charset="0"/>
                        </a:rPr>
                        <a:t>87 113</a:t>
                      </a:r>
                    </a:p>
                  </a:txBody>
                  <a:tcPr marL="47625" marR="47625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Calibri" pitchFamily="34" charset="0"/>
                        </a:rPr>
                        <a:t>87 113</a:t>
                      </a:r>
                    </a:p>
                  </a:txBody>
                  <a:tcPr marL="47625" marR="47625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Calibri" pitchFamily="34" charset="0"/>
                        </a:rPr>
                        <a:t>87 113</a:t>
                      </a:r>
                    </a:p>
                  </a:txBody>
                  <a:tcPr marL="47625" marR="47625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14325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Повышение уровня удовлетворенности населения города Нефтеюганска качеством услуг, предоставляемых муниципальными учреждениями (%)</a:t>
                      </a:r>
                    </a:p>
                  </a:txBody>
                  <a:tcPr marL="47625" marR="47625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80 </a:t>
                      </a:r>
                      <a:endParaRPr kumimoji="0" lang="ru-RU" alt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cs typeface="Times New Roman" pitchFamily="18" charset="0"/>
                      </a:endParaRPr>
                    </a:p>
                  </a:txBody>
                  <a:tcPr marL="47625" marR="47625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Calibri" pitchFamily="34" charset="0"/>
                        </a:rPr>
                        <a:t>87</a:t>
                      </a:r>
                    </a:p>
                  </a:txBody>
                  <a:tcPr marL="47625" marR="47625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Calibri" pitchFamily="34" charset="0"/>
                        </a:rPr>
                        <a:t>88</a:t>
                      </a:r>
                    </a:p>
                  </a:txBody>
                  <a:tcPr marL="47625" marR="47625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Calibri" pitchFamily="34" charset="0"/>
                        </a:rPr>
                        <a:t>90</a:t>
                      </a:r>
                    </a:p>
                  </a:txBody>
                  <a:tcPr marL="47625" marR="47625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120650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tabLst>
                          <a:tab pos="236538" algn="l"/>
                          <a:tab pos="449263" algn="l"/>
                        </a:tabLst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tabLst>
                          <a:tab pos="236538" algn="l"/>
                          <a:tab pos="449263" algn="l"/>
                        </a:tabLst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tabLst>
                          <a:tab pos="236538" algn="l"/>
                          <a:tab pos="449263" algn="l"/>
                        </a:tabLst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tabLst>
                          <a:tab pos="236538" algn="l"/>
                          <a:tab pos="449263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tabLst>
                          <a:tab pos="236538" algn="l"/>
                          <a:tab pos="449263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236538" algn="l"/>
                          <a:tab pos="449263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236538" algn="l"/>
                          <a:tab pos="449263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236538" algn="l"/>
                          <a:tab pos="449263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236538" algn="l"/>
                          <a:tab pos="449263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36538" algn="l"/>
                          <a:tab pos="449263" algn="l"/>
                        </a:tabLst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Количество организованных мероприятий направленных на продвижение туристского потенциала г.Нефтеюганска</a:t>
                      </a:r>
                    </a:p>
                  </a:txBody>
                  <a:tcPr marL="47625" marR="47625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tabLst>
                          <a:tab pos="236538" algn="l"/>
                          <a:tab pos="449263" algn="l"/>
                        </a:tabLst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tabLst>
                          <a:tab pos="236538" algn="l"/>
                          <a:tab pos="449263" algn="l"/>
                        </a:tabLst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tabLst>
                          <a:tab pos="236538" algn="l"/>
                          <a:tab pos="449263" algn="l"/>
                        </a:tabLst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tabLst>
                          <a:tab pos="236538" algn="l"/>
                          <a:tab pos="449263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tabLst>
                          <a:tab pos="236538" algn="l"/>
                          <a:tab pos="449263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236538" algn="l"/>
                          <a:tab pos="449263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236538" algn="l"/>
                          <a:tab pos="449263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236538" algn="l"/>
                          <a:tab pos="449263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236538" algn="l"/>
                          <a:tab pos="449263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36538" algn="l"/>
                          <a:tab pos="449263" algn="l"/>
                        </a:tabLst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47625" marR="47625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tabLst>
                          <a:tab pos="236538" algn="l"/>
                          <a:tab pos="449263" algn="l"/>
                        </a:tabLst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tabLst>
                          <a:tab pos="236538" algn="l"/>
                          <a:tab pos="449263" algn="l"/>
                        </a:tabLst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tabLst>
                          <a:tab pos="236538" algn="l"/>
                          <a:tab pos="449263" algn="l"/>
                        </a:tabLst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tabLst>
                          <a:tab pos="236538" algn="l"/>
                          <a:tab pos="449263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tabLst>
                          <a:tab pos="236538" algn="l"/>
                          <a:tab pos="449263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236538" algn="l"/>
                          <a:tab pos="449263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236538" algn="l"/>
                          <a:tab pos="449263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236538" algn="l"/>
                          <a:tab pos="449263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236538" algn="l"/>
                          <a:tab pos="449263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36538" algn="l"/>
                          <a:tab pos="449263" algn="l"/>
                        </a:tabLst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Calibri" pitchFamily="34" charset="0"/>
                        </a:rPr>
                        <a:t>1</a:t>
                      </a:r>
                    </a:p>
                  </a:txBody>
                  <a:tcPr marL="47625" marR="47625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tabLst>
                          <a:tab pos="236538" algn="l"/>
                          <a:tab pos="449263" algn="l"/>
                        </a:tabLst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tabLst>
                          <a:tab pos="236538" algn="l"/>
                          <a:tab pos="449263" algn="l"/>
                        </a:tabLst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tabLst>
                          <a:tab pos="236538" algn="l"/>
                          <a:tab pos="449263" algn="l"/>
                        </a:tabLst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tabLst>
                          <a:tab pos="236538" algn="l"/>
                          <a:tab pos="449263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tabLst>
                          <a:tab pos="236538" algn="l"/>
                          <a:tab pos="449263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236538" algn="l"/>
                          <a:tab pos="449263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236538" algn="l"/>
                          <a:tab pos="449263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236538" algn="l"/>
                          <a:tab pos="449263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236538" algn="l"/>
                          <a:tab pos="449263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36538" algn="l"/>
                          <a:tab pos="449263" algn="l"/>
                        </a:tabLst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Calibri" pitchFamily="34" charset="0"/>
                        </a:rPr>
                        <a:t>0</a:t>
                      </a:r>
                    </a:p>
                  </a:txBody>
                  <a:tcPr marL="47625" marR="47625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tabLst>
                          <a:tab pos="236538" algn="l"/>
                          <a:tab pos="449263" algn="l"/>
                        </a:tabLst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tabLst>
                          <a:tab pos="236538" algn="l"/>
                          <a:tab pos="449263" algn="l"/>
                        </a:tabLst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tabLst>
                          <a:tab pos="236538" algn="l"/>
                          <a:tab pos="449263" algn="l"/>
                        </a:tabLst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tabLst>
                          <a:tab pos="236538" algn="l"/>
                          <a:tab pos="449263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tabLst>
                          <a:tab pos="236538" algn="l"/>
                          <a:tab pos="449263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236538" algn="l"/>
                          <a:tab pos="449263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236538" algn="l"/>
                          <a:tab pos="449263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236538" algn="l"/>
                          <a:tab pos="449263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236538" algn="l"/>
                          <a:tab pos="449263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36538" algn="l"/>
                          <a:tab pos="449263" algn="l"/>
                        </a:tabLst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Calibri" pitchFamily="34" charset="0"/>
                        </a:rPr>
                        <a:t>0</a:t>
                      </a:r>
                    </a:p>
                  </a:txBody>
                  <a:tcPr marL="47625" marR="47625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120650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tabLst>
                          <a:tab pos="236538" algn="l"/>
                          <a:tab pos="449263" algn="l"/>
                        </a:tabLst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tabLst>
                          <a:tab pos="236538" algn="l"/>
                          <a:tab pos="449263" algn="l"/>
                        </a:tabLst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tabLst>
                          <a:tab pos="236538" algn="l"/>
                          <a:tab pos="449263" algn="l"/>
                        </a:tabLst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tabLst>
                          <a:tab pos="236538" algn="l"/>
                          <a:tab pos="449263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tabLst>
                          <a:tab pos="236538" algn="l"/>
                          <a:tab pos="449263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236538" algn="l"/>
                          <a:tab pos="449263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236538" algn="l"/>
                          <a:tab pos="449263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236538" algn="l"/>
                          <a:tab pos="449263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236538" algn="l"/>
                          <a:tab pos="449263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36538" algn="l"/>
                          <a:tab pos="449263" algn="l"/>
                        </a:tabLst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Количество произведенной печатной информационной продукции о туристской привлекательности  г.Нефтеюганска</a:t>
                      </a:r>
                    </a:p>
                  </a:txBody>
                  <a:tcPr marL="47625" marR="47625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tabLst>
                          <a:tab pos="236538" algn="l"/>
                          <a:tab pos="449263" algn="l"/>
                        </a:tabLst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tabLst>
                          <a:tab pos="236538" algn="l"/>
                          <a:tab pos="449263" algn="l"/>
                        </a:tabLst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tabLst>
                          <a:tab pos="236538" algn="l"/>
                          <a:tab pos="449263" algn="l"/>
                        </a:tabLst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tabLst>
                          <a:tab pos="236538" algn="l"/>
                          <a:tab pos="449263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tabLst>
                          <a:tab pos="236538" algn="l"/>
                          <a:tab pos="449263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236538" algn="l"/>
                          <a:tab pos="449263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236538" algn="l"/>
                          <a:tab pos="449263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236538" algn="l"/>
                          <a:tab pos="449263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236538" algn="l"/>
                          <a:tab pos="449263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36538" algn="l"/>
                          <a:tab pos="449263" algn="l"/>
                        </a:tabLst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47625" marR="47625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tabLst>
                          <a:tab pos="236538" algn="l"/>
                          <a:tab pos="449263" algn="l"/>
                        </a:tabLst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tabLst>
                          <a:tab pos="236538" algn="l"/>
                          <a:tab pos="449263" algn="l"/>
                        </a:tabLst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tabLst>
                          <a:tab pos="236538" algn="l"/>
                          <a:tab pos="449263" algn="l"/>
                        </a:tabLst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tabLst>
                          <a:tab pos="236538" algn="l"/>
                          <a:tab pos="449263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tabLst>
                          <a:tab pos="236538" algn="l"/>
                          <a:tab pos="449263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236538" algn="l"/>
                          <a:tab pos="449263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236538" algn="l"/>
                          <a:tab pos="449263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236538" algn="l"/>
                          <a:tab pos="449263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236538" algn="l"/>
                          <a:tab pos="449263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36538" algn="l"/>
                          <a:tab pos="449263" algn="l"/>
                        </a:tabLst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Calibri" pitchFamily="34" charset="0"/>
                        </a:rPr>
                        <a:t>100</a:t>
                      </a:r>
                    </a:p>
                  </a:txBody>
                  <a:tcPr marL="47625" marR="47625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tabLst>
                          <a:tab pos="236538" algn="l"/>
                          <a:tab pos="449263" algn="l"/>
                        </a:tabLst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tabLst>
                          <a:tab pos="236538" algn="l"/>
                          <a:tab pos="449263" algn="l"/>
                        </a:tabLst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tabLst>
                          <a:tab pos="236538" algn="l"/>
                          <a:tab pos="449263" algn="l"/>
                        </a:tabLst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tabLst>
                          <a:tab pos="236538" algn="l"/>
                          <a:tab pos="449263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tabLst>
                          <a:tab pos="236538" algn="l"/>
                          <a:tab pos="449263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236538" algn="l"/>
                          <a:tab pos="449263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236538" algn="l"/>
                          <a:tab pos="449263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236538" algn="l"/>
                          <a:tab pos="449263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236538" algn="l"/>
                          <a:tab pos="449263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36538" algn="l"/>
                          <a:tab pos="449263" algn="l"/>
                        </a:tabLst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Calibri" pitchFamily="34" charset="0"/>
                        </a:rPr>
                        <a:t>0</a:t>
                      </a:r>
                    </a:p>
                  </a:txBody>
                  <a:tcPr marL="47625" marR="47625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tabLst>
                          <a:tab pos="236538" algn="l"/>
                          <a:tab pos="449263" algn="l"/>
                        </a:tabLst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tabLst>
                          <a:tab pos="236538" algn="l"/>
                          <a:tab pos="449263" algn="l"/>
                        </a:tabLst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tabLst>
                          <a:tab pos="236538" algn="l"/>
                          <a:tab pos="449263" algn="l"/>
                        </a:tabLst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tabLst>
                          <a:tab pos="236538" algn="l"/>
                          <a:tab pos="449263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tabLst>
                          <a:tab pos="236538" algn="l"/>
                          <a:tab pos="449263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236538" algn="l"/>
                          <a:tab pos="449263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236538" algn="l"/>
                          <a:tab pos="449263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236538" algn="l"/>
                          <a:tab pos="449263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236538" algn="l"/>
                          <a:tab pos="449263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36538" algn="l"/>
                          <a:tab pos="449263" algn="l"/>
                        </a:tabLst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Calibri" pitchFamily="34" charset="0"/>
                        </a:rPr>
                        <a:t>0</a:t>
                      </a:r>
                    </a:p>
                  </a:txBody>
                  <a:tcPr marL="47625" marR="47625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2" descr="Рисунок155555 копия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76447" y="-51395"/>
            <a:ext cx="9993560" cy="68919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 prstMaterial="matte">
            <a:bevelT/>
            <a:bevelB/>
          </a:sp3d>
          <a:extLst/>
        </p:spPr>
      </p:pic>
      <p:sp>
        <p:nvSpPr>
          <p:cNvPr id="55299" name="Text Box 5"/>
          <p:cNvSpPr txBox="1">
            <a:spLocks noChangeArrowheads="1"/>
          </p:cNvSpPr>
          <p:nvPr/>
        </p:nvSpPr>
        <p:spPr bwMode="auto">
          <a:xfrm>
            <a:off x="2063750" y="1981200"/>
            <a:ext cx="8255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ru-RU" altLang="ru-RU" sz="1400" b="1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55300" name="Text Box 6"/>
          <p:cNvSpPr txBox="1">
            <a:spLocks noChangeArrowheads="1"/>
          </p:cNvSpPr>
          <p:nvPr/>
        </p:nvSpPr>
        <p:spPr bwMode="auto">
          <a:xfrm>
            <a:off x="4017963" y="2852738"/>
            <a:ext cx="198437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200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55301" name="Text Box 7"/>
          <p:cNvSpPr txBox="1">
            <a:spLocks noChangeAspect="1" noChangeArrowheads="1"/>
          </p:cNvSpPr>
          <p:nvPr/>
        </p:nvSpPr>
        <p:spPr bwMode="auto">
          <a:xfrm>
            <a:off x="7059613" y="1268413"/>
            <a:ext cx="2495550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Ctr="1">
            <a:spAutoFit/>
          </a:bodyPr>
          <a:lstStyle>
            <a:lvl1pPr marL="457200" indent="-457200"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ru-RU" altLang="ru-RU" sz="1200" b="1" i="1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  <a:p>
            <a:pPr eaLnBrk="1" hangingPunct="1">
              <a:spcBef>
                <a:spcPct val="50000"/>
              </a:spcBef>
              <a:buFontTx/>
              <a:buNone/>
            </a:pPr>
            <a:endParaRPr lang="ru-RU" altLang="ru-RU" sz="1200" b="1" i="1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55302" name="AutoShape 9"/>
          <p:cNvSpPr>
            <a:spLocks noChangeArrowheads="1"/>
          </p:cNvSpPr>
          <p:nvPr/>
        </p:nvSpPr>
        <p:spPr bwMode="auto">
          <a:xfrm>
            <a:off x="5186363" y="1916113"/>
            <a:ext cx="990600" cy="609600"/>
          </a:xfrm>
          <a:prstGeom prst="wedgeRectCallout">
            <a:avLst>
              <a:gd name="adj1" fmla="val -43750"/>
              <a:gd name="adj2" fmla="val 70000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 anchorCtr="1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ru-RU" altLang="ru-RU" sz="2400" b="1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55303" name="Text Box 10"/>
          <p:cNvSpPr txBox="1">
            <a:spLocks noChangeArrowheads="1"/>
          </p:cNvSpPr>
          <p:nvPr/>
        </p:nvSpPr>
        <p:spPr bwMode="auto">
          <a:xfrm>
            <a:off x="6062663" y="3068638"/>
            <a:ext cx="198437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200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20489" name="Line 20"/>
          <p:cNvSpPr>
            <a:spLocks noChangeShapeType="1"/>
          </p:cNvSpPr>
          <p:nvPr/>
        </p:nvSpPr>
        <p:spPr bwMode="auto">
          <a:xfrm flipV="1">
            <a:off x="1833563" y="2205038"/>
            <a:ext cx="3041650" cy="2519362"/>
          </a:xfrm>
          <a:prstGeom prst="line">
            <a:avLst/>
          </a:prstGeom>
          <a:noFill/>
          <a:ln>
            <a:noFill/>
          </a:ln>
          <a:extLst/>
        </p:spPr>
        <p:txBody>
          <a:bodyPr anchor="ctr" anchorCtr="1">
            <a:spAutoFit/>
          </a:bodyPr>
          <a:lstStyle/>
          <a:p>
            <a:pPr>
              <a:defRPr/>
            </a:pPr>
            <a:endParaRPr lang="ru-RU"/>
          </a:p>
        </p:txBody>
      </p:sp>
      <p:sp>
        <p:nvSpPr>
          <p:cNvPr id="20490" name="Line 21"/>
          <p:cNvSpPr>
            <a:spLocks noChangeShapeType="1"/>
          </p:cNvSpPr>
          <p:nvPr/>
        </p:nvSpPr>
        <p:spPr bwMode="auto">
          <a:xfrm flipV="1">
            <a:off x="1833563" y="2205038"/>
            <a:ext cx="3041650" cy="2519362"/>
          </a:xfrm>
          <a:prstGeom prst="line">
            <a:avLst/>
          </a:prstGeom>
          <a:noFill/>
          <a:ln>
            <a:noFill/>
          </a:ln>
          <a:extLst/>
        </p:spPr>
        <p:txBody>
          <a:bodyPr anchor="ctr" anchorCtr="1">
            <a:spAutoFit/>
          </a:bodyPr>
          <a:lstStyle/>
          <a:p>
            <a:pPr>
              <a:defRPr/>
            </a:pPr>
            <a:endParaRPr lang="ru-RU"/>
          </a:p>
        </p:txBody>
      </p:sp>
      <p:pic>
        <p:nvPicPr>
          <p:cNvPr id="55306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438" y="0"/>
            <a:ext cx="500062" cy="622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26" name="Text Box 3"/>
          <p:cNvSpPr txBox="1">
            <a:spLocks noChangeArrowheads="1"/>
          </p:cNvSpPr>
          <p:nvPr/>
        </p:nvSpPr>
        <p:spPr bwMode="auto">
          <a:xfrm>
            <a:off x="900113" y="0"/>
            <a:ext cx="8985250" cy="3968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r" defTabSz="449263">
              <a:spcBef>
                <a:spcPts val="1000"/>
              </a:spcBef>
              <a:buClr>
                <a:srgbClr val="0000CC"/>
              </a:buClr>
              <a:buSzPct val="100000"/>
              <a:buFont typeface="Arial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sz="2000" b="1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Arial Unicode MS" pitchFamily="34" charset="-128"/>
                <a:cs typeface="Arial Unicode MS" pitchFamily="34" charset="-128"/>
              </a:rPr>
              <a:t>Департамент финансов администрации города Нефтеюганска</a:t>
            </a:r>
          </a:p>
        </p:txBody>
      </p:sp>
      <p:sp>
        <p:nvSpPr>
          <p:cNvPr id="27" name="Line 2"/>
          <p:cNvSpPr>
            <a:spLocks noChangeShapeType="1"/>
          </p:cNvSpPr>
          <p:nvPr/>
        </p:nvSpPr>
        <p:spPr bwMode="auto">
          <a:xfrm>
            <a:off x="725488" y="396875"/>
            <a:ext cx="9180512" cy="1588"/>
          </a:xfrm>
          <a:prstGeom prst="line">
            <a:avLst/>
          </a:prstGeom>
          <a:noFill/>
          <a:ln w="57240">
            <a:solidFill>
              <a:srgbClr val="0000CC"/>
            </a:solidFill>
            <a:miter lim="800000"/>
            <a:headEnd/>
            <a:tailEnd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800" kern="0">
              <a:solidFill>
                <a:srgbClr val="333399"/>
              </a:solidFill>
              <a:cs typeface="Arial" charset="0"/>
            </a:endParaRPr>
          </a:p>
        </p:txBody>
      </p:sp>
      <p:sp>
        <p:nvSpPr>
          <p:cNvPr id="55309" name="Text Box 14"/>
          <p:cNvSpPr txBox="1">
            <a:spLocks noChangeArrowheads="1"/>
          </p:cNvSpPr>
          <p:nvPr/>
        </p:nvSpPr>
        <p:spPr bwMode="auto">
          <a:xfrm>
            <a:off x="3322638" y="1995488"/>
            <a:ext cx="1127125" cy="34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000" tIns="18000" rIns="18000" bIns="18000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ru-RU" altLang="ru-RU" sz="2000" b="1" u="sng"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ЦЕЛЬ:</a:t>
            </a:r>
          </a:p>
        </p:txBody>
      </p:sp>
      <p:sp>
        <p:nvSpPr>
          <p:cNvPr id="18" name="AutoShape 18"/>
          <p:cNvSpPr>
            <a:spLocks noChangeArrowheads="1"/>
          </p:cNvSpPr>
          <p:nvPr/>
        </p:nvSpPr>
        <p:spPr bwMode="auto">
          <a:xfrm>
            <a:off x="4864721" y="1635053"/>
            <a:ext cx="4389784" cy="997093"/>
          </a:xfrm>
          <a:prstGeom prst="roundRect">
            <a:avLst>
              <a:gd name="adj" fmla="val 16667"/>
            </a:avLst>
          </a:prstGeom>
          <a:solidFill>
            <a:schemeClr val="bg1">
              <a:lumMod val="75000"/>
            </a:schemeClr>
          </a:solidFill>
          <a:ln w="19050" algn="ctr">
            <a:noFill/>
            <a:round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b="1" dirty="0">
                <a:solidFill>
                  <a:srgbClr val="000000"/>
                </a:solidFill>
                <a:effectLst/>
                <a:cs typeface="Arial" charset="0"/>
              </a:rPr>
              <a:t>Создание условий в городе Нефтеюганске для комплексного развития системы физической культуры и спорта, совершенствование инфраструктуры спорта, увеличение количества занимающихся физической культурой и спортом</a:t>
            </a:r>
            <a:endParaRPr lang="ru-RU" sz="1200" b="1" dirty="0">
              <a:solidFill>
                <a:schemeClr val="tx1"/>
              </a:solidFill>
              <a:effectLst/>
              <a:cs typeface="Arial" charset="0"/>
            </a:endParaRPr>
          </a:p>
        </p:txBody>
      </p:sp>
      <p:sp>
        <p:nvSpPr>
          <p:cNvPr id="55313" name="Text Box 14"/>
          <p:cNvSpPr txBox="1">
            <a:spLocks noChangeArrowheads="1"/>
          </p:cNvSpPr>
          <p:nvPr/>
        </p:nvSpPr>
        <p:spPr bwMode="auto">
          <a:xfrm>
            <a:off x="646113" y="3903663"/>
            <a:ext cx="1255712" cy="344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000" tIns="18000" rIns="18000" bIns="18000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ru-RU" altLang="ru-RU" sz="2000" b="1" u="sng"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ЗАДАЧИ</a:t>
            </a:r>
            <a:r>
              <a:rPr lang="ru-RU" altLang="ru-RU" sz="2000" b="1"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:</a:t>
            </a:r>
          </a:p>
        </p:txBody>
      </p:sp>
      <p:sp>
        <p:nvSpPr>
          <p:cNvPr id="20" name="AutoShape 18"/>
          <p:cNvSpPr>
            <a:spLocks noChangeArrowheads="1"/>
          </p:cNvSpPr>
          <p:nvPr/>
        </p:nvSpPr>
        <p:spPr bwMode="auto">
          <a:xfrm>
            <a:off x="2441947" y="3205955"/>
            <a:ext cx="7263581" cy="1772791"/>
          </a:xfrm>
          <a:prstGeom prst="roundRect">
            <a:avLst>
              <a:gd name="adj" fmla="val 16667"/>
            </a:avLst>
          </a:prstGeom>
          <a:solidFill>
            <a:schemeClr val="bg1">
              <a:lumMod val="85000"/>
            </a:schemeClr>
          </a:solidFill>
          <a:ln w="19050" algn="ctr">
            <a:noFill/>
            <a:round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anchor="ctr"/>
          <a:lstStyle/>
          <a:p>
            <a:pPr marL="171450" indent="-171450" algn="l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lang="ru-RU" sz="1200" b="1" i="1" dirty="0">
                <a:solidFill>
                  <a:srgbClr val="000000"/>
                </a:solidFill>
                <a:effectLst/>
                <a:cs typeface="Arial" charset="0"/>
              </a:rPr>
              <a:t>Повышение эффективности подготовки спортивного резерва и спорта высших достижений, создание условий в городе Нефтеюганске, ориентирующих граждан на здоровый образ жизни посредством занятий физической культурой и спортом, популяризация массового спорта, обеспечение комплексной безопасности и комфортных условий в учреждениях спорта</a:t>
            </a:r>
          </a:p>
          <a:p>
            <a:pPr algn="l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ru-RU" sz="1200" b="1" i="1" dirty="0">
              <a:solidFill>
                <a:srgbClr val="000000"/>
              </a:solidFill>
              <a:effectLst/>
              <a:cs typeface="Arial" charset="0"/>
            </a:endParaRPr>
          </a:p>
          <a:p>
            <a:pPr marL="171450" indent="-171450" algn="l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lang="ru-RU" sz="1200" b="1" i="1" dirty="0">
                <a:solidFill>
                  <a:srgbClr val="000000"/>
                </a:solidFill>
                <a:effectLst/>
                <a:cs typeface="Arial" charset="0"/>
              </a:rPr>
              <a:t>Совершенствование инфраструктуры спорта в городе Нефтеюганске, обеспечение функций комитета физической культуры и спорта в соответствии с законодательством Российской Федерации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1273968" y="396875"/>
            <a:ext cx="8503567" cy="1200329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r">
              <a:defRPr/>
            </a:pPr>
            <a:r>
              <a:rPr lang="ru-RU" sz="2400" b="1" dirty="0">
                <a:solidFill>
                  <a:schemeClr val="tx1"/>
                </a:solidFill>
                <a:effectLst/>
              </a:rPr>
              <a:t>Расходы на реализацию муниципальной программы «Развитие физической культуры и спорта в  городе Нефтеюганске на 2014-2020 годы»</a:t>
            </a:r>
          </a:p>
        </p:txBody>
      </p:sp>
      <p:graphicFrame>
        <p:nvGraphicFramePr>
          <p:cNvPr id="23" name="Таблица 22"/>
          <p:cNvGraphicFramePr>
            <a:graphicFrameLocks noGrp="1"/>
          </p:cNvGraphicFramePr>
          <p:nvPr/>
        </p:nvGraphicFramePr>
        <p:xfrm>
          <a:off x="388938" y="5373688"/>
          <a:ext cx="9063037" cy="1181102"/>
        </p:xfrm>
        <a:graphic>
          <a:graphicData uri="http://schemas.openxmlformats.org/drawingml/2006/table">
            <a:tbl>
              <a:tblPr/>
              <a:tblGrid>
                <a:gridCol w="5229981"/>
                <a:gridCol w="1267875"/>
                <a:gridCol w="1267875"/>
                <a:gridCol w="1297306"/>
              </a:tblGrid>
              <a:tr h="18288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algn="ctr" defTabSz="914400" rtl="0" eaLnBrk="1" fontAlgn="b" latinLnBrk="0" hangingPunct="1"/>
                      <a:r>
                        <a:rPr lang="ru-RU" sz="1200" b="1" i="1" u="none" strike="noStrike" kern="1200" dirty="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подпрограммы</a:t>
                      </a:r>
                      <a:endParaRPr lang="ru-RU" sz="1200" b="1" i="1" u="none" strike="noStrike" kern="1200" dirty="0">
                        <a:solidFill>
                          <a:srgbClr val="000000"/>
                        </a:solidFill>
                        <a:latin typeface="Times New Roman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i="1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2018 год</a:t>
                      </a:r>
                      <a:endParaRPr lang="ru-RU" sz="1200" b="1" i="1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ru-RU" sz="1200" b="1" i="1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2019 год</a:t>
                      </a:r>
                      <a:endParaRPr lang="ru-RU" sz="1200" b="1" i="1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ru-RU" sz="1200" b="1" i="1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2020 год</a:t>
                      </a:r>
                      <a:endParaRPr lang="ru-RU" sz="1200" b="1" i="1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50000"/>
                      </a:schemeClr>
                    </a:solidFill>
                  </a:tcPr>
                </a:tc>
              </a:tr>
              <a:tr h="26670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eaLnBrk="1" hangingPunct="1">
                        <a:spcBef>
                          <a:spcPct val="50000"/>
                        </a:spcBef>
                        <a:buFontTx/>
                        <a:buNone/>
                      </a:pPr>
                      <a:r>
                        <a:rPr lang="ru-RU" altLang="ru-RU" sz="1200" b="1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Всего, в том числе:</a:t>
                      </a:r>
                      <a:endParaRPr lang="ru-RU" altLang="ru-RU" sz="1200" b="1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518 990 124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514 349 224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514 416 624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6575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eaLnBrk="1" hangingPunct="1">
                        <a:spcBef>
                          <a:spcPct val="50000"/>
                        </a:spcBef>
                        <a:buFontTx/>
                        <a:buNone/>
                      </a:pPr>
                      <a:r>
                        <a:rPr lang="ru-RU" altLang="ru-RU" sz="1200" b="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Развитие системы массовой физической культуры, подготовки спортивного резерва и спорта высших достижений</a:t>
                      </a:r>
                      <a:endParaRPr lang="ru-RU" altLang="ru-RU" sz="1200" b="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500 248 024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495 330 924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495 612 524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65759">
                <a:tc>
                  <a:txBody>
                    <a:bodyPr/>
                    <a:lstStyle/>
                    <a:p>
                      <a:pPr marL="0" algn="l" defTabSz="914400" rtl="0" eaLnBrk="1" fontAlgn="b" latinLnBrk="0" hangingPunct="1">
                        <a:spcBef>
                          <a:spcPct val="50000"/>
                        </a:spcBef>
                        <a:buFontTx/>
                        <a:buNone/>
                      </a:pPr>
                      <a:r>
                        <a:rPr lang="ru-RU" sz="1200" b="0" i="0" u="none" strike="noStrike" kern="1200" dirty="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Обеспечение реализации муниципальной программы, развитие материально-технической базы и спортивной инфраструктуры</a:t>
                      </a:r>
                      <a:endParaRPr lang="ru-RU" sz="1200" b="0" i="0" u="none" strike="noStrike" kern="1200" dirty="0">
                        <a:solidFill>
                          <a:srgbClr val="000000"/>
                        </a:solidFill>
                        <a:latin typeface="Times New Roman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18 742 100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19 018 300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18 804 100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pic>
        <p:nvPicPr>
          <p:cNvPr id="55345" name="Picture 49" descr="http://xanaxx.com/wp-content/uploads/2013/08/winners_raising_hands_400_clr_7607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601663"/>
            <a:ext cx="2889250" cy="2708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2" descr="Рисунок155555 копия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8756" y="18752"/>
            <a:ext cx="9993560" cy="68919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 prstMaterial="matte">
            <a:bevelT/>
            <a:bevelB/>
          </a:sp3d>
          <a:extLst/>
        </p:spPr>
      </p:pic>
      <p:sp>
        <p:nvSpPr>
          <p:cNvPr id="56323" name="Text Box 5"/>
          <p:cNvSpPr txBox="1">
            <a:spLocks noChangeArrowheads="1"/>
          </p:cNvSpPr>
          <p:nvPr/>
        </p:nvSpPr>
        <p:spPr bwMode="auto">
          <a:xfrm>
            <a:off x="2063750" y="1981200"/>
            <a:ext cx="8255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ru-RU" altLang="ru-RU" sz="1400" b="1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56324" name="Text Box 6"/>
          <p:cNvSpPr txBox="1">
            <a:spLocks noChangeArrowheads="1"/>
          </p:cNvSpPr>
          <p:nvPr/>
        </p:nvSpPr>
        <p:spPr bwMode="auto">
          <a:xfrm>
            <a:off x="4017963" y="2852738"/>
            <a:ext cx="198437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200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56325" name="Text Box 10"/>
          <p:cNvSpPr txBox="1">
            <a:spLocks noChangeArrowheads="1"/>
          </p:cNvSpPr>
          <p:nvPr/>
        </p:nvSpPr>
        <p:spPr bwMode="auto">
          <a:xfrm>
            <a:off x="6062663" y="3068638"/>
            <a:ext cx="198437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200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20489" name="Line 20"/>
          <p:cNvSpPr>
            <a:spLocks noChangeShapeType="1"/>
          </p:cNvSpPr>
          <p:nvPr/>
        </p:nvSpPr>
        <p:spPr bwMode="auto">
          <a:xfrm flipV="1">
            <a:off x="1833563" y="2205038"/>
            <a:ext cx="3041650" cy="2519362"/>
          </a:xfrm>
          <a:prstGeom prst="line">
            <a:avLst/>
          </a:prstGeom>
          <a:noFill/>
          <a:ln>
            <a:noFill/>
          </a:ln>
          <a:extLst/>
        </p:spPr>
        <p:txBody>
          <a:bodyPr anchor="ctr" anchorCtr="1">
            <a:spAutoFit/>
          </a:bodyPr>
          <a:lstStyle/>
          <a:p>
            <a:pPr>
              <a:defRPr/>
            </a:pPr>
            <a:endParaRPr lang="ru-RU"/>
          </a:p>
        </p:txBody>
      </p:sp>
      <p:sp>
        <p:nvSpPr>
          <p:cNvPr id="20490" name="Line 21"/>
          <p:cNvSpPr>
            <a:spLocks noChangeShapeType="1"/>
          </p:cNvSpPr>
          <p:nvPr/>
        </p:nvSpPr>
        <p:spPr bwMode="auto">
          <a:xfrm flipV="1">
            <a:off x="1833563" y="2205038"/>
            <a:ext cx="3041650" cy="2519362"/>
          </a:xfrm>
          <a:prstGeom prst="line">
            <a:avLst/>
          </a:prstGeom>
          <a:noFill/>
          <a:ln>
            <a:noFill/>
          </a:ln>
          <a:extLst/>
        </p:spPr>
        <p:txBody>
          <a:bodyPr anchor="ctr" anchorCtr="1">
            <a:spAutoFit/>
          </a:bodyPr>
          <a:lstStyle/>
          <a:p>
            <a:pPr>
              <a:defRPr/>
            </a:pPr>
            <a:endParaRPr lang="ru-RU"/>
          </a:p>
        </p:txBody>
      </p:sp>
      <p:pic>
        <p:nvPicPr>
          <p:cNvPr id="56328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438" y="0"/>
            <a:ext cx="500062" cy="622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26" name="Text Box 3"/>
          <p:cNvSpPr txBox="1">
            <a:spLocks noChangeArrowheads="1"/>
          </p:cNvSpPr>
          <p:nvPr/>
        </p:nvSpPr>
        <p:spPr bwMode="auto">
          <a:xfrm>
            <a:off x="900113" y="0"/>
            <a:ext cx="8985250" cy="3968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r" defTabSz="449263">
              <a:spcBef>
                <a:spcPts val="1000"/>
              </a:spcBef>
              <a:buClr>
                <a:srgbClr val="0000CC"/>
              </a:buClr>
              <a:buSzPct val="100000"/>
              <a:buFont typeface="Arial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sz="2000" b="1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Arial Unicode MS" pitchFamily="34" charset="-128"/>
                <a:cs typeface="Arial Unicode MS" pitchFamily="34" charset="-128"/>
              </a:rPr>
              <a:t>Департамент финансов администрации города Нефтеюганска</a:t>
            </a:r>
          </a:p>
        </p:txBody>
      </p:sp>
      <p:sp>
        <p:nvSpPr>
          <p:cNvPr id="27" name="Line 2"/>
          <p:cNvSpPr>
            <a:spLocks noChangeShapeType="1"/>
          </p:cNvSpPr>
          <p:nvPr/>
        </p:nvSpPr>
        <p:spPr bwMode="auto">
          <a:xfrm>
            <a:off x="725488" y="396875"/>
            <a:ext cx="9180512" cy="1588"/>
          </a:xfrm>
          <a:prstGeom prst="line">
            <a:avLst/>
          </a:prstGeom>
          <a:noFill/>
          <a:ln w="57240">
            <a:solidFill>
              <a:srgbClr val="0000CC"/>
            </a:solidFill>
            <a:miter lim="800000"/>
            <a:headEnd/>
            <a:tailEnd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800" kern="0">
              <a:solidFill>
                <a:srgbClr val="333399"/>
              </a:solidFill>
              <a:cs typeface="Arial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5024" y="1268760"/>
            <a:ext cx="9906000" cy="1200329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ru-RU" sz="2400" b="1" dirty="0">
                <a:solidFill>
                  <a:schemeClr val="tx1"/>
                </a:solidFill>
                <a:effectLst/>
              </a:rPr>
              <a:t>Результаты достижения целей муниципальной программы «Развитие физической культуры и спорта в  городе Нефтеюганске на 2014-2020 годы»</a:t>
            </a:r>
          </a:p>
        </p:txBody>
      </p:sp>
      <p:graphicFrame>
        <p:nvGraphicFramePr>
          <p:cNvPr id="14" name="Таблица 13"/>
          <p:cNvGraphicFramePr>
            <a:graphicFrameLocks noGrp="1"/>
          </p:cNvGraphicFramePr>
          <p:nvPr/>
        </p:nvGraphicFramePr>
        <p:xfrm>
          <a:off x="158750" y="2897188"/>
          <a:ext cx="9756775" cy="2783205"/>
        </p:xfrm>
        <a:graphic>
          <a:graphicData uri="http://schemas.openxmlformats.org/drawingml/2006/table">
            <a:tbl>
              <a:tblPr/>
              <a:tblGrid>
                <a:gridCol w="6480175"/>
                <a:gridCol w="1081088"/>
                <a:gridCol w="688975"/>
                <a:gridCol w="822325"/>
                <a:gridCol w="684212"/>
              </a:tblGrid>
              <a:tr h="349250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Наименование показателей результатов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F7F7F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Базовый показатель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F7F7F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2018 год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F7F7F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2019 год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F7F7F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2020 год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F7F7F"/>
                    </a:solidFill>
                  </a:tcPr>
                </a:tc>
              </a:tr>
              <a:tr h="184150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Доля населения, систематически занимающегося физической культурой и спортом, в общей численности населения (%)</a:t>
                      </a:r>
                    </a:p>
                  </a:txBody>
                  <a:tcPr marL="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32,5</a:t>
                      </a: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36,5</a:t>
                      </a: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38,0</a:t>
                      </a: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40,0</a:t>
                      </a: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84163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Уровень обеспеченности населения спортивными сооружениями исходя из единовременной пропускной способности объектов спорта (%)</a:t>
                      </a:r>
                    </a:p>
                  </a:txBody>
                  <a:tcPr marL="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25,0</a:t>
                      </a: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27,0</a:t>
                      </a: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28,0</a:t>
                      </a: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29,0</a:t>
                      </a: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36538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Доля граждан, занимающихся физической культурой и спортом по месту работы, в общей численности населения, занятого в экономике (%) </a:t>
                      </a:r>
                    </a:p>
                  </a:txBody>
                  <a:tcPr marL="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19,5</a:t>
                      </a: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24,0</a:t>
                      </a: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26,5</a:t>
                      </a: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30,1</a:t>
                      </a: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61938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Calibri" pitchFamily="34" charset="0"/>
                        </a:rPr>
                        <a:t>Доля обучающихся и студентов, систематически занимающихся физической культурой и спортом, в общей численности обучающихся и студентов</a:t>
                      </a: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(%)</a:t>
                      </a:r>
                    </a:p>
                  </a:txBody>
                  <a:tcPr marL="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64,0</a:t>
                      </a: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72,0</a:t>
                      </a: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76,0</a:t>
                      </a: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80,0</a:t>
                      </a: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92100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Calibri" pitchFamily="34" charset="0"/>
                        </a:rPr>
                        <a:t>Доля лиц с ограниченными возможностями здоровья и инвалидов, систематически занимающихся физической культурой и спортом, в общей численности данной категории населения</a:t>
                      </a: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(%)</a:t>
                      </a:r>
                    </a:p>
                  </a:txBody>
                  <a:tcPr marL="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11,9</a:t>
                      </a: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14,1</a:t>
                      </a: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15,3</a:t>
                      </a: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19,6</a:t>
                      </a: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11150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Calibri" pitchFamily="34" charset="0"/>
                        </a:rPr>
                        <a:t>Доля граждан, выполнивших нормативы Всероссийского физкультурно-спортивного комплекса «Готов к труду и обороне» (ГТО), в общей численности населения, принявшего участие в сдаче нормативов Всероссийского физкультурно-спортивного комплекса «ГТО» (ГТО) (%)</a:t>
                      </a:r>
                      <a:endParaRPr kumimoji="0" lang="ru-RU" alt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25,0</a:t>
                      </a: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30,0</a:t>
                      </a: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35,0</a:t>
                      </a: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40,0</a:t>
                      </a: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38125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Calibri" pitchFamily="34" charset="0"/>
                        </a:rPr>
                        <a:t>из них учащихся и студентов (%)</a:t>
                      </a:r>
                      <a:endParaRPr kumimoji="0" lang="ru-RU" alt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30,0</a:t>
                      </a: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50,0</a:t>
                      </a: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60,0</a:t>
                      </a: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70,0</a:t>
                      </a: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2" descr="Рисунок155555 копия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87560" y="-33933"/>
            <a:ext cx="9993560" cy="68919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 prstMaterial="matte">
            <a:bevelT/>
            <a:bevelB/>
          </a:sp3d>
          <a:extLst/>
        </p:spPr>
      </p:pic>
      <p:sp>
        <p:nvSpPr>
          <p:cNvPr id="57347" name="Text Box 6"/>
          <p:cNvSpPr txBox="1">
            <a:spLocks noChangeArrowheads="1"/>
          </p:cNvSpPr>
          <p:nvPr/>
        </p:nvSpPr>
        <p:spPr bwMode="auto">
          <a:xfrm>
            <a:off x="4017963" y="2852738"/>
            <a:ext cx="198437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200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57348" name="Text Box 7"/>
          <p:cNvSpPr txBox="1">
            <a:spLocks noChangeAspect="1" noChangeArrowheads="1"/>
          </p:cNvSpPr>
          <p:nvPr/>
        </p:nvSpPr>
        <p:spPr bwMode="auto">
          <a:xfrm>
            <a:off x="7059613" y="1268413"/>
            <a:ext cx="2495550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Ctr="1">
            <a:spAutoFit/>
          </a:bodyPr>
          <a:lstStyle>
            <a:lvl1pPr marL="457200" indent="-457200"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ru-RU" altLang="ru-RU" sz="1200" b="1" i="1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  <a:p>
            <a:pPr eaLnBrk="1" hangingPunct="1">
              <a:spcBef>
                <a:spcPct val="50000"/>
              </a:spcBef>
              <a:buFontTx/>
              <a:buNone/>
            </a:pPr>
            <a:endParaRPr lang="ru-RU" altLang="ru-RU" sz="1200" b="1" i="1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57349" name="AutoShape 9"/>
          <p:cNvSpPr>
            <a:spLocks noChangeArrowheads="1"/>
          </p:cNvSpPr>
          <p:nvPr/>
        </p:nvSpPr>
        <p:spPr bwMode="auto">
          <a:xfrm>
            <a:off x="5186363" y="1916113"/>
            <a:ext cx="990600" cy="609600"/>
          </a:xfrm>
          <a:prstGeom prst="wedgeRectCallout">
            <a:avLst>
              <a:gd name="adj1" fmla="val -43750"/>
              <a:gd name="adj2" fmla="val 70000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 anchorCtr="1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ru-RU" altLang="ru-RU" sz="2400" b="1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57350" name="Text Box 10"/>
          <p:cNvSpPr txBox="1">
            <a:spLocks noChangeArrowheads="1"/>
          </p:cNvSpPr>
          <p:nvPr/>
        </p:nvSpPr>
        <p:spPr bwMode="auto">
          <a:xfrm>
            <a:off x="6062663" y="3068638"/>
            <a:ext cx="198437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200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20489" name="Line 20"/>
          <p:cNvSpPr>
            <a:spLocks noChangeShapeType="1"/>
          </p:cNvSpPr>
          <p:nvPr/>
        </p:nvSpPr>
        <p:spPr bwMode="auto">
          <a:xfrm flipV="1">
            <a:off x="1833563" y="2205038"/>
            <a:ext cx="3041650" cy="2519362"/>
          </a:xfrm>
          <a:prstGeom prst="line">
            <a:avLst/>
          </a:prstGeom>
          <a:noFill/>
          <a:ln>
            <a:noFill/>
          </a:ln>
          <a:extLst/>
        </p:spPr>
        <p:txBody>
          <a:bodyPr anchor="ctr" anchorCtr="1">
            <a:spAutoFit/>
          </a:bodyPr>
          <a:lstStyle/>
          <a:p>
            <a:pPr>
              <a:defRPr/>
            </a:pPr>
            <a:endParaRPr lang="ru-RU"/>
          </a:p>
        </p:txBody>
      </p:sp>
      <p:sp>
        <p:nvSpPr>
          <p:cNvPr id="20490" name="Line 21"/>
          <p:cNvSpPr>
            <a:spLocks noChangeShapeType="1"/>
          </p:cNvSpPr>
          <p:nvPr/>
        </p:nvSpPr>
        <p:spPr bwMode="auto">
          <a:xfrm flipV="1">
            <a:off x="1833563" y="2205038"/>
            <a:ext cx="3041650" cy="2519362"/>
          </a:xfrm>
          <a:prstGeom prst="line">
            <a:avLst/>
          </a:prstGeom>
          <a:noFill/>
          <a:ln>
            <a:noFill/>
          </a:ln>
          <a:extLst/>
        </p:spPr>
        <p:txBody>
          <a:bodyPr anchor="ctr" anchorCtr="1">
            <a:spAutoFit/>
          </a:bodyPr>
          <a:lstStyle/>
          <a:p>
            <a:pPr>
              <a:defRPr/>
            </a:pPr>
            <a:endParaRPr lang="ru-RU"/>
          </a:p>
        </p:txBody>
      </p:sp>
      <p:pic>
        <p:nvPicPr>
          <p:cNvPr id="57353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438" y="0"/>
            <a:ext cx="500062" cy="622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26" name="Text Box 3"/>
          <p:cNvSpPr txBox="1">
            <a:spLocks noChangeArrowheads="1"/>
          </p:cNvSpPr>
          <p:nvPr/>
        </p:nvSpPr>
        <p:spPr bwMode="auto">
          <a:xfrm>
            <a:off x="900113" y="0"/>
            <a:ext cx="8985250" cy="3968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r" defTabSz="449263">
              <a:spcBef>
                <a:spcPts val="1000"/>
              </a:spcBef>
              <a:buClr>
                <a:srgbClr val="0000CC"/>
              </a:buClr>
              <a:buSzPct val="100000"/>
              <a:buFont typeface="Arial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sz="2000" b="1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Arial Unicode MS" pitchFamily="34" charset="-128"/>
                <a:cs typeface="Arial Unicode MS" pitchFamily="34" charset="-128"/>
              </a:rPr>
              <a:t>Департамент финансов администрации города Нефтеюганска</a:t>
            </a:r>
          </a:p>
        </p:txBody>
      </p:sp>
      <p:sp>
        <p:nvSpPr>
          <p:cNvPr id="27" name="Line 2"/>
          <p:cNvSpPr>
            <a:spLocks noChangeShapeType="1"/>
          </p:cNvSpPr>
          <p:nvPr/>
        </p:nvSpPr>
        <p:spPr bwMode="auto">
          <a:xfrm>
            <a:off x="725488" y="396875"/>
            <a:ext cx="9180512" cy="1588"/>
          </a:xfrm>
          <a:prstGeom prst="line">
            <a:avLst/>
          </a:prstGeom>
          <a:noFill/>
          <a:ln w="57240">
            <a:solidFill>
              <a:srgbClr val="0000CC"/>
            </a:solidFill>
            <a:miter lim="800000"/>
            <a:headEnd/>
            <a:tailEnd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800" kern="0">
              <a:solidFill>
                <a:srgbClr val="333399"/>
              </a:solidFill>
              <a:cs typeface="Arial" charset="0"/>
            </a:endParaRPr>
          </a:p>
        </p:txBody>
      </p:sp>
      <p:pic>
        <p:nvPicPr>
          <p:cNvPr id="57356" name="Picture 37" descr="Все публикации пользователя mngz-003 &quot; Страница 243 &quot; Информационное агентство МАНГАЗЕЯ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066800"/>
            <a:ext cx="2432050" cy="2138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7357" name="Text Box 14"/>
          <p:cNvSpPr txBox="1">
            <a:spLocks noChangeArrowheads="1"/>
          </p:cNvSpPr>
          <p:nvPr/>
        </p:nvSpPr>
        <p:spPr bwMode="auto">
          <a:xfrm>
            <a:off x="2790825" y="1941513"/>
            <a:ext cx="1127125" cy="344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000" tIns="18000" rIns="18000" bIns="18000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ru-RU" altLang="ru-RU" sz="2000" b="1" u="sng"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ЦЕЛЬ:</a:t>
            </a:r>
          </a:p>
        </p:txBody>
      </p:sp>
      <p:sp>
        <p:nvSpPr>
          <p:cNvPr id="16" name="AutoShape 18"/>
          <p:cNvSpPr>
            <a:spLocks noChangeArrowheads="1"/>
          </p:cNvSpPr>
          <p:nvPr/>
        </p:nvSpPr>
        <p:spPr bwMode="auto">
          <a:xfrm>
            <a:off x="4187031" y="1597204"/>
            <a:ext cx="5102349" cy="1034230"/>
          </a:xfrm>
          <a:prstGeom prst="roundRect">
            <a:avLst>
              <a:gd name="adj" fmla="val 16667"/>
            </a:avLst>
          </a:prstGeom>
          <a:solidFill>
            <a:schemeClr val="bg1">
              <a:lumMod val="75000"/>
            </a:schemeClr>
          </a:solidFill>
          <a:ln w="19050" algn="ctr">
            <a:noFill/>
            <a:round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anchor="ctr"/>
          <a:lstStyle/>
          <a:p>
            <a:pPr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100" b="1" dirty="0">
                <a:solidFill>
                  <a:srgbClr val="000000"/>
                </a:solidFill>
                <a:effectLst/>
                <a:cs typeface="Arial" charset="0"/>
              </a:rPr>
              <a:t>Реализация единой государственной политики и нормативному правовому регулированию, оказанию государственных услуг в сфере строительства, архитектуры, градостроительной деятельности, жилищной сфере.</a:t>
            </a:r>
          </a:p>
          <a:p>
            <a:pPr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100" b="1" dirty="0">
                <a:solidFill>
                  <a:srgbClr val="000000"/>
                </a:solidFill>
                <a:effectLst/>
                <a:cs typeface="Arial" charset="0"/>
              </a:rPr>
              <a:t>Создание условий и механизмов для увеличения объемов жилищного строительства. Муниципальная поддержка отдельных категорий граждан, направленная на улучшение жилищных условий</a:t>
            </a:r>
          </a:p>
        </p:txBody>
      </p:sp>
      <p:sp>
        <p:nvSpPr>
          <p:cNvPr id="57361" name="Text Box 14"/>
          <p:cNvSpPr txBox="1">
            <a:spLocks noChangeArrowheads="1"/>
          </p:cNvSpPr>
          <p:nvPr/>
        </p:nvSpPr>
        <p:spPr bwMode="auto">
          <a:xfrm>
            <a:off x="481013" y="3128963"/>
            <a:ext cx="1255712" cy="344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000" tIns="18000" rIns="18000" bIns="18000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ru-RU" altLang="ru-RU" sz="2000" b="1" u="sng"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ЗАДАЧИ:</a:t>
            </a:r>
          </a:p>
        </p:txBody>
      </p:sp>
      <p:sp>
        <p:nvSpPr>
          <p:cNvPr id="18" name="AutoShape 18"/>
          <p:cNvSpPr>
            <a:spLocks noChangeArrowheads="1"/>
          </p:cNvSpPr>
          <p:nvPr/>
        </p:nvSpPr>
        <p:spPr bwMode="auto">
          <a:xfrm>
            <a:off x="1990142" y="2798044"/>
            <a:ext cx="7399710" cy="1926356"/>
          </a:xfrm>
          <a:prstGeom prst="roundRect">
            <a:avLst>
              <a:gd name="adj" fmla="val 16667"/>
            </a:avLst>
          </a:prstGeom>
          <a:solidFill>
            <a:schemeClr val="bg1">
              <a:lumMod val="85000"/>
            </a:schemeClr>
          </a:solidFill>
          <a:ln w="19050" algn="ctr">
            <a:noFill/>
            <a:round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anchor="ctr"/>
          <a:lstStyle/>
          <a:p>
            <a:pPr marL="171450" indent="-171450" algn="l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lang="ru-RU" sz="1100" b="1" i="1" dirty="0">
                <a:solidFill>
                  <a:srgbClr val="000000"/>
                </a:solidFill>
                <a:effectLst/>
                <a:cs typeface="Arial" charset="0"/>
              </a:rPr>
              <a:t>Формирование на территории муниципального образования градостроительной документации и внедрение автоматизированных информационных систем обеспечения градостроительной деятельности</a:t>
            </a:r>
          </a:p>
          <a:p>
            <a:pPr algn="l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ru-RU" sz="1100" b="1" i="1" dirty="0">
              <a:solidFill>
                <a:srgbClr val="000000"/>
              </a:solidFill>
              <a:effectLst/>
              <a:cs typeface="Arial" charset="0"/>
            </a:endParaRPr>
          </a:p>
          <a:p>
            <a:pPr marL="171450" indent="-171450" algn="l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lang="ru-RU" sz="1100" b="1" i="1" dirty="0">
                <a:solidFill>
                  <a:srgbClr val="000000"/>
                </a:solidFill>
                <a:effectLst/>
                <a:cs typeface="Arial" charset="0"/>
              </a:rPr>
              <a:t>Организационное обеспечение деятельности департамента градостроительства администрации города Нефтеюганска и подведомственного учреждения</a:t>
            </a:r>
          </a:p>
          <a:p>
            <a:pPr algn="l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ru-RU" sz="1100" b="1" i="1" dirty="0">
              <a:solidFill>
                <a:srgbClr val="000000"/>
              </a:solidFill>
              <a:effectLst/>
              <a:cs typeface="Arial" charset="0"/>
            </a:endParaRPr>
          </a:p>
          <a:p>
            <a:pPr marL="171450" indent="-171450" algn="l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lang="ru-RU" sz="1100" b="1" i="1" dirty="0">
                <a:solidFill>
                  <a:srgbClr val="000000"/>
                </a:solidFill>
                <a:effectLst/>
                <a:cs typeface="Arial" charset="0"/>
              </a:rPr>
              <a:t>Проектирование и строительство систем инженерной инфраструктуры в целях обеспечения инженерной подготовки земельных участков для жилищного строительства</a:t>
            </a:r>
          </a:p>
          <a:p>
            <a:pPr algn="l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ru-RU" sz="1100" b="1" i="1" dirty="0">
              <a:solidFill>
                <a:srgbClr val="000000"/>
              </a:solidFill>
              <a:effectLst/>
              <a:cs typeface="Arial" charset="0"/>
            </a:endParaRPr>
          </a:p>
          <a:p>
            <a:pPr marL="171450" indent="-171450" algn="l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lang="ru-RU" sz="1100" b="1" i="1" dirty="0">
                <a:solidFill>
                  <a:srgbClr val="000000"/>
                </a:solidFill>
                <a:effectLst/>
                <a:cs typeface="Arial" charset="0"/>
              </a:rPr>
              <a:t>Строительство и (или) приобретение жилья в целях обеспечения граждан, формирование муниципального специализированного жилищного фонда и создание условий, механизмов, способствующих переселению граждан из строений, приспособленных для проживания</a:t>
            </a:r>
          </a:p>
          <a:p>
            <a:pPr algn="l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ru-RU" sz="1100" b="1" i="1" dirty="0">
              <a:solidFill>
                <a:srgbClr val="000000"/>
              </a:solidFill>
              <a:effectLst/>
              <a:cs typeface="Arial" charset="0"/>
            </a:endParaRPr>
          </a:p>
          <a:p>
            <a:pPr marL="171450" indent="-171450" algn="l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lang="ru-RU" sz="1100" b="1" i="1" dirty="0">
                <a:solidFill>
                  <a:srgbClr val="000000"/>
                </a:solidFill>
                <a:effectLst/>
                <a:cs typeface="Arial" charset="0"/>
              </a:rPr>
              <a:t>Предоставление муниципальной поддержки на приобретение жилья отдельным категориям граждан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725488" y="396875"/>
            <a:ext cx="9052048" cy="1200329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r">
              <a:defRPr/>
            </a:pPr>
            <a:r>
              <a:rPr lang="ru-RU" sz="2400" b="1" dirty="0">
                <a:solidFill>
                  <a:schemeClr val="tx1"/>
                </a:solidFill>
                <a:effectLst/>
              </a:rPr>
              <a:t>Расходы на реализацию муниципальной программы «Обеспечение доступным и комфортным жильем жителей  города Нефтеюганска в  2014-2020 годах»</a:t>
            </a:r>
          </a:p>
        </p:txBody>
      </p:sp>
      <p:graphicFrame>
        <p:nvGraphicFramePr>
          <p:cNvPr id="21" name="Таблица 20"/>
          <p:cNvGraphicFramePr>
            <a:graphicFrameLocks noGrp="1"/>
          </p:cNvGraphicFramePr>
          <p:nvPr/>
        </p:nvGraphicFramePr>
        <p:xfrm>
          <a:off x="903288" y="5084763"/>
          <a:ext cx="8235950" cy="1416051"/>
        </p:xfrm>
        <a:graphic>
          <a:graphicData uri="http://schemas.openxmlformats.org/drawingml/2006/table">
            <a:tbl>
              <a:tblPr/>
              <a:tblGrid>
                <a:gridCol w="4752697"/>
                <a:gridCol w="1152169"/>
                <a:gridCol w="1152169"/>
                <a:gridCol w="1178915"/>
              </a:tblGrid>
              <a:tr h="21658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algn="ctr" defTabSz="914400" rtl="0" eaLnBrk="1" fontAlgn="b" latinLnBrk="0" hangingPunct="1"/>
                      <a:r>
                        <a:rPr lang="ru-RU" sz="1200" b="1" i="1" u="none" strike="noStrike" kern="1200" dirty="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подпрограммы</a:t>
                      </a:r>
                      <a:endParaRPr lang="ru-RU" sz="1200" b="1" i="1" u="none" strike="noStrike" kern="1200" dirty="0">
                        <a:solidFill>
                          <a:srgbClr val="000000"/>
                        </a:solidFill>
                        <a:latin typeface="Times New Roman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1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2017 год</a:t>
                      </a:r>
                      <a:endParaRPr lang="ru-RU" sz="1200" b="1" i="1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i="1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2018 год</a:t>
                      </a:r>
                      <a:endParaRPr lang="ru-RU" sz="1200" b="1" i="1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ru-RU" sz="1200" b="1" i="1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2019 год</a:t>
                      </a:r>
                      <a:endParaRPr lang="ru-RU" sz="1200" b="1" i="1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50000"/>
                      </a:schemeClr>
                    </a:solidFill>
                  </a:tcPr>
                </a:tc>
              </a:tr>
              <a:tr h="26714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eaLnBrk="1" hangingPunct="1">
                        <a:spcBef>
                          <a:spcPct val="50000"/>
                        </a:spcBef>
                        <a:buFontTx/>
                        <a:buNone/>
                      </a:pPr>
                      <a:r>
                        <a:rPr lang="ru-RU" altLang="ru-RU" sz="1200" b="1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Всего, в том числе:</a:t>
                      </a:r>
                      <a:endParaRPr lang="ru-RU" altLang="ru-RU" sz="1200" b="1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245 372 240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194 042 892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197 677 810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5735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eaLnBrk="1" hangingPunct="1">
                        <a:spcBef>
                          <a:spcPct val="50000"/>
                        </a:spcBef>
                        <a:buFontTx/>
                        <a:buNone/>
                      </a:pPr>
                      <a:r>
                        <a:rPr lang="ru-RU" altLang="ru-RU" sz="1200" b="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Содействие развитию градостроительной деятельности</a:t>
                      </a:r>
                      <a:endParaRPr lang="ru-RU" altLang="ru-RU" sz="1200" b="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129 571 387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115 913 469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116 518 587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08942">
                <a:tc>
                  <a:txBody>
                    <a:bodyPr/>
                    <a:lstStyle/>
                    <a:p>
                      <a:pPr marL="0" algn="l" defTabSz="914400" rtl="0" eaLnBrk="1" fontAlgn="b" latinLnBrk="0" hangingPunct="1">
                        <a:spcBef>
                          <a:spcPct val="50000"/>
                        </a:spcBef>
                        <a:buFontTx/>
                        <a:buNone/>
                      </a:pPr>
                      <a:r>
                        <a:rPr lang="ru-RU" sz="1200" b="0" i="0" u="none" strike="noStrike" kern="1200" dirty="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Содействие развитию жилищного строительства на 2014-2020 годы</a:t>
                      </a:r>
                      <a:endParaRPr lang="ru-RU" sz="1200" b="0" i="0" u="none" strike="noStrike" kern="1200" dirty="0">
                        <a:solidFill>
                          <a:srgbClr val="000000"/>
                        </a:solidFill>
                        <a:latin typeface="Times New Roman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102 025 130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55 162 100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58 191 900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66027">
                <a:tc>
                  <a:txBody>
                    <a:bodyPr/>
                    <a:lstStyle/>
                    <a:p>
                      <a:pPr marL="0" algn="l" defTabSz="914400" rtl="0" eaLnBrk="1" fontAlgn="b" latinLnBrk="0" hangingPunct="1">
                        <a:spcBef>
                          <a:spcPct val="50000"/>
                        </a:spcBef>
                        <a:buFontTx/>
                        <a:buNone/>
                      </a:pPr>
                      <a:r>
                        <a:rPr lang="ru-RU" sz="1200" b="0" i="0" u="none" strike="noStrike" kern="1200" dirty="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Обеспечение мерами муниципальной поддержки по улучшению жилищных условий отдельных категорий граждан на 2014 - 2020 годы</a:t>
                      </a:r>
                      <a:endParaRPr lang="ru-RU" sz="1200" b="0" i="0" u="none" strike="noStrike" kern="1200" dirty="0">
                        <a:solidFill>
                          <a:srgbClr val="000000"/>
                        </a:solidFill>
                        <a:latin typeface="Times New Roman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13 775 723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22 967 323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22 967 323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2" descr="Рисунок155555 копия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8756" y="-33933"/>
            <a:ext cx="9993560" cy="68919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 prstMaterial="matte">
            <a:bevelT/>
            <a:bevelB/>
          </a:sp3d>
          <a:extLst/>
        </p:spPr>
      </p:pic>
      <p:sp>
        <p:nvSpPr>
          <p:cNvPr id="58371" name="Text Box 5"/>
          <p:cNvSpPr txBox="1">
            <a:spLocks noChangeArrowheads="1"/>
          </p:cNvSpPr>
          <p:nvPr/>
        </p:nvSpPr>
        <p:spPr bwMode="auto">
          <a:xfrm>
            <a:off x="2063750" y="1981200"/>
            <a:ext cx="8255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ru-RU" altLang="ru-RU" sz="1400" b="1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58372" name="Text Box 6"/>
          <p:cNvSpPr txBox="1">
            <a:spLocks noChangeArrowheads="1"/>
          </p:cNvSpPr>
          <p:nvPr/>
        </p:nvSpPr>
        <p:spPr bwMode="auto">
          <a:xfrm>
            <a:off x="4017963" y="2852738"/>
            <a:ext cx="198437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200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58373" name="Text Box 10"/>
          <p:cNvSpPr txBox="1">
            <a:spLocks noChangeArrowheads="1"/>
          </p:cNvSpPr>
          <p:nvPr/>
        </p:nvSpPr>
        <p:spPr bwMode="auto">
          <a:xfrm>
            <a:off x="6062663" y="3068638"/>
            <a:ext cx="198437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200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20489" name="Line 20"/>
          <p:cNvSpPr>
            <a:spLocks noChangeShapeType="1"/>
          </p:cNvSpPr>
          <p:nvPr/>
        </p:nvSpPr>
        <p:spPr bwMode="auto">
          <a:xfrm flipV="1">
            <a:off x="1833563" y="2205038"/>
            <a:ext cx="3041650" cy="2519362"/>
          </a:xfrm>
          <a:prstGeom prst="line">
            <a:avLst/>
          </a:prstGeom>
          <a:noFill/>
          <a:ln>
            <a:noFill/>
          </a:ln>
          <a:extLst/>
        </p:spPr>
        <p:txBody>
          <a:bodyPr anchor="ctr" anchorCtr="1">
            <a:spAutoFit/>
          </a:bodyPr>
          <a:lstStyle/>
          <a:p>
            <a:pPr>
              <a:defRPr/>
            </a:pPr>
            <a:endParaRPr lang="ru-RU"/>
          </a:p>
        </p:txBody>
      </p:sp>
      <p:sp>
        <p:nvSpPr>
          <p:cNvPr id="20490" name="Line 21"/>
          <p:cNvSpPr>
            <a:spLocks noChangeShapeType="1"/>
          </p:cNvSpPr>
          <p:nvPr/>
        </p:nvSpPr>
        <p:spPr bwMode="auto">
          <a:xfrm flipV="1">
            <a:off x="1833563" y="2205038"/>
            <a:ext cx="3041650" cy="2519362"/>
          </a:xfrm>
          <a:prstGeom prst="line">
            <a:avLst/>
          </a:prstGeom>
          <a:noFill/>
          <a:ln>
            <a:noFill/>
          </a:ln>
          <a:extLst/>
        </p:spPr>
        <p:txBody>
          <a:bodyPr anchor="ctr" anchorCtr="1">
            <a:spAutoFit/>
          </a:bodyPr>
          <a:lstStyle/>
          <a:p>
            <a:pPr>
              <a:defRPr/>
            </a:pPr>
            <a:endParaRPr lang="ru-RU"/>
          </a:p>
        </p:txBody>
      </p:sp>
      <p:pic>
        <p:nvPicPr>
          <p:cNvPr id="58376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438" y="0"/>
            <a:ext cx="500062" cy="622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26" name="Text Box 3"/>
          <p:cNvSpPr txBox="1">
            <a:spLocks noChangeArrowheads="1"/>
          </p:cNvSpPr>
          <p:nvPr/>
        </p:nvSpPr>
        <p:spPr bwMode="auto">
          <a:xfrm>
            <a:off x="900113" y="0"/>
            <a:ext cx="8985250" cy="3968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r" defTabSz="449263">
              <a:spcBef>
                <a:spcPts val="1000"/>
              </a:spcBef>
              <a:buClr>
                <a:srgbClr val="0000CC"/>
              </a:buClr>
              <a:buSzPct val="100000"/>
              <a:buFont typeface="Arial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sz="2000" b="1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Arial Unicode MS" pitchFamily="34" charset="-128"/>
                <a:cs typeface="Arial Unicode MS" pitchFamily="34" charset="-128"/>
              </a:rPr>
              <a:t>Департамент финансов администрации города Нефтеюганска</a:t>
            </a:r>
          </a:p>
        </p:txBody>
      </p:sp>
      <p:sp>
        <p:nvSpPr>
          <p:cNvPr id="27" name="Line 2"/>
          <p:cNvSpPr>
            <a:spLocks noChangeShapeType="1"/>
          </p:cNvSpPr>
          <p:nvPr/>
        </p:nvSpPr>
        <p:spPr bwMode="auto">
          <a:xfrm>
            <a:off x="725488" y="396875"/>
            <a:ext cx="9180512" cy="1588"/>
          </a:xfrm>
          <a:prstGeom prst="line">
            <a:avLst/>
          </a:prstGeom>
          <a:noFill/>
          <a:ln w="57240">
            <a:solidFill>
              <a:srgbClr val="0000CC"/>
            </a:solidFill>
            <a:miter lim="800000"/>
            <a:headEnd/>
            <a:tailEnd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800" kern="0">
              <a:solidFill>
                <a:srgbClr val="333399"/>
              </a:solidFill>
              <a:cs typeface="Arial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-38571" y="805676"/>
            <a:ext cx="9906000" cy="1200329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ru-RU" sz="2400" b="1" dirty="0">
                <a:solidFill>
                  <a:schemeClr val="tx1"/>
                </a:solidFill>
                <a:effectLst/>
              </a:rPr>
              <a:t>Результаты достижения целей муниципальной программы «Обеспечение доступным и комфортным жильем жителей  города Нефтеюганска в  2014-2020 годах»</a:t>
            </a:r>
          </a:p>
        </p:txBody>
      </p:sp>
      <p:graphicFrame>
        <p:nvGraphicFramePr>
          <p:cNvPr id="14" name="Таблица 13"/>
          <p:cNvGraphicFramePr>
            <a:graphicFrameLocks noGrp="1"/>
          </p:cNvGraphicFramePr>
          <p:nvPr/>
        </p:nvGraphicFramePr>
        <p:xfrm>
          <a:off x="111125" y="2565400"/>
          <a:ext cx="9756775" cy="3609974"/>
        </p:xfrm>
        <a:graphic>
          <a:graphicData uri="http://schemas.openxmlformats.org/drawingml/2006/table">
            <a:tbl>
              <a:tblPr/>
              <a:tblGrid>
                <a:gridCol w="6480175"/>
                <a:gridCol w="1079500"/>
                <a:gridCol w="720725"/>
                <a:gridCol w="792163"/>
                <a:gridCol w="684212"/>
              </a:tblGrid>
              <a:tr h="365792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Наименование показателей результатов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F7F7F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Базовый показатель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F7F7F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2018 год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F7F7F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2019 год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F7F7F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2020 год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F7F7F"/>
                    </a:solidFill>
                  </a:tcPr>
                </a:tc>
              </a:tr>
              <a:tr h="184166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Ввод жилья, тыс. кв.м.</a:t>
                      </a:r>
                      <a:endParaRPr kumimoji="0" lang="ru-RU" altLang="ru-RU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ragmatica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38,044</a:t>
                      </a:r>
                      <a:endParaRPr kumimoji="0" lang="ru-RU" altLang="ru-RU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ragmatica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48,97</a:t>
                      </a:r>
                      <a:endParaRPr kumimoji="0" lang="ru-RU" altLang="ru-RU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ragmatica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46,14</a:t>
                      </a:r>
                      <a:endParaRPr kumimoji="0" lang="ru-RU" altLang="ru-RU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ragmatica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50,16</a:t>
                      </a:r>
                      <a:endParaRPr kumimoji="0" lang="ru-RU" altLang="ru-RU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ragmatica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84188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Протяженность сетей инженерной инфраструктуры, м.</a:t>
                      </a:r>
                      <a:endParaRPr kumimoji="0" lang="ru-RU" altLang="ru-RU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ragmatica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10 752,43</a:t>
                      </a:r>
                      <a:endParaRPr kumimoji="0" lang="ru-RU" altLang="ru-RU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ragmatica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3 388,2</a:t>
                      </a:r>
                      <a:endParaRPr kumimoji="0" lang="ru-RU" altLang="ru-RU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ragmatica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kumimoji="0" lang="ru-RU" altLang="ru-RU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ragmatica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kumimoji="0" lang="ru-RU" altLang="ru-RU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ragmatica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36559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ragmatica"/>
                          <a:cs typeface="Times New Roman" pitchFamily="18" charset="0"/>
                        </a:rPr>
                        <a:t>Количество молодых семей, получивших меры поддержки для улучшения жилищных условий</a:t>
                      </a:r>
                      <a:endParaRPr kumimoji="0" lang="ru-RU" altLang="ru-RU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ragmatica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ragmatica"/>
                          <a:cs typeface="Times New Roman" pitchFamily="18" charset="0"/>
                        </a:rPr>
                        <a:t>7</a:t>
                      </a:r>
                      <a:endParaRPr kumimoji="0" lang="ru-RU" altLang="ru-RU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ragmatica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</a:t>
                      </a:r>
                      <a:endParaRPr kumimoji="0" lang="ru-RU" altLang="ru-RU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ragmatica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</a:t>
                      </a:r>
                      <a:endParaRPr kumimoji="0" lang="ru-RU" altLang="ru-RU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ragmatica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 </a:t>
                      </a:r>
                      <a:endParaRPr kumimoji="0" lang="ru-RU" altLang="ru-RU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ragmatica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35309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Приобретение жилых помещений для:</a:t>
                      </a:r>
                      <a:endParaRPr kumimoji="0" lang="ru-RU" altLang="ru-RU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ragmatica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(итого количество семей):</a:t>
                      </a:r>
                      <a:endParaRPr kumimoji="0" lang="ru-RU" altLang="ru-RU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ragmatica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kumimoji="0" lang="ru-RU" altLang="ru-RU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ragmatica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</a:t>
                      </a:r>
                      <a:endParaRPr kumimoji="0" lang="ru-RU" altLang="ru-RU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ragmatica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kumimoji="0" lang="ru-RU" altLang="ru-RU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ragmatica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</a:t>
                      </a:r>
                      <a:endParaRPr kumimoji="0" lang="ru-RU" altLang="ru-RU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ragmatica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35309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Граждан, проживающих в жилых помещениях, признанных непригодными (аварийными) для проживания (количество семей)</a:t>
                      </a:r>
                      <a:endParaRPr kumimoji="0" lang="ru-RU" altLang="ru-RU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ragmatica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3 549</a:t>
                      </a:r>
                      <a:endParaRPr kumimoji="0" lang="ru-RU" altLang="ru-RU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ragmatica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</a:t>
                      </a:r>
                      <a:endParaRPr kumimoji="0" lang="ru-RU" altLang="ru-RU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ragmatica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ru-RU" altLang="ru-RU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ragmatica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  <a:endParaRPr kumimoji="0" lang="ru-RU" altLang="ru-RU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ragmatica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35309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Граждан, состоящих на учёте, в качестве нуждающихся в жилых помещениях, предоставляемых по договорам социального найма (количество семей)</a:t>
                      </a:r>
                      <a:endParaRPr kumimoji="0" lang="ru-RU" altLang="ru-RU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ragmatica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1 389</a:t>
                      </a:r>
                      <a:endParaRPr kumimoji="0" lang="ru-RU" altLang="ru-RU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ragmatica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altLang="ru-RU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ragmatica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altLang="ru-RU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ragmatica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altLang="ru-RU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ragmatica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35309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Формирование муниципального специализированного жилищного фонда (служебного, маневренного) (количество квартир) </a:t>
                      </a:r>
                      <a:endParaRPr kumimoji="0" lang="ru-RU" altLang="ru-RU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ragmatica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295</a:t>
                      </a:r>
                      <a:endParaRPr kumimoji="0" lang="ru-RU" altLang="ru-RU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ragmatica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altLang="ru-RU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ragmatica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altLang="ru-RU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ragmatica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altLang="ru-RU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ragmatica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192105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Количество расселённых и ликвидированных строений, приспособленных для проживания</a:t>
                      </a:r>
                      <a:endParaRPr kumimoji="0" lang="ru-RU" altLang="ru-RU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ragmatica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339</a:t>
                      </a:r>
                      <a:endParaRPr kumimoji="0" lang="ru-RU" altLang="ru-RU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ragmatica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 </a:t>
                      </a:r>
                      <a:endParaRPr kumimoji="0" lang="ru-RU" altLang="ru-RU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ragmatica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kumimoji="0" lang="ru-RU" altLang="ru-RU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ragmatica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</a:t>
                      </a:r>
                      <a:endParaRPr kumimoji="0" lang="ru-RU" altLang="ru-RU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ragmatica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502964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Доля населения, получившего жилые помещения и улучшившего жилищные условия в отчетном году, в общей численности населения, состоящего на учете в качестве нуждающегося в жилых помещениях, %</a:t>
                      </a:r>
                      <a:endParaRPr kumimoji="0" lang="ru-RU" altLang="ru-RU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ragmatica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3,2</a:t>
                      </a:r>
                      <a:endParaRPr kumimoji="0" lang="ru-RU" altLang="ru-RU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ragmatica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2,0</a:t>
                      </a:r>
                      <a:endParaRPr kumimoji="0" lang="ru-RU" altLang="ru-RU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ragmatica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2,0</a:t>
                      </a:r>
                      <a:endParaRPr kumimoji="0" lang="ru-RU" altLang="ru-RU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ragmatica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2,0</a:t>
                      </a:r>
                      <a:endParaRPr kumimoji="0" lang="ru-RU" altLang="ru-RU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ragmatica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5029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Количество застройщиков, получивших субсидию на возмещение части затрат застройщикам (инвесторам) по строительству инженерных сетей и объектов инженерной инфраструктуры в рамках реализации проектов жилищного строительства, застройщик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1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1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2" descr="Рисунок155555 копия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05" y="-20563"/>
            <a:ext cx="9993058" cy="6878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 prstMaterial="matte">
            <a:bevelT/>
            <a:bevelB/>
          </a:sp3d>
          <a:extLst/>
        </p:spPr>
      </p:pic>
      <p:sp>
        <p:nvSpPr>
          <p:cNvPr id="22531" name="Text Box 6"/>
          <p:cNvSpPr txBox="1">
            <a:spLocks noChangeArrowheads="1"/>
          </p:cNvSpPr>
          <p:nvPr/>
        </p:nvSpPr>
        <p:spPr bwMode="auto">
          <a:xfrm>
            <a:off x="4017963" y="2852738"/>
            <a:ext cx="198437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200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22532" name="AutoShape 9"/>
          <p:cNvSpPr>
            <a:spLocks noChangeArrowheads="1"/>
          </p:cNvSpPr>
          <p:nvPr/>
        </p:nvSpPr>
        <p:spPr bwMode="auto">
          <a:xfrm>
            <a:off x="5186363" y="1916113"/>
            <a:ext cx="990600" cy="609600"/>
          </a:xfrm>
          <a:prstGeom prst="wedgeRectCallout">
            <a:avLst>
              <a:gd name="adj1" fmla="val -43750"/>
              <a:gd name="adj2" fmla="val 70000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 anchorCtr="1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ru-RU" altLang="ru-RU" sz="2400" b="1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22533" name="Text Box 10"/>
          <p:cNvSpPr txBox="1">
            <a:spLocks noChangeArrowheads="1"/>
          </p:cNvSpPr>
          <p:nvPr/>
        </p:nvSpPr>
        <p:spPr bwMode="auto">
          <a:xfrm>
            <a:off x="6062663" y="3068638"/>
            <a:ext cx="198437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200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28682" name="Line 20"/>
          <p:cNvSpPr>
            <a:spLocks noChangeShapeType="1"/>
          </p:cNvSpPr>
          <p:nvPr/>
        </p:nvSpPr>
        <p:spPr bwMode="auto">
          <a:xfrm flipV="1">
            <a:off x="1833563" y="2205038"/>
            <a:ext cx="3041650" cy="2519362"/>
          </a:xfrm>
          <a:prstGeom prst="line">
            <a:avLst/>
          </a:prstGeom>
          <a:noFill/>
          <a:ln>
            <a:noFill/>
          </a:ln>
          <a:extLst/>
        </p:spPr>
        <p:txBody>
          <a:bodyPr anchor="ctr" anchorCtr="1">
            <a:spAutoFit/>
          </a:bodyPr>
          <a:lstStyle/>
          <a:p>
            <a:pPr>
              <a:defRPr/>
            </a:pPr>
            <a:endParaRPr lang="ru-RU"/>
          </a:p>
        </p:txBody>
      </p:sp>
      <p:sp>
        <p:nvSpPr>
          <p:cNvPr id="28683" name="Line 21"/>
          <p:cNvSpPr>
            <a:spLocks noChangeShapeType="1"/>
          </p:cNvSpPr>
          <p:nvPr/>
        </p:nvSpPr>
        <p:spPr bwMode="auto">
          <a:xfrm flipV="1">
            <a:off x="1833563" y="2205038"/>
            <a:ext cx="3041650" cy="2519362"/>
          </a:xfrm>
          <a:prstGeom prst="line">
            <a:avLst/>
          </a:prstGeom>
          <a:noFill/>
          <a:ln>
            <a:noFill/>
          </a:ln>
          <a:extLst/>
        </p:spPr>
        <p:txBody>
          <a:bodyPr anchor="ctr" anchorCtr="1">
            <a:spAutoFit/>
          </a:bodyPr>
          <a:lstStyle/>
          <a:p>
            <a:pPr>
              <a:defRPr/>
            </a:pPr>
            <a:endParaRPr lang="ru-RU"/>
          </a:p>
        </p:txBody>
      </p:sp>
      <p:pic>
        <p:nvPicPr>
          <p:cNvPr id="22536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438" y="0"/>
            <a:ext cx="500062" cy="622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26" name="Text Box 3"/>
          <p:cNvSpPr txBox="1">
            <a:spLocks noChangeArrowheads="1"/>
          </p:cNvSpPr>
          <p:nvPr/>
        </p:nvSpPr>
        <p:spPr bwMode="auto">
          <a:xfrm>
            <a:off x="900113" y="0"/>
            <a:ext cx="8985250" cy="3968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r" defTabSz="449263">
              <a:spcBef>
                <a:spcPts val="1000"/>
              </a:spcBef>
              <a:buClr>
                <a:srgbClr val="0000CC"/>
              </a:buClr>
              <a:buSzPct val="100000"/>
              <a:buFont typeface="Arial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sz="2000" b="1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Arial Unicode MS" pitchFamily="34" charset="-128"/>
                <a:cs typeface="Arial Unicode MS" pitchFamily="34" charset="-128"/>
              </a:rPr>
              <a:t>Департамент финансов администрации города Нефтеюганска</a:t>
            </a:r>
          </a:p>
        </p:txBody>
      </p:sp>
      <p:sp>
        <p:nvSpPr>
          <p:cNvPr id="27" name="Line 2"/>
          <p:cNvSpPr>
            <a:spLocks noChangeShapeType="1"/>
          </p:cNvSpPr>
          <p:nvPr/>
        </p:nvSpPr>
        <p:spPr bwMode="auto">
          <a:xfrm>
            <a:off x="725488" y="396875"/>
            <a:ext cx="9180512" cy="1588"/>
          </a:xfrm>
          <a:prstGeom prst="line">
            <a:avLst/>
          </a:prstGeom>
          <a:noFill/>
          <a:ln w="57240">
            <a:solidFill>
              <a:srgbClr val="0000CC"/>
            </a:solidFill>
            <a:miter lim="800000"/>
            <a:headEnd/>
            <a:tailEnd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800" kern="0">
              <a:solidFill>
                <a:srgbClr val="333399"/>
              </a:solidFill>
              <a:cs typeface="Arial" charset="0"/>
            </a:endParaRPr>
          </a:p>
        </p:txBody>
      </p:sp>
      <p:pic>
        <p:nvPicPr>
          <p:cNvPr id="22539" name="Picture 2" descr="http://utmagazine.ru/uploads/content/%D1%81%D1%82%D0%B0%D1%82%D0%B8%D1%81%D1%82%D0%B8%D0%BA%D0%B0-%D1%84%D0%B8%D0%BD%D0%B0%D0%BD%D1%81%D0%BE%D0%B2-%D0%BF%D1%80%D0%B5%D0%B4%D0%BF%D1%80%D0%B8%D1%8F%D1%82%D0%B8%D0%B9-%D0%B8-%D0%BE%D1%80%D0%B3%D0%B0%D0%BD%D0%B8%D0%B7%D0%B0%D1%86%D0%B8%D0%B9.jpg"/>
          <p:cNvPicPr>
            <a:picLocks noGrp="1" noChangeAspect="1" noChangeArrowheads="1"/>
          </p:cNvPicPr>
          <p:nvPr>
            <p:ph type="chart" idx="1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446838" y="482600"/>
            <a:ext cx="3444875" cy="2398713"/>
          </a:xfrm>
          <a:noFill/>
        </p:spPr>
      </p:pic>
      <p:graphicFrame>
        <p:nvGraphicFramePr>
          <p:cNvPr id="2" name="Схема 1"/>
          <p:cNvGraphicFramePr/>
          <p:nvPr/>
        </p:nvGraphicFramePr>
        <p:xfrm>
          <a:off x="19769" y="1788990"/>
          <a:ext cx="7424479" cy="503249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sp>
        <p:nvSpPr>
          <p:cNvPr id="17" name="AutoShape 16"/>
          <p:cNvSpPr>
            <a:spLocks noChangeArrowheads="1"/>
          </p:cNvSpPr>
          <p:nvPr/>
        </p:nvSpPr>
        <p:spPr bwMode="auto">
          <a:xfrm>
            <a:off x="571500" y="548680"/>
            <a:ext cx="7488832" cy="654050"/>
          </a:xfrm>
          <a:prstGeom prst="roundRect">
            <a:avLst>
              <a:gd name="adj" fmla="val 16667"/>
            </a:avLst>
          </a:prstGeom>
          <a:solidFill>
            <a:schemeClr val="bg1">
              <a:lumMod val="75000"/>
            </a:schemeClr>
          </a:solidFill>
          <a:ln w="19050" algn="ctr">
            <a:noFill/>
            <a:round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anchor="ctr"/>
          <a:lstStyle/>
          <a:p>
            <a:pPr>
              <a:spcBef>
                <a:spcPct val="50000"/>
              </a:spcBef>
              <a:defRPr/>
            </a:pPr>
            <a:r>
              <a:rPr lang="ru-RU" altLang="ru-RU" sz="2400" b="1" dirty="0">
                <a:solidFill>
                  <a:schemeClr val="tx1"/>
                </a:solidFill>
                <a:effectLst/>
                <a:cs typeface="Arial" charset="0"/>
              </a:rPr>
              <a:t>На чем основывается составление бюджета</a:t>
            </a:r>
          </a:p>
        </p:txBody>
      </p:sp>
      <p:sp>
        <p:nvSpPr>
          <p:cNvPr id="19" name="AutoShape 16"/>
          <p:cNvSpPr>
            <a:spLocks noChangeArrowheads="1"/>
          </p:cNvSpPr>
          <p:nvPr/>
        </p:nvSpPr>
        <p:spPr bwMode="auto">
          <a:xfrm>
            <a:off x="571500" y="1202730"/>
            <a:ext cx="6265664" cy="560983"/>
          </a:xfrm>
          <a:prstGeom prst="roundRect">
            <a:avLst>
              <a:gd name="adj" fmla="val 16667"/>
            </a:avLst>
          </a:prstGeom>
          <a:solidFill>
            <a:schemeClr val="bg1">
              <a:lumMod val="75000"/>
            </a:schemeClr>
          </a:solidFill>
          <a:ln w="19050" algn="ctr">
            <a:noFill/>
            <a:round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anchor="ctr"/>
          <a:lstStyle/>
          <a:p>
            <a:pPr>
              <a:spcBef>
                <a:spcPct val="50000"/>
              </a:spcBef>
              <a:defRPr/>
            </a:pPr>
            <a:endParaRPr lang="ru-RU" altLang="ru-RU" sz="2000" b="1" dirty="0">
              <a:solidFill>
                <a:schemeClr val="tx1"/>
              </a:solidFill>
              <a:effectLst/>
              <a:cs typeface="Arial" charset="0"/>
            </a:endParaRPr>
          </a:p>
          <a:p>
            <a:pPr>
              <a:spcBef>
                <a:spcPct val="50000"/>
              </a:spcBef>
              <a:defRPr/>
            </a:pPr>
            <a:r>
              <a:rPr lang="ru-RU" altLang="ru-RU" sz="2000" b="1" dirty="0">
                <a:solidFill>
                  <a:schemeClr val="tx1"/>
                </a:solidFill>
                <a:effectLst/>
                <a:cs typeface="Arial" charset="0"/>
              </a:rPr>
              <a:t>Муниципального образования город Нефтеюганск?</a:t>
            </a:r>
          </a:p>
          <a:p>
            <a:pPr>
              <a:spcBef>
                <a:spcPct val="50000"/>
              </a:spcBef>
              <a:defRPr/>
            </a:pPr>
            <a:endParaRPr lang="ru-RU" altLang="ru-RU" sz="2000" b="1" dirty="0">
              <a:solidFill>
                <a:schemeClr val="tx1"/>
              </a:solidFill>
              <a:effectLst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2" descr="Рисунок155555 копия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58018" y="-41970"/>
            <a:ext cx="9993560" cy="68919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 prstMaterial="matte">
            <a:bevelT/>
            <a:bevelB/>
          </a:sp3d>
          <a:extLst/>
        </p:spPr>
      </p:pic>
      <p:sp>
        <p:nvSpPr>
          <p:cNvPr id="59395" name="Text Box 5"/>
          <p:cNvSpPr txBox="1">
            <a:spLocks noChangeArrowheads="1"/>
          </p:cNvSpPr>
          <p:nvPr/>
        </p:nvSpPr>
        <p:spPr bwMode="auto">
          <a:xfrm>
            <a:off x="2063750" y="1981200"/>
            <a:ext cx="8255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ru-RU" altLang="ru-RU" sz="1400" b="1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59396" name="Text Box 6"/>
          <p:cNvSpPr txBox="1">
            <a:spLocks noChangeArrowheads="1"/>
          </p:cNvSpPr>
          <p:nvPr/>
        </p:nvSpPr>
        <p:spPr bwMode="auto">
          <a:xfrm>
            <a:off x="4017963" y="2852738"/>
            <a:ext cx="198437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200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59397" name="Text Box 7"/>
          <p:cNvSpPr txBox="1">
            <a:spLocks noChangeAspect="1" noChangeArrowheads="1"/>
          </p:cNvSpPr>
          <p:nvPr/>
        </p:nvSpPr>
        <p:spPr bwMode="auto">
          <a:xfrm>
            <a:off x="7059613" y="1268413"/>
            <a:ext cx="2495550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Ctr="1">
            <a:spAutoFit/>
          </a:bodyPr>
          <a:lstStyle>
            <a:lvl1pPr marL="457200" indent="-457200"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ru-RU" altLang="ru-RU" sz="1200" b="1" i="1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  <a:p>
            <a:pPr eaLnBrk="1" hangingPunct="1">
              <a:spcBef>
                <a:spcPct val="50000"/>
              </a:spcBef>
              <a:buFontTx/>
              <a:buNone/>
            </a:pPr>
            <a:endParaRPr lang="ru-RU" altLang="ru-RU" sz="1200" b="1" i="1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59398" name="AutoShape 9"/>
          <p:cNvSpPr>
            <a:spLocks noChangeArrowheads="1"/>
          </p:cNvSpPr>
          <p:nvPr/>
        </p:nvSpPr>
        <p:spPr bwMode="auto">
          <a:xfrm>
            <a:off x="5186363" y="1916113"/>
            <a:ext cx="990600" cy="609600"/>
          </a:xfrm>
          <a:prstGeom prst="wedgeRectCallout">
            <a:avLst>
              <a:gd name="adj1" fmla="val -43750"/>
              <a:gd name="adj2" fmla="val 70000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 anchorCtr="1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ru-RU" altLang="ru-RU" sz="2400" b="1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59399" name="Text Box 10"/>
          <p:cNvSpPr txBox="1">
            <a:spLocks noChangeArrowheads="1"/>
          </p:cNvSpPr>
          <p:nvPr/>
        </p:nvSpPr>
        <p:spPr bwMode="auto">
          <a:xfrm>
            <a:off x="6062663" y="3068638"/>
            <a:ext cx="198437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200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20489" name="Line 20"/>
          <p:cNvSpPr>
            <a:spLocks noChangeShapeType="1"/>
          </p:cNvSpPr>
          <p:nvPr/>
        </p:nvSpPr>
        <p:spPr bwMode="auto">
          <a:xfrm flipV="1">
            <a:off x="1833563" y="2205038"/>
            <a:ext cx="3041650" cy="2519362"/>
          </a:xfrm>
          <a:prstGeom prst="line">
            <a:avLst/>
          </a:prstGeom>
          <a:noFill/>
          <a:ln>
            <a:noFill/>
          </a:ln>
          <a:extLst/>
        </p:spPr>
        <p:txBody>
          <a:bodyPr anchor="ctr" anchorCtr="1">
            <a:spAutoFit/>
          </a:bodyPr>
          <a:lstStyle/>
          <a:p>
            <a:pPr>
              <a:defRPr/>
            </a:pPr>
            <a:endParaRPr lang="ru-RU"/>
          </a:p>
        </p:txBody>
      </p:sp>
      <p:sp>
        <p:nvSpPr>
          <p:cNvPr id="20490" name="Line 21"/>
          <p:cNvSpPr>
            <a:spLocks noChangeShapeType="1"/>
          </p:cNvSpPr>
          <p:nvPr/>
        </p:nvSpPr>
        <p:spPr bwMode="auto">
          <a:xfrm flipV="1">
            <a:off x="1833563" y="2205038"/>
            <a:ext cx="3041650" cy="2519362"/>
          </a:xfrm>
          <a:prstGeom prst="line">
            <a:avLst/>
          </a:prstGeom>
          <a:noFill/>
          <a:ln>
            <a:noFill/>
          </a:ln>
          <a:extLst/>
        </p:spPr>
        <p:txBody>
          <a:bodyPr anchor="ctr" anchorCtr="1">
            <a:spAutoFit/>
          </a:bodyPr>
          <a:lstStyle/>
          <a:p>
            <a:pPr>
              <a:defRPr/>
            </a:pPr>
            <a:endParaRPr lang="ru-RU"/>
          </a:p>
        </p:txBody>
      </p:sp>
      <p:pic>
        <p:nvPicPr>
          <p:cNvPr id="59402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438" y="0"/>
            <a:ext cx="500062" cy="622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26" name="Text Box 3"/>
          <p:cNvSpPr txBox="1">
            <a:spLocks noChangeArrowheads="1"/>
          </p:cNvSpPr>
          <p:nvPr/>
        </p:nvSpPr>
        <p:spPr bwMode="auto">
          <a:xfrm>
            <a:off x="900113" y="0"/>
            <a:ext cx="8985250" cy="3968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r" defTabSz="449263">
              <a:spcBef>
                <a:spcPts val="1000"/>
              </a:spcBef>
              <a:buClr>
                <a:srgbClr val="0000CC"/>
              </a:buClr>
              <a:buSzPct val="100000"/>
              <a:buFont typeface="Arial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sz="2000" b="1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Arial Unicode MS" pitchFamily="34" charset="-128"/>
                <a:cs typeface="Arial Unicode MS" pitchFamily="34" charset="-128"/>
              </a:rPr>
              <a:t>Департамент финансов администрации города Нефтеюганска</a:t>
            </a:r>
          </a:p>
        </p:txBody>
      </p:sp>
      <p:sp>
        <p:nvSpPr>
          <p:cNvPr id="27" name="Line 2"/>
          <p:cNvSpPr>
            <a:spLocks noChangeShapeType="1"/>
          </p:cNvSpPr>
          <p:nvPr/>
        </p:nvSpPr>
        <p:spPr bwMode="auto">
          <a:xfrm>
            <a:off x="725488" y="396875"/>
            <a:ext cx="9180512" cy="1588"/>
          </a:xfrm>
          <a:prstGeom prst="line">
            <a:avLst/>
          </a:prstGeom>
          <a:noFill/>
          <a:ln w="57240">
            <a:solidFill>
              <a:srgbClr val="0000CC"/>
            </a:solidFill>
            <a:miter lim="800000"/>
            <a:headEnd/>
            <a:tailEnd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800" kern="0">
              <a:solidFill>
                <a:srgbClr val="333399"/>
              </a:solidFill>
              <a:cs typeface="Arial" charset="0"/>
            </a:endParaRPr>
          </a:p>
        </p:txBody>
      </p:sp>
      <p:sp>
        <p:nvSpPr>
          <p:cNvPr id="59405" name="Text Box 14"/>
          <p:cNvSpPr txBox="1">
            <a:spLocks noChangeArrowheads="1"/>
          </p:cNvSpPr>
          <p:nvPr/>
        </p:nvSpPr>
        <p:spPr bwMode="auto">
          <a:xfrm>
            <a:off x="2790825" y="1682750"/>
            <a:ext cx="1127125" cy="34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000" tIns="18000" rIns="18000" bIns="18000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ru-RU" altLang="ru-RU" sz="2000" b="1" u="sng"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ЦЕЛЬ</a:t>
            </a:r>
            <a:r>
              <a:rPr lang="ru-RU" altLang="ru-RU" sz="2000" b="1"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:</a:t>
            </a:r>
          </a:p>
        </p:txBody>
      </p:sp>
      <p:sp>
        <p:nvSpPr>
          <p:cNvPr id="16" name="AutoShape 18"/>
          <p:cNvSpPr>
            <a:spLocks noChangeArrowheads="1"/>
          </p:cNvSpPr>
          <p:nvPr/>
        </p:nvSpPr>
        <p:spPr bwMode="auto">
          <a:xfrm>
            <a:off x="4017963" y="1622259"/>
            <a:ext cx="5537200" cy="538329"/>
          </a:xfrm>
          <a:prstGeom prst="roundRect">
            <a:avLst>
              <a:gd name="adj" fmla="val 16667"/>
            </a:avLst>
          </a:prstGeom>
          <a:solidFill>
            <a:schemeClr val="bg1">
              <a:lumMod val="75000"/>
            </a:schemeClr>
          </a:solidFill>
          <a:ln w="19050" algn="ctr">
            <a:noFill/>
            <a:round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anchor="ctr"/>
          <a:lstStyle/>
          <a:p>
            <a:pPr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100" b="1" dirty="0">
                <a:solidFill>
                  <a:srgbClr val="000000"/>
                </a:solidFill>
                <a:effectLst/>
                <a:cs typeface="Arial" charset="0"/>
              </a:rPr>
              <a:t>Создание условий для повышения надежности и качества предоставления жилищно-коммунальных услуг, уровня комфортности проживания и эффективности использования топливно-энергетических ресурсов</a:t>
            </a:r>
          </a:p>
        </p:txBody>
      </p:sp>
      <p:sp>
        <p:nvSpPr>
          <p:cNvPr id="59409" name="Text Box 14"/>
          <p:cNvSpPr txBox="1">
            <a:spLocks noChangeArrowheads="1"/>
          </p:cNvSpPr>
          <p:nvPr/>
        </p:nvSpPr>
        <p:spPr bwMode="auto">
          <a:xfrm>
            <a:off x="322263" y="2897188"/>
            <a:ext cx="1255712" cy="344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000" tIns="18000" rIns="18000" bIns="18000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ru-RU" altLang="ru-RU" sz="2000" b="1" u="sng"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ЗАДАЧИ</a:t>
            </a:r>
            <a:r>
              <a:rPr lang="ru-RU" altLang="ru-RU" sz="2000" b="1"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:</a:t>
            </a:r>
          </a:p>
        </p:txBody>
      </p:sp>
      <p:pic>
        <p:nvPicPr>
          <p:cNvPr id="59410" name="Picture 24" descr="http://moskarik.ru/_bd/147/14703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58738" y="506413"/>
            <a:ext cx="2309813" cy="2073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AutoShape 18"/>
          <p:cNvSpPr>
            <a:spLocks noChangeArrowheads="1"/>
          </p:cNvSpPr>
          <p:nvPr/>
        </p:nvSpPr>
        <p:spPr bwMode="auto">
          <a:xfrm>
            <a:off x="1611412" y="2203451"/>
            <a:ext cx="8081391" cy="2520478"/>
          </a:xfrm>
          <a:prstGeom prst="roundRect">
            <a:avLst>
              <a:gd name="adj" fmla="val 16667"/>
            </a:avLst>
          </a:prstGeom>
          <a:solidFill>
            <a:schemeClr val="bg1">
              <a:lumMod val="85000"/>
            </a:schemeClr>
          </a:solidFill>
          <a:ln w="19050" algn="ctr">
            <a:noFill/>
            <a:round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anchor="ctr"/>
          <a:lstStyle/>
          <a:p>
            <a:pPr marL="171450" indent="-171450" algn="l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lang="ru-RU" sz="1200" b="1" i="1" dirty="0">
                <a:solidFill>
                  <a:srgbClr val="000000"/>
                </a:solidFill>
                <a:effectLst/>
                <a:cs typeface="Arial" charset="0"/>
              </a:rPr>
              <a:t>Модернизация и поддержание функционирования объектов коммунального комплекса</a:t>
            </a:r>
          </a:p>
          <a:p>
            <a:pPr algn="l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ru-RU" sz="1200" b="1" i="1" dirty="0">
              <a:solidFill>
                <a:srgbClr val="000000"/>
              </a:solidFill>
              <a:effectLst/>
              <a:cs typeface="Arial" charset="0"/>
            </a:endParaRPr>
          </a:p>
          <a:p>
            <a:pPr marL="171450" indent="-171450" algn="l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lang="ru-RU" sz="1200" b="1" i="1" dirty="0">
                <a:solidFill>
                  <a:srgbClr val="000000"/>
                </a:solidFill>
                <a:effectLst/>
                <a:cs typeface="Arial" charset="0"/>
              </a:rPr>
              <a:t>Обеспечение равных прав потребителей на получение коммунальных ресурсов</a:t>
            </a:r>
          </a:p>
          <a:p>
            <a:pPr algn="l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ru-RU" sz="1200" b="1" i="1" dirty="0">
              <a:solidFill>
                <a:srgbClr val="000000"/>
              </a:solidFill>
              <a:effectLst/>
              <a:cs typeface="Arial" charset="0"/>
            </a:endParaRPr>
          </a:p>
          <a:p>
            <a:pPr marL="171450" indent="-171450" algn="l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lang="ru-RU" sz="1200" b="1" i="1" dirty="0">
                <a:solidFill>
                  <a:srgbClr val="000000"/>
                </a:solidFill>
                <a:effectLst/>
                <a:cs typeface="Arial" charset="0"/>
              </a:rPr>
              <a:t>Улучшение технического состояния многоквартирных домов, повышение их энергетической эффективности</a:t>
            </a:r>
          </a:p>
          <a:p>
            <a:pPr algn="l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ru-RU" sz="1200" b="1" i="1" dirty="0">
              <a:solidFill>
                <a:srgbClr val="000000"/>
              </a:solidFill>
              <a:effectLst/>
              <a:cs typeface="Arial" charset="0"/>
            </a:endParaRPr>
          </a:p>
          <a:p>
            <a:pPr marL="171450" indent="-171450" algn="l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lang="ru-RU" sz="1200" b="1" i="1" dirty="0">
                <a:solidFill>
                  <a:srgbClr val="000000"/>
                </a:solidFill>
                <a:effectLst/>
                <a:cs typeface="Arial" charset="0"/>
              </a:rPr>
              <a:t>Создание условий для переселения из непригодных для проживания жилых помещений</a:t>
            </a:r>
          </a:p>
          <a:p>
            <a:pPr algn="l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ru-RU" sz="1200" b="1" i="1" dirty="0">
              <a:solidFill>
                <a:srgbClr val="000000"/>
              </a:solidFill>
              <a:effectLst/>
              <a:cs typeface="Arial" charset="0"/>
            </a:endParaRPr>
          </a:p>
          <a:p>
            <a:pPr marL="171450" indent="-171450" algn="l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lang="ru-RU" sz="1200" b="1" i="1" dirty="0">
                <a:solidFill>
                  <a:srgbClr val="000000"/>
                </a:solidFill>
                <a:effectLst/>
                <a:cs typeface="Arial" charset="0"/>
              </a:rPr>
              <a:t>Повышение качества жизни населения за счет обеспечения рационального использования энергетических ресурсов в экономике и социальной сфере города</a:t>
            </a:r>
          </a:p>
          <a:p>
            <a:pPr algn="l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ru-RU" sz="1200" b="1" i="1" dirty="0">
              <a:solidFill>
                <a:srgbClr val="000000"/>
              </a:solidFill>
              <a:effectLst/>
              <a:cs typeface="Arial" charset="0"/>
            </a:endParaRPr>
          </a:p>
          <a:p>
            <a:pPr marL="171450" indent="-171450" algn="l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lang="ru-RU" sz="1200" b="1" i="1" dirty="0">
                <a:solidFill>
                  <a:srgbClr val="000000"/>
                </a:solidFill>
                <a:effectLst/>
                <a:cs typeface="Arial" charset="0"/>
              </a:rPr>
              <a:t>Создание условий для улучшения санитарного состояния городских территорий</a:t>
            </a:r>
          </a:p>
          <a:p>
            <a:pPr algn="l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ru-RU" sz="1200" b="1" i="1" dirty="0">
              <a:solidFill>
                <a:srgbClr val="000000"/>
              </a:solidFill>
              <a:effectLst/>
              <a:cs typeface="Arial" charset="0"/>
            </a:endParaRPr>
          </a:p>
          <a:p>
            <a:pPr marL="171450" indent="-171450" algn="l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lang="ru-RU" sz="1200" b="1" i="1" dirty="0">
                <a:solidFill>
                  <a:srgbClr val="000000"/>
                </a:solidFill>
                <a:effectLst/>
                <a:cs typeface="Arial" charset="0"/>
              </a:rPr>
              <a:t>Улучшение эстетического облика города</a:t>
            </a:r>
          </a:p>
          <a:p>
            <a:pPr marL="171450" indent="-171450" algn="l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endParaRPr lang="ru-RU" sz="1200" b="1" i="1" dirty="0">
              <a:solidFill>
                <a:srgbClr val="000000"/>
              </a:solidFill>
              <a:effectLst/>
              <a:cs typeface="Arial" charset="0"/>
            </a:endParaRPr>
          </a:p>
          <a:p>
            <a:pPr marL="171450" indent="-171450" algn="l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lang="ru-RU" sz="1200" b="1" i="1" dirty="0">
                <a:solidFill>
                  <a:srgbClr val="000000"/>
                </a:solidFill>
                <a:effectLst/>
                <a:cs typeface="Arial" charset="0"/>
              </a:rPr>
              <a:t>Обеспечение достижения показателей муниципальной программы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1742185" y="344667"/>
            <a:ext cx="8034384" cy="1200329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r">
              <a:defRPr/>
            </a:pPr>
            <a:r>
              <a:rPr lang="ru-RU" sz="2400" b="1" dirty="0">
                <a:solidFill>
                  <a:schemeClr val="tx1"/>
                </a:solidFill>
                <a:effectLst/>
              </a:rPr>
              <a:t>Расходы на реализацию муниципальной программы «Развитие    жилищно-коммунального комплекса в городе Нефтеюганске в 2014-2020 годах»</a:t>
            </a:r>
          </a:p>
        </p:txBody>
      </p:sp>
      <p:graphicFrame>
        <p:nvGraphicFramePr>
          <p:cNvPr id="22" name="Таблица 21"/>
          <p:cNvGraphicFramePr>
            <a:graphicFrameLocks noGrp="1"/>
          </p:cNvGraphicFramePr>
          <p:nvPr/>
        </p:nvGraphicFramePr>
        <p:xfrm>
          <a:off x="704850" y="4868863"/>
          <a:ext cx="8234363" cy="1917698"/>
        </p:xfrm>
        <a:graphic>
          <a:graphicData uri="http://schemas.openxmlformats.org/drawingml/2006/table">
            <a:tbl>
              <a:tblPr/>
              <a:tblGrid>
                <a:gridCol w="4751781"/>
                <a:gridCol w="1151947"/>
                <a:gridCol w="1151947"/>
                <a:gridCol w="1178688"/>
              </a:tblGrid>
              <a:tr h="21645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algn="ctr" defTabSz="914400" rtl="0" eaLnBrk="1" fontAlgn="b" latinLnBrk="0" hangingPunct="1"/>
                      <a:r>
                        <a:rPr lang="ru-RU" sz="1200" b="1" i="1" u="none" strike="noStrike" kern="1200" dirty="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подпрограммы</a:t>
                      </a:r>
                      <a:endParaRPr lang="ru-RU" sz="1200" b="1" i="1" u="none" strike="noStrike" kern="1200" dirty="0">
                        <a:solidFill>
                          <a:srgbClr val="000000"/>
                        </a:solidFill>
                        <a:latin typeface="Times New Roman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i="1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2018 год</a:t>
                      </a:r>
                      <a:endParaRPr lang="ru-RU" sz="1200" b="1" i="1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ru-RU" sz="1200" b="1" i="1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2019 год</a:t>
                      </a:r>
                      <a:endParaRPr lang="ru-RU" sz="1200" b="1" i="1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ru-RU" sz="1200" b="1" i="1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2020 год</a:t>
                      </a:r>
                      <a:endParaRPr lang="ru-RU" sz="1200" b="1" i="1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50000"/>
                      </a:schemeClr>
                    </a:solidFill>
                  </a:tcPr>
                </a:tc>
              </a:tr>
              <a:tr h="26698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eaLnBrk="1" hangingPunct="1">
                        <a:spcBef>
                          <a:spcPct val="50000"/>
                        </a:spcBef>
                        <a:buFontTx/>
                        <a:buNone/>
                      </a:pPr>
                      <a:r>
                        <a:rPr lang="ru-RU" altLang="ru-RU" sz="1200" b="1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Всего, в том числе:</a:t>
                      </a:r>
                      <a:endParaRPr lang="ru-RU" altLang="ru-RU" sz="1200" b="1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614 009 100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482 644 200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478 948 200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75336">
                <a:tc>
                  <a:txBody>
                    <a:bodyPr/>
                    <a:lstStyle/>
                    <a:p>
                      <a:pPr marL="0" algn="l" defTabSz="914400" rtl="0" eaLnBrk="1" fontAlgn="b" latinLnBrk="0" hangingPunct="1">
                        <a:spcBef>
                          <a:spcPct val="50000"/>
                        </a:spcBef>
                        <a:buFontTx/>
                        <a:buNone/>
                      </a:pPr>
                      <a:r>
                        <a:rPr lang="ru-RU" sz="1200" b="0" i="0" u="none" strike="noStrike" kern="1200" dirty="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Создание </a:t>
                      </a:r>
                      <a:r>
                        <a:rPr lang="ru-RU" sz="1200" b="0" i="0" u="none" strike="noStrike" kern="1200" dirty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условий для обеспечения качественными коммунальными </a:t>
                      </a:r>
                      <a:r>
                        <a:rPr lang="ru-RU" sz="1200" b="0" i="0" u="none" strike="noStrike" kern="1200" dirty="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услугами</a:t>
                      </a:r>
                      <a:endParaRPr lang="ru-RU" sz="1200" b="0" i="0" u="none" strike="noStrike" kern="1200" dirty="0">
                        <a:solidFill>
                          <a:srgbClr val="000000"/>
                        </a:solidFill>
                        <a:latin typeface="Times New Roman"/>
                        <a:ea typeface="+mn-ea"/>
                        <a:cs typeface="+mn-cs"/>
                      </a:endParaRPr>
                    </a:p>
                  </a:txBody>
                  <a:tcPr marL="9524" marR="9524" marT="95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107 425 300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42 662 000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38 867 500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75336">
                <a:tc>
                  <a:txBody>
                    <a:bodyPr/>
                    <a:lstStyle/>
                    <a:p>
                      <a:pPr marL="0" algn="l" defTabSz="914400" rtl="0" eaLnBrk="1" fontAlgn="b" latinLnBrk="0" hangingPunct="1">
                        <a:spcBef>
                          <a:spcPct val="50000"/>
                        </a:spcBef>
                        <a:buFontTx/>
                        <a:buNone/>
                      </a:pPr>
                      <a:r>
                        <a:rPr lang="ru-RU" sz="1200" b="0" i="0" u="none" strike="noStrike" kern="1200" dirty="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Создание </a:t>
                      </a:r>
                      <a:r>
                        <a:rPr lang="ru-RU" sz="1200" b="0" i="0" u="none" strike="noStrike" kern="1200" dirty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условий для обеспечения доступности и повышения качества жилищных </a:t>
                      </a:r>
                      <a:r>
                        <a:rPr lang="ru-RU" sz="1200" b="0" i="0" u="none" strike="noStrike" kern="1200" dirty="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услуг</a:t>
                      </a:r>
                      <a:endParaRPr lang="ru-RU" sz="1200" b="0" i="0" u="none" strike="noStrike" kern="1200" dirty="0">
                        <a:solidFill>
                          <a:srgbClr val="000000"/>
                        </a:solidFill>
                        <a:latin typeface="Times New Roman"/>
                        <a:ea typeface="+mn-ea"/>
                        <a:cs typeface="+mn-cs"/>
                      </a:endParaRPr>
                    </a:p>
                  </a:txBody>
                  <a:tcPr marL="9524" marR="9524" marT="95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26 995 800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26 995 800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26 995 800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37760">
                <a:tc>
                  <a:txBody>
                    <a:bodyPr/>
                    <a:lstStyle/>
                    <a:p>
                      <a:pPr marL="0" algn="l" defTabSz="914400" rtl="0" eaLnBrk="1" fontAlgn="b" latinLnBrk="0" hangingPunct="1">
                        <a:spcBef>
                          <a:spcPct val="50000"/>
                        </a:spcBef>
                        <a:buFontTx/>
                        <a:buNone/>
                      </a:pPr>
                      <a:r>
                        <a:rPr lang="ru-RU" sz="1200" b="0" i="0" u="none" strike="noStrike" kern="1200" dirty="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Повышение </a:t>
                      </a:r>
                      <a:r>
                        <a:rPr lang="ru-RU" sz="1200" b="0" i="0" u="none" strike="noStrike" kern="1200" dirty="0" err="1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энергоэффективности</a:t>
                      </a:r>
                      <a:r>
                        <a:rPr lang="ru-RU" sz="1200" b="0" i="0" u="none" strike="noStrike" kern="1200" dirty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 в отраслях </a:t>
                      </a:r>
                      <a:r>
                        <a:rPr lang="ru-RU" sz="1200" b="0" i="0" u="none" strike="noStrike" kern="1200" dirty="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экономики</a:t>
                      </a:r>
                      <a:endParaRPr lang="ru-RU" sz="1200" b="0" i="0" u="none" strike="noStrike" kern="1200" dirty="0">
                        <a:solidFill>
                          <a:srgbClr val="000000"/>
                        </a:solidFill>
                        <a:latin typeface="Times New Roman"/>
                        <a:ea typeface="+mn-ea"/>
                        <a:cs typeface="+mn-cs"/>
                      </a:endParaRPr>
                    </a:p>
                  </a:txBody>
                  <a:tcPr marL="9524" marR="9524" marT="95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5 435 000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5 435 000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5 435 000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22915">
                <a:tc>
                  <a:txBody>
                    <a:bodyPr/>
                    <a:lstStyle/>
                    <a:p>
                      <a:pPr marL="0" algn="l" defTabSz="914400" rtl="0" eaLnBrk="1" fontAlgn="b" latinLnBrk="0" hangingPunct="1">
                        <a:spcBef>
                          <a:spcPct val="50000"/>
                        </a:spcBef>
                        <a:buFontTx/>
                        <a:buNone/>
                      </a:pPr>
                      <a:r>
                        <a:rPr lang="ru-RU" sz="1200" b="0" i="0" u="none" strike="noStrike" kern="1200" dirty="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Повышение </a:t>
                      </a:r>
                      <a:r>
                        <a:rPr lang="ru-RU" sz="1200" b="0" i="0" u="none" strike="noStrike" kern="1200" dirty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уровня благоустроенности </a:t>
                      </a:r>
                      <a:r>
                        <a:rPr lang="ru-RU" sz="1200" b="0" i="0" u="none" strike="noStrike" kern="1200" dirty="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города</a:t>
                      </a:r>
                      <a:endParaRPr lang="ru-RU" sz="1200" b="0" i="0" u="none" strike="noStrike" kern="1200" dirty="0">
                        <a:solidFill>
                          <a:srgbClr val="000000"/>
                        </a:solidFill>
                        <a:latin typeface="Times New Roman"/>
                        <a:ea typeface="+mn-ea"/>
                        <a:cs typeface="+mn-cs"/>
                      </a:endParaRPr>
                    </a:p>
                  </a:txBody>
                  <a:tcPr marL="9524" marR="9524" marT="95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261 151 200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195 478 200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195 478 200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22915">
                <a:tc>
                  <a:txBody>
                    <a:bodyPr/>
                    <a:lstStyle/>
                    <a:p>
                      <a:pPr marL="0" algn="l" defTabSz="914400" rtl="0" eaLnBrk="1" fontAlgn="b" latinLnBrk="0" hangingPunct="1">
                        <a:spcBef>
                          <a:spcPct val="50000"/>
                        </a:spcBef>
                        <a:buFontTx/>
                        <a:buNone/>
                      </a:pPr>
                      <a:r>
                        <a:rPr lang="ru-RU" sz="1200" b="0" i="0" u="none" strike="noStrike" kern="1200" dirty="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Обеспечение </a:t>
                      </a:r>
                      <a:r>
                        <a:rPr lang="ru-RU" sz="1200" b="0" i="0" u="none" strike="noStrike" kern="1200" dirty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реализации муниципальной </a:t>
                      </a:r>
                      <a:r>
                        <a:rPr lang="ru-RU" sz="1200" b="0" i="0" u="none" strike="noStrike" kern="1200" dirty="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программы</a:t>
                      </a:r>
                      <a:endParaRPr lang="ru-RU" sz="1200" b="0" i="0" u="none" strike="noStrike" kern="1200" dirty="0">
                        <a:solidFill>
                          <a:srgbClr val="000000"/>
                        </a:solidFill>
                        <a:latin typeface="Times New Roman"/>
                        <a:ea typeface="+mn-ea"/>
                        <a:cs typeface="+mn-cs"/>
                      </a:endParaRPr>
                    </a:p>
                  </a:txBody>
                  <a:tcPr marL="9524" marR="9524" marT="95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213 001 800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212 073 200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212 171 700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2" descr="Рисунок155555 копия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8756" y="-33933"/>
            <a:ext cx="9993560" cy="68919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 prstMaterial="matte">
            <a:bevelT/>
            <a:bevelB/>
          </a:sp3d>
          <a:extLst/>
        </p:spPr>
      </p:pic>
      <p:sp>
        <p:nvSpPr>
          <p:cNvPr id="60419" name="Text Box 5"/>
          <p:cNvSpPr txBox="1">
            <a:spLocks noChangeArrowheads="1"/>
          </p:cNvSpPr>
          <p:nvPr/>
        </p:nvSpPr>
        <p:spPr bwMode="auto">
          <a:xfrm>
            <a:off x="2063750" y="1981200"/>
            <a:ext cx="8255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ru-RU" altLang="ru-RU" sz="1400" b="1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60420" name="Text Box 6"/>
          <p:cNvSpPr txBox="1">
            <a:spLocks noChangeArrowheads="1"/>
          </p:cNvSpPr>
          <p:nvPr/>
        </p:nvSpPr>
        <p:spPr bwMode="auto">
          <a:xfrm>
            <a:off x="4017963" y="2852738"/>
            <a:ext cx="198437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200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60421" name="Text Box 10"/>
          <p:cNvSpPr txBox="1">
            <a:spLocks noChangeArrowheads="1"/>
          </p:cNvSpPr>
          <p:nvPr/>
        </p:nvSpPr>
        <p:spPr bwMode="auto">
          <a:xfrm>
            <a:off x="6062663" y="3068638"/>
            <a:ext cx="198437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200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20489" name="Line 20"/>
          <p:cNvSpPr>
            <a:spLocks noChangeShapeType="1"/>
          </p:cNvSpPr>
          <p:nvPr/>
        </p:nvSpPr>
        <p:spPr bwMode="auto">
          <a:xfrm flipV="1">
            <a:off x="1833563" y="2205038"/>
            <a:ext cx="3041650" cy="2519362"/>
          </a:xfrm>
          <a:prstGeom prst="line">
            <a:avLst/>
          </a:prstGeom>
          <a:noFill/>
          <a:ln>
            <a:noFill/>
          </a:ln>
          <a:extLst/>
        </p:spPr>
        <p:txBody>
          <a:bodyPr anchor="ctr" anchorCtr="1">
            <a:spAutoFit/>
          </a:bodyPr>
          <a:lstStyle/>
          <a:p>
            <a:pPr>
              <a:defRPr/>
            </a:pPr>
            <a:endParaRPr lang="ru-RU"/>
          </a:p>
        </p:txBody>
      </p:sp>
      <p:sp>
        <p:nvSpPr>
          <p:cNvPr id="20490" name="Line 21"/>
          <p:cNvSpPr>
            <a:spLocks noChangeShapeType="1"/>
          </p:cNvSpPr>
          <p:nvPr/>
        </p:nvSpPr>
        <p:spPr bwMode="auto">
          <a:xfrm flipV="1">
            <a:off x="1833563" y="2205038"/>
            <a:ext cx="3041650" cy="2519362"/>
          </a:xfrm>
          <a:prstGeom prst="line">
            <a:avLst/>
          </a:prstGeom>
          <a:noFill/>
          <a:ln>
            <a:noFill/>
          </a:ln>
          <a:extLst/>
        </p:spPr>
        <p:txBody>
          <a:bodyPr anchor="ctr" anchorCtr="1">
            <a:spAutoFit/>
          </a:bodyPr>
          <a:lstStyle/>
          <a:p>
            <a:pPr>
              <a:defRPr/>
            </a:pPr>
            <a:endParaRPr lang="ru-RU"/>
          </a:p>
        </p:txBody>
      </p:sp>
      <p:pic>
        <p:nvPicPr>
          <p:cNvPr id="60424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438" y="0"/>
            <a:ext cx="500062" cy="622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26" name="Text Box 3"/>
          <p:cNvSpPr txBox="1">
            <a:spLocks noChangeArrowheads="1"/>
          </p:cNvSpPr>
          <p:nvPr/>
        </p:nvSpPr>
        <p:spPr bwMode="auto">
          <a:xfrm>
            <a:off x="900113" y="0"/>
            <a:ext cx="8985250" cy="3968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r" defTabSz="449263">
              <a:spcBef>
                <a:spcPts val="1000"/>
              </a:spcBef>
              <a:buClr>
                <a:srgbClr val="0000CC"/>
              </a:buClr>
              <a:buSzPct val="100000"/>
              <a:buFont typeface="Arial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sz="2000" b="1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Arial Unicode MS" pitchFamily="34" charset="-128"/>
                <a:cs typeface="Arial Unicode MS" pitchFamily="34" charset="-128"/>
              </a:rPr>
              <a:t>Департамент финансов администрации города Нефтеюганска</a:t>
            </a:r>
          </a:p>
        </p:txBody>
      </p:sp>
      <p:sp>
        <p:nvSpPr>
          <p:cNvPr id="27" name="Line 2"/>
          <p:cNvSpPr>
            <a:spLocks noChangeShapeType="1"/>
          </p:cNvSpPr>
          <p:nvPr/>
        </p:nvSpPr>
        <p:spPr bwMode="auto">
          <a:xfrm>
            <a:off x="725488" y="396875"/>
            <a:ext cx="9180512" cy="1588"/>
          </a:xfrm>
          <a:prstGeom prst="line">
            <a:avLst/>
          </a:prstGeom>
          <a:noFill/>
          <a:ln w="57240">
            <a:solidFill>
              <a:srgbClr val="0000CC"/>
            </a:solidFill>
            <a:miter lim="800000"/>
            <a:headEnd/>
            <a:tailEnd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800" kern="0">
              <a:solidFill>
                <a:srgbClr val="333399"/>
              </a:solidFill>
              <a:cs typeface="Arial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058789" y="396875"/>
            <a:ext cx="7803679" cy="1200329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r">
              <a:defRPr/>
            </a:pPr>
            <a:r>
              <a:rPr lang="ru-RU" sz="2400" b="1" dirty="0">
                <a:solidFill>
                  <a:schemeClr val="tx1"/>
                </a:solidFill>
                <a:effectLst/>
              </a:rPr>
              <a:t>Результаты достижения целей муниципальной программы «Развитие    жилищно-коммунального комплекса в городе Нефтеюганске в 2014-2020 годах»</a:t>
            </a:r>
          </a:p>
        </p:txBody>
      </p:sp>
      <p:graphicFrame>
        <p:nvGraphicFramePr>
          <p:cNvPr id="13" name="Таблица 12"/>
          <p:cNvGraphicFramePr>
            <a:graphicFrameLocks noGrp="1"/>
          </p:cNvGraphicFramePr>
          <p:nvPr/>
        </p:nvGraphicFramePr>
        <p:xfrm>
          <a:off x="155575" y="1773238"/>
          <a:ext cx="9756775" cy="4391030"/>
        </p:xfrm>
        <a:graphic>
          <a:graphicData uri="http://schemas.openxmlformats.org/drawingml/2006/table">
            <a:tbl>
              <a:tblPr/>
              <a:tblGrid>
                <a:gridCol w="6480175"/>
                <a:gridCol w="1081088"/>
                <a:gridCol w="719137"/>
                <a:gridCol w="792163"/>
                <a:gridCol w="684212"/>
              </a:tblGrid>
              <a:tr h="365759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Наименование показателей результатов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F7F7F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Базовый показатель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F7F7F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2018 год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F7F7F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2019 год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F7F7F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2020 год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F7F7F"/>
                    </a:solidFill>
                  </a:tcPr>
                </a:tc>
              </a:tr>
              <a:tr h="184123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Batang" pitchFamily="18" charset="-127"/>
                        </a:rPr>
                        <a:t>Увеличение мощности станции обезжелезивания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Batang" pitchFamily="18" charset="-127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Batang" pitchFamily="18" charset="-127"/>
                        </a:rPr>
                        <a:t>0</a:t>
                      </a:r>
                      <a:endParaRPr kumimoji="0" lang="ru-RU" alt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Batang" pitchFamily="18" charset="-127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Batang" pitchFamily="18" charset="-127"/>
                          <a:cs typeface="+mn-cs"/>
                        </a:rPr>
                        <a:t>22800</a:t>
                      </a: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Batang" pitchFamily="18" charset="-127"/>
                          <a:cs typeface="+mn-cs"/>
                        </a:rPr>
                        <a:t>22800</a:t>
                      </a: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Batang" pitchFamily="18" charset="-127"/>
                          <a:cs typeface="+mn-cs"/>
                        </a:rPr>
                        <a:t>22800</a:t>
                      </a: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84121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Batang" pitchFamily="18" charset="-127"/>
                        </a:rPr>
                        <a:t>Увеличение мощности канализационно-очистных сооружений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Batang" pitchFamily="18" charset="-127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Batang" pitchFamily="18" charset="-127"/>
                        </a:rPr>
                        <a:t>0</a:t>
                      </a:r>
                      <a:endParaRPr kumimoji="0" lang="ru-RU" alt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Batang" pitchFamily="18" charset="-127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Batang" pitchFamily="18" charset="-127"/>
                          <a:cs typeface="+mn-cs"/>
                        </a:rPr>
                        <a:t>25000</a:t>
                      </a: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Batang" pitchFamily="18" charset="-127"/>
                          <a:cs typeface="+mn-cs"/>
                        </a:rPr>
                        <a:t>25000</a:t>
                      </a: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Batang" pitchFamily="18" charset="-127"/>
                          <a:cs typeface="+mn-cs"/>
                        </a:rPr>
                        <a:t>25000</a:t>
                      </a: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182536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Batang" pitchFamily="18" charset="-127"/>
                        </a:rPr>
                        <a:t>Увеличение протяжённости сетей газоснабжения в 11а микрорайоне г.Нефтеюганска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Batang" pitchFamily="18" charset="-127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Batang" pitchFamily="18" charset="-127"/>
                        </a:rPr>
                        <a:t>7,55</a:t>
                      </a:r>
                      <a:endParaRPr kumimoji="0" lang="ru-RU" alt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Batang" pitchFamily="18" charset="-127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Batang" pitchFamily="18" charset="-127"/>
                          <a:cs typeface="+mn-cs"/>
                        </a:rPr>
                        <a:t>8,96</a:t>
                      </a: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Batang" pitchFamily="18" charset="-127"/>
                          <a:cs typeface="+mn-cs"/>
                        </a:rPr>
                        <a:t>8,96</a:t>
                      </a: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Batang" pitchFamily="18" charset="-127"/>
                          <a:cs typeface="+mn-cs"/>
                        </a:rPr>
                        <a:t>8,96</a:t>
                      </a: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61899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Batang" pitchFamily="18" charset="-127"/>
                        </a:rPr>
                        <a:t>Увеличение протяжённости капитально отремонтированных сетей водоснабжения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Batang" pitchFamily="18" charset="-127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Batang" pitchFamily="18" charset="-127"/>
                        </a:rPr>
                        <a:t>4,186</a:t>
                      </a:r>
                      <a:endParaRPr kumimoji="0" lang="ru-RU" alt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Batang" pitchFamily="18" charset="-127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Batang" pitchFamily="18" charset="-127"/>
                          <a:cs typeface="+mn-cs"/>
                        </a:rPr>
                        <a:t>7,024</a:t>
                      </a: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Batang" pitchFamily="18" charset="-127"/>
                          <a:cs typeface="+mn-cs"/>
                        </a:rPr>
                        <a:t>7,024</a:t>
                      </a: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Batang" pitchFamily="18" charset="-127"/>
                          <a:cs typeface="+mn-cs"/>
                        </a:rPr>
                        <a:t>7,024</a:t>
                      </a: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64834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Batang" pitchFamily="18" charset="-127"/>
                        </a:rPr>
                        <a:t>Увеличение протяжённости капитально отремонтированных сетей водоотведения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Batang" pitchFamily="18" charset="-127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Batang" pitchFamily="18" charset="-127"/>
                        </a:rPr>
                        <a:t>0,324</a:t>
                      </a:r>
                      <a:endParaRPr kumimoji="0" lang="ru-RU" alt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Batang" pitchFamily="18" charset="-127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Batang" pitchFamily="18" charset="-127"/>
                          <a:cs typeface="+mn-cs"/>
                        </a:rPr>
                        <a:t>0,364</a:t>
                      </a: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Batang" pitchFamily="18" charset="-127"/>
                          <a:cs typeface="+mn-cs"/>
                        </a:rPr>
                        <a:t>0,364</a:t>
                      </a: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Batang" pitchFamily="18" charset="-127"/>
                          <a:cs typeface="+mn-cs"/>
                        </a:rPr>
                        <a:t>0,364</a:t>
                      </a: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188769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Batang" pitchFamily="18" charset="-127"/>
                        </a:rPr>
                        <a:t>Увеличение протяжённости капитально отремонтированных сетей теплоснабжения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Batang" pitchFamily="18" charset="-127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Batang" pitchFamily="18" charset="-127"/>
                        </a:rPr>
                        <a:t>0,157</a:t>
                      </a:r>
                      <a:endParaRPr kumimoji="0" lang="ru-RU" alt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Batang" pitchFamily="18" charset="-127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Batang" pitchFamily="18" charset="-127"/>
                          <a:cs typeface="+mn-cs"/>
                        </a:rPr>
                        <a:t>1,968</a:t>
                      </a: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Batang" pitchFamily="18" charset="-127"/>
                          <a:cs typeface="+mn-cs"/>
                        </a:rPr>
                        <a:t>1,968</a:t>
                      </a: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Batang" pitchFamily="18" charset="-127"/>
                          <a:cs typeface="+mn-cs"/>
                        </a:rPr>
                        <a:t>1,968</a:t>
                      </a: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37653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Batang" pitchFamily="18" charset="-127"/>
                        </a:rPr>
                        <a:t>Численность льготных категорий населения, пользующегося услугами городской бани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Batang" pitchFamily="18" charset="-127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Batang" pitchFamily="18" charset="-127"/>
                        </a:rPr>
                        <a:t>45573 (плановый)</a:t>
                      </a:r>
                      <a:endParaRPr kumimoji="0" lang="ru-RU" alt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Batang" pitchFamily="18" charset="-127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Batang" pitchFamily="18" charset="-127"/>
                          <a:cs typeface="+mn-cs"/>
                        </a:rPr>
                        <a:t>38715</a:t>
                      </a: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Batang" pitchFamily="18" charset="-127"/>
                          <a:cs typeface="+mn-cs"/>
                        </a:rPr>
                        <a:t>38715</a:t>
                      </a: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Batang" pitchFamily="18" charset="-127"/>
                          <a:cs typeface="+mn-cs"/>
                        </a:rPr>
                        <a:t>38715</a:t>
                      </a: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155553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Batang" pitchFamily="18" charset="-127"/>
                        </a:rPr>
                        <a:t>Количество свободных жилых и нежилых помещений, находящихся в муниципальной собственности</a:t>
                      </a:r>
                      <a:endParaRPr kumimoji="0" lang="ru-RU" alt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Batang" pitchFamily="18" charset="-127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Batang" pitchFamily="18" charset="-127"/>
                        </a:rPr>
                        <a:t>135</a:t>
                      </a:r>
                      <a:endParaRPr kumimoji="0" lang="ru-RU" alt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Batang" pitchFamily="18" charset="-127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Batang" pitchFamily="18" charset="-127"/>
                          <a:cs typeface="+mn-cs"/>
                        </a:rPr>
                        <a:t>257</a:t>
                      </a: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Batang" pitchFamily="18" charset="-127"/>
                          <a:cs typeface="+mn-cs"/>
                        </a:rPr>
                        <a:t>257</a:t>
                      </a: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Batang" pitchFamily="18" charset="-127"/>
                          <a:cs typeface="+mn-cs"/>
                        </a:rPr>
                        <a:t>257</a:t>
                      </a: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195738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Batang" pitchFamily="18" charset="-127"/>
                        </a:rPr>
                        <a:t>Площадь жилых помещений, размер платы за которые установлен ниже, чем договором управления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Batang" pitchFamily="18" charset="-127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Batang" pitchFamily="18" charset="-127"/>
                        </a:rPr>
                        <a:t>73392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Batang" pitchFamily="18" charset="-127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Batang" pitchFamily="18" charset="-127"/>
                          <a:cs typeface="+mn-cs"/>
                        </a:rPr>
                        <a:t>64237</a:t>
                      </a: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Batang" pitchFamily="18" charset="-127"/>
                          <a:cs typeface="+mn-cs"/>
                        </a:rPr>
                        <a:t>64237</a:t>
                      </a: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Batang" pitchFamily="18" charset="-127"/>
                          <a:cs typeface="+mn-cs"/>
                        </a:rPr>
                        <a:t>64237</a:t>
                      </a: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12695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Batang" pitchFamily="18" charset="-127"/>
                        </a:rPr>
                        <a:t>Количество отремонтированных жилых помещений муниципального жилищного фонда в год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Batang" pitchFamily="18" charset="-127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Batang" pitchFamily="18" charset="-127"/>
                        </a:rPr>
                        <a:t>33</a:t>
                      </a:r>
                      <a:endParaRPr kumimoji="0" lang="ru-RU" alt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Batang" pitchFamily="18" charset="-127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Batang" pitchFamily="18" charset="-127"/>
                          <a:cs typeface="+mn-cs"/>
                        </a:rPr>
                        <a:t>35</a:t>
                      </a: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Batang" pitchFamily="18" charset="-127"/>
                          <a:cs typeface="+mn-cs"/>
                        </a:rPr>
                        <a:t>35</a:t>
                      </a: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Batang" pitchFamily="18" charset="-127"/>
                          <a:cs typeface="+mn-cs"/>
                        </a:rPr>
                        <a:t>35</a:t>
                      </a: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17191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Количество снесённых многоквартирных домов за счет средств бюджета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Batang" pitchFamily="18" charset="-127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Batang" pitchFamily="18" charset="-127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Batang" pitchFamily="18" charset="-127"/>
                          <a:cs typeface="+mn-cs"/>
                        </a:rPr>
                        <a:t>26</a:t>
                      </a: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Batang" pitchFamily="18" charset="-127"/>
                          <a:cs typeface="+mn-cs"/>
                        </a:rPr>
                        <a:t>26</a:t>
                      </a: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Batang" pitchFamily="18" charset="-127"/>
                          <a:cs typeface="+mn-cs"/>
                        </a:rPr>
                        <a:t>26</a:t>
                      </a: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137160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Batang" pitchFamily="18" charset="-127"/>
                        </a:rPr>
                        <a:t>Увеличение протяженности капитально отремонтированных газопроводов низкого давления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Batang" pitchFamily="18" charset="-127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Batang" pitchFamily="18" charset="-127"/>
                        </a:rPr>
                        <a:t>0</a:t>
                      </a:r>
                      <a:endParaRPr kumimoji="0" lang="ru-RU" alt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Batang" pitchFamily="18" charset="-127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Batang" pitchFamily="18" charset="-127"/>
                          <a:cs typeface="+mn-cs"/>
                        </a:rPr>
                        <a:t>0,05</a:t>
                      </a: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Batang" pitchFamily="18" charset="-127"/>
                          <a:cs typeface="+mn-cs"/>
                        </a:rPr>
                        <a:t>0,05</a:t>
                      </a: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Batang" pitchFamily="18" charset="-127"/>
                          <a:cs typeface="+mn-cs"/>
                        </a:rPr>
                        <a:t>0,05</a:t>
                      </a: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14278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Batang" pitchFamily="18" charset="-127"/>
                        </a:rPr>
                        <a:t>Количество многоквартирных домов, в которых проведен капитальный ремонт общего имущества в соответствии с краткосрочным планом 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Batang" pitchFamily="18" charset="-127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Batang" pitchFamily="18" charset="-127"/>
                        </a:rPr>
                        <a:t>0</a:t>
                      </a:r>
                      <a:endParaRPr kumimoji="0" lang="ru-RU" alt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Batang" pitchFamily="18" charset="-127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Batang" pitchFamily="18" charset="-127"/>
                          <a:cs typeface="+mn-cs"/>
                        </a:rPr>
                        <a:t>79</a:t>
                      </a: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Batang" pitchFamily="18" charset="-127"/>
                          <a:cs typeface="+mn-cs"/>
                        </a:rPr>
                        <a:t>99</a:t>
                      </a: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Batang" pitchFamily="18" charset="-127"/>
                          <a:cs typeface="+mn-cs"/>
                        </a:rPr>
                        <a:t>118</a:t>
                      </a: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137160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Batang" pitchFamily="18" charset="-127"/>
                        </a:rPr>
                        <a:t>Площадь земель общего пользования, подлежащая содержанию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Batang" pitchFamily="18" charset="-127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Batang" pitchFamily="18" charset="-127"/>
                        </a:rPr>
                        <a:t>2432,4</a:t>
                      </a:r>
                      <a:endParaRPr kumimoji="0" lang="ru-RU" alt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Batang" pitchFamily="18" charset="-127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Batang" pitchFamily="18" charset="-127"/>
                        </a:rPr>
                        <a:t>2432,4</a:t>
                      </a:r>
                      <a:endParaRPr kumimoji="0" lang="ru-RU" alt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Batang" pitchFamily="18" charset="-127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Batang" pitchFamily="18" charset="-127"/>
                        </a:rPr>
                        <a:t>2432,4</a:t>
                      </a:r>
                      <a:endParaRPr kumimoji="0" lang="ru-RU" alt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Batang" pitchFamily="18" charset="-127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Batang" pitchFamily="18" charset="-127"/>
                        </a:rPr>
                        <a:t>2432,4</a:t>
                      </a:r>
                      <a:endParaRPr kumimoji="0" lang="ru-RU" alt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Batang" pitchFamily="18" charset="-127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182880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Batang" pitchFamily="18" charset="-127"/>
                        </a:rPr>
                        <a:t>Ликвидация несанкционированных свалок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Batang" pitchFamily="18" charset="-127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Batang" pitchFamily="18" charset="-127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Batang" pitchFamily="18" charset="-127"/>
                          <a:cs typeface="+mn-cs"/>
                        </a:rPr>
                        <a:t>768</a:t>
                      </a: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Batang" pitchFamily="18" charset="-127"/>
                          <a:cs typeface="+mn-cs"/>
                        </a:rPr>
                        <a:t>374</a:t>
                      </a: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Batang" pitchFamily="18" charset="-127"/>
                          <a:cs typeface="+mn-cs"/>
                        </a:rPr>
                        <a:t>374</a:t>
                      </a: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182880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Batang" pitchFamily="18" charset="-127"/>
                        </a:rPr>
                        <a:t>Количество высаженных деревьев и кустарников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Batang" pitchFamily="18" charset="-127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Batang" pitchFamily="18" charset="-127"/>
                          <a:cs typeface="+mn-cs"/>
                        </a:rPr>
                        <a:t>1025</a:t>
                      </a: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Batang" pitchFamily="18" charset="-127"/>
                          <a:cs typeface="+mn-cs"/>
                        </a:rPr>
                        <a:t>1025</a:t>
                      </a:r>
                      <a:endParaRPr kumimoji="0" lang="ru-RU" altLang="ru-RU" sz="9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Batang" pitchFamily="18" charset="-127"/>
                        <a:cs typeface="+mn-cs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Batang" pitchFamily="18" charset="-127"/>
                          <a:cs typeface="+mn-cs"/>
                        </a:rPr>
                        <a:t>1025</a:t>
                      </a: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137160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Batang" pitchFamily="18" charset="-127"/>
                        </a:rPr>
                        <a:t>Площадь кладбища, подлежащая содержанию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Batang" pitchFamily="18" charset="-127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Batang" pitchFamily="18" charset="-127"/>
                        </a:rPr>
                        <a:t>53,366</a:t>
                      </a:r>
                      <a:endParaRPr kumimoji="0" lang="ru-RU" alt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Batang" pitchFamily="18" charset="-127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Batang" pitchFamily="18" charset="-127"/>
                        </a:rPr>
                        <a:t>53,366</a:t>
                      </a:r>
                      <a:endParaRPr kumimoji="0" lang="ru-RU" alt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Batang" pitchFamily="18" charset="-127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Batang" pitchFamily="18" charset="-127"/>
                        </a:rPr>
                        <a:t>53,366</a:t>
                      </a:r>
                      <a:endParaRPr kumimoji="0" lang="ru-RU" alt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Batang" pitchFamily="18" charset="-127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Batang" pitchFamily="18" charset="-127"/>
                        </a:rPr>
                        <a:t>53,366</a:t>
                      </a:r>
                      <a:endParaRPr kumimoji="0" lang="ru-RU" alt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Batang" pitchFamily="18" charset="-127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137160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Batang" pitchFamily="18" charset="-127"/>
                        </a:rPr>
                        <a:t>Площадь внутриквартальных проездов, тротуаров, подлежащая содержанию в зимний период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Batang" pitchFamily="18" charset="-127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Batang" pitchFamily="18" charset="-127"/>
                        </a:rPr>
                        <a:t>862,334</a:t>
                      </a:r>
                      <a:endParaRPr kumimoji="0" lang="ru-RU" alt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Batang" pitchFamily="18" charset="-127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Batang" pitchFamily="18" charset="-127"/>
                        </a:rPr>
                        <a:t>862,334</a:t>
                      </a:r>
                      <a:endParaRPr kumimoji="0" lang="ru-RU" alt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Batang" pitchFamily="18" charset="-127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Batang" pitchFamily="18" charset="-127"/>
                        </a:rPr>
                        <a:t>862,334</a:t>
                      </a:r>
                      <a:endParaRPr kumimoji="0" lang="ru-RU" alt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Batang" pitchFamily="18" charset="-127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Batang" pitchFamily="18" charset="-127"/>
                        </a:rPr>
                        <a:t>862,334</a:t>
                      </a:r>
                      <a:endParaRPr kumimoji="0" lang="ru-RU" alt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Batang" pitchFamily="18" charset="-127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137160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Batang" pitchFamily="18" charset="-127"/>
                        </a:rPr>
                        <a:t>Объем вывезенного снега с территории внутриквартальных проездов, тротуаров, подлежащих содержанию в зимний период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Batang" pitchFamily="18" charset="-127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Batang" pitchFamily="18" charset="-127"/>
                        </a:rPr>
                        <a:t>150,056</a:t>
                      </a:r>
                      <a:endParaRPr kumimoji="0" lang="ru-RU" alt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Batang" pitchFamily="18" charset="-127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Batang" pitchFamily="18" charset="-127"/>
                        </a:rPr>
                        <a:t>150,056</a:t>
                      </a:r>
                      <a:endParaRPr kumimoji="0" lang="ru-RU" alt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Batang" pitchFamily="18" charset="-127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Batang" pitchFamily="18" charset="-127"/>
                        </a:rPr>
                        <a:t>150,056</a:t>
                      </a:r>
                      <a:endParaRPr kumimoji="0" lang="ru-RU" alt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Batang" pitchFamily="18" charset="-127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Batang" pitchFamily="18" charset="-127"/>
                        </a:rPr>
                        <a:t>150,056</a:t>
                      </a:r>
                      <a:endParaRPr kumimoji="0" lang="ru-RU" alt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Batang" pitchFamily="18" charset="-127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137160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Batang" pitchFamily="18" charset="-127"/>
                        </a:rPr>
                        <a:t>Количество светильников наружного освещения, заменённых на энергосберегающие</a:t>
                      </a:r>
                      <a:endParaRPr kumimoji="0" lang="ru-RU" alt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Batang" pitchFamily="18" charset="-127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Batang" pitchFamily="18" charset="-127"/>
                        </a:rPr>
                        <a:t>497</a:t>
                      </a:r>
                      <a:endParaRPr kumimoji="0" lang="ru-RU" alt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Batang" pitchFamily="18" charset="-127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Batang" pitchFamily="18" charset="-127"/>
                          <a:cs typeface="+mn-cs"/>
                        </a:rPr>
                        <a:t>90</a:t>
                      </a: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Batang" pitchFamily="18" charset="-127"/>
                          <a:cs typeface="+mn-cs"/>
                        </a:rPr>
                        <a:t>50</a:t>
                      </a: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Batang" pitchFamily="18" charset="-127"/>
                          <a:cs typeface="+mn-cs"/>
                        </a:rPr>
                        <a:t>50</a:t>
                      </a: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137160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Batang" pitchFamily="18" charset="-127"/>
                          <a:cs typeface="+mn-cs"/>
                        </a:rPr>
                        <a:t>Устройство снежного городка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Batang" pitchFamily="18" charset="-127"/>
                          <a:cs typeface="+mn-cs"/>
                        </a:rPr>
                        <a:t>7</a:t>
                      </a: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Batang" pitchFamily="18" charset="-127"/>
                          <a:cs typeface="+mn-cs"/>
                        </a:rPr>
                        <a:t>7</a:t>
                      </a: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Batang" pitchFamily="18" charset="-127"/>
                          <a:cs typeface="+mn-cs"/>
                        </a:rPr>
                        <a:t>7</a:t>
                      </a: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Batang" pitchFamily="18" charset="-127"/>
                          <a:cs typeface="+mn-cs"/>
                        </a:rPr>
                        <a:t>7</a:t>
                      </a: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2" descr="Рисунок155555 копия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51445"/>
            <a:ext cx="9905999" cy="68919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 prstMaterial="matte">
            <a:bevelT/>
            <a:bevelB/>
          </a:sp3d>
          <a:extLst/>
        </p:spPr>
      </p:pic>
      <p:sp>
        <p:nvSpPr>
          <p:cNvPr id="61443" name="Text Box 6"/>
          <p:cNvSpPr txBox="1">
            <a:spLocks noChangeArrowheads="1"/>
          </p:cNvSpPr>
          <p:nvPr/>
        </p:nvSpPr>
        <p:spPr bwMode="auto">
          <a:xfrm>
            <a:off x="4017963" y="2852738"/>
            <a:ext cx="198437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200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61444" name="Text Box 7"/>
          <p:cNvSpPr txBox="1">
            <a:spLocks noChangeAspect="1" noChangeArrowheads="1"/>
          </p:cNvSpPr>
          <p:nvPr/>
        </p:nvSpPr>
        <p:spPr bwMode="auto">
          <a:xfrm>
            <a:off x="7059613" y="1268413"/>
            <a:ext cx="2495550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Ctr="1">
            <a:spAutoFit/>
          </a:bodyPr>
          <a:lstStyle>
            <a:lvl1pPr marL="457200" indent="-457200"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ru-RU" altLang="ru-RU" sz="1200" b="1" i="1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  <a:p>
            <a:pPr eaLnBrk="1" hangingPunct="1">
              <a:spcBef>
                <a:spcPct val="50000"/>
              </a:spcBef>
              <a:buFontTx/>
              <a:buNone/>
            </a:pPr>
            <a:endParaRPr lang="ru-RU" altLang="ru-RU" sz="1200" b="1" i="1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61445" name="AutoShape 9"/>
          <p:cNvSpPr>
            <a:spLocks noChangeArrowheads="1"/>
          </p:cNvSpPr>
          <p:nvPr/>
        </p:nvSpPr>
        <p:spPr bwMode="auto">
          <a:xfrm>
            <a:off x="5186363" y="1916113"/>
            <a:ext cx="990600" cy="609600"/>
          </a:xfrm>
          <a:prstGeom prst="wedgeRectCallout">
            <a:avLst>
              <a:gd name="adj1" fmla="val -43750"/>
              <a:gd name="adj2" fmla="val 70000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 anchorCtr="1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ru-RU" altLang="ru-RU" sz="2400" b="1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61446" name="Text Box 10"/>
          <p:cNvSpPr txBox="1">
            <a:spLocks noChangeArrowheads="1"/>
          </p:cNvSpPr>
          <p:nvPr/>
        </p:nvSpPr>
        <p:spPr bwMode="auto">
          <a:xfrm>
            <a:off x="6062663" y="3068638"/>
            <a:ext cx="198437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200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20489" name="Line 20"/>
          <p:cNvSpPr>
            <a:spLocks noChangeShapeType="1"/>
          </p:cNvSpPr>
          <p:nvPr/>
        </p:nvSpPr>
        <p:spPr bwMode="auto">
          <a:xfrm flipV="1">
            <a:off x="1833563" y="2205038"/>
            <a:ext cx="3041650" cy="2519362"/>
          </a:xfrm>
          <a:prstGeom prst="line">
            <a:avLst/>
          </a:prstGeom>
          <a:noFill/>
          <a:ln>
            <a:noFill/>
          </a:ln>
          <a:extLst/>
        </p:spPr>
        <p:txBody>
          <a:bodyPr anchor="ctr" anchorCtr="1">
            <a:spAutoFit/>
          </a:bodyPr>
          <a:lstStyle/>
          <a:p>
            <a:pPr>
              <a:defRPr/>
            </a:pPr>
            <a:endParaRPr lang="ru-RU"/>
          </a:p>
        </p:txBody>
      </p:sp>
      <p:sp>
        <p:nvSpPr>
          <p:cNvPr id="20490" name="Line 21"/>
          <p:cNvSpPr>
            <a:spLocks noChangeShapeType="1"/>
          </p:cNvSpPr>
          <p:nvPr/>
        </p:nvSpPr>
        <p:spPr bwMode="auto">
          <a:xfrm flipV="1">
            <a:off x="1833563" y="2205038"/>
            <a:ext cx="3041650" cy="2519362"/>
          </a:xfrm>
          <a:prstGeom prst="line">
            <a:avLst/>
          </a:prstGeom>
          <a:noFill/>
          <a:ln>
            <a:noFill/>
          </a:ln>
          <a:extLst/>
        </p:spPr>
        <p:txBody>
          <a:bodyPr anchor="ctr" anchorCtr="1">
            <a:spAutoFit/>
          </a:bodyPr>
          <a:lstStyle/>
          <a:p>
            <a:pPr>
              <a:defRPr/>
            </a:pPr>
            <a:endParaRPr lang="ru-RU"/>
          </a:p>
        </p:txBody>
      </p:sp>
      <p:pic>
        <p:nvPicPr>
          <p:cNvPr id="61449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438" y="0"/>
            <a:ext cx="500062" cy="622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26" name="Text Box 3"/>
          <p:cNvSpPr txBox="1">
            <a:spLocks noChangeArrowheads="1"/>
          </p:cNvSpPr>
          <p:nvPr/>
        </p:nvSpPr>
        <p:spPr bwMode="auto">
          <a:xfrm>
            <a:off x="900113" y="0"/>
            <a:ext cx="8985250" cy="3968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r" defTabSz="449263">
              <a:spcBef>
                <a:spcPts val="1000"/>
              </a:spcBef>
              <a:buClr>
                <a:srgbClr val="0000CC"/>
              </a:buClr>
              <a:buSzPct val="100000"/>
              <a:buFont typeface="Arial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sz="2000" b="1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Arial Unicode MS" pitchFamily="34" charset="-128"/>
                <a:cs typeface="Arial Unicode MS" pitchFamily="34" charset="-128"/>
              </a:rPr>
              <a:t>Департамент финансов администрации города Нефтеюганска</a:t>
            </a:r>
          </a:p>
        </p:txBody>
      </p:sp>
      <p:sp>
        <p:nvSpPr>
          <p:cNvPr id="27" name="Line 2"/>
          <p:cNvSpPr>
            <a:spLocks noChangeShapeType="1"/>
          </p:cNvSpPr>
          <p:nvPr/>
        </p:nvSpPr>
        <p:spPr bwMode="auto">
          <a:xfrm>
            <a:off x="725488" y="396875"/>
            <a:ext cx="9180512" cy="1588"/>
          </a:xfrm>
          <a:prstGeom prst="line">
            <a:avLst/>
          </a:prstGeom>
          <a:noFill/>
          <a:ln w="57240">
            <a:solidFill>
              <a:srgbClr val="0000CC"/>
            </a:solidFill>
            <a:miter lim="800000"/>
            <a:headEnd/>
            <a:tailEnd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800" kern="0">
              <a:solidFill>
                <a:srgbClr val="333399"/>
              </a:solidFill>
              <a:cs typeface="Arial" charset="0"/>
            </a:endParaRPr>
          </a:p>
        </p:txBody>
      </p:sp>
      <p:sp>
        <p:nvSpPr>
          <p:cNvPr id="61452" name="Text Box 14"/>
          <p:cNvSpPr txBox="1">
            <a:spLocks noChangeArrowheads="1"/>
          </p:cNvSpPr>
          <p:nvPr/>
        </p:nvSpPr>
        <p:spPr bwMode="auto">
          <a:xfrm>
            <a:off x="3324225" y="2686050"/>
            <a:ext cx="1127125" cy="344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000" tIns="18000" rIns="18000" bIns="18000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ru-RU" altLang="ru-RU" sz="2000" b="1" u="sng"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ЦЕЛЬ:</a:t>
            </a:r>
          </a:p>
        </p:txBody>
      </p:sp>
      <p:sp>
        <p:nvSpPr>
          <p:cNvPr id="17" name="AutoShape 18"/>
          <p:cNvSpPr>
            <a:spLocks noChangeArrowheads="1"/>
          </p:cNvSpPr>
          <p:nvPr/>
        </p:nvSpPr>
        <p:spPr bwMode="auto">
          <a:xfrm>
            <a:off x="4748249" y="2642345"/>
            <a:ext cx="4563937" cy="507255"/>
          </a:xfrm>
          <a:prstGeom prst="roundRect">
            <a:avLst>
              <a:gd name="adj" fmla="val 16667"/>
            </a:avLst>
          </a:prstGeom>
          <a:solidFill>
            <a:schemeClr val="bg1">
              <a:lumMod val="75000"/>
            </a:schemeClr>
          </a:solidFill>
          <a:ln w="19050" algn="ctr">
            <a:noFill/>
            <a:round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anchor="ctr"/>
          <a:lstStyle/>
          <a:p>
            <a:pPr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b="1" dirty="0">
                <a:solidFill>
                  <a:srgbClr val="000000"/>
                </a:solidFill>
                <a:effectLst/>
                <a:cs typeface="Arial" charset="0"/>
              </a:rPr>
              <a:t>Повышение уровня безопасности граждан</a:t>
            </a:r>
          </a:p>
        </p:txBody>
      </p:sp>
      <p:sp>
        <p:nvSpPr>
          <p:cNvPr id="61456" name="Text Box 14"/>
          <p:cNvSpPr txBox="1">
            <a:spLocks noChangeArrowheads="1"/>
          </p:cNvSpPr>
          <p:nvPr/>
        </p:nvSpPr>
        <p:spPr bwMode="auto">
          <a:xfrm>
            <a:off x="992188" y="4551363"/>
            <a:ext cx="1255712" cy="344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000" tIns="18000" rIns="18000" bIns="18000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ru-RU" altLang="ru-RU" sz="2000" b="1" u="sng"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ЗАДАЧИ</a:t>
            </a:r>
            <a:r>
              <a:rPr lang="ru-RU" altLang="ru-RU" sz="2000" b="1"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: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200471" y="414755"/>
            <a:ext cx="9671459" cy="1938992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r">
              <a:defRPr/>
            </a:pPr>
            <a:r>
              <a:rPr lang="ru-RU" sz="2400" b="1" dirty="0">
                <a:solidFill>
                  <a:schemeClr val="tx1"/>
                </a:solidFill>
                <a:effectLst/>
              </a:rPr>
              <a:t>Расходы на реализацию муниципальной программы «Профилактика правонарушений в сфере общественного  порядка, безопасности дорожного движения, пропаганда здорового образа жизни (профилактика наркомании, токсикомании и алкоголизма) в городе Нефтеюганске на 2014-2020 годы»</a:t>
            </a:r>
          </a:p>
        </p:txBody>
      </p:sp>
      <p:graphicFrame>
        <p:nvGraphicFramePr>
          <p:cNvPr id="22" name="Таблица 21"/>
          <p:cNvGraphicFramePr>
            <a:graphicFrameLocks noGrp="1"/>
          </p:cNvGraphicFramePr>
          <p:nvPr/>
        </p:nvGraphicFramePr>
        <p:xfrm>
          <a:off x="900113" y="5456238"/>
          <a:ext cx="8235950" cy="996951"/>
        </p:xfrm>
        <a:graphic>
          <a:graphicData uri="http://schemas.openxmlformats.org/drawingml/2006/table">
            <a:tbl>
              <a:tblPr/>
              <a:tblGrid>
                <a:gridCol w="4752697"/>
                <a:gridCol w="1152169"/>
                <a:gridCol w="1152169"/>
                <a:gridCol w="1178915"/>
              </a:tblGrid>
              <a:tr h="21626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algn="ctr" defTabSz="914400" rtl="0" eaLnBrk="1" fontAlgn="b" latinLnBrk="0" hangingPunct="1"/>
                      <a:r>
                        <a:rPr lang="ru-RU" sz="1200" b="1" i="1" u="none" strike="noStrike" kern="1200" dirty="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подпрограммы</a:t>
                      </a:r>
                      <a:endParaRPr lang="ru-RU" sz="1200" b="1" i="1" u="none" strike="noStrike" kern="1200" dirty="0">
                        <a:solidFill>
                          <a:srgbClr val="000000"/>
                        </a:solidFill>
                        <a:latin typeface="Times New Roman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i="1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2018 год</a:t>
                      </a:r>
                      <a:endParaRPr lang="ru-RU" sz="1200" b="1" i="1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ru-RU" sz="1200" b="1" i="1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2019 год</a:t>
                      </a:r>
                      <a:endParaRPr lang="ru-RU" sz="1200" b="1" i="1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ru-RU" sz="1200" b="1" i="1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2020 год</a:t>
                      </a:r>
                      <a:endParaRPr lang="ru-RU" sz="1200" b="1" i="1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50000"/>
                      </a:schemeClr>
                    </a:solidFill>
                  </a:tcPr>
                </a:tc>
              </a:tr>
              <a:tr h="26674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eaLnBrk="1" hangingPunct="1">
                        <a:spcBef>
                          <a:spcPct val="50000"/>
                        </a:spcBef>
                        <a:buFontTx/>
                        <a:buNone/>
                      </a:pPr>
                      <a:r>
                        <a:rPr lang="ru-RU" altLang="ru-RU" sz="1200" b="1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Всего, в том числе:</a:t>
                      </a:r>
                      <a:endParaRPr lang="ru-RU" altLang="ru-RU" sz="1200" b="1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5 182 500</a:t>
                      </a:r>
                    </a:p>
                  </a:txBody>
                  <a:tcPr marL="9525" marR="9525" marT="952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5 188 900</a:t>
                      </a:r>
                    </a:p>
                  </a:txBody>
                  <a:tcPr marL="9525" marR="9525" marT="952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5 188 900</a:t>
                      </a:r>
                    </a:p>
                  </a:txBody>
                  <a:tcPr marL="9525" marR="9525" marT="952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5697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eaLnBrk="1" hangingPunct="1">
                        <a:spcBef>
                          <a:spcPct val="50000"/>
                        </a:spcBef>
                        <a:buFontTx/>
                        <a:buNone/>
                      </a:pPr>
                      <a:r>
                        <a:rPr lang="ru-RU" altLang="ru-RU" sz="1200" b="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Профилактика правонарушений</a:t>
                      </a:r>
                      <a:endParaRPr lang="ru-RU" altLang="ru-RU" sz="1200" b="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3 182 500</a:t>
                      </a:r>
                    </a:p>
                  </a:txBody>
                  <a:tcPr marL="9525" marR="9525" marT="952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3 188 900</a:t>
                      </a:r>
                    </a:p>
                  </a:txBody>
                  <a:tcPr marL="9525" marR="9525" marT="952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3 188 900</a:t>
                      </a:r>
                    </a:p>
                  </a:txBody>
                  <a:tcPr marL="9525" marR="9525" marT="952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56974">
                <a:tc>
                  <a:txBody>
                    <a:bodyPr/>
                    <a:lstStyle/>
                    <a:p>
                      <a:pPr algn="l" eaLnBrk="1" hangingPunct="1">
                        <a:spcBef>
                          <a:spcPct val="50000"/>
                        </a:spcBef>
                        <a:buFontTx/>
                        <a:buNone/>
                      </a:pPr>
                      <a:r>
                        <a:rPr lang="ru-RU" altLang="ru-RU" sz="1200" b="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Безопасность дорожного движения</a:t>
                      </a:r>
                      <a:endParaRPr lang="ru-RU" altLang="ru-RU" sz="1200" b="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2 000 000</a:t>
                      </a:r>
                    </a:p>
                  </a:txBody>
                  <a:tcPr marL="9525" marR="9525" marT="952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2 000 000</a:t>
                      </a:r>
                    </a:p>
                  </a:txBody>
                  <a:tcPr marL="9525" marR="9525" marT="952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2 000 000</a:t>
                      </a:r>
                    </a:p>
                  </a:txBody>
                  <a:tcPr marL="9525" marR="9525" marT="952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pic>
        <p:nvPicPr>
          <p:cNvPr id="61485" name="Picture 60" descr="http://us.123rf.com/450wm/coramax/coramax1301/coramax130100230/17187679-3d-%D0%BB%D1%8E%D0%B4%D0%B8---%D1%87%D0%B5%D0%BB%D0%BE%D0%B2%D0%B5%D0%BA,-%D0%BB%D1%8E%D0%B4%D0%B8-%D1%81-%D0%BE%D1%81%D1%82%D0%B0%D0%BD%D0%BE%D0%B2%D0%BA%D0%B8-%D0%B7%D0%BD%D0%B0%D0%BA%D0%B0.-%D0%9F%D0%BE%D0%BB%D0%B8%D1%86%D0%B5%D0%B9%D1%81%D0%BA%D0%B8%D0%B9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438" y="1955800"/>
            <a:ext cx="2930525" cy="2346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" name="AutoShape 18"/>
          <p:cNvSpPr>
            <a:spLocks noChangeArrowheads="1"/>
          </p:cNvSpPr>
          <p:nvPr/>
        </p:nvSpPr>
        <p:spPr bwMode="auto">
          <a:xfrm>
            <a:off x="2362808" y="3789040"/>
            <a:ext cx="7399710" cy="1224136"/>
          </a:xfrm>
          <a:prstGeom prst="roundRect">
            <a:avLst>
              <a:gd name="adj" fmla="val 16667"/>
            </a:avLst>
          </a:prstGeom>
          <a:solidFill>
            <a:schemeClr val="bg1">
              <a:lumMod val="85000"/>
            </a:schemeClr>
          </a:solidFill>
          <a:ln w="19050" algn="ctr">
            <a:noFill/>
            <a:round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anchor="ctr"/>
          <a:lstStyle/>
          <a:p>
            <a:pPr marL="171450" indent="-171450" algn="l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lang="ru-RU" sz="1200" b="1" i="1" dirty="0">
                <a:solidFill>
                  <a:srgbClr val="000000"/>
                </a:solidFill>
                <a:effectLst/>
                <a:cs typeface="Arial" charset="0"/>
              </a:rPr>
              <a:t>Повышение уровня общественной безопасности на территории города Нефтеюганска, а также защита прав, жизни и здоровья граждан от преступных посягательств</a:t>
            </a:r>
          </a:p>
          <a:p>
            <a:pPr marL="171450" indent="-171450" algn="l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endParaRPr lang="ru-RU" sz="1200" b="1" i="1" dirty="0">
              <a:solidFill>
                <a:srgbClr val="000000"/>
              </a:solidFill>
              <a:effectLst/>
              <a:cs typeface="Arial" charset="0"/>
            </a:endParaRPr>
          </a:p>
          <a:p>
            <a:pPr marL="171450" indent="-171450" algn="l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lang="ru-RU" sz="1200" b="1" i="1" dirty="0">
                <a:solidFill>
                  <a:srgbClr val="000000"/>
                </a:solidFill>
                <a:effectLst/>
                <a:cs typeface="Arial" charset="0"/>
              </a:rPr>
              <a:t>Создание условий для повышения уровня безопасности дорожного движения</a:t>
            </a:r>
          </a:p>
          <a:p>
            <a:pPr marL="171450" indent="-171450" algn="l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endParaRPr lang="ru-RU" sz="1200" b="1" i="1" dirty="0">
              <a:solidFill>
                <a:srgbClr val="000000"/>
              </a:solidFill>
              <a:effectLst/>
              <a:cs typeface="Arial" charset="0"/>
            </a:endParaRPr>
          </a:p>
          <a:p>
            <a:pPr marL="171450" indent="-171450" algn="l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lang="ru-RU" sz="1200" b="1" i="1" dirty="0">
                <a:solidFill>
                  <a:srgbClr val="000000"/>
                </a:solidFill>
                <a:effectLst/>
                <a:cs typeface="Arial" charset="0"/>
              </a:rPr>
              <a:t>Создание условий для формирования общественного мнения, направленного на  сокращение распространения наркомании, токсикомании, алкоголизма и пропаганду здорового образа жизни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2" descr="Рисунок155555 копия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8756" y="-33933"/>
            <a:ext cx="9993560" cy="68919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 prstMaterial="matte">
            <a:bevelT/>
            <a:bevelB/>
          </a:sp3d>
          <a:extLst/>
        </p:spPr>
      </p:pic>
      <p:sp>
        <p:nvSpPr>
          <p:cNvPr id="62467" name="Text Box 5"/>
          <p:cNvSpPr txBox="1">
            <a:spLocks noChangeArrowheads="1"/>
          </p:cNvSpPr>
          <p:nvPr/>
        </p:nvSpPr>
        <p:spPr bwMode="auto">
          <a:xfrm>
            <a:off x="2063750" y="1981200"/>
            <a:ext cx="8255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ru-RU" altLang="ru-RU" sz="1400" b="1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62468" name="Text Box 6"/>
          <p:cNvSpPr txBox="1">
            <a:spLocks noChangeArrowheads="1"/>
          </p:cNvSpPr>
          <p:nvPr/>
        </p:nvSpPr>
        <p:spPr bwMode="auto">
          <a:xfrm>
            <a:off x="4017963" y="2852738"/>
            <a:ext cx="198437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200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62469" name="Text Box 10"/>
          <p:cNvSpPr txBox="1">
            <a:spLocks noChangeArrowheads="1"/>
          </p:cNvSpPr>
          <p:nvPr/>
        </p:nvSpPr>
        <p:spPr bwMode="auto">
          <a:xfrm>
            <a:off x="6062663" y="3068638"/>
            <a:ext cx="198437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200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20489" name="Line 20"/>
          <p:cNvSpPr>
            <a:spLocks noChangeShapeType="1"/>
          </p:cNvSpPr>
          <p:nvPr/>
        </p:nvSpPr>
        <p:spPr bwMode="auto">
          <a:xfrm flipV="1">
            <a:off x="1833563" y="2205038"/>
            <a:ext cx="3041650" cy="2519362"/>
          </a:xfrm>
          <a:prstGeom prst="line">
            <a:avLst/>
          </a:prstGeom>
          <a:noFill/>
          <a:ln>
            <a:noFill/>
          </a:ln>
          <a:extLst/>
        </p:spPr>
        <p:txBody>
          <a:bodyPr anchor="ctr" anchorCtr="1">
            <a:spAutoFit/>
          </a:bodyPr>
          <a:lstStyle/>
          <a:p>
            <a:pPr>
              <a:defRPr/>
            </a:pPr>
            <a:endParaRPr lang="ru-RU"/>
          </a:p>
        </p:txBody>
      </p:sp>
      <p:sp>
        <p:nvSpPr>
          <p:cNvPr id="20490" name="Line 21"/>
          <p:cNvSpPr>
            <a:spLocks noChangeShapeType="1"/>
          </p:cNvSpPr>
          <p:nvPr/>
        </p:nvSpPr>
        <p:spPr bwMode="auto">
          <a:xfrm flipV="1">
            <a:off x="1833563" y="2205038"/>
            <a:ext cx="3041650" cy="2519362"/>
          </a:xfrm>
          <a:prstGeom prst="line">
            <a:avLst/>
          </a:prstGeom>
          <a:noFill/>
          <a:ln>
            <a:noFill/>
          </a:ln>
          <a:extLst/>
        </p:spPr>
        <p:txBody>
          <a:bodyPr anchor="ctr" anchorCtr="1">
            <a:spAutoFit/>
          </a:bodyPr>
          <a:lstStyle/>
          <a:p>
            <a:pPr>
              <a:defRPr/>
            </a:pPr>
            <a:endParaRPr lang="ru-RU"/>
          </a:p>
        </p:txBody>
      </p:sp>
      <p:pic>
        <p:nvPicPr>
          <p:cNvPr id="62472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438" y="0"/>
            <a:ext cx="500062" cy="622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26" name="Text Box 3"/>
          <p:cNvSpPr txBox="1">
            <a:spLocks noChangeArrowheads="1"/>
          </p:cNvSpPr>
          <p:nvPr/>
        </p:nvSpPr>
        <p:spPr bwMode="auto">
          <a:xfrm>
            <a:off x="900113" y="0"/>
            <a:ext cx="8985250" cy="3968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r" defTabSz="449263">
              <a:spcBef>
                <a:spcPts val="1000"/>
              </a:spcBef>
              <a:buClr>
                <a:srgbClr val="0000CC"/>
              </a:buClr>
              <a:buSzPct val="100000"/>
              <a:buFont typeface="Arial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sz="2000" b="1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Arial Unicode MS" pitchFamily="34" charset="-128"/>
                <a:cs typeface="Arial Unicode MS" pitchFamily="34" charset="-128"/>
              </a:rPr>
              <a:t>Департамент финансов администрации города Нефтеюганска</a:t>
            </a:r>
          </a:p>
        </p:txBody>
      </p:sp>
      <p:sp>
        <p:nvSpPr>
          <p:cNvPr id="27" name="Line 2"/>
          <p:cNvSpPr>
            <a:spLocks noChangeShapeType="1"/>
          </p:cNvSpPr>
          <p:nvPr/>
        </p:nvSpPr>
        <p:spPr bwMode="auto">
          <a:xfrm>
            <a:off x="725488" y="396875"/>
            <a:ext cx="9180512" cy="1588"/>
          </a:xfrm>
          <a:prstGeom prst="line">
            <a:avLst/>
          </a:prstGeom>
          <a:noFill/>
          <a:ln w="57240">
            <a:solidFill>
              <a:srgbClr val="0000CC"/>
            </a:solidFill>
            <a:miter lim="800000"/>
            <a:headEnd/>
            <a:tailEnd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800" kern="0">
              <a:solidFill>
                <a:srgbClr val="333399"/>
              </a:solidFill>
              <a:cs typeface="Arial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-8756" y="625912"/>
            <a:ext cx="9906000" cy="1938992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ru-RU" sz="2400" b="1" dirty="0">
                <a:solidFill>
                  <a:schemeClr val="tx1"/>
                </a:solidFill>
                <a:effectLst/>
              </a:rPr>
              <a:t>Результаты достижения целей муниципальной программы «Профилактика правонарушений в сфере общественного  порядка, безопасности дорожного движения, пропаганда здорового образа жизни (профилактика наркомании, токсикомании и алкоголизма) в городе Нефтеюганске на 2014-2020 годы»</a:t>
            </a:r>
          </a:p>
        </p:txBody>
      </p:sp>
      <p:graphicFrame>
        <p:nvGraphicFramePr>
          <p:cNvPr id="14" name="Таблица 13"/>
          <p:cNvGraphicFramePr>
            <a:graphicFrameLocks noGrp="1"/>
          </p:cNvGraphicFramePr>
          <p:nvPr/>
        </p:nvGraphicFramePr>
        <p:xfrm>
          <a:off x="139700" y="3068638"/>
          <a:ext cx="9756775" cy="2627313"/>
        </p:xfrm>
        <a:graphic>
          <a:graphicData uri="http://schemas.openxmlformats.org/drawingml/2006/table">
            <a:tbl>
              <a:tblPr/>
              <a:tblGrid>
                <a:gridCol w="6481763"/>
                <a:gridCol w="1079500"/>
                <a:gridCol w="720725"/>
                <a:gridCol w="792162"/>
                <a:gridCol w="682625"/>
              </a:tblGrid>
              <a:tr h="365760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Наименование показателей результатов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F7F7F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Базовый показатель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F7F7F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2018 год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F7F7F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2019 год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F7F7F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2020 год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F7F7F"/>
                    </a:solidFill>
                  </a:tcPr>
                </a:tc>
              </a:tr>
              <a:tr h="184072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Уровень общеуголовной преступности в городе (ед.)</a:t>
                      </a:r>
                      <a:endParaRPr kumimoji="0" lang="ru-RU" alt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44450" marR="4445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1764</a:t>
                      </a:r>
                      <a:endParaRPr kumimoji="0" lang="ru-RU" alt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44450" marR="4445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1652</a:t>
                      </a:r>
                      <a:endParaRPr kumimoji="0" lang="ru-RU" alt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44450" marR="4445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1643</a:t>
                      </a:r>
                      <a:endParaRPr kumimoji="0" lang="ru-RU" alt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44450" marR="4445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1634</a:t>
                      </a:r>
                      <a:endParaRPr kumimoji="0" lang="ru-RU" alt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44450" marR="4445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84042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Доля уличных  преступлений  в числе зарегистрированных общеуголовных преступлений, (%) </a:t>
                      </a:r>
                      <a:endParaRPr kumimoji="0" lang="ru-RU" alt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44450" marR="4445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20,2</a:t>
                      </a:r>
                      <a:endParaRPr kumimoji="0" lang="ru-RU" alt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44450" marR="4445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21,4</a:t>
                      </a:r>
                      <a:endParaRPr kumimoji="0" lang="ru-RU" alt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44450" marR="4445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23,1</a:t>
                      </a:r>
                      <a:endParaRPr kumimoji="0" lang="ru-RU" alt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44450" marR="4445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24,8</a:t>
                      </a:r>
                      <a:endParaRPr kumimoji="0" lang="ru-RU" alt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44450" marR="4445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473202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Доля административных правонарушений, посягающих на общественный порядок и общественный порядок и общественную безопасность, выявленных с участием народных дружинников (глава 20 КоАП РФ), в общем количестве таких правонарушений, (%)</a:t>
                      </a:r>
                      <a:endParaRPr kumimoji="0" lang="ru-RU" alt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44450" marR="4445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4,0</a:t>
                      </a:r>
                      <a:endParaRPr kumimoji="0" lang="ru-RU" alt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44450" marR="4445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5,4</a:t>
                      </a:r>
                      <a:endParaRPr kumimoji="0" lang="ru-RU" alt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44450" marR="4445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5,6</a:t>
                      </a:r>
                      <a:endParaRPr kumimoji="0" lang="ru-RU" alt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44450" marR="4445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5,8</a:t>
                      </a:r>
                      <a:endParaRPr kumimoji="0" lang="ru-RU" alt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44450" marR="4445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91975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Количество дорожно-транспортных происшествий (ед.)</a:t>
                      </a:r>
                      <a:endParaRPr kumimoji="0" lang="ru-RU" alt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44450" marR="4445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88</a:t>
                      </a:r>
                      <a:endParaRPr kumimoji="0" lang="ru-RU" alt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44450" marR="4445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56</a:t>
                      </a:r>
                    </a:p>
                  </a:txBody>
                  <a:tcPr marL="44450" marR="4445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54</a:t>
                      </a:r>
                    </a:p>
                  </a:txBody>
                  <a:tcPr marL="44450" marR="4445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52</a:t>
                      </a:r>
                    </a:p>
                  </a:txBody>
                  <a:tcPr marL="44450" marR="4445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11018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Количество дорожно-транспортных происшествий  с участием детей (ед.)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4450" marR="4445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  <a:endParaRPr kumimoji="0" lang="ru-RU" alt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44450" marR="4445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4</a:t>
                      </a:r>
                    </a:p>
                  </a:txBody>
                  <a:tcPr marL="44450" marR="4445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3</a:t>
                      </a:r>
                    </a:p>
                  </a:txBody>
                  <a:tcPr marL="44450" marR="4445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3</a:t>
                      </a:r>
                    </a:p>
                  </a:txBody>
                  <a:tcPr marL="44450" marR="4445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38024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Количество погибших в результате дорожно-транспортных происшествий (чел.)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4450" marR="4445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endParaRPr kumimoji="0" lang="ru-RU" alt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44450" marR="4445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5</a:t>
                      </a:r>
                    </a:p>
                  </a:txBody>
                  <a:tcPr marL="44450" marR="4445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4</a:t>
                      </a:r>
                    </a:p>
                  </a:txBody>
                  <a:tcPr marL="44450" marR="4445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3</a:t>
                      </a:r>
                    </a:p>
                  </a:txBody>
                  <a:tcPr marL="44450" marR="4445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87215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Общая распространённость наркомании на 100 тыс. человек (ед.)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4450" marR="4445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302,5</a:t>
                      </a:r>
                      <a:endParaRPr kumimoji="0" lang="ru-RU" alt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44450" marR="4445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299</a:t>
                      </a:r>
                    </a:p>
                  </a:txBody>
                  <a:tcPr marL="44450" marR="4445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298,5</a:t>
                      </a:r>
                    </a:p>
                  </a:txBody>
                  <a:tcPr marL="44450" marR="4445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298</a:t>
                      </a:r>
                    </a:p>
                  </a:txBody>
                  <a:tcPr marL="44450" marR="4445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192005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Уровень заболеваемости ВИЧ-инфекцией  (%)</a:t>
                      </a:r>
                      <a:endParaRPr kumimoji="0" lang="ru-RU" alt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44450" marR="4445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alt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44450" marR="4445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alt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44450" marR="4445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alt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44450" marR="4445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alt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44450" marR="4445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2" descr="Рисунок155555 копия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08197" y="-33933"/>
            <a:ext cx="9993560" cy="68919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 prstMaterial="matte">
            <a:bevelT/>
            <a:bevelB/>
          </a:sp3d>
          <a:extLst/>
        </p:spPr>
      </p:pic>
      <p:sp>
        <p:nvSpPr>
          <p:cNvPr id="63491" name="Text Box 5"/>
          <p:cNvSpPr txBox="1">
            <a:spLocks noChangeArrowheads="1"/>
          </p:cNvSpPr>
          <p:nvPr/>
        </p:nvSpPr>
        <p:spPr bwMode="auto">
          <a:xfrm>
            <a:off x="2063750" y="1981200"/>
            <a:ext cx="8255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ru-RU" altLang="ru-RU" sz="1400" b="1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63492" name="Text Box 6"/>
          <p:cNvSpPr txBox="1">
            <a:spLocks noChangeArrowheads="1"/>
          </p:cNvSpPr>
          <p:nvPr/>
        </p:nvSpPr>
        <p:spPr bwMode="auto">
          <a:xfrm>
            <a:off x="4017963" y="2852738"/>
            <a:ext cx="198437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200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63493" name="Text Box 7"/>
          <p:cNvSpPr txBox="1">
            <a:spLocks noChangeAspect="1" noChangeArrowheads="1"/>
          </p:cNvSpPr>
          <p:nvPr/>
        </p:nvSpPr>
        <p:spPr bwMode="auto">
          <a:xfrm>
            <a:off x="7059613" y="1268413"/>
            <a:ext cx="2495550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Ctr="1">
            <a:spAutoFit/>
          </a:bodyPr>
          <a:lstStyle>
            <a:lvl1pPr marL="457200" indent="-457200"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ru-RU" altLang="ru-RU" sz="1200" b="1" i="1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  <a:p>
            <a:pPr eaLnBrk="1" hangingPunct="1">
              <a:spcBef>
                <a:spcPct val="50000"/>
              </a:spcBef>
              <a:buFontTx/>
              <a:buNone/>
            </a:pPr>
            <a:endParaRPr lang="ru-RU" altLang="ru-RU" sz="1200" b="1" i="1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63494" name="AutoShape 9"/>
          <p:cNvSpPr>
            <a:spLocks noChangeArrowheads="1"/>
          </p:cNvSpPr>
          <p:nvPr/>
        </p:nvSpPr>
        <p:spPr bwMode="auto">
          <a:xfrm>
            <a:off x="5186363" y="1916113"/>
            <a:ext cx="990600" cy="609600"/>
          </a:xfrm>
          <a:prstGeom prst="wedgeRectCallout">
            <a:avLst>
              <a:gd name="adj1" fmla="val -43750"/>
              <a:gd name="adj2" fmla="val 70000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 anchorCtr="1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ru-RU" altLang="ru-RU" sz="2400" b="1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63495" name="Text Box 10"/>
          <p:cNvSpPr txBox="1">
            <a:spLocks noChangeArrowheads="1"/>
          </p:cNvSpPr>
          <p:nvPr/>
        </p:nvSpPr>
        <p:spPr bwMode="auto">
          <a:xfrm>
            <a:off x="6062663" y="3068638"/>
            <a:ext cx="198437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200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20489" name="Line 20"/>
          <p:cNvSpPr>
            <a:spLocks noChangeShapeType="1"/>
          </p:cNvSpPr>
          <p:nvPr/>
        </p:nvSpPr>
        <p:spPr bwMode="auto">
          <a:xfrm flipV="1">
            <a:off x="1833563" y="2205038"/>
            <a:ext cx="3041650" cy="2519362"/>
          </a:xfrm>
          <a:prstGeom prst="line">
            <a:avLst/>
          </a:prstGeom>
          <a:noFill/>
          <a:ln>
            <a:noFill/>
          </a:ln>
          <a:extLst/>
        </p:spPr>
        <p:txBody>
          <a:bodyPr anchor="ctr" anchorCtr="1">
            <a:spAutoFit/>
          </a:bodyPr>
          <a:lstStyle/>
          <a:p>
            <a:pPr>
              <a:defRPr/>
            </a:pPr>
            <a:endParaRPr lang="ru-RU"/>
          </a:p>
        </p:txBody>
      </p:sp>
      <p:sp>
        <p:nvSpPr>
          <p:cNvPr id="20490" name="Line 21"/>
          <p:cNvSpPr>
            <a:spLocks noChangeShapeType="1"/>
          </p:cNvSpPr>
          <p:nvPr/>
        </p:nvSpPr>
        <p:spPr bwMode="auto">
          <a:xfrm flipV="1">
            <a:off x="1833563" y="2205038"/>
            <a:ext cx="3041650" cy="2519362"/>
          </a:xfrm>
          <a:prstGeom prst="line">
            <a:avLst/>
          </a:prstGeom>
          <a:noFill/>
          <a:ln>
            <a:noFill/>
          </a:ln>
          <a:extLst/>
        </p:spPr>
        <p:txBody>
          <a:bodyPr anchor="ctr" anchorCtr="1">
            <a:spAutoFit/>
          </a:bodyPr>
          <a:lstStyle/>
          <a:p>
            <a:pPr>
              <a:defRPr/>
            </a:pPr>
            <a:endParaRPr lang="ru-RU"/>
          </a:p>
        </p:txBody>
      </p:sp>
      <p:pic>
        <p:nvPicPr>
          <p:cNvPr id="63498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438" y="0"/>
            <a:ext cx="500062" cy="622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26" name="Text Box 3"/>
          <p:cNvSpPr txBox="1">
            <a:spLocks noChangeArrowheads="1"/>
          </p:cNvSpPr>
          <p:nvPr/>
        </p:nvSpPr>
        <p:spPr bwMode="auto">
          <a:xfrm>
            <a:off x="900113" y="0"/>
            <a:ext cx="8985250" cy="3968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r" defTabSz="449263">
              <a:spcBef>
                <a:spcPts val="1000"/>
              </a:spcBef>
              <a:buClr>
                <a:srgbClr val="0000CC"/>
              </a:buClr>
              <a:buSzPct val="100000"/>
              <a:buFont typeface="Arial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sz="2000" b="1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Arial Unicode MS" pitchFamily="34" charset="-128"/>
                <a:cs typeface="Arial Unicode MS" pitchFamily="34" charset="-128"/>
              </a:rPr>
              <a:t>Департамент финансов администрации города Нефтеюганска</a:t>
            </a:r>
          </a:p>
        </p:txBody>
      </p:sp>
      <p:sp>
        <p:nvSpPr>
          <p:cNvPr id="27" name="Line 2"/>
          <p:cNvSpPr>
            <a:spLocks noChangeShapeType="1"/>
          </p:cNvSpPr>
          <p:nvPr/>
        </p:nvSpPr>
        <p:spPr bwMode="auto">
          <a:xfrm>
            <a:off x="725488" y="396875"/>
            <a:ext cx="9180512" cy="1588"/>
          </a:xfrm>
          <a:prstGeom prst="line">
            <a:avLst/>
          </a:prstGeom>
          <a:noFill/>
          <a:ln w="57240">
            <a:solidFill>
              <a:srgbClr val="0000CC"/>
            </a:solidFill>
            <a:miter lim="800000"/>
            <a:headEnd/>
            <a:tailEnd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800" kern="0">
              <a:solidFill>
                <a:srgbClr val="333399"/>
              </a:solidFill>
              <a:cs typeface="Arial" charset="0"/>
            </a:endParaRPr>
          </a:p>
        </p:txBody>
      </p:sp>
      <p:sp>
        <p:nvSpPr>
          <p:cNvPr id="63501" name="Text Box 14"/>
          <p:cNvSpPr txBox="1">
            <a:spLocks noChangeArrowheads="1"/>
          </p:cNvSpPr>
          <p:nvPr/>
        </p:nvSpPr>
        <p:spPr bwMode="auto">
          <a:xfrm>
            <a:off x="3640138" y="2232025"/>
            <a:ext cx="1127125" cy="344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000" tIns="18000" rIns="18000" bIns="18000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ru-RU" altLang="ru-RU" sz="2000" b="1" u="sng"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ЦЕЛЬ:</a:t>
            </a:r>
          </a:p>
        </p:txBody>
      </p:sp>
      <p:sp>
        <p:nvSpPr>
          <p:cNvPr id="18" name="AutoShape 18"/>
          <p:cNvSpPr>
            <a:spLocks noChangeArrowheads="1"/>
          </p:cNvSpPr>
          <p:nvPr/>
        </p:nvSpPr>
        <p:spPr bwMode="auto">
          <a:xfrm>
            <a:off x="4865688" y="2172494"/>
            <a:ext cx="4578400" cy="1268413"/>
          </a:xfrm>
          <a:prstGeom prst="roundRect">
            <a:avLst>
              <a:gd name="adj" fmla="val 16667"/>
            </a:avLst>
          </a:prstGeom>
          <a:solidFill>
            <a:schemeClr val="bg1">
              <a:lumMod val="75000"/>
            </a:schemeClr>
          </a:solidFill>
          <a:ln w="19050" algn="ctr">
            <a:noFill/>
            <a:round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anchor="ctr"/>
          <a:lstStyle/>
          <a:p>
            <a:pPr>
              <a:defRPr/>
            </a:pPr>
            <a:r>
              <a:rPr lang="ru-RU" sz="1200" b="1" dirty="0">
                <a:solidFill>
                  <a:srgbClr val="000000"/>
                </a:solidFill>
                <a:effectLst/>
                <a:cs typeface="Arial" charset="0"/>
              </a:rPr>
              <a:t>Повышение уровня защищённости населения и территорий города Нефтеюганска от чрезвычайных ситуаций</a:t>
            </a:r>
          </a:p>
          <a:p>
            <a:pPr>
              <a:defRPr/>
            </a:pPr>
            <a:r>
              <a:rPr lang="ru-RU" sz="1200" b="1" dirty="0">
                <a:solidFill>
                  <a:srgbClr val="000000"/>
                </a:solidFill>
                <a:effectLst/>
                <a:cs typeface="Arial" charset="0"/>
              </a:rPr>
              <a:t>и при выполнении мероприятий по гражданской обороне.</a:t>
            </a:r>
          </a:p>
          <a:p>
            <a:pPr>
              <a:defRPr/>
            </a:pPr>
            <a:r>
              <a:rPr lang="ru-RU" sz="1200" b="1" dirty="0">
                <a:solidFill>
                  <a:srgbClr val="000000"/>
                </a:solidFill>
                <a:effectLst/>
                <a:cs typeface="Arial" charset="0"/>
              </a:rPr>
              <a:t> Повышение уровня пожарной безопасности, защиты жизни и здоровья граждан </a:t>
            </a:r>
          </a:p>
        </p:txBody>
      </p:sp>
      <p:sp>
        <p:nvSpPr>
          <p:cNvPr id="63505" name="Text Box 14"/>
          <p:cNvSpPr txBox="1">
            <a:spLocks noChangeArrowheads="1"/>
          </p:cNvSpPr>
          <p:nvPr/>
        </p:nvSpPr>
        <p:spPr bwMode="auto">
          <a:xfrm>
            <a:off x="614363" y="4175125"/>
            <a:ext cx="1255712" cy="344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000" tIns="18000" rIns="18000" bIns="18000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ru-RU" altLang="ru-RU" sz="2000" b="1" u="sng"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ЗАДАЧИ:</a:t>
            </a:r>
          </a:p>
        </p:txBody>
      </p:sp>
      <p:sp>
        <p:nvSpPr>
          <p:cNvPr id="20" name="AutoShape 18"/>
          <p:cNvSpPr>
            <a:spLocks noChangeArrowheads="1"/>
          </p:cNvSpPr>
          <p:nvPr/>
        </p:nvSpPr>
        <p:spPr bwMode="auto">
          <a:xfrm>
            <a:off x="2337917" y="3861048"/>
            <a:ext cx="7184826" cy="1008112"/>
          </a:xfrm>
          <a:prstGeom prst="roundRect">
            <a:avLst>
              <a:gd name="adj" fmla="val 16667"/>
            </a:avLst>
          </a:prstGeom>
          <a:solidFill>
            <a:schemeClr val="bg1">
              <a:lumMod val="85000"/>
            </a:schemeClr>
          </a:solidFill>
          <a:ln w="19050" algn="ctr">
            <a:noFill/>
            <a:round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anchor="ctr"/>
          <a:lstStyle/>
          <a:p>
            <a:pPr marL="171450" indent="-171450" algn="l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lang="ru-RU" sz="1200" b="1" i="1" dirty="0">
                <a:solidFill>
                  <a:srgbClr val="000000"/>
                </a:solidFill>
                <a:effectLst/>
                <a:cs typeface="Arial" charset="0"/>
              </a:rPr>
              <a:t>Обеспечение защиты населения и территории города Нефтеюганска от чрезвычайных ситуаций</a:t>
            </a:r>
          </a:p>
          <a:p>
            <a:pPr algn="l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ru-RU" sz="1200" b="1" i="1" dirty="0">
              <a:solidFill>
                <a:srgbClr val="000000"/>
              </a:solidFill>
              <a:effectLst/>
              <a:cs typeface="Arial" charset="0"/>
            </a:endParaRPr>
          </a:p>
          <a:p>
            <a:pPr marL="171450" indent="-171450" algn="l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lang="ru-RU" sz="1200" b="1" i="1" dirty="0">
                <a:solidFill>
                  <a:srgbClr val="000000"/>
                </a:solidFill>
                <a:effectLst/>
                <a:cs typeface="Arial" charset="0"/>
              </a:rPr>
              <a:t>Совершенствование организации профилактики, предупреждения и тушения пожаров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229865" y="476672"/>
            <a:ext cx="9698657" cy="156966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r">
              <a:defRPr/>
            </a:pPr>
            <a:r>
              <a:rPr lang="ru-RU" sz="2400" b="1" dirty="0">
                <a:solidFill>
                  <a:schemeClr val="tx1"/>
                </a:solidFill>
                <a:effectLst/>
              </a:rPr>
              <a:t>Расходы на реализацию муниципальной программы «Защита населения и территории от  чрезвычайных ситуаций, обеспечение первичных мер пожарной безопасности в городе Нефтеюганске на 2014-2020 годы»</a:t>
            </a:r>
          </a:p>
        </p:txBody>
      </p:sp>
      <p:pic>
        <p:nvPicPr>
          <p:cNvPr id="63510" name="Picture 43" descr="http://st2.depositphotos.com/1002927/7259/i/170/depositphotos_72596497-White-cartoon-characters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88" y="1895475"/>
            <a:ext cx="2724150" cy="186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22" name="Таблица 21"/>
          <p:cNvGraphicFramePr>
            <a:graphicFrameLocks noGrp="1"/>
          </p:cNvGraphicFramePr>
          <p:nvPr/>
        </p:nvGraphicFramePr>
        <p:xfrm>
          <a:off x="903288" y="5084763"/>
          <a:ext cx="8235950" cy="1417637"/>
        </p:xfrm>
        <a:graphic>
          <a:graphicData uri="http://schemas.openxmlformats.org/drawingml/2006/table">
            <a:tbl>
              <a:tblPr/>
              <a:tblGrid>
                <a:gridCol w="4752697"/>
                <a:gridCol w="1152169"/>
                <a:gridCol w="1152169"/>
                <a:gridCol w="1178915"/>
              </a:tblGrid>
              <a:tr h="21655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algn="ctr" defTabSz="914400" rtl="0" eaLnBrk="1" fontAlgn="b" latinLnBrk="0" hangingPunct="1"/>
                      <a:r>
                        <a:rPr lang="ru-RU" sz="1200" b="1" i="1" u="none" strike="noStrike" kern="1200" dirty="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подпрограммы</a:t>
                      </a:r>
                      <a:endParaRPr lang="ru-RU" sz="1200" b="1" i="1" u="none" strike="noStrike" kern="1200" dirty="0">
                        <a:solidFill>
                          <a:srgbClr val="000000"/>
                        </a:solidFill>
                        <a:latin typeface="Times New Roman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i="1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2018 год</a:t>
                      </a:r>
                      <a:endParaRPr lang="ru-RU" sz="1200" b="1" i="1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ru-RU" sz="1200" b="1" i="1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2019 год</a:t>
                      </a:r>
                      <a:endParaRPr lang="ru-RU" sz="1200" b="1" i="1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ru-RU" sz="1200" b="1" i="1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2020 год</a:t>
                      </a:r>
                      <a:endParaRPr lang="ru-RU" sz="1200" b="1" i="1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50000"/>
                      </a:schemeClr>
                    </a:solidFill>
                  </a:tcPr>
                </a:tc>
              </a:tr>
              <a:tr h="26710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eaLnBrk="1" hangingPunct="1">
                        <a:spcBef>
                          <a:spcPct val="50000"/>
                        </a:spcBef>
                        <a:buFontTx/>
                        <a:buNone/>
                      </a:pPr>
                      <a:r>
                        <a:rPr lang="ru-RU" altLang="ru-RU" sz="1200" b="1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Всего, в том числе:</a:t>
                      </a:r>
                      <a:endParaRPr lang="ru-RU" altLang="ru-RU" sz="1200" b="1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18 715 723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12 309 208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12 309 208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558486">
                <a:tc>
                  <a:txBody>
                    <a:bodyPr/>
                    <a:lstStyle/>
                    <a:p>
                      <a:pPr marL="0" algn="l" defTabSz="914400" rtl="0" eaLnBrk="1" fontAlgn="ctr" latinLnBrk="0" hangingPunct="1">
                        <a:spcBef>
                          <a:spcPct val="50000"/>
                        </a:spcBef>
                        <a:buFontTx/>
                        <a:buNone/>
                      </a:pPr>
                      <a:r>
                        <a:rPr lang="ru-RU" sz="1200" b="0" kern="120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+mn-ea"/>
                          <a:cs typeface="Arial" charset="0"/>
                        </a:rPr>
                        <a:t>Организация </a:t>
                      </a:r>
                      <a:r>
                        <a:rPr lang="ru-RU" sz="1200" b="0" kern="120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+mn-ea"/>
                          <a:cs typeface="Arial" charset="0"/>
                        </a:rPr>
                        <a:t>и обеспечение мероприятий по гражданской обороне, защите населения и территорий города Нефтеюганска от чрезвычайных </a:t>
                      </a:r>
                      <a:r>
                        <a:rPr lang="ru-RU" sz="1200" b="0" kern="120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+mn-ea"/>
                          <a:cs typeface="Arial" charset="0"/>
                        </a:rPr>
                        <a:t>ситуаций</a:t>
                      </a:r>
                      <a:endParaRPr lang="ru-RU" sz="1200" b="0" kern="120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+mn-ea"/>
                        <a:cs typeface="Arial" charset="0"/>
                      </a:endParaRPr>
                    </a:p>
                  </a:txBody>
                  <a:tcPr marL="9525" marR="9525" marT="953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6 665 915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259 400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259 400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75501">
                <a:tc>
                  <a:txBody>
                    <a:bodyPr/>
                    <a:lstStyle/>
                    <a:p>
                      <a:pPr marL="0" algn="l" defTabSz="914400" rtl="0" eaLnBrk="1" fontAlgn="ctr" latinLnBrk="0" hangingPunct="1">
                        <a:spcBef>
                          <a:spcPct val="50000"/>
                        </a:spcBef>
                        <a:buFontTx/>
                        <a:buNone/>
                      </a:pPr>
                      <a:r>
                        <a:rPr lang="ru-RU" sz="1200" b="0" kern="120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+mn-ea"/>
                          <a:cs typeface="Arial" charset="0"/>
                        </a:rPr>
                        <a:t>Обеспечение </a:t>
                      </a:r>
                      <a:r>
                        <a:rPr lang="ru-RU" sz="1200" b="0" kern="120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+mn-ea"/>
                          <a:cs typeface="Arial" charset="0"/>
                        </a:rPr>
                        <a:t>первичных мер пожарной безопасности в городе </a:t>
                      </a:r>
                      <a:r>
                        <a:rPr lang="ru-RU" sz="1200" b="0" kern="120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+mn-ea"/>
                          <a:cs typeface="Arial" charset="0"/>
                        </a:rPr>
                        <a:t>Нефтеюганске</a:t>
                      </a:r>
                      <a:endParaRPr lang="ru-RU" sz="1200" b="0" kern="120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+mn-ea"/>
                        <a:cs typeface="Arial" charset="0"/>
                      </a:endParaRPr>
                    </a:p>
                  </a:txBody>
                  <a:tcPr marL="9525" marR="9525" marT="953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12 049 808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12 049 808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12 049 808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2" descr="Рисунок155555 копия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8756" y="-33933"/>
            <a:ext cx="9993560" cy="68919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 prstMaterial="matte">
            <a:bevelT/>
            <a:bevelB/>
          </a:sp3d>
          <a:extLst/>
        </p:spPr>
      </p:pic>
      <p:sp>
        <p:nvSpPr>
          <p:cNvPr id="64515" name="Text Box 5"/>
          <p:cNvSpPr txBox="1">
            <a:spLocks noChangeArrowheads="1"/>
          </p:cNvSpPr>
          <p:nvPr/>
        </p:nvSpPr>
        <p:spPr bwMode="auto">
          <a:xfrm>
            <a:off x="2063750" y="1981200"/>
            <a:ext cx="8255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ru-RU" altLang="ru-RU" sz="1400" b="1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64516" name="Text Box 6"/>
          <p:cNvSpPr txBox="1">
            <a:spLocks noChangeArrowheads="1"/>
          </p:cNvSpPr>
          <p:nvPr/>
        </p:nvSpPr>
        <p:spPr bwMode="auto">
          <a:xfrm>
            <a:off x="4017963" y="2852738"/>
            <a:ext cx="198437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200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64517" name="Text Box 10"/>
          <p:cNvSpPr txBox="1">
            <a:spLocks noChangeArrowheads="1"/>
          </p:cNvSpPr>
          <p:nvPr/>
        </p:nvSpPr>
        <p:spPr bwMode="auto">
          <a:xfrm>
            <a:off x="6062663" y="3068638"/>
            <a:ext cx="198437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200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20489" name="Line 20"/>
          <p:cNvSpPr>
            <a:spLocks noChangeShapeType="1"/>
          </p:cNvSpPr>
          <p:nvPr/>
        </p:nvSpPr>
        <p:spPr bwMode="auto">
          <a:xfrm flipV="1">
            <a:off x="1833563" y="2205038"/>
            <a:ext cx="3041650" cy="2519362"/>
          </a:xfrm>
          <a:prstGeom prst="line">
            <a:avLst/>
          </a:prstGeom>
          <a:noFill/>
          <a:ln>
            <a:noFill/>
          </a:ln>
          <a:extLst/>
        </p:spPr>
        <p:txBody>
          <a:bodyPr anchor="ctr" anchorCtr="1">
            <a:spAutoFit/>
          </a:bodyPr>
          <a:lstStyle/>
          <a:p>
            <a:pPr>
              <a:defRPr/>
            </a:pPr>
            <a:endParaRPr lang="ru-RU"/>
          </a:p>
        </p:txBody>
      </p:sp>
      <p:sp>
        <p:nvSpPr>
          <p:cNvPr id="20490" name="Line 21"/>
          <p:cNvSpPr>
            <a:spLocks noChangeShapeType="1"/>
          </p:cNvSpPr>
          <p:nvPr/>
        </p:nvSpPr>
        <p:spPr bwMode="auto">
          <a:xfrm flipV="1">
            <a:off x="1833563" y="2205038"/>
            <a:ext cx="3041650" cy="2519362"/>
          </a:xfrm>
          <a:prstGeom prst="line">
            <a:avLst/>
          </a:prstGeom>
          <a:noFill/>
          <a:ln>
            <a:noFill/>
          </a:ln>
          <a:extLst/>
        </p:spPr>
        <p:txBody>
          <a:bodyPr anchor="ctr" anchorCtr="1">
            <a:spAutoFit/>
          </a:bodyPr>
          <a:lstStyle/>
          <a:p>
            <a:pPr>
              <a:defRPr/>
            </a:pPr>
            <a:endParaRPr lang="ru-RU"/>
          </a:p>
        </p:txBody>
      </p:sp>
      <p:pic>
        <p:nvPicPr>
          <p:cNvPr id="64520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438" y="0"/>
            <a:ext cx="500062" cy="622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26" name="Text Box 3"/>
          <p:cNvSpPr txBox="1">
            <a:spLocks noChangeArrowheads="1"/>
          </p:cNvSpPr>
          <p:nvPr/>
        </p:nvSpPr>
        <p:spPr bwMode="auto">
          <a:xfrm>
            <a:off x="900113" y="0"/>
            <a:ext cx="8985250" cy="3968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r" defTabSz="449263">
              <a:spcBef>
                <a:spcPts val="1000"/>
              </a:spcBef>
              <a:buClr>
                <a:srgbClr val="0000CC"/>
              </a:buClr>
              <a:buSzPct val="100000"/>
              <a:buFont typeface="Arial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sz="2000" b="1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Arial Unicode MS" pitchFamily="34" charset="-128"/>
                <a:cs typeface="Arial Unicode MS" pitchFamily="34" charset="-128"/>
              </a:rPr>
              <a:t>Департамент финансов администрации города Нефтеюганска</a:t>
            </a:r>
          </a:p>
        </p:txBody>
      </p:sp>
      <p:sp>
        <p:nvSpPr>
          <p:cNvPr id="27" name="Line 2"/>
          <p:cNvSpPr>
            <a:spLocks noChangeShapeType="1"/>
          </p:cNvSpPr>
          <p:nvPr/>
        </p:nvSpPr>
        <p:spPr bwMode="auto">
          <a:xfrm>
            <a:off x="725488" y="396875"/>
            <a:ext cx="9180512" cy="1588"/>
          </a:xfrm>
          <a:prstGeom prst="line">
            <a:avLst/>
          </a:prstGeom>
          <a:noFill/>
          <a:ln w="57240">
            <a:solidFill>
              <a:srgbClr val="0000CC"/>
            </a:solidFill>
            <a:miter lim="800000"/>
            <a:headEnd/>
            <a:tailEnd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800" kern="0">
              <a:solidFill>
                <a:srgbClr val="333399"/>
              </a:solidFill>
              <a:cs typeface="Arial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-38571" y="805676"/>
            <a:ext cx="9906000" cy="1938992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ru-RU" sz="2400" b="1" dirty="0">
                <a:solidFill>
                  <a:schemeClr val="tx1"/>
                </a:solidFill>
                <a:effectLst/>
              </a:rPr>
              <a:t>Результаты достижения целей муниципальной программы </a:t>
            </a:r>
            <a:r>
              <a:rPr lang="ru-RU" sz="2400" b="1" dirty="0">
                <a:solidFill>
                  <a:srgbClr val="000000"/>
                </a:solidFill>
                <a:effectLst/>
              </a:rPr>
              <a:t>«Защита населения и территории от  чрезвычайных ситуаций, обеспечение первичных мер пожарной безопасности в городе Нефтеюганске на 2014-2020 годы»</a:t>
            </a:r>
          </a:p>
          <a:p>
            <a:pPr>
              <a:defRPr/>
            </a:pPr>
            <a:endParaRPr lang="ru-RU" sz="2400" b="1" dirty="0">
              <a:solidFill>
                <a:schemeClr val="tx1"/>
              </a:solidFill>
              <a:effectLst/>
            </a:endParaRPr>
          </a:p>
        </p:txBody>
      </p:sp>
      <p:graphicFrame>
        <p:nvGraphicFramePr>
          <p:cNvPr id="13" name="Таблица 12"/>
          <p:cNvGraphicFramePr>
            <a:graphicFrameLocks noGrp="1"/>
          </p:cNvGraphicFramePr>
          <p:nvPr/>
        </p:nvGraphicFramePr>
        <p:xfrm>
          <a:off x="693738" y="2989263"/>
          <a:ext cx="8589962" cy="2439988"/>
        </p:xfrm>
        <a:graphic>
          <a:graphicData uri="http://schemas.openxmlformats.org/drawingml/2006/table">
            <a:tbl>
              <a:tblPr/>
              <a:tblGrid>
                <a:gridCol w="4522787"/>
                <a:gridCol w="1465263"/>
                <a:gridCol w="923925"/>
                <a:gridCol w="863600"/>
                <a:gridCol w="814387"/>
              </a:tblGrid>
              <a:tr h="427149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Наименование показателей результатов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F7F7F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Базовый показатель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F7F7F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2018 год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F7F7F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2019 год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F7F7F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2020 год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F7F7F"/>
                    </a:solidFill>
                  </a:tcPr>
                </a:tc>
              </a:tr>
              <a:tr h="335367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Создание и</a:t>
                      </a: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оснащение общественного спасательного поста в местах массового отдыха людей на водных объектах, проценты</a:t>
                      </a:r>
                      <a:endParaRPr kumimoji="0" lang="ru-RU" altLang="ru-RU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ragmatica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 </a:t>
                      </a:r>
                      <a:endParaRPr kumimoji="0" lang="ru-RU" altLang="ru-RU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ragmatica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kumimoji="0" lang="ru-RU" altLang="ru-RU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ragmatica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kumimoji="0" lang="ru-RU" altLang="ru-RU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ragmatica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kumimoji="0" lang="ru-RU" altLang="ru-RU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ragmatica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503369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Организация и проведение Исполнителями мероприятий по обеспечению первичных мер пожарной безопасности (ежегодно), проценты</a:t>
                      </a:r>
                      <a:endParaRPr kumimoji="0" lang="ru-RU" altLang="ru-RU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ragmatica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kumimoji="0" lang="ru-RU" altLang="ru-RU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ragmatica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kumimoji="0" lang="ru-RU" altLang="ru-RU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ragmatica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kumimoji="0" lang="ru-RU" altLang="ru-RU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ragmatica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kumimoji="0" lang="ru-RU" altLang="ru-RU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ragmatica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503369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Информирование населения по действиям при возникновении чрезвычайных ситуаций и охват противопожарной пропагандой, проценты</a:t>
                      </a:r>
                      <a:endParaRPr kumimoji="0" lang="ru-RU" altLang="ru-RU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ragmatica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60</a:t>
                      </a:r>
                      <a:endParaRPr kumimoji="0" lang="ru-RU" altLang="ru-RU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ragmatica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90</a:t>
                      </a:r>
                      <a:endParaRPr kumimoji="0" lang="ru-RU" altLang="ru-RU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ragmatica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95</a:t>
                      </a:r>
                      <a:endParaRPr kumimoji="0" lang="ru-RU" altLang="ru-RU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ragmatica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kumimoji="0" lang="ru-RU" altLang="ru-RU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ragmatica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670734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Создание условий для обеспечения своевременного оповещение населения об угрозе возникновения и (или) возникновении чрезвычайных ситуаций на территории города, а также в случае гражданской обороны, проценты</a:t>
                      </a:r>
                      <a:endParaRPr kumimoji="0" lang="ru-RU" altLang="ru-RU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ragmatica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70</a:t>
                      </a:r>
                      <a:endParaRPr kumimoji="0" lang="ru-RU" altLang="ru-RU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ragmatica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kumimoji="0" lang="ru-RU" altLang="ru-RU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ragmatica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kumimoji="0" lang="ru-RU" altLang="ru-RU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ragmatica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kumimoji="0" lang="ru-RU" altLang="ru-RU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ragmatica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2" descr="Рисунок155555 копия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87560" y="-33933"/>
            <a:ext cx="9993560" cy="68919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 prstMaterial="matte">
            <a:bevelT/>
            <a:bevelB/>
          </a:sp3d>
          <a:extLst/>
        </p:spPr>
      </p:pic>
      <p:sp>
        <p:nvSpPr>
          <p:cNvPr id="65539" name="Text Box 5"/>
          <p:cNvSpPr txBox="1">
            <a:spLocks noChangeArrowheads="1"/>
          </p:cNvSpPr>
          <p:nvPr/>
        </p:nvSpPr>
        <p:spPr bwMode="auto">
          <a:xfrm>
            <a:off x="2063750" y="1981200"/>
            <a:ext cx="8255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ru-RU" altLang="ru-RU" sz="1400" b="1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65540" name="Text Box 6"/>
          <p:cNvSpPr txBox="1">
            <a:spLocks noChangeArrowheads="1"/>
          </p:cNvSpPr>
          <p:nvPr/>
        </p:nvSpPr>
        <p:spPr bwMode="auto">
          <a:xfrm>
            <a:off x="4017963" y="2852738"/>
            <a:ext cx="198437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200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65541" name="AutoShape 9"/>
          <p:cNvSpPr>
            <a:spLocks noChangeArrowheads="1"/>
          </p:cNvSpPr>
          <p:nvPr/>
        </p:nvSpPr>
        <p:spPr bwMode="auto">
          <a:xfrm>
            <a:off x="5186363" y="1916113"/>
            <a:ext cx="990600" cy="609600"/>
          </a:xfrm>
          <a:prstGeom prst="wedgeRectCallout">
            <a:avLst>
              <a:gd name="adj1" fmla="val -43750"/>
              <a:gd name="adj2" fmla="val 70000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 anchorCtr="1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ru-RU" altLang="ru-RU" sz="2400" b="1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65542" name="Text Box 10"/>
          <p:cNvSpPr txBox="1">
            <a:spLocks noChangeArrowheads="1"/>
          </p:cNvSpPr>
          <p:nvPr/>
        </p:nvSpPr>
        <p:spPr bwMode="auto">
          <a:xfrm>
            <a:off x="6062663" y="3068638"/>
            <a:ext cx="198437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200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20489" name="Line 20"/>
          <p:cNvSpPr>
            <a:spLocks noChangeShapeType="1"/>
          </p:cNvSpPr>
          <p:nvPr/>
        </p:nvSpPr>
        <p:spPr bwMode="auto">
          <a:xfrm flipV="1">
            <a:off x="1833563" y="2205038"/>
            <a:ext cx="3041650" cy="2519362"/>
          </a:xfrm>
          <a:prstGeom prst="line">
            <a:avLst/>
          </a:prstGeom>
          <a:noFill/>
          <a:ln>
            <a:noFill/>
          </a:ln>
          <a:extLst/>
        </p:spPr>
        <p:txBody>
          <a:bodyPr anchor="ctr" anchorCtr="1">
            <a:spAutoFit/>
          </a:bodyPr>
          <a:lstStyle/>
          <a:p>
            <a:pPr>
              <a:defRPr/>
            </a:pPr>
            <a:endParaRPr lang="ru-RU"/>
          </a:p>
        </p:txBody>
      </p:sp>
      <p:sp>
        <p:nvSpPr>
          <p:cNvPr id="20490" name="Line 21"/>
          <p:cNvSpPr>
            <a:spLocks noChangeShapeType="1"/>
          </p:cNvSpPr>
          <p:nvPr/>
        </p:nvSpPr>
        <p:spPr bwMode="auto">
          <a:xfrm flipV="1">
            <a:off x="1833563" y="2290763"/>
            <a:ext cx="3041650" cy="2519362"/>
          </a:xfrm>
          <a:prstGeom prst="line">
            <a:avLst/>
          </a:prstGeom>
          <a:noFill/>
          <a:ln>
            <a:noFill/>
          </a:ln>
          <a:extLst/>
        </p:spPr>
        <p:txBody>
          <a:bodyPr anchor="ctr" anchorCtr="1">
            <a:spAutoFit/>
          </a:bodyPr>
          <a:lstStyle/>
          <a:p>
            <a:pPr>
              <a:defRPr/>
            </a:pPr>
            <a:endParaRPr lang="ru-RU"/>
          </a:p>
        </p:txBody>
      </p:sp>
      <p:pic>
        <p:nvPicPr>
          <p:cNvPr id="65545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438" y="0"/>
            <a:ext cx="500062" cy="622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26" name="Text Box 3"/>
          <p:cNvSpPr txBox="1">
            <a:spLocks noChangeArrowheads="1"/>
          </p:cNvSpPr>
          <p:nvPr/>
        </p:nvSpPr>
        <p:spPr bwMode="auto">
          <a:xfrm>
            <a:off x="900113" y="0"/>
            <a:ext cx="8985250" cy="3968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r" defTabSz="449263">
              <a:spcBef>
                <a:spcPts val="1000"/>
              </a:spcBef>
              <a:buClr>
                <a:srgbClr val="0000CC"/>
              </a:buClr>
              <a:buSzPct val="100000"/>
              <a:buFont typeface="Arial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sz="2000" b="1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Arial Unicode MS" pitchFamily="34" charset="-128"/>
                <a:cs typeface="Arial Unicode MS" pitchFamily="34" charset="-128"/>
              </a:rPr>
              <a:t>Департамент финансов администрации города Нефтеюганска</a:t>
            </a:r>
          </a:p>
        </p:txBody>
      </p:sp>
      <p:sp>
        <p:nvSpPr>
          <p:cNvPr id="27" name="Line 2"/>
          <p:cNvSpPr>
            <a:spLocks noChangeShapeType="1"/>
          </p:cNvSpPr>
          <p:nvPr/>
        </p:nvSpPr>
        <p:spPr bwMode="auto">
          <a:xfrm>
            <a:off x="725488" y="396875"/>
            <a:ext cx="9180512" cy="1588"/>
          </a:xfrm>
          <a:prstGeom prst="line">
            <a:avLst/>
          </a:prstGeom>
          <a:noFill/>
          <a:ln w="57240">
            <a:solidFill>
              <a:srgbClr val="0000CC"/>
            </a:solidFill>
            <a:miter lim="800000"/>
            <a:headEnd/>
            <a:tailEnd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800" kern="0">
              <a:solidFill>
                <a:srgbClr val="333399"/>
              </a:solidFill>
              <a:cs typeface="Arial" charset="0"/>
            </a:endParaRPr>
          </a:p>
        </p:txBody>
      </p:sp>
      <p:sp>
        <p:nvSpPr>
          <p:cNvPr id="65548" name="Text Box 14"/>
          <p:cNvSpPr txBox="1">
            <a:spLocks noChangeArrowheads="1"/>
          </p:cNvSpPr>
          <p:nvPr/>
        </p:nvSpPr>
        <p:spPr bwMode="auto">
          <a:xfrm>
            <a:off x="2222500" y="1733550"/>
            <a:ext cx="1127125" cy="346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000" tIns="18000" rIns="18000" bIns="18000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ru-RU" altLang="ru-RU" sz="2000" b="1" u="sng"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ЦЕЛЬ:</a:t>
            </a:r>
          </a:p>
        </p:txBody>
      </p:sp>
      <p:sp>
        <p:nvSpPr>
          <p:cNvPr id="22" name="AutoShape 18"/>
          <p:cNvSpPr>
            <a:spLocks noChangeArrowheads="1"/>
          </p:cNvSpPr>
          <p:nvPr/>
        </p:nvSpPr>
        <p:spPr bwMode="auto">
          <a:xfrm>
            <a:off x="3224807" y="1527993"/>
            <a:ext cx="6567411" cy="1211213"/>
          </a:xfrm>
          <a:prstGeom prst="roundRect">
            <a:avLst>
              <a:gd name="adj" fmla="val 16667"/>
            </a:avLst>
          </a:prstGeom>
          <a:solidFill>
            <a:schemeClr val="bg1">
              <a:lumMod val="75000"/>
            </a:schemeClr>
          </a:solidFill>
          <a:ln w="19050" algn="ctr">
            <a:noFill/>
            <a:round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anchor="ctr"/>
          <a:lstStyle/>
          <a:p>
            <a:pPr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b="1" dirty="0">
                <a:solidFill>
                  <a:srgbClr val="000000"/>
                </a:solidFill>
                <a:effectLst/>
                <a:cs typeface="Arial" charset="0"/>
              </a:rPr>
              <a:t>Создание условий для увеличения экономического потенциала города. Повышение качества стратегического планирования и управления. Обеспечение исполнения отдельных государственных полномочий, достигается путем решения задач. </a:t>
            </a:r>
            <a:r>
              <a:rPr lang="ru-RU" sz="1200" dirty="0">
                <a:effectLst/>
              </a:rPr>
              <a:t> </a:t>
            </a:r>
            <a:r>
              <a:rPr lang="ru-RU" sz="1200" b="1" dirty="0">
                <a:solidFill>
                  <a:srgbClr val="000000"/>
                </a:solidFill>
                <a:effectLst/>
                <a:cs typeface="Arial" charset="0"/>
              </a:rPr>
              <a:t>Удовлетворение спроса населения на товары и услуги.</a:t>
            </a:r>
            <a:r>
              <a:rPr lang="ru-RU" sz="1200" dirty="0">
                <a:effectLst/>
              </a:rPr>
              <a:t> </a:t>
            </a:r>
            <a:r>
              <a:rPr lang="ru-RU" sz="1200" b="1" dirty="0">
                <a:solidFill>
                  <a:srgbClr val="000000"/>
                </a:solidFill>
                <a:effectLst/>
                <a:cs typeface="Arial" charset="0"/>
              </a:rPr>
              <a:t>Высокий уровень информационной, имущественной и финансовой поддержки малого и среднего предпринимательства. Своевременное и достоверное информирование населения о деятельности органов местного самоуправления муниципального образования город Нефтеюганск</a:t>
            </a:r>
            <a:r>
              <a:rPr lang="ru-RU" sz="1100" b="1" dirty="0">
                <a:solidFill>
                  <a:srgbClr val="000000"/>
                </a:solidFill>
                <a:effectLst/>
                <a:cs typeface="Arial" charset="0"/>
              </a:rPr>
              <a:t>  </a:t>
            </a:r>
          </a:p>
        </p:txBody>
      </p:sp>
      <p:sp>
        <p:nvSpPr>
          <p:cNvPr id="65552" name="Text Box 14"/>
          <p:cNvSpPr txBox="1">
            <a:spLocks noChangeArrowheads="1"/>
          </p:cNvSpPr>
          <p:nvPr/>
        </p:nvSpPr>
        <p:spPr bwMode="auto">
          <a:xfrm>
            <a:off x="166688" y="3378200"/>
            <a:ext cx="1255712" cy="344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000" tIns="18000" rIns="18000" bIns="18000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ru-RU" altLang="ru-RU" sz="2000" b="1" u="sng"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ЗАДАЧИ: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207343" y="543009"/>
            <a:ext cx="9698657" cy="830997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r">
              <a:defRPr/>
            </a:pPr>
            <a:r>
              <a:rPr lang="ru-RU" sz="2400" b="1" dirty="0">
                <a:solidFill>
                  <a:schemeClr val="tx1"/>
                </a:solidFill>
                <a:effectLst/>
              </a:rPr>
              <a:t>Расходы на реализацию муниципальной программы «Социально - экономическое развитие города Нефтеюганска на 2014-2020 годы»</a:t>
            </a:r>
          </a:p>
        </p:txBody>
      </p:sp>
      <p:graphicFrame>
        <p:nvGraphicFramePr>
          <p:cNvPr id="20" name="Таблица 19"/>
          <p:cNvGraphicFramePr>
            <a:graphicFrameLocks noGrp="1"/>
          </p:cNvGraphicFramePr>
          <p:nvPr/>
        </p:nvGraphicFramePr>
        <p:xfrm>
          <a:off x="704850" y="4868863"/>
          <a:ext cx="8234363" cy="1844677"/>
        </p:xfrm>
        <a:graphic>
          <a:graphicData uri="http://schemas.openxmlformats.org/drawingml/2006/table">
            <a:tbl>
              <a:tblPr/>
              <a:tblGrid>
                <a:gridCol w="4751781"/>
                <a:gridCol w="1151947"/>
                <a:gridCol w="1151947"/>
                <a:gridCol w="1178688"/>
              </a:tblGrid>
              <a:tr h="21634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algn="ctr" defTabSz="914400" rtl="0" eaLnBrk="1" fontAlgn="b" latinLnBrk="0" hangingPunct="1"/>
                      <a:r>
                        <a:rPr lang="ru-RU" sz="1200" b="1" i="1" u="none" strike="noStrike" kern="1200" dirty="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подпрограммы</a:t>
                      </a:r>
                      <a:endParaRPr lang="ru-RU" sz="1200" b="1" i="1" u="none" strike="noStrike" kern="1200" dirty="0">
                        <a:solidFill>
                          <a:srgbClr val="000000"/>
                        </a:solidFill>
                        <a:latin typeface="Times New Roman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1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2017 год</a:t>
                      </a:r>
                      <a:endParaRPr lang="ru-RU" sz="1200" b="1" i="1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i="1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2018 год</a:t>
                      </a:r>
                      <a:endParaRPr lang="ru-RU" sz="1200" b="1" i="1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ru-RU" sz="1200" b="1" i="1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2019 год</a:t>
                      </a:r>
                      <a:endParaRPr lang="ru-RU" sz="1200" b="1" i="1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50000"/>
                      </a:schemeClr>
                    </a:solidFill>
                  </a:tcPr>
                </a:tc>
              </a:tr>
              <a:tr h="26684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eaLnBrk="1" hangingPunct="1">
                        <a:spcBef>
                          <a:spcPct val="50000"/>
                        </a:spcBef>
                        <a:buFontTx/>
                        <a:buNone/>
                      </a:pPr>
                      <a:r>
                        <a:rPr lang="ru-RU" altLang="ru-RU" sz="1200" b="1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Всего, в том числе:</a:t>
                      </a:r>
                      <a:endParaRPr lang="ru-RU" altLang="ru-RU" sz="1200" b="1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409 250 800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398 756 200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400 408 800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57076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kern="120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+mn-ea"/>
                          <a:cs typeface="Arial" charset="0"/>
                        </a:rPr>
                        <a:t>Совершенствование </a:t>
                      </a:r>
                      <a:r>
                        <a:rPr lang="ru-RU" sz="1200" b="0" kern="120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+mn-ea"/>
                          <a:cs typeface="Arial" charset="0"/>
                        </a:rPr>
                        <a:t>муниципального </a:t>
                      </a:r>
                      <a:r>
                        <a:rPr lang="ru-RU" sz="1200" b="0" kern="120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+mn-ea"/>
                          <a:cs typeface="Arial" charset="0"/>
                        </a:rPr>
                        <a:t>управления</a:t>
                      </a:r>
                      <a:endParaRPr lang="ru-RU" sz="1200" b="0" kern="120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+mn-ea"/>
                        <a:cs typeface="Arial" charset="0"/>
                      </a:endParaRPr>
                    </a:p>
                  </a:txBody>
                  <a:tcPr marL="9524" marR="9524" marT="952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305 475 000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304 506 400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305 914 200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0860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kern="120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+mn-ea"/>
                          <a:cs typeface="Arial" charset="0"/>
                        </a:rPr>
                        <a:t>Исполнение </a:t>
                      </a:r>
                      <a:r>
                        <a:rPr lang="ru-RU" sz="1200" b="0" kern="120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+mn-ea"/>
                          <a:cs typeface="Arial" charset="0"/>
                        </a:rPr>
                        <a:t>отдельных государственных </a:t>
                      </a:r>
                      <a:r>
                        <a:rPr lang="ru-RU" sz="1200" b="0" kern="120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+mn-ea"/>
                          <a:cs typeface="Arial" charset="0"/>
                        </a:rPr>
                        <a:t>полномочий</a:t>
                      </a:r>
                      <a:endParaRPr lang="ru-RU" sz="1200" b="0" kern="120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+mn-ea"/>
                        <a:cs typeface="Arial" charset="0"/>
                      </a:endParaRPr>
                    </a:p>
                  </a:txBody>
                  <a:tcPr marL="9524" marR="9524" marT="952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57 254 500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48 019 100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47 973 300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37642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kern="120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+mn-ea"/>
                          <a:cs typeface="Arial" charset="0"/>
                        </a:rPr>
                        <a:t>Развития </a:t>
                      </a:r>
                      <a:r>
                        <a:rPr lang="ru-RU" sz="1200" b="0" kern="120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+mn-ea"/>
                          <a:cs typeface="Arial" charset="0"/>
                        </a:rPr>
                        <a:t>малого и среднего </a:t>
                      </a:r>
                      <a:r>
                        <a:rPr lang="ru-RU" sz="1200" b="0" kern="120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+mn-ea"/>
                          <a:cs typeface="Arial" charset="0"/>
                        </a:rPr>
                        <a:t>предпринимательства</a:t>
                      </a:r>
                      <a:endParaRPr lang="ru-RU" sz="1200" b="0" kern="120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+mn-ea"/>
                        <a:cs typeface="Arial" charset="0"/>
                      </a:endParaRPr>
                    </a:p>
                  </a:txBody>
                  <a:tcPr marL="9524" marR="9524" marT="952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2 330 300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2 330 300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2 330 300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55816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kern="120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+mn-ea"/>
                          <a:cs typeface="Arial" charset="0"/>
                        </a:rPr>
                        <a:t>Своевременное </a:t>
                      </a:r>
                      <a:r>
                        <a:rPr lang="ru-RU" sz="1200" b="0" kern="120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+mn-ea"/>
                          <a:cs typeface="Arial" charset="0"/>
                        </a:rPr>
                        <a:t>и достоверное информирование населения о деятельности органов местного самоуправления муниципального образования город </a:t>
                      </a:r>
                      <a:r>
                        <a:rPr lang="ru-RU" sz="1200" b="0" kern="120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+mn-ea"/>
                          <a:cs typeface="Arial" charset="0"/>
                        </a:rPr>
                        <a:t>Нефтеюганск</a:t>
                      </a:r>
                      <a:endParaRPr lang="ru-RU" sz="1200" b="0" kern="120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+mn-ea"/>
                        <a:cs typeface="Arial" charset="0"/>
                      </a:endParaRPr>
                    </a:p>
                  </a:txBody>
                  <a:tcPr marL="9524" marR="9524" marT="952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44 191 000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43 900 400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44 191 000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pic>
        <p:nvPicPr>
          <p:cNvPr id="65591" name="Picture 51" descr="http://inform-ua.info/uploads/2016/07/14691818353023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344613"/>
            <a:ext cx="2295525" cy="2033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" name="AutoShape 18"/>
          <p:cNvSpPr>
            <a:spLocks noChangeArrowheads="1"/>
          </p:cNvSpPr>
          <p:nvPr/>
        </p:nvSpPr>
        <p:spPr bwMode="auto">
          <a:xfrm>
            <a:off x="1703313" y="3068638"/>
            <a:ext cx="7956699" cy="1679801"/>
          </a:xfrm>
          <a:prstGeom prst="roundRect">
            <a:avLst>
              <a:gd name="adj" fmla="val 16667"/>
            </a:avLst>
          </a:prstGeom>
          <a:solidFill>
            <a:schemeClr val="bg1">
              <a:lumMod val="85000"/>
            </a:schemeClr>
          </a:solidFill>
          <a:ln w="19050" algn="ctr">
            <a:noFill/>
            <a:round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anchor="ctr"/>
          <a:lstStyle/>
          <a:p>
            <a:pPr marL="171450" indent="-171450" algn="l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lang="ru-RU" sz="1200" b="1" i="1" dirty="0">
                <a:solidFill>
                  <a:srgbClr val="000000"/>
                </a:solidFill>
                <a:effectLst/>
                <a:cs typeface="Arial" charset="0"/>
              </a:rPr>
              <a:t>Развитие конкуренции, повышение качества стратегического планирования и управления</a:t>
            </a:r>
          </a:p>
          <a:p>
            <a:pPr marL="171450" indent="-171450" algn="l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endParaRPr lang="ru-RU" sz="1200" b="1" i="1" dirty="0">
              <a:solidFill>
                <a:srgbClr val="000000"/>
              </a:solidFill>
              <a:effectLst/>
              <a:cs typeface="Arial" charset="0"/>
            </a:endParaRPr>
          </a:p>
          <a:p>
            <a:pPr marL="171450" indent="-171450" algn="l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lang="ru-RU" sz="1200" b="1" i="1" dirty="0">
                <a:solidFill>
                  <a:srgbClr val="000000"/>
                </a:solidFill>
                <a:effectLst/>
                <a:cs typeface="Arial" charset="0"/>
              </a:rPr>
              <a:t>Обеспечение эффективности по исполнению переданных государственных полномочий</a:t>
            </a:r>
          </a:p>
          <a:p>
            <a:pPr algn="l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ru-RU" sz="1200" b="1" i="1" dirty="0">
              <a:solidFill>
                <a:srgbClr val="000000"/>
              </a:solidFill>
              <a:effectLst/>
              <a:cs typeface="Arial" charset="0"/>
            </a:endParaRPr>
          </a:p>
          <a:p>
            <a:pPr marL="171450" indent="-171450" algn="l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lang="ru-RU" sz="1200" b="1" i="1" dirty="0">
                <a:solidFill>
                  <a:srgbClr val="000000"/>
                </a:solidFill>
                <a:effectLst/>
                <a:cs typeface="Arial" charset="0"/>
              </a:rPr>
              <a:t>Высокий уровень информационной, имущественной и финансовой поддержки малого и среднего предпринимательства</a:t>
            </a:r>
          </a:p>
          <a:p>
            <a:pPr algn="l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ru-RU" sz="1200" b="1" i="1" dirty="0">
              <a:solidFill>
                <a:srgbClr val="000000"/>
              </a:solidFill>
              <a:effectLst/>
              <a:cs typeface="Arial" charset="0"/>
            </a:endParaRPr>
          </a:p>
          <a:p>
            <a:pPr marL="171450" indent="-171450" algn="l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lang="ru-RU" sz="1200" b="1" i="1" dirty="0">
                <a:solidFill>
                  <a:srgbClr val="000000"/>
                </a:solidFill>
                <a:effectLst/>
                <a:cs typeface="Arial" charset="0"/>
              </a:rPr>
              <a:t>Своевременное и достоверное информирование населения о деятельности органов местного самоуправления муниципального образования город Нефтеюганск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2" descr="Рисунок155555 копия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8756" y="-33933"/>
            <a:ext cx="9993560" cy="68919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 prstMaterial="matte">
            <a:bevelT/>
            <a:bevelB/>
          </a:sp3d>
          <a:extLst/>
        </p:spPr>
      </p:pic>
      <p:sp>
        <p:nvSpPr>
          <p:cNvPr id="66563" name="Text Box 5"/>
          <p:cNvSpPr txBox="1">
            <a:spLocks noChangeArrowheads="1"/>
          </p:cNvSpPr>
          <p:nvPr/>
        </p:nvSpPr>
        <p:spPr bwMode="auto">
          <a:xfrm>
            <a:off x="2063750" y="1981200"/>
            <a:ext cx="8255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ru-RU" altLang="ru-RU" sz="1400" b="1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66564" name="Text Box 6"/>
          <p:cNvSpPr txBox="1">
            <a:spLocks noChangeArrowheads="1"/>
          </p:cNvSpPr>
          <p:nvPr/>
        </p:nvSpPr>
        <p:spPr bwMode="auto">
          <a:xfrm>
            <a:off x="4017963" y="2852738"/>
            <a:ext cx="198437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200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66565" name="Text Box 7"/>
          <p:cNvSpPr txBox="1">
            <a:spLocks noChangeAspect="1" noChangeArrowheads="1"/>
          </p:cNvSpPr>
          <p:nvPr/>
        </p:nvSpPr>
        <p:spPr bwMode="auto">
          <a:xfrm>
            <a:off x="7059613" y="1268413"/>
            <a:ext cx="2495550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Ctr="1">
            <a:spAutoFit/>
          </a:bodyPr>
          <a:lstStyle>
            <a:lvl1pPr marL="457200" indent="-457200"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ru-RU" altLang="ru-RU" sz="1200" b="1" i="1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  <a:p>
            <a:pPr eaLnBrk="1" hangingPunct="1">
              <a:spcBef>
                <a:spcPct val="50000"/>
              </a:spcBef>
              <a:buFontTx/>
              <a:buNone/>
            </a:pPr>
            <a:endParaRPr lang="ru-RU" altLang="ru-RU" sz="1200" b="1" i="1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66566" name="Text Box 10"/>
          <p:cNvSpPr txBox="1">
            <a:spLocks noChangeArrowheads="1"/>
          </p:cNvSpPr>
          <p:nvPr/>
        </p:nvSpPr>
        <p:spPr bwMode="auto">
          <a:xfrm>
            <a:off x="6062663" y="3068638"/>
            <a:ext cx="198437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200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20489" name="Line 20"/>
          <p:cNvSpPr>
            <a:spLocks noChangeShapeType="1"/>
          </p:cNvSpPr>
          <p:nvPr/>
        </p:nvSpPr>
        <p:spPr bwMode="auto">
          <a:xfrm flipV="1">
            <a:off x="1833563" y="2205038"/>
            <a:ext cx="3041650" cy="2519362"/>
          </a:xfrm>
          <a:prstGeom prst="line">
            <a:avLst/>
          </a:prstGeom>
          <a:noFill/>
          <a:ln>
            <a:noFill/>
          </a:ln>
          <a:extLst/>
        </p:spPr>
        <p:txBody>
          <a:bodyPr anchor="ctr" anchorCtr="1">
            <a:spAutoFit/>
          </a:bodyPr>
          <a:lstStyle/>
          <a:p>
            <a:pPr>
              <a:defRPr/>
            </a:pPr>
            <a:endParaRPr lang="ru-RU"/>
          </a:p>
        </p:txBody>
      </p:sp>
      <p:sp>
        <p:nvSpPr>
          <p:cNvPr id="20490" name="Line 21"/>
          <p:cNvSpPr>
            <a:spLocks noChangeShapeType="1"/>
          </p:cNvSpPr>
          <p:nvPr/>
        </p:nvSpPr>
        <p:spPr bwMode="auto">
          <a:xfrm flipV="1">
            <a:off x="1833563" y="2205038"/>
            <a:ext cx="3041650" cy="2519362"/>
          </a:xfrm>
          <a:prstGeom prst="line">
            <a:avLst/>
          </a:prstGeom>
          <a:noFill/>
          <a:ln>
            <a:noFill/>
          </a:ln>
          <a:extLst/>
        </p:spPr>
        <p:txBody>
          <a:bodyPr anchor="ctr" anchorCtr="1">
            <a:spAutoFit/>
          </a:bodyPr>
          <a:lstStyle/>
          <a:p>
            <a:pPr>
              <a:defRPr/>
            </a:pPr>
            <a:endParaRPr lang="ru-RU"/>
          </a:p>
        </p:txBody>
      </p:sp>
      <p:pic>
        <p:nvPicPr>
          <p:cNvPr id="66569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438" y="0"/>
            <a:ext cx="500062" cy="622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26" name="Text Box 3"/>
          <p:cNvSpPr txBox="1">
            <a:spLocks noChangeArrowheads="1"/>
          </p:cNvSpPr>
          <p:nvPr/>
        </p:nvSpPr>
        <p:spPr bwMode="auto">
          <a:xfrm>
            <a:off x="900113" y="0"/>
            <a:ext cx="8985250" cy="3968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r" defTabSz="449263">
              <a:spcBef>
                <a:spcPts val="1000"/>
              </a:spcBef>
              <a:buClr>
                <a:srgbClr val="0000CC"/>
              </a:buClr>
              <a:buSzPct val="100000"/>
              <a:buFont typeface="Arial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sz="2000" b="1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Arial Unicode MS" pitchFamily="34" charset="-128"/>
                <a:cs typeface="Arial Unicode MS" pitchFamily="34" charset="-128"/>
              </a:rPr>
              <a:t>Департамент финансов администрации города Нефтеюганска</a:t>
            </a:r>
          </a:p>
        </p:txBody>
      </p:sp>
      <p:sp>
        <p:nvSpPr>
          <p:cNvPr id="27" name="Line 2"/>
          <p:cNvSpPr>
            <a:spLocks noChangeShapeType="1"/>
          </p:cNvSpPr>
          <p:nvPr/>
        </p:nvSpPr>
        <p:spPr bwMode="auto">
          <a:xfrm>
            <a:off x="725488" y="396875"/>
            <a:ext cx="9180512" cy="1588"/>
          </a:xfrm>
          <a:prstGeom prst="line">
            <a:avLst/>
          </a:prstGeom>
          <a:noFill/>
          <a:ln w="57240">
            <a:solidFill>
              <a:srgbClr val="0000CC"/>
            </a:solidFill>
            <a:miter lim="800000"/>
            <a:headEnd/>
            <a:tailEnd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800" kern="0">
              <a:solidFill>
                <a:srgbClr val="333399"/>
              </a:solidFill>
              <a:cs typeface="Arial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5024" y="476672"/>
            <a:ext cx="9906000" cy="1200329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ru-RU" sz="2400" b="1" dirty="0">
                <a:solidFill>
                  <a:schemeClr val="tx1"/>
                </a:solidFill>
                <a:effectLst/>
              </a:rPr>
              <a:t>Результаты достижения целей муниципальной программы «Социально - экономическое развитие города Нефтеюганска на 2014-2020 годы»</a:t>
            </a:r>
          </a:p>
        </p:txBody>
      </p:sp>
      <p:graphicFrame>
        <p:nvGraphicFramePr>
          <p:cNvPr id="38" name="Таблица 37"/>
          <p:cNvGraphicFramePr>
            <a:graphicFrameLocks noGrp="1"/>
          </p:cNvGraphicFramePr>
          <p:nvPr/>
        </p:nvGraphicFramePr>
        <p:xfrm>
          <a:off x="128588" y="1665288"/>
          <a:ext cx="9756775" cy="4760909"/>
        </p:xfrm>
        <a:graphic>
          <a:graphicData uri="http://schemas.openxmlformats.org/drawingml/2006/table">
            <a:tbl>
              <a:tblPr/>
              <a:tblGrid>
                <a:gridCol w="6480175"/>
                <a:gridCol w="1081087"/>
                <a:gridCol w="719138"/>
                <a:gridCol w="792162"/>
                <a:gridCol w="684213"/>
              </a:tblGrid>
              <a:tr h="365833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Наименование показателей результатов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F7F7F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Базовый показатель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F7F7F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2018 год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F7F7F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2019 год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F7F7F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2020 год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F7F7F"/>
                    </a:solidFill>
                  </a:tcPr>
                </a:tc>
              </a:tr>
              <a:tr h="274375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Среднее отклонение по набору ключевых показателей фактических значений от прогнозируемых в предыдущем году не более 5%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endParaRPr kumimoji="0" lang="ru-RU" alt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kumimoji="0" lang="ru-RU" alt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kumimoji="0" lang="ru-RU" alt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84219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Уровень удовлетворенности населения муниципального образования качеством предоставления муниципальных услуг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78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87</a:t>
                      </a: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88</a:t>
                      </a: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88,5</a:t>
                      </a: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74375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Среднее время ожидания в очереди при обращении  заявителя в орган местного самоуправления для получения муниципальных услуг, минут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15</a:t>
                      </a: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15</a:t>
                      </a: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15</a:t>
                      </a: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74375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Доля записей актов гражданского состояния, внесенных в электронную базу данных, от общего объема архивного фонда отдела ЗАГС, %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70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100</a:t>
                      </a: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100</a:t>
                      </a: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100</a:t>
                      </a: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92158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Удельный вес организаций, охваченных методической помощью по вопросам  труда и охраны труда, по данным государственной статистики, %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22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28</a:t>
                      </a: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30</a:t>
                      </a: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32</a:t>
                      </a: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11212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Количество организаций, реализующих утвержденные ежегодные планы мероприятий по улучшению условий и охраны труда, от общего количества отчитавшихся организаций, %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11,2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14,2</a:t>
                      </a: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15,2</a:t>
                      </a: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16,2</a:t>
                      </a: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04861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Количество руководителей и специалистов организаций, ежегодно проходящих обучение и проверку знаний требований охраны труда в обучающих организациях, имеющих лицензию на проведение обучения, чел.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7 724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7924</a:t>
                      </a: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7974</a:t>
                      </a: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8024</a:t>
                      </a: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142903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Доля организаций, заключивших и представивших на уведомительную регистрацию коллективные договоры, %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4,6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7,6</a:t>
                      </a: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8,6</a:t>
                      </a: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9,6</a:t>
                      </a: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74375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Количество разработанных методических рекомендаций (памяток, пособий) по вопросам труда и охраны труда для руководителей и представительных органов работников, шт.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155606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Поголовье сельскохозяйственных животных по основной отрасли животноводства, шт.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4 792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6847</a:t>
                      </a: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6907</a:t>
                      </a: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6965</a:t>
                      </a: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69928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Производство молока, т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1027,90</a:t>
                      </a:r>
                      <a:endParaRPr kumimoji="0" lang="ru-RU" alt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1500,94</a:t>
                      </a: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1555,77</a:t>
                      </a: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1601,87</a:t>
                      </a: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11180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Производство мяса в живом весе, т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281,70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321,79</a:t>
                      </a: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330,35</a:t>
                      </a: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340,45</a:t>
                      </a: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173072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Молочная продуктивность коров, кг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4500,00</a:t>
                      </a:r>
                      <a:endParaRPr kumimoji="0" lang="ru-RU" alt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4840</a:t>
                      </a: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4923</a:t>
                      </a: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4997</a:t>
                      </a: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137187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Обеспеченность населения торговой площадью, </a:t>
                      </a:r>
                      <a:r>
                        <a:rPr kumimoji="0" lang="ru-RU" altLang="ru-RU" sz="9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кв.м</a:t>
                      </a:r>
                      <a:r>
                        <a:rPr kumimoji="0" lang="ru-RU" alt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на 1000 жителей</a:t>
                      </a:r>
                      <a:endParaRPr kumimoji="0" lang="ru-RU" alt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496</a:t>
                      </a:r>
                      <a:endParaRPr kumimoji="0" lang="ru-RU" alt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520</a:t>
                      </a: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525</a:t>
                      </a: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530</a:t>
                      </a: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74375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Обеспеченность населения посадочными местами в организациях общественного питания в общедоступной сети, единиц на 1000 жителей 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49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54</a:t>
                      </a: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55</a:t>
                      </a: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55</a:t>
                      </a: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74375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Доля предприятий торговой площадью более 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50 кв.м, %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79,29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83</a:t>
                      </a: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84</a:t>
                      </a: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85</a:t>
                      </a: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137187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Количество предприятий оптового звена, единиц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26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27</a:t>
                      </a: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27</a:t>
                      </a: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28</a:t>
                      </a: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192126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Число субъектов  малого и среднего предпринимательства на 10 тыс. населения, единиц             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382,7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397</a:t>
                      </a: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396</a:t>
                      </a: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395</a:t>
                      </a: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137187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Доля среднесписочной численности занятых на малых и средних предприятиях в общей численности работающих, %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25,5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28,8</a:t>
                      </a: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28</a:t>
                      </a: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28</a:t>
                      </a: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2" descr="Рисунок155555 копия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8756" y="-33933"/>
            <a:ext cx="9993560" cy="68919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 prstMaterial="matte">
            <a:bevelT/>
            <a:bevelB/>
          </a:sp3d>
          <a:extLst/>
        </p:spPr>
      </p:pic>
      <p:sp>
        <p:nvSpPr>
          <p:cNvPr id="67587" name="Text Box 5"/>
          <p:cNvSpPr txBox="1">
            <a:spLocks noChangeArrowheads="1"/>
          </p:cNvSpPr>
          <p:nvPr/>
        </p:nvSpPr>
        <p:spPr bwMode="auto">
          <a:xfrm>
            <a:off x="2063750" y="1981200"/>
            <a:ext cx="8255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ru-RU" altLang="ru-RU" sz="1400" b="1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67588" name="Text Box 6"/>
          <p:cNvSpPr txBox="1">
            <a:spLocks noChangeArrowheads="1"/>
          </p:cNvSpPr>
          <p:nvPr/>
        </p:nvSpPr>
        <p:spPr bwMode="auto">
          <a:xfrm>
            <a:off x="4017963" y="2852738"/>
            <a:ext cx="198437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200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67589" name="Text Box 7"/>
          <p:cNvSpPr txBox="1">
            <a:spLocks noChangeAspect="1" noChangeArrowheads="1"/>
          </p:cNvSpPr>
          <p:nvPr/>
        </p:nvSpPr>
        <p:spPr bwMode="auto">
          <a:xfrm>
            <a:off x="7059613" y="1268413"/>
            <a:ext cx="2495550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Ctr="1">
            <a:spAutoFit/>
          </a:bodyPr>
          <a:lstStyle>
            <a:lvl1pPr marL="457200" indent="-457200"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ru-RU" altLang="ru-RU" sz="1200" b="1" i="1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  <a:p>
            <a:pPr eaLnBrk="1" hangingPunct="1">
              <a:spcBef>
                <a:spcPct val="50000"/>
              </a:spcBef>
              <a:buFontTx/>
              <a:buNone/>
            </a:pPr>
            <a:endParaRPr lang="ru-RU" altLang="ru-RU" sz="1200" b="1" i="1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67590" name="Text Box 10"/>
          <p:cNvSpPr txBox="1">
            <a:spLocks noChangeArrowheads="1"/>
          </p:cNvSpPr>
          <p:nvPr/>
        </p:nvSpPr>
        <p:spPr bwMode="auto">
          <a:xfrm>
            <a:off x="6062663" y="3068638"/>
            <a:ext cx="198437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200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20489" name="Line 20"/>
          <p:cNvSpPr>
            <a:spLocks noChangeShapeType="1"/>
          </p:cNvSpPr>
          <p:nvPr/>
        </p:nvSpPr>
        <p:spPr bwMode="auto">
          <a:xfrm flipV="1">
            <a:off x="1833563" y="2205038"/>
            <a:ext cx="3041650" cy="2519362"/>
          </a:xfrm>
          <a:prstGeom prst="line">
            <a:avLst/>
          </a:prstGeom>
          <a:noFill/>
          <a:ln>
            <a:noFill/>
          </a:ln>
          <a:extLst/>
        </p:spPr>
        <p:txBody>
          <a:bodyPr anchor="ctr" anchorCtr="1">
            <a:spAutoFit/>
          </a:bodyPr>
          <a:lstStyle/>
          <a:p>
            <a:pPr>
              <a:defRPr/>
            </a:pPr>
            <a:endParaRPr lang="ru-RU"/>
          </a:p>
        </p:txBody>
      </p:sp>
      <p:sp>
        <p:nvSpPr>
          <p:cNvPr id="20490" name="Line 21"/>
          <p:cNvSpPr>
            <a:spLocks noChangeShapeType="1"/>
          </p:cNvSpPr>
          <p:nvPr/>
        </p:nvSpPr>
        <p:spPr bwMode="auto">
          <a:xfrm flipV="1">
            <a:off x="1833563" y="2205038"/>
            <a:ext cx="3041650" cy="2519362"/>
          </a:xfrm>
          <a:prstGeom prst="line">
            <a:avLst/>
          </a:prstGeom>
          <a:noFill/>
          <a:ln>
            <a:noFill/>
          </a:ln>
          <a:extLst/>
        </p:spPr>
        <p:txBody>
          <a:bodyPr anchor="ctr" anchorCtr="1">
            <a:spAutoFit/>
          </a:bodyPr>
          <a:lstStyle/>
          <a:p>
            <a:pPr>
              <a:defRPr/>
            </a:pPr>
            <a:endParaRPr lang="ru-RU"/>
          </a:p>
        </p:txBody>
      </p:sp>
      <p:pic>
        <p:nvPicPr>
          <p:cNvPr id="67593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438" y="0"/>
            <a:ext cx="500062" cy="622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26" name="Text Box 3"/>
          <p:cNvSpPr txBox="1">
            <a:spLocks noChangeArrowheads="1"/>
          </p:cNvSpPr>
          <p:nvPr/>
        </p:nvSpPr>
        <p:spPr bwMode="auto">
          <a:xfrm>
            <a:off x="900113" y="0"/>
            <a:ext cx="8985250" cy="3968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r" defTabSz="449263">
              <a:spcBef>
                <a:spcPts val="1000"/>
              </a:spcBef>
              <a:buClr>
                <a:srgbClr val="0000CC"/>
              </a:buClr>
              <a:buSzPct val="100000"/>
              <a:buFont typeface="Arial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sz="2000" b="1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Arial Unicode MS" pitchFamily="34" charset="-128"/>
                <a:cs typeface="Arial Unicode MS" pitchFamily="34" charset="-128"/>
              </a:rPr>
              <a:t>Департамент финансов администрации города Нефтеюганска</a:t>
            </a:r>
          </a:p>
        </p:txBody>
      </p:sp>
      <p:sp>
        <p:nvSpPr>
          <p:cNvPr id="27" name="Line 2"/>
          <p:cNvSpPr>
            <a:spLocks noChangeShapeType="1"/>
          </p:cNvSpPr>
          <p:nvPr/>
        </p:nvSpPr>
        <p:spPr bwMode="auto">
          <a:xfrm>
            <a:off x="725488" y="396875"/>
            <a:ext cx="9180512" cy="1588"/>
          </a:xfrm>
          <a:prstGeom prst="line">
            <a:avLst/>
          </a:prstGeom>
          <a:noFill/>
          <a:ln w="57240">
            <a:solidFill>
              <a:srgbClr val="0000CC"/>
            </a:solidFill>
            <a:miter lim="800000"/>
            <a:headEnd/>
            <a:tailEnd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800" kern="0">
              <a:solidFill>
                <a:srgbClr val="333399"/>
              </a:solidFill>
              <a:cs typeface="Arial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-24482" y="1095797"/>
            <a:ext cx="9906000" cy="1200329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ru-RU" sz="2400" b="1" dirty="0">
                <a:solidFill>
                  <a:schemeClr val="tx1"/>
                </a:solidFill>
                <a:effectLst/>
              </a:rPr>
              <a:t>Результаты достижения целей муниципальной программы «Социально - экономическое развитие города Нефтеюганска на 2014-2020 годы»</a:t>
            </a:r>
          </a:p>
        </p:txBody>
      </p:sp>
      <p:graphicFrame>
        <p:nvGraphicFramePr>
          <p:cNvPr id="38" name="Таблица 37"/>
          <p:cNvGraphicFramePr>
            <a:graphicFrameLocks noGrp="1"/>
          </p:cNvGraphicFramePr>
          <p:nvPr/>
        </p:nvGraphicFramePr>
        <p:xfrm>
          <a:off x="149225" y="2924175"/>
          <a:ext cx="9756775" cy="2200276"/>
        </p:xfrm>
        <a:graphic>
          <a:graphicData uri="http://schemas.openxmlformats.org/drawingml/2006/table">
            <a:tbl>
              <a:tblPr/>
              <a:tblGrid>
                <a:gridCol w="6480175"/>
                <a:gridCol w="1081088"/>
                <a:gridCol w="719137"/>
                <a:gridCol w="792163"/>
                <a:gridCol w="684212"/>
              </a:tblGrid>
              <a:tr h="365760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Наименование показателей результатов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F7F7F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Базовый показатель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F7F7F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2018 год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F7F7F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2019 год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F7F7F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2020 год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F7F7F"/>
                    </a:solidFill>
                  </a:tcPr>
                </a:tc>
              </a:tr>
              <a:tr h="274320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Доля оборота малого и среднего предпринимательства, %;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21,6</a:t>
                      </a:r>
                      <a:endParaRPr kumimoji="0" lang="ru-RU" alt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28,4</a:t>
                      </a: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28,6</a:t>
                      </a: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29</a:t>
                      </a: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84006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Уровень информированности населения города о деятельности органов местного самоуправления города Нефтеюганска, % от общей численности населения города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45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88</a:t>
                      </a: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88</a:t>
                      </a: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88</a:t>
                      </a: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411480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Доля населения, выражающего удовлетворенность информационной открытостью органов местного самоуправления города Нефтеюганска, % от общей численности населения города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40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65</a:t>
                      </a: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65</a:t>
                      </a: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65</a:t>
                      </a: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61794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Объём эфирного времени в электронных средствах массовой информации города Нефтеюганска, минут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44413</a:t>
                      </a:r>
                      <a:endParaRPr kumimoji="0" lang="ru-RU" alt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45724</a:t>
                      </a: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45724</a:t>
                      </a: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45724</a:t>
                      </a: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91939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Количество информационных материалов в печатных средствах массовой информации города Нефтеюганска, выпуск</a:t>
                      </a:r>
                      <a:endParaRPr kumimoji="0" lang="ru-RU" alt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46</a:t>
                      </a: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46</a:t>
                      </a: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46</a:t>
                      </a: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1097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kumimoji="0" lang="ru-RU" sz="9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Процент выполнения контрольных мероприятий к общему количеству запланированных мероприятий, %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100</a:t>
                      </a:r>
                      <a:r>
                        <a:rPr kumimoji="0" lang="ru-RU" sz="9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%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100%</a:t>
                      </a: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100%</a:t>
                      </a:r>
                      <a:endParaRPr kumimoji="0" lang="ru-RU" altLang="ru-RU" sz="9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100%</a:t>
                      </a: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2" descr="Рисунок155555 копия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82574" y="-48444"/>
            <a:ext cx="9993560" cy="68919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 prstMaterial="matte">
            <a:bevelT/>
            <a:bevelB/>
          </a:sp3d>
          <a:extLst/>
        </p:spPr>
      </p:pic>
      <p:sp>
        <p:nvSpPr>
          <p:cNvPr id="68611" name="Text Box 5"/>
          <p:cNvSpPr txBox="1">
            <a:spLocks noChangeArrowheads="1"/>
          </p:cNvSpPr>
          <p:nvPr/>
        </p:nvSpPr>
        <p:spPr bwMode="auto">
          <a:xfrm>
            <a:off x="2063750" y="1981200"/>
            <a:ext cx="8255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ru-RU" altLang="ru-RU" sz="1400" b="1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68612" name="Text Box 6"/>
          <p:cNvSpPr txBox="1">
            <a:spLocks noChangeArrowheads="1"/>
          </p:cNvSpPr>
          <p:nvPr/>
        </p:nvSpPr>
        <p:spPr bwMode="auto">
          <a:xfrm>
            <a:off x="4017963" y="2852738"/>
            <a:ext cx="198437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200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68613" name="Text Box 7"/>
          <p:cNvSpPr txBox="1">
            <a:spLocks noChangeAspect="1" noChangeArrowheads="1"/>
          </p:cNvSpPr>
          <p:nvPr/>
        </p:nvSpPr>
        <p:spPr bwMode="auto">
          <a:xfrm>
            <a:off x="7059613" y="1268413"/>
            <a:ext cx="2495550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Ctr="1">
            <a:spAutoFit/>
          </a:bodyPr>
          <a:lstStyle>
            <a:lvl1pPr marL="457200" indent="-457200"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ru-RU" altLang="ru-RU" sz="1200" b="1" i="1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  <a:p>
            <a:pPr eaLnBrk="1" hangingPunct="1">
              <a:spcBef>
                <a:spcPct val="50000"/>
              </a:spcBef>
              <a:buFontTx/>
              <a:buNone/>
            </a:pPr>
            <a:endParaRPr lang="ru-RU" altLang="ru-RU" sz="1200" b="1" i="1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68614" name="AutoShape 9"/>
          <p:cNvSpPr>
            <a:spLocks noChangeArrowheads="1"/>
          </p:cNvSpPr>
          <p:nvPr/>
        </p:nvSpPr>
        <p:spPr bwMode="auto">
          <a:xfrm>
            <a:off x="5186363" y="1916113"/>
            <a:ext cx="990600" cy="609600"/>
          </a:xfrm>
          <a:prstGeom prst="wedgeRectCallout">
            <a:avLst>
              <a:gd name="adj1" fmla="val -43750"/>
              <a:gd name="adj2" fmla="val 70000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 anchorCtr="1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ru-RU" altLang="ru-RU" sz="2400" b="1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68615" name="Text Box 10"/>
          <p:cNvSpPr txBox="1">
            <a:spLocks noChangeArrowheads="1"/>
          </p:cNvSpPr>
          <p:nvPr/>
        </p:nvSpPr>
        <p:spPr bwMode="auto">
          <a:xfrm>
            <a:off x="6062663" y="3068638"/>
            <a:ext cx="198437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200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20489" name="Line 20"/>
          <p:cNvSpPr>
            <a:spLocks noChangeShapeType="1"/>
          </p:cNvSpPr>
          <p:nvPr/>
        </p:nvSpPr>
        <p:spPr bwMode="auto">
          <a:xfrm flipV="1">
            <a:off x="1833563" y="2205038"/>
            <a:ext cx="3041650" cy="2519362"/>
          </a:xfrm>
          <a:prstGeom prst="line">
            <a:avLst/>
          </a:prstGeom>
          <a:noFill/>
          <a:ln>
            <a:noFill/>
          </a:ln>
          <a:extLst/>
        </p:spPr>
        <p:txBody>
          <a:bodyPr anchor="ctr" anchorCtr="1">
            <a:spAutoFit/>
          </a:bodyPr>
          <a:lstStyle/>
          <a:p>
            <a:pPr>
              <a:defRPr/>
            </a:pPr>
            <a:endParaRPr lang="ru-RU"/>
          </a:p>
        </p:txBody>
      </p:sp>
      <p:sp>
        <p:nvSpPr>
          <p:cNvPr id="20490" name="Line 21"/>
          <p:cNvSpPr>
            <a:spLocks noChangeShapeType="1"/>
          </p:cNvSpPr>
          <p:nvPr/>
        </p:nvSpPr>
        <p:spPr bwMode="auto">
          <a:xfrm flipV="1">
            <a:off x="1833563" y="2205038"/>
            <a:ext cx="3041650" cy="2519362"/>
          </a:xfrm>
          <a:prstGeom prst="line">
            <a:avLst/>
          </a:prstGeom>
          <a:noFill/>
          <a:ln>
            <a:noFill/>
          </a:ln>
          <a:extLst/>
        </p:spPr>
        <p:txBody>
          <a:bodyPr anchor="ctr" anchorCtr="1">
            <a:spAutoFit/>
          </a:bodyPr>
          <a:lstStyle/>
          <a:p>
            <a:pPr>
              <a:defRPr/>
            </a:pPr>
            <a:endParaRPr lang="ru-RU"/>
          </a:p>
        </p:txBody>
      </p:sp>
      <p:pic>
        <p:nvPicPr>
          <p:cNvPr id="68618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438" y="0"/>
            <a:ext cx="500062" cy="622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26" name="Text Box 3"/>
          <p:cNvSpPr txBox="1">
            <a:spLocks noChangeArrowheads="1"/>
          </p:cNvSpPr>
          <p:nvPr/>
        </p:nvSpPr>
        <p:spPr bwMode="auto">
          <a:xfrm>
            <a:off x="900113" y="0"/>
            <a:ext cx="8985250" cy="3968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r" defTabSz="449263">
              <a:spcBef>
                <a:spcPts val="1000"/>
              </a:spcBef>
              <a:buClr>
                <a:srgbClr val="0000CC"/>
              </a:buClr>
              <a:buSzPct val="100000"/>
              <a:buFont typeface="Arial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sz="2000" b="1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Arial Unicode MS" pitchFamily="34" charset="-128"/>
                <a:cs typeface="Arial Unicode MS" pitchFamily="34" charset="-128"/>
              </a:rPr>
              <a:t>Департамент финансов администрации города Нефтеюганска</a:t>
            </a:r>
          </a:p>
        </p:txBody>
      </p:sp>
      <p:sp>
        <p:nvSpPr>
          <p:cNvPr id="27" name="Line 2"/>
          <p:cNvSpPr>
            <a:spLocks noChangeShapeType="1"/>
          </p:cNvSpPr>
          <p:nvPr/>
        </p:nvSpPr>
        <p:spPr bwMode="auto">
          <a:xfrm>
            <a:off x="725488" y="396875"/>
            <a:ext cx="9180512" cy="1588"/>
          </a:xfrm>
          <a:prstGeom prst="line">
            <a:avLst/>
          </a:prstGeom>
          <a:noFill/>
          <a:ln w="57240">
            <a:solidFill>
              <a:srgbClr val="0000CC"/>
            </a:solidFill>
            <a:miter lim="800000"/>
            <a:headEnd/>
            <a:tailEnd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800" kern="0">
              <a:solidFill>
                <a:srgbClr val="333399"/>
              </a:solidFill>
              <a:cs typeface="Arial" charset="0"/>
            </a:endParaRPr>
          </a:p>
        </p:txBody>
      </p:sp>
      <p:sp>
        <p:nvSpPr>
          <p:cNvPr id="68621" name="Text Box 14"/>
          <p:cNvSpPr txBox="1">
            <a:spLocks noChangeArrowheads="1"/>
          </p:cNvSpPr>
          <p:nvPr/>
        </p:nvSpPr>
        <p:spPr bwMode="auto">
          <a:xfrm>
            <a:off x="3454400" y="2303463"/>
            <a:ext cx="1127125" cy="344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000" tIns="18000" rIns="18000" bIns="18000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ru-RU" altLang="ru-RU" sz="2000" b="1" u="sng"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ЦЕЛЬ:</a:t>
            </a:r>
          </a:p>
        </p:txBody>
      </p:sp>
      <p:sp>
        <p:nvSpPr>
          <p:cNvPr id="16" name="AutoShape 18"/>
          <p:cNvSpPr>
            <a:spLocks noChangeArrowheads="1"/>
          </p:cNvSpPr>
          <p:nvPr/>
        </p:nvSpPr>
        <p:spPr bwMode="auto">
          <a:xfrm>
            <a:off x="4835687" y="1817688"/>
            <a:ext cx="4653818" cy="1080455"/>
          </a:xfrm>
          <a:prstGeom prst="roundRect">
            <a:avLst>
              <a:gd name="adj" fmla="val 16667"/>
            </a:avLst>
          </a:prstGeom>
          <a:solidFill>
            <a:schemeClr val="bg1">
              <a:lumMod val="75000"/>
            </a:schemeClr>
          </a:solidFill>
          <a:ln w="19050" algn="ctr">
            <a:noFill/>
            <a:round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anchor="ctr"/>
          <a:lstStyle/>
          <a:p>
            <a:pPr>
              <a:defRPr/>
            </a:pPr>
            <a:r>
              <a:rPr lang="ru-RU" sz="1200" b="1" dirty="0">
                <a:solidFill>
                  <a:srgbClr val="000000"/>
                </a:solidFill>
                <a:effectLst/>
                <a:cs typeface="Arial" charset="0"/>
              </a:rPr>
              <a:t>Развитие современной транспортной инфраструктуры, обеспечивающей повышение доступности и безопасности услуг транспортного комплекса для населения города Нефтеюганска. Увеличение объема пассажирских перевозок и транспортной подвижности  населения. Увеличение протяженности и плотности  сети автомобильных дорог </a:t>
            </a:r>
          </a:p>
        </p:txBody>
      </p:sp>
      <p:sp>
        <p:nvSpPr>
          <p:cNvPr id="68625" name="Text Box 14"/>
          <p:cNvSpPr txBox="1">
            <a:spLocks noChangeArrowheads="1"/>
          </p:cNvSpPr>
          <p:nvPr/>
        </p:nvSpPr>
        <p:spPr bwMode="auto">
          <a:xfrm>
            <a:off x="571500" y="3754438"/>
            <a:ext cx="1255713" cy="344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000" tIns="18000" rIns="18000" bIns="18000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ru-RU" altLang="ru-RU" sz="2000" b="1" u="sng"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ЗАДАЧИ:</a:t>
            </a:r>
          </a:p>
        </p:txBody>
      </p:sp>
      <p:sp>
        <p:nvSpPr>
          <p:cNvPr id="18" name="AutoShape 18"/>
          <p:cNvSpPr>
            <a:spLocks noChangeArrowheads="1"/>
          </p:cNvSpPr>
          <p:nvPr/>
        </p:nvSpPr>
        <p:spPr bwMode="auto">
          <a:xfrm>
            <a:off x="2413571" y="3205956"/>
            <a:ext cx="7399710" cy="1440159"/>
          </a:xfrm>
          <a:prstGeom prst="roundRect">
            <a:avLst>
              <a:gd name="adj" fmla="val 16667"/>
            </a:avLst>
          </a:prstGeom>
          <a:solidFill>
            <a:schemeClr val="bg1">
              <a:lumMod val="85000"/>
            </a:schemeClr>
          </a:solidFill>
          <a:ln w="19050" algn="ctr">
            <a:noFill/>
            <a:round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anchor="ctr"/>
          <a:lstStyle/>
          <a:p>
            <a:pPr marL="171450" indent="-171450" algn="l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lang="ru-RU" sz="1200" b="1" i="1" dirty="0">
                <a:solidFill>
                  <a:srgbClr val="000000"/>
                </a:solidFill>
                <a:effectLst/>
                <a:cs typeface="Arial" charset="0"/>
              </a:rPr>
              <a:t>Обеспечение доступности и повышение качества транспортных услуг автомобильным транспортом</a:t>
            </a:r>
          </a:p>
          <a:p>
            <a:pPr marL="171450" indent="-171450" algn="l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endParaRPr lang="ru-RU" sz="1200" b="1" i="1" dirty="0">
              <a:solidFill>
                <a:srgbClr val="000000"/>
              </a:solidFill>
              <a:effectLst/>
              <a:cs typeface="Arial" charset="0"/>
            </a:endParaRPr>
          </a:p>
          <a:p>
            <a:pPr marL="171450" indent="-171450" algn="l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lang="ru-RU" sz="1200" b="1" i="1" dirty="0">
                <a:solidFill>
                  <a:srgbClr val="000000"/>
                </a:solidFill>
                <a:effectLst/>
                <a:cs typeface="Arial" charset="0"/>
              </a:rPr>
              <a:t>Восстановление транспортно-эксплуатационных характеристик автомобильных дорог общего пользования местного значения города, совершенствование улично-дорожной сети путём строительства новых и реконструкции существующих автодорог и проездов, в том числе  проектно-изыскательские работы и строительно-монтажные работы</a:t>
            </a:r>
          </a:p>
          <a:p>
            <a:pPr marL="171450" indent="-171450" algn="l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endParaRPr lang="ru-RU" sz="1200" b="1" i="1" dirty="0">
              <a:solidFill>
                <a:srgbClr val="000000"/>
              </a:solidFill>
              <a:effectLst/>
              <a:cs typeface="Arial" charset="0"/>
            </a:endParaRPr>
          </a:p>
          <a:p>
            <a:pPr marL="171450" indent="-171450" algn="l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lang="ru-RU" sz="1200" b="1" i="1" dirty="0">
                <a:solidFill>
                  <a:srgbClr val="000000"/>
                </a:solidFill>
                <a:effectLst/>
                <a:cs typeface="Arial" charset="0"/>
              </a:rPr>
              <a:t>Обеспечение функционирования сети автомобильных дорог общего пользования местного значения</a:t>
            </a:r>
            <a:endParaRPr lang="ru-RU" sz="1500" b="1" i="1" dirty="0">
              <a:solidFill>
                <a:srgbClr val="000000"/>
              </a:solidFill>
              <a:effectLst/>
              <a:cs typeface="Arial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74315" y="368226"/>
            <a:ext cx="9698657" cy="830997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r">
              <a:defRPr/>
            </a:pPr>
            <a:r>
              <a:rPr lang="ru-RU" sz="2400" b="1" dirty="0">
                <a:solidFill>
                  <a:schemeClr val="tx1"/>
                </a:solidFill>
                <a:effectLst/>
              </a:rPr>
              <a:t>Расходы на реализацию муниципальной программы «Развитие транспортной системы  в городе  Нефтеюганске на 2014-2020 годы»</a:t>
            </a:r>
          </a:p>
        </p:txBody>
      </p:sp>
      <p:pic>
        <p:nvPicPr>
          <p:cNvPr id="68630" name="Picture 49" descr="http://previews.123rf.com/images/anatolymas/anatolymas1005/anatolymas100500018/7054704-3d-small-people-driving-the-small-car-3d-image-Isolated-white-background--Stock-Photo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9238" y="1192213"/>
            <a:ext cx="2759075" cy="2012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22" name="Таблица 21"/>
          <p:cNvGraphicFramePr>
            <a:graphicFrameLocks noGrp="1"/>
          </p:cNvGraphicFramePr>
          <p:nvPr/>
        </p:nvGraphicFramePr>
        <p:xfrm>
          <a:off x="903288" y="5084763"/>
          <a:ext cx="8235950" cy="1049336"/>
        </p:xfrm>
        <a:graphic>
          <a:graphicData uri="http://schemas.openxmlformats.org/drawingml/2006/table">
            <a:tbl>
              <a:tblPr/>
              <a:tblGrid>
                <a:gridCol w="4752697"/>
                <a:gridCol w="1152169"/>
                <a:gridCol w="1152169"/>
                <a:gridCol w="1178915"/>
              </a:tblGrid>
              <a:tr h="21644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algn="ctr" defTabSz="914400" rtl="0" eaLnBrk="1" fontAlgn="b" latinLnBrk="0" hangingPunct="1"/>
                      <a:r>
                        <a:rPr lang="ru-RU" sz="1200" b="1" i="1" u="none" strike="noStrike" kern="1200" dirty="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подпрограммы</a:t>
                      </a:r>
                      <a:endParaRPr lang="ru-RU" sz="1200" b="1" i="1" u="none" strike="noStrike" kern="1200" dirty="0">
                        <a:solidFill>
                          <a:srgbClr val="000000"/>
                        </a:solidFill>
                        <a:latin typeface="Times New Roman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i="1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2018 год</a:t>
                      </a:r>
                      <a:endParaRPr lang="ru-RU" sz="1200" b="1" i="1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ru-RU" sz="1200" b="1" i="1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2019 год</a:t>
                      </a:r>
                      <a:endParaRPr lang="ru-RU" sz="1200" b="1" i="1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ru-RU" sz="1200" b="1" i="1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2020 год</a:t>
                      </a:r>
                      <a:endParaRPr lang="ru-RU" sz="1200" b="1" i="1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50000"/>
                      </a:schemeClr>
                    </a:solidFill>
                  </a:tcPr>
                </a:tc>
              </a:tr>
              <a:tr h="26696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eaLnBrk="1" hangingPunct="1">
                        <a:spcBef>
                          <a:spcPct val="50000"/>
                        </a:spcBef>
                        <a:buFontTx/>
                        <a:buNone/>
                      </a:pPr>
                      <a:r>
                        <a:rPr lang="ru-RU" altLang="ru-RU" sz="1200" b="1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Всего, в том числе:</a:t>
                      </a:r>
                      <a:endParaRPr lang="ru-RU" altLang="ru-RU" sz="1200" b="1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529 295 532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505 607 220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505 607 220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57189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kern="120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+mn-ea"/>
                          <a:cs typeface="Arial" charset="0"/>
                        </a:rPr>
                        <a:t>Транспорт</a:t>
                      </a:r>
                      <a:endParaRPr lang="ru-RU" sz="1200" b="0" kern="120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+mn-ea"/>
                        <a:cs typeface="Arial" charset="0"/>
                      </a:endParaRPr>
                    </a:p>
                  </a:txBody>
                  <a:tcPr marL="9525" marR="9525" marT="95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189 764 420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189 764 420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189 764 420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0874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kern="120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+mn-ea"/>
                          <a:cs typeface="Arial" charset="0"/>
                        </a:rPr>
                        <a:t>Автомобильные дороги</a:t>
                      </a:r>
                      <a:endParaRPr lang="ru-RU" sz="1200" b="0" kern="120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+mn-ea"/>
                        <a:cs typeface="Arial" charset="0"/>
                      </a:endParaRPr>
                    </a:p>
                  </a:txBody>
                  <a:tcPr marL="9525" marR="9525" marT="95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339 531 112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315 842 800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315 842 800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2" descr="Рисунок155555 копия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21307"/>
            <a:ext cx="9993058" cy="6878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 prstMaterial="matte">
            <a:bevelT/>
            <a:bevelB/>
          </a:sp3d>
          <a:extLst/>
        </p:spPr>
      </p:pic>
      <p:sp>
        <p:nvSpPr>
          <p:cNvPr id="23555" name="Text Box 6"/>
          <p:cNvSpPr txBox="1">
            <a:spLocks noChangeArrowheads="1"/>
          </p:cNvSpPr>
          <p:nvPr/>
        </p:nvSpPr>
        <p:spPr bwMode="auto">
          <a:xfrm>
            <a:off x="4017963" y="2852738"/>
            <a:ext cx="198437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200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23556" name="AutoShape 9"/>
          <p:cNvSpPr>
            <a:spLocks noChangeArrowheads="1"/>
          </p:cNvSpPr>
          <p:nvPr/>
        </p:nvSpPr>
        <p:spPr bwMode="auto">
          <a:xfrm>
            <a:off x="5186363" y="1916113"/>
            <a:ext cx="990600" cy="609600"/>
          </a:xfrm>
          <a:prstGeom prst="wedgeRectCallout">
            <a:avLst>
              <a:gd name="adj1" fmla="val -43750"/>
              <a:gd name="adj2" fmla="val 70000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 anchorCtr="1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ru-RU" altLang="ru-RU" sz="2400" b="1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23557" name="Text Box 10"/>
          <p:cNvSpPr txBox="1">
            <a:spLocks noChangeArrowheads="1"/>
          </p:cNvSpPr>
          <p:nvPr/>
        </p:nvSpPr>
        <p:spPr bwMode="auto">
          <a:xfrm>
            <a:off x="6062663" y="3068638"/>
            <a:ext cx="198437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200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28682" name="Line 20"/>
          <p:cNvSpPr>
            <a:spLocks noChangeShapeType="1"/>
          </p:cNvSpPr>
          <p:nvPr/>
        </p:nvSpPr>
        <p:spPr bwMode="auto">
          <a:xfrm flipV="1">
            <a:off x="1833563" y="2205038"/>
            <a:ext cx="3041650" cy="2519362"/>
          </a:xfrm>
          <a:prstGeom prst="line">
            <a:avLst/>
          </a:prstGeom>
          <a:noFill/>
          <a:ln>
            <a:noFill/>
          </a:ln>
          <a:extLst/>
        </p:spPr>
        <p:txBody>
          <a:bodyPr anchor="ctr" anchorCtr="1">
            <a:spAutoFit/>
          </a:bodyPr>
          <a:lstStyle/>
          <a:p>
            <a:pPr>
              <a:defRPr/>
            </a:pPr>
            <a:endParaRPr lang="ru-RU"/>
          </a:p>
        </p:txBody>
      </p:sp>
      <p:sp>
        <p:nvSpPr>
          <p:cNvPr id="28683" name="Line 21"/>
          <p:cNvSpPr>
            <a:spLocks noChangeShapeType="1"/>
          </p:cNvSpPr>
          <p:nvPr/>
        </p:nvSpPr>
        <p:spPr bwMode="auto">
          <a:xfrm flipV="1">
            <a:off x="1833563" y="2205038"/>
            <a:ext cx="3041650" cy="2519362"/>
          </a:xfrm>
          <a:prstGeom prst="line">
            <a:avLst/>
          </a:prstGeom>
          <a:noFill/>
          <a:ln>
            <a:noFill/>
          </a:ln>
          <a:extLst/>
        </p:spPr>
        <p:txBody>
          <a:bodyPr anchor="ctr" anchorCtr="1">
            <a:spAutoFit/>
          </a:bodyPr>
          <a:lstStyle/>
          <a:p>
            <a:pPr>
              <a:defRPr/>
            </a:pPr>
            <a:endParaRPr lang="ru-RU"/>
          </a:p>
        </p:txBody>
      </p:sp>
      <p:pic>
        <p:nvPicPr>
          <p:cNvPr id="23560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438" y="0"/>
            <a:ext cx="500062" cy="622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26" name="Text Box 3"/>
          <p:cNvSpPr txBox="1">
            <a:spLocks noChangeArrowheads="1"/>
          </p:cNvSpPr>
          <p:nvPr/>
        </p:nvSpPr>
        <p:spPr bwMode="auto">
          <a:xfrm>
            <a:off x="900113" y="0"/>
            <a:ext cx="8985250" cy="3968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r" defTabSz="449263">
              <a:spcBef>
                <a:spcPts val="1000"/>
              </a:spcBef>
              <a:buClr>
                <a:srgbClr val="0000CC"/>
              </a:buClr>
              <a:buSzPct val="100000"/>
              <a:buFont typeface="Arial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sz="2000" b="1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Arial Unicode MS" pitchFamily="34" charset="-128"/>
                <a:cs typeface="Arial Unicode MS" pitchFamily="34" charset="-128"/>
              </a:rPr>
              <a:t>Департамент финансов администрации города Нефтеюганска</a:t>
            </a:r>
          </a:p>
        </p:txBody>
      </p:sp>
      <p:sp>
        <p:nvSpPr>
          <p:cNvPr id="27" name="Line 2"/>
          <p:cNvSpPr>
            <a:spLocks noChangeShapeType="1"/>
          </p:cNvSpPr>
          <p:nvPr/>
        </p:nvSpPr>
        <p:spPr bwMode="auto">
          <a:xfrm>
            <a:off x="725488" y="396875"/>
            <a:ext cx="9180512" cy="1588"/>
          </a:xfrm>
          <a:prstGeom prst="line">
            <a:avLst/>
          </a:prstGeom>
          <a:noFill/>
          <a:ln w="57240">
            <a:solidFill>
              <a:srgbClr val="0000CC"/>
            </a:solidFill>
            <a:miter lim="800000"/>
            <a:headEnd/>
            <a:tailEnd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800" kern="0">
              <a:solidFill>
                <a:srgbClr val="333399"/>
              </a:solidFill>
              <a:cs typeface="Arial" charset="0"/>
            </a:endParaRPr>
          </a:p>
        </p:txBody>
      </p:sp>
      <p:graphicFrame>
        <p:nvGraphicFramePr>
          <p:cNvPr id="59" name="Схема 58"/>
          <p:cNvGraphicFramePr/>
          <p:nvPr/>
        </p:nvGraphicFramePr>
        <p:xfrm>
          <a:off x="3219597" y="2060848"/>
          <a:ext cx="6707795" cy="46805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pic>
        <p:nvPicPr>
          <p:cNvPr id="23564" name="Picture 4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94100" y="5729288"/>
            <a:ext cx="444500" cy="544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565" name="Picture 7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17950" y="4632325"/>
            <a:ext cx="506413" cy="534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566" name="Picture 12"/>
          <p:cNvPicPr>
            <a:picLocks noChangeAspect="1" noChangeArrowheads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73500" y="3576638"/>
            <a:ext cx="606425" cy="492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1" name="AutoShape 16"/>
          <p:cNvSpPr>
            <a:spLocks noChangeArrowheads="1"/>
          </p:cNvSpPr>
          <p:nvPr/>
        </p:nvSpPr>
        <p:spPr bwMode="auto">
          <a:xfrm>
            <a:off x="708695" y="622300"/>
            <a:ext cx="9073008" cy="1293812"/>
          </a:xfrm>
          <a:prstGeom prst="roundRect">
            <a:avLst>
              <a:gd name="adj" fmla="val 16667"/>
            </a:avLst>
          </a:prstGeom>
          <a:solidFill>
            <a:srgbClr val="C00000"/>
          </a:solidFill>
          <a:ln w="19050" algn="ctr">
            <a:noFill/>
            <a:round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anchor="ctr"/>
          <a:lstStyle/>
          <a:p>
            <a:pPr algn="l">
              <a:spcBef>
                <a:spcPct val="50000"/>
              </a:spcBef>
              <a:defRPr/>
            </a:pPr>
            <a:r>
              <a:rPr lang="ru-RU" altLang="ru-RU" sz="3000" b="1" dirty="0">
                <a:solidFill>
                  <a:schemeClr val="bg1"/>
                </a:solidFill>
                <a:effectLst/>
                <a:cs typeface="Arial" charset="0"/>
              </a:rPr>
              <a:t>     Основные направления налоговой политики города Нефтеюганска на 2018 год и на плановый период 2019-2020 годов:</a:t>
            </a:r>
          </a:p>
        </p:txBody>
      </p:sp>
      <p:grpSp>
        <p:nvGrpSpPr>
          <p:cNvPr id="22" name="Группа 81"/>
          <p:cNvGrpSpPr/>
          <p:nvPr/>
        </p:nvGrpSpPr>
        <p:grpSpPr>
          <a:xfrm>
            <a:off x="3474740" y="2568738"/>
            <a:ext cx="631531" cy="416656"/>
            <a:chOff x="4779963" y="825500"/>
            <a:chExt cx="452437" cy="400050"/>
          </a:xfrm>
          <a:solidFill>
            <a:srgbClr val="C00000"/>
          </a:solidFill>
        </p:grpSpPr>
        <p:sp>
          <p:nvSpPr>
            <p:cNvPr id="23" name="Freeform 151"/>
            <p:cNvSpPr>
              <a:spLocks/>
            </p:cNvSpPr>
            <p:nvPr/>
          </p:nvSpPr>
          <p:spPr bwMode="auto">
            <a:xfrm>
              <a:off x="4891088" y="831850"/>
              <a:ext cx="230187" cy="393700"/>
            </a:xfrm>
            <a:custGeom>
              <a:avLst/>
              <a:gdLst/>
              <a:ahLst/>
              <a:cxnLst>
                <a:cxn ang="0">
                  <a:pos x="187" y="12"/>
                </a:cxn>
                <a:cxn ang="0">
                  <a:pos x="229" y="70"/>
                </a:cxn>
                <a:cxn ang="0">
                  <a:pos x="255" y="100"/>
                </a:cxn>
                <a:cxn ang="0">
                  <a:pos x="248" y="147"/>
                </a:cxn>
                <a:cxn ang="0">
                  <a:pos x="214" y="180"/>
                </a:cxn>
                <a:cxn ang="0">
                  <a:pos x="187" y="225"/>
                </a:cxn>
                <a:cxn ang="0">
                  <a:pos x="259" y="275"/>
                </a:cxn>
                <a:cxn ang="0">
                  <a:pos x="288" y="358"/>
                </a:cxn>
                <a:cxn ang="0">
                  <a:pos x="276" y="492"/>
                </a:cxn>
                <a:cxn ang="0">
                  <a:pos x="199" y="493"/>
                </a:cxn>
                <a:cxn ang="0">
                  <a:pos x="195" y="479"/>
                </a:cxn>
                <a:cxn ang="0">
                  <a:pos x="203" y="473"/>
                </a:cxn>
                <a:cxn ang="0">
                  <a:pos x="265" y="358"/>
                </a:cxn>
                <a:cxn ang="0">
                  <a:pos x="239" y="287"/>
                </a:cxn>
                <a:cxn ang="0">
                  <a:pos x="173" y="246"/>
                </a:cxn>
                <a:cxn ang="0">
                  <a:pos x="165" y="237"/>
                </a:cxn>
                <a:cxn ang="0">
                  <a:pos x="165" y="195"/>
                </a:cxn>
                <a:cxn ang="0">
                  <a:pos x="185" y="180"/>
                </a:cxn>
                <a:cxn ang="0">
                  <a:pos x="207" y="144"/>
                </a:cxn>
                <a:cxn ang="0">
                  <a:pos x="220" y="140"/>
                </a:cxn>
                <a:cxn ang="0">
                  <a:pos x="235" y="115"/>
                </a:cxn>
                <a:cxn ang="0">
                  <a:pos x="220" y="90"/>
                </a:cxn>
                <a:cxn ang="0">
                  <a:pos x="211" y="86"/>
                </a:cxn>
                <a:cxn ang="0">
                  <a:pos x="184" y="38"/>
                </a:cxn>
                <a:cxn ang="0">
                  <a:pos x="122" y="26"/>
                </a:cxn>
                <a:cxn ang="0">
                  <a:pos x="77" y="82"/>
                </a:cxn>
                <a:cxn ang="0">
                  <a:pos x="70" y="90"/>
                </a:cxn>
                <a:cxn ang="0">
                  <a:pos x="55" y="103"/>
                </a:cxn>
                <a:cxn ang="0">
                  <a:pos x="60" y="137"/>
                </a:cxn>
                <a:cxn ang="0">
                  <a:pos x="77" y="141"/>
                </a:cxn>
                <a:cxn ang="0">
                  <a:pos x="90" y="165"/>
                </a:cxn>
                <a:cxn ang="0">
                  <a:pos x="119" y="192"/>
                </a:cxn>
                <a:cxn ang="0">
                  <a:pos x="123" y="235"/>
                </a:cxn>
                <a:cxn ang="0">
                  <a:pos x="118" y="244"/>
                </a:cxn>
                <a:cxn ang="0">
                  <a:pos x="66" y="269"/>
                </a:cxn>
                <a:cxn ang="0">
                  <a:pos x="24" y="332"/>
                </a:cxn>
                <a:cxn ang="0">
                  <a:pos x="23" y="473"/>
                </a:cxn>
                <a:cxn ang="0">
                  <a:pos x="93" y="477"/>
                </a:cxn>
                <a:cxn ang="0">
                  <a:pos x="93" y="490"/>
                </a:cxn>
                <a:cxn ang="0">
                  <a:pos x="23" y="495"/>
                </a:cxn>
                <a:cxn ang="0">
                  <a:pos x="0" y="470"/>
                </a:cxn>
                <a:cxn ang="0">
                  <a:pos x="12" y="301"/>
                </a:cxn>
                <a:cxn ang="0">
                  <a:pos x="71" y="237"/>
                </a:cxn>
                <a:cxn ang="0">
                  <a:pos x="85" y="195"/>
                </a:cxn>
                <a:cxn ang="0">
                  <a:pos x="49" y="158"/>
                </a:cxn>
                <a:cxn ang="0">
                  <a:pos x="29" y="115"/>
                </a:cxn>
                <a:cxn ang="0">
                  <a:pos x="46" y="75"/>
                </a:cxn>
                <a:cxn ang="0">
                  <a:pos x="82" y="27"/>
                </a:cxn>
                <a:cxn ang="0">
                  <a:pos x="144" y="0"/>
                </a:cxn>
              </a:cxnLst>
              <a:rect l="0" t="0" r="r" b="b"/>
              <a:pathLst>
                <a:path w="288" h="495">
                  <a:moveTo>
                    <a:pt x="144" y="0"/>
                  </a:moveTo>
                  <a:lnTo>
                    <a:pt x="166" y="2"/>
                  </a:lnTo>
                  <a:lnTo>
                    <a:pt x="187" y="12"/>
                  </a:lnTo>
                  <a:lnTo>
                    <a:pt x="204" y="27"/>
                  </a:lnTo>
                  <a:lnTo>
                    <a:pt x="218" y="46"/>
                  </a:lnTo>
                  <a:lnTo>
                    <a:pt x="229" y="70"/>
                  </a:lnTo>
                  <a:lnTo>
                    <a:pt x="240" y="75"/>
                  </a:lnTo>
                  <a:lnTo>
                    <a:pt x="250" y="86"/>
                  </a:lnTo>
                  <a:lnTo>
                    <a:pt x="255" y="100"/>
                  </a:lnTo>
                  <a:lnTo>
                    <a:pt x="258" y="115"/>
                  </a:lnTo>
                  <a:lnTo>
                    <a:pt x="255" y="133"/>
                  </a:lnTo>
                  <a:lnTo>
                    <a:pt x="248" y="147"/>
                  </a:lnTo>
                  <a:lnTo>
                    <a:pt x="237" y="158"/>
                  </a:lnTo>
                  <a:lnTo>
                    <a:pt x="224" y="163"/>
                  </a:lnTo>
                  <a:lnTo>
                    <a:pt x="214" y="180"/>
                  </a:lnTo>
                  <a:lnTo>
                    <a:pt x="202" y="195"/>
                  </a:lnTo>
                  <a:lnTo>
                    <a:pt x="187" y="207"/>
                  </a:lnTo>
                  <a:lnTo>
                    <a:pt x="187" y="225"/>
                  </a:lnTo>
                  <a:lnTo>
                    <a:pt x="215" y="237"/>
                  </a:lnTo>
                  <a:lnTo>
                    <a:pt x="240" y="254"/>
                  </a:lnTo>
                  <a:lnTo>
                    <a:pt x="259" y="275"/>
                  </a:lnTo>
                  <a:lnTo>
                    <a:pt x="276" y="301"/>
                  </a:lnTo>
                  <a:lnTo>
                    <a:pt x="285" y="328"/>
                  </a:lnTo>
                  <a:lnTo>
                    <a:pt x="288" y="358"/>
                  </a:lnTo>
                  <a:lnTo>
                    <a:pt x="288" y="470"/>
                  </a:lnTo>
                  <a:lnTo>
                    <a:pt x="284" y="482"/>
                  </a:lnTo>
                  <a:lnTo>
                    <a:pt x="276" y="492"/>
                  </a:lnTo>
                  <a:lnTo>
                    <a:pt x="263" y="495"/>
                  </a:lnTo>
                  <a:lnTo>
                    <a:pt x="203" y="495"/>
                  </a:lnTo>
                  <a:lnTo>
                    <a:pt x="199" y="493"/>
                  </a:lnTo>
                  <a:lnTo>
                    <a:pt x="198" y="490"/>
                  </a:lnTo>
                  <a:lnTo>
                    <a:pt x="195" y="488"/>
                  </a:lnTo>
                  <a:lnTo>
                    <a:pt x="195" y="479"/>
                  </a:lnTo>
                  <a:lnTo>
                    <a:pt x="198" y="477"/>
                  </a:lnTo>
                  <a:lnTo>
                    <a:pt x="199" y="474"/>
                  </a:lnTo>
                  <a:lnTo>
                    <a:pt x="203" y="473"/>
                  </a:lnTo>
                  <a:lnTo>
                    <a:pt x="263" y="473"/>
                  </a:lnTo>
                  <a:lnTo>
                    <a:pt x="265" y="471"/>
                  </a:lnTo>
                  <a:lnTo>
                    <a:pt x="265" y="358"/>
                  </a:lnTo>
                  <a:lnTo>
                    <a:pt x="262" y="332"/>
                  </a:lnTo>
                  <a:lnTo>
                    <a:pt x="253" y="308"/>
                  </a:lnTo>
                  <a:lnTo>
                    <a:pt x="239" y="287"/>
                  </a:lnTo>
                  <a:lnTo>
                    <a:pt x="221" y="269"/>
                  </a:lnTo>
                  <a:lnTo>
                    <a:pt x="199" y="254"/>
                  </a:lnTo>
                  <a:lnTo>
                    <a:pt x="173" y="246"/>
                  </a:lnTo>
                  <a:lnTo>
                    <a:pt x="169" y="244"/>
                  </a:lnTo>
                  <a:lnTo>
                    <a:pt x="166" y="242"/>
                  </a:lnTo>
                  <a:lnTo>
                    <a:pt x="165" y="237"/>
                  </a:lnTo>
                  <a:lnTo>
                    <a:pt x="163" y="235"/>
                  </a:lnTo>
                  <a:lnTo>
                    <a:pt x="163" y="198"/>
                  </a:lnTo>
                  <a:lnTo>
                    <a:pt x="165" y="195"/>
                  </a:lnTo>
                  <a:lnTo>
                    <a:pt x="167" y="192"/>
                  </a:lnTo>
                  <a:lnTo>
                    <a:pt x="170" y="191"/>
                  </a:lnTo>
                  <a:lnTo>
                    <a:pt x="185" y="180"/>
                  </a:lnTo>
                  <a:lnTo>
                    <a:pt x="196" y="165"/>
                  </a:lnTo>
                  <a:lnTo>
                    <a:pt x="206" y="147"/>
                  </a:lnTo>
                  <a:lnTo>
                    <a:pt x="207" y="144"/>
                  </a:lnTo>
                  <a:lnTo>
                    <a:pt x="210" y="141"/>
                  </a:lnTo>
                  <a:lnTo>
                    <a:pt x="214" y="140"/>
                  </a:lnTo>
                  <a:lnTo>
                    <a:pt x="220" y="140"/>
                  </a:lnTo>
                  <a:lnTo>
                    <a:pt x="226" y="137"/>
                  </a:lnTo>
                  <a:lnTo>
                    <a:pt x="232" y="129"/>
                  </a:lnTo>
                  <a:lnTo>
                    <a:pt x="235" y="115"/>
                  </a:lnTo>
                  <a:lnTo>
                    <a:pt x="232" y="103"/>
                  </a:lnTo>
                  <a:lnTo>
                    <a:pt x="226" y="93"/>
                  </a:lnTo>
                  <a:lnTo>
                    <a:pt x="220" y="90"/>
                  </a:lnTo>
                  <a:lnTo>
                    <a:pt x="217" y="90"/>
                  </a:lnTo>
                  <a:lnTo>
                    <a:pt x="214" y="88"/>
                  </a:lnTo>
                  <a:lnTo>
                    <a:pt x="211" y="86"/>
                  </a:lnTo>
                  <a:lnTo>
                    <a:pt x="210" y="82"/>
                  </a:lnTo>
                  <a:lnTo>
                    <a:pt x="199" y="57"/>
                  </a:lnTo>
                  <a:lnTo>
                    <a:pt x="184" y="38"/>
                  </a:lnTo>
                  <a:lnTo>
                    <a:pt x="165" y="26"/>
                  </a:lnTo>
                  <a:lnTo>
                    <a:pt x="144" y="22"/>
                  </a:lnTo>
                  <a:lnTo>
                    <a:pt x="122" y="26"/>
                  </a:lnTo>
                  <a:lnTo>
                    <a:pt x="103" y="38"/>
                  </a:lnTo>
                  <a:lnTo>
                    <a:pt x="88" y="57"/>
                  </a:lnTo>
                  <a:lnTo>
                    <a:pt x="77" y="82"/>
                  </a:lnTo>
                  <a:lnTo>
                    <a:pt x="77" y="85"/>
                  </a:lnTo>
                  <a:lnTo>
                    <a:pt x="73" y="89"/>
                  </a:lnTo>
                  <a:lnTo>
                    <a:pt x="70" y="90"/>
                  </a:lnTo>
                  <a:lnTo>
                    <a:pt x="67" y="90"/>
                  </a:lnTo>
                  <a:lnTo>
                    <a:pt x="60" y="93"/>
                  </a:lnTo>
                  <a:lnTo>
                    <a:pt x="55" y="103"/>
                  </a:lnTo>
                  <a:lnTo>
                    <a:pt x="52" y="115"/>
                  </a:lnTo>
                  <a:lnTo>
                    <a:pt x="55" y="129"/>
                  </a:lnTo>
                  <a:lnTo>
                    <a:pt x="60" y="137"/>
                  </a:lnTo>
                  <a:lnTo>
                    <a:pt x="67" y="140"/>
                  </a:lnTo>
                  <a:lnTo>
                    <a:pt x="73" y="140"/>
                  </a:lnTo>
                  <a:lnTo>
                    <a:pt x="77" y="141"/>
                  </a:lnTo>
                  <a:lnTo>
                    <a:pt x="79" y="144"/>
                  </a:lnTo>
                  <a:lnTo>
                    <a:pt x="81" y="147"/>
                  </a:lnTo>
                  <a:lnTo>
                    <a:pt x="90" y="165"/>
                  </a:lnTo>
                  <a:lnTo>
                    <a:pt x="101" y="180"/>
                  </a:lnTo>
                  <a:lnTo>
                    <a:pt x="116" y="191"/>
                  </a:lnTo>
                  <a:lnTo>
                    <a:pt x="119" y="192"/>
                  </a:lnTo>
                  <a:lnTo>
                    <a:pt x="122" y="195"/>
                  </a:lnTo>
                  <a:lnTo>
                    <a:pt x="123" y="198"/>
                  </a:lnTo>
                  <a:lnTo>
                    <a:pt x="123" y="235"/>
                  </a:lnTo>
                  <a:lnTo>
                    <a:pt x="122" y="237"/>
                  </a:lnTo>
                  <a:lnTo>
                    <a:pt x="121" y="242"/>
                  </a:lnTo>
                  <a:lnTo>
                    <a:pt x="118" y="244"/>
                  </a:lnTo>
                  <a:lnTo>
                    <a:pt x="114" y="246"/>
                  </a:lnTo>
                  <a:lnTo>
                    <a:pt x="88" y="254"/>
                  </a:lnTo>
                  <a:lnTo>
                    <a:pt x="66" y="269"/>
                  </a:lnTo>
                  <a:lnTo>
                    <a:pt x="48" y="287"/>
                  </a:lnTo>
                  <a:lnTo>
                    <a:pt x="34" y="308"/>
                  </a:lnTo>
                  <a:lnTo>
                    <a:pt x="24" y="332"/>
                  </a:lnTo>
                  <a:lnTo>
                    <a:pt x="22" y="358"/>
                  </a:lnTo>
                  <a:lnTo>
                    <a:pt x="22" y="471"/>
                  </a:lnTo>
                  <a:lnTo>
                    <a:pt x="23" y="473"/>
                  </a:lnTo>
                  <a:lnTo>
                    <a:pt x="88" y="473"/>
                  </a:lnTo>
                  <a:lnTo>
                    <a:pt x="92" y="474"/>
                  </a:lnTo>
                  <a:lnTo>
                    <a:pt x="93" y="477"/>
                  </a:lnTo>
                  <a:lnTo>
                    <a:pt x="96" y="479"/>
                  </a:lnTo>
                  <a:lnTo>
                    <a:pt x="96" y="488"/>
                  </a:lnTo>
                  <a:lnTo>
                    <a:pt x="93" y="490"/>
                  </a:lnTo>
                  <a:lnTo>
                    <a:pt x="92" y="493"/>
                  </a:lnTo>
                  <a:lnTo>
                    <a:pt x="88" y="495"/>
                  </a:lnTo>
                  <a:lnTo>
                    <a:pt x="23" y="495"/>
                  </a:lnTo>
                  <a:lnTo>
                    <a:pt x="12" y="492"/>
                  </a:lnTo>
                  <a:lnTo>
                    <a:pt x="2" y="482"/>
                  </a:lnTo>
                  <a:lnTo>
                    <a:pt x="0" y="470"/>
                  </a:lnTo>
                  <a:lnTo>
                    <a:pt x="0" y="358"/>
                  </a:lnTo>
                  <a:lnTo>
                    <a:pt x="2" y="328"/>
                  </a:lnTo>
                  <a:lnTo>
                    <a:pt x="12" y="301"/>
                  </a:lnTo>
                  <a:lnTo>
                    <a:pt x="27" y="275"/>
                  </a:lnTo>
                  <a:lnTo>
                    <a:pt x="48" y="254"/>
                  </a:lnTo>
                  <a:lnTo>
                    <a:pt x="71" y="237"/>
                  </a:lnTo>
                  <a:lnTo>
                    <a:pt x="100" y="225"/>
                  </a:lnTo>
                  <a:lnTo>
                    <a:pt x="100" y="207"/>
                  </a:lnTo>
                  <a:lnTo>
                    <a:pt x="85" y="195"/>
                  </a:lnTo>
                  <a:lnTo>
                    <a:pt x="73" y="180"/>
                  </a:lnTo>
                  <a:lnTo>
                    <a:pt x="63" y="163"/>
                  </a:lnTo>
                  <a:lnTo>
                    <a:pt x="49" y="158"/>
                  </a:lnTo>
                  <a:lnTo>
                    <a:pt x="38" y="147"/>
                  </a:lnTo>
                  <a:lnTo>
                    <a:pt x="31" y="133"/>
                  </a:lnTo>
                  <a:lnTo>
                    <a:pt x="29" y="115"/>
                  </a:lnTo>
                  <a:lnTo>
                    <a:pt x="31" y="100"/>
                  </a:lnTo>
                  <a:lnTo>
                    <a:pt x="37" y="86"/>
                  </a:lnTo>
                  <a:lnTo>
                    <a:pt x="46" y="75"/>
                  </a:lnTo>
                  <a:lnTo>
                    <a:pt x="57" y="70"/>
                  </a:lnTo>
                  <a:lnTo>
                    <a:pt x="68" y="46"/>
                  </a:lnTo>
                  <a:lnTo>
                    <a:pt x="82" y="27"/>
                  </a:lnTo>
                  <a:lnTo>
                    <a:pt x="101" y="12"/>
                  </a:lnTo>
                  <a:lnTo>
                    <a:pt x="122" y="2"/>
                  </a:lnTo>
                  <a:lnTo>
                    <a:pt x="144" y="0"/>
                  </a:lnTo>
                  <a:close/>
                </a:path>
              </a:pathLst>
            </a:custGeom>
            <a:grpFill/>
            <a:ln w="0">
              <a:solidFill>
                <a:srgbClr val="C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4" name="Freeform 152"/>
            <p:cNvSpPr>
              <a:spLocks/>
            </p:cNvSpPr>
            <p:nvPr/>
          </p:nvSpPr>
          <p:spPr bwMode="auto">
            <a:xfrm>
              <a:off x="4962525" y="1038225"/>
              <a:ext cx="85725" cy="184150"/>
            </a:xfrm>
            <a:custGeom>
              <a:avLst/>
              <a:gdLst/>
              <a:ahLst/>
              <a:cxnLst>
                <a:cxn ang="0">
                  <a:pos x="65" y="0"/>
                </a:cxn>
                <a:cxn ang="0">
                  <a:pos x="69" y="0"/>
                </a:cxn>
                <a:cxn ang="0">
                  <a:pos x="71" y="1"/>
                </a:cxn>
                <a:cxn ang="0">
                  <a:pos x="74" y="4"/>
                </a:cxn>
                <a:cxn ang="0">
                  <a:pos x="96" y="28"/>
                </a:cxn>
                <a:cxn ang="0">
                  <a:pos x="99" y="36"/>
                </a:cxn>
                <a:cxn ang="0">
                  <a:pos x="98" y="40"/>
                </a:cxn>
                <a:cxn ang="0">
                  <a:pos x="84" y="67"/>
                </a:cxn>
                <a:cxn ang="0">
                  <a:pos x="109" y="187"/>
                </a:cxn>
                <a:cxn ang="0">
                  <a:pos x="109" y="190"/>
                </a:cxn>
                <a:cxn ang="0">
                  <a:pos x="106" y="195"/>
                </a:cxn>
                <a:cxn ang="0">
                  <a:pos x="103" y="198"/>
                </a:cxn>
                <a:cxn ang="0">
                  <a:pos x="65" y="228"/>
                </a:cxn>
                <a:cxn ang="0">
                  <a:pos x="62" y="230"/>
                </a:cxn>
                <a:cxn ang="0">
                  <a:pos x="60" y="231"/>
                </a:cxn>
                <a:cxn ang="0">
                  <a:pos x="58" y="232"/>
                </a:cxn>
                <a:cxn ang="0">
                  <a:pos x="51" y="232"/>
                </a:cxn>
                <a:cxn ang="0">
                  <a:pos x="49" y="231"/>
                </a:cxn>
                <a:cxn ang="0">
                  <a:pos x="47" y="231"/>
                </a:cxn>
                <a:cxn ang="0">
                  <a:pos x="45" y="230"/>
                </a:cxn>
                <a:cxn ang="0">
                  <a:pos x="45" y="228"/>
                </a:cxn>
                <a:cxn ang="0">
                  <a:pos x="6" y="198"/>
                </a:cxn>
                <a:cxn ang="0">
                  <a:pos x="3" y="195"/>
                </a:cxn>
                <a:cxn ang="0">
                  <a:pos x="0" y="190"/>
                </a:cxn>
                <a:cxn ang="0">
                  <a:pos x="0" y="187"/>
                </a:cxn>
                <a:cxn ang="0">
                  <a:pos x="25" y="67"/>
                </a:cxn>
                <a:cxn ang="0">
                  <a:pos x="10" y="37"/>
                </a:cxn>
                <a:cxn ang="0">
                  <a:pos x="10" y="34"/>
                </a:cxn>
                <a:cxn ang="0">
                  <a:pos x="12" y="29"/>
                </a:cxn>
                <a:cxn ang="0">
                  <a:pos x="29" y="7"/>
                </a:cxn>
                <a:cxn ang="0">
                  <a:pos x="32" y="4"/>
                </a:cxn>
                <a:cxn ang="0">
                  <a:pos x="34" y="3"/>
                </a:cxn>
                <a:cxn ang="0">
                  <a:pos x="38" y="3"/>
                </a:cxn>
                <a:cxn ang="0">
                  <a:pos x="44" y="6"/>
                </a:cxn>
                <a:cxn ang="0">
                  <a:pos x="47" y="8"/>
                </a:cxn>
                <a:cxn ang="0">
                  <a:pos x="49" y="14"/>
                </a:cxn>
                <a:cxn ang="0">
                  <a:pos x="48" y="18"/>
                </a:cxn>
                <a:cxn ang="0">
                  <a:pos x="47" y="21"/>
                </a:cxn>
                <a:cxn ang="0">
                  <a:pos x="34" y="37"/>
                </a:cxn>
                <a:cxn ang="0">
                  <a:pos x="47" y="61"/>
                </a:cxn>
                <a:cxn ang="0">
                  <a:pos x="48" y="62"/>
                </a:cxn>
                <a:cxn ang="0">
                  <a:pos x="48" y="67"/>
                </a:cxn>
                <a:cxn ang="0">
                  <a:pos x="25" y="184"/>
                </a:cxn>
                <a:cxn ang="0">
                  <a:pos x="55" y="208"/>
                </a:cxn>
                <a:cxn ang="0">
                  <a:pos x="84" y="184"/>
                </a:cxn>
                <a:cxn ang="0">
                  <a:pos x="60" y="67"/>
                </a:cxn>
                <a:cxn ang="0">
                  <a:pos x="60" y="62"/>
                </a:cxn>
                <a:cxn ang="0">
                  <a:pos x="62" y="61"/>
                </a:cxn>
                <a:cxn ang="0">
                  <a:pos x="74" y="37"/>
                </a:cxn>
                <a:cxn ang="0">
                  <a:pos x="58" y="19"/>
                </a:cxn>
                <a:cxn ang="0">
                  <a:pos x="56" y="17"/>
                </a:cxn>
                <a:cxn ang="0">
                  <a:pos x="55" y="12"/>
                </a:cxn>
                <a:cxn ang="0">
                  <a:pos x="55" y="8"/>
                </a:cxn>
                <a:cxn ang="0">
                  <a:pos x="56" y="6"/>
                </a:cxn>
                <a:cxn ang="0">
                  <a:pos x="59" y="3"/>
                </a:cxn>
                <a:cxn ang="0">
                  <a:pos x="65" y="0"/>
                </a:cxn>
              </a:cxnLst>
              <a:rect l="0" t="0" r="r" b="b"/>
              <a:pathLst>
                <a:path w="109" h="232">
                  <a:moveTo>
                    <a:pt x="65" y="0"/>
                  </a:moveTo>
                  <a:lnTo>
                    <a:pt x="69" y="0"/>
                  </a:lnTo>
                  <a:lnTo>
                    <a:pt x="71" y="1"/>
                  </a:lnTo>
                  <a:lnTo>
                    <a:pt x="74" y="4"/>
                  </a:lnTo>
                  <a:lnTo>
                    <a:pt x="96" y="28"/>
                  </a:lnTo>
                  <a:lnTo>
                    <a:pt x="99" y="36"/>
                  </a:lnTo>
                  <a:lnTo>
                    <a:pt x="98" y="40"/>
                  </a:lnTo>
                  <a:lnTo>
                    <a:pt x="84" y="67"/>
                  </a:lnTo>
                  <a:lnTo>
                    <a:pt x="109" y="187"/>
                  </a:lnTo>
                  <a:lnTo>
                    <a:pt x="109" y="190"/>
                  </a:lnTo>
                  <a:lnTo>
                    <a:pt x="106" y="195"/>
                  </a:lnTo>
                  <a:lnTo>
                    <a:pt x="103" y="198"/>
                  </a:lnTo>
                  <a:lnTo>
                    <a:pt x="65" y="228"/>
                  </a:lnTo>
                  <a:lnTo>
                    <a:pt x="62" y="230"/>
                  </a:lnTo>
                  <a:lnTo>
                    <a:pt x="60" y="231"/>
                  </a:lnTo>
                  <a:lnTo>
                    <a:pt x="58" y="232"/>
                  </a:lnTo>
                  <a:lnTo>
                    <a:pt x="51" y="232"/>
                  </a:lnTo>
                  <a:lnTo>
                    <a:pt x="49" y="231"/>
                  </a:lnTo>
                  <a:lnTo>
                    <a:pt x="47" y="231"/>
                  </a:lnTo>
                  <a:lnTo>
                    <a:pt x="45" y="230"/>
                  </a:lnTo>
                  <a:lnTo>
                    <a:pt x="45" y="228"/>
                  </a:lnTo>
                  <a:lnTo>
                    <a:pt x="6" y="198"/>
                  </a:lnTo>
                  <a:lnTo>
                    <a:pt x="3" y="195"/>
                  </a:lnTo>
                  <a:lnTo>
                    <a:pt x="0" y="190"/>
                  </a:lnTo>
                  <a:lnTo>
                    <a:pt x="0" y="187"/>
                  </a:lnTo>
                  <a:lnTo>
                    <a:pt x="25" y="67"/>
                  </a:lnTo>
                  <a:lnTo>
                    <a:pt x="10" y="37"/>
                  </a:lnTo>
                  <a:lnTo>
                    <a:pt x="10" y="34"/>
                  </a:lnTo>
                  <a:lnTo>
                    <a:pt x="12" y="29"/>
                  </a:lnTo>
                  <a:lnTo>
                    <a:pt x="29" y="7"/>
                  </a:lnTo>
                  <a:lnTo>
                    <a:pt x="32" y="4"/>
                  </a:lnTo>
                  <a:lnTo>
                    <a:pt x="34" y="3"/>
                  </a:lnTo>
                  <a:lnTo>
                    <a:pt x="38" y="3"/>
                  </a:lnTo>
                  <a:lnTo>
                    <a:pt x="44" y="6"/>
                  </a:lnTo>
                  <a:lnTo>
                    <a:pt x="47" y="8"/>
                  </a:lnTo>
                  <a:lnTo>
                    <a:pt x="49" y="14"/>
                  </a:lnTo>
                  <a:lnTo>
                    <a:pt x="48" y="18"/>
                  </a:lnTo>
                  <a:lnTo>
                    <a:pt x="47" y="21"/>
                  </a:lnTo>
                  <a:lnTo>
                    <a:pt x="34" y="37"/>
                  </a:lnTo>
                  <a:lnTo>
                    <a:pt x="47" y="61"/>
                  </a:lnTo>
                  <a:lnTo>
                    <a:pt x="48" y="62"/>
                  </a:lnTo>
                  <a:lnTo>
                    <a:pt x="48" y="67"/>
                  </a:lnTo>
                  <a:lnTo>
                    <a:pt x="25" y="184"/>
                  </a:lnTo>
                  <a:lnTo>
                    <a:pt x="55" y="208"/>
                  </a:lnTo>
                  <a:lnTo>
                    <a:pt x="84" y="184"/>
                  </a:lnTo>
                  <a:lnTo>
                    <a:pt x="60" y="67"/>
                  </a:lnTo>
                  <a:lnTo>
                    <a:pt x="60" y="62"/>
                  </a:lnTo>
                  <a:lnTo>
                    <a:pt x="62" y="61"/>
                  </a:lnTo>
                  <a:lnTo>
                    <a:pt x="74" y="37"/>
                  </a:lnTo>
                  <a:lnTo>
                    <a:pt x="58" y="19"/>
                  </a:lnTo>
                  <a:lnTo>
                    <a:pt x="56" y="17"/>
                  </a:lnTo>
                  <a:lnTo>
                    <a:pt x="55" y="12"/>
                  </a:lnTo>
                  <a:lnTo>
                    <a:pt x="55" y="8"/>
                  </a:lnTo>
                  <a:lnTo>
                    <a:pt x="56" y="6"/>
                  </a:lnTo>
                  <a:lnTo>
                    <a:pt x="59" y="3"/>
                  </a:lnTo>
                  <a:lnTo>
                    <a:pt x="65" y="0"/>
                  </a:lnTo>
                  <a:close/>
                </a:path>
              </a:pathLst>
            </a:custGeom>
            <a:grpFill/>
            <a:ln w="0">
              <a:solidFill>
                <a:srgbClr val="C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5" name="Freeform 153"/>
            <p:cNvSpPr>
              <a:spLocks/>
            </p:cNvSpPr>
            <p:nvPr/>
          </p:nvSpPr>
          <p:spPr bwMode="auto">
            <a:xfrm>
              <a:off x="4984750" y="1079500"/>
              <a:ext cx="42862" cy="19050"/>
            </a:xfrm>
            <a:custGeom>
              <a:avLst/>
              <a:gdLst/>
              <a:ahLst/>
              <a:cxnLst>
                <a:cxn ang="0">
                  <a:pos x="7" y="0"/>
                </a:cxn>
                <a:cxn ang="0">
                  <a:pos x="40" y="0"/>
                </a:cxn>
                <a:cxn ang="0">
                  <a:pos x="45" y="1"/>
                </a:cxn>
                <a:cxn ang="0">
                  <a:pos x="48" y="2"/>
                </a:cxn>
                <a:cxn ang="0">
                  <a:pos x="51" y="7"/>
                </a:cxn>
                <a:cxn ang="0">
                  <a:pos x="52" y="11"/>
                </a:cxn>
                <a:cxn ang="0">
                  <a:pos x="51" y="16"/>
                </a:cxn>
                <a:cxn ang="0">
                  <a:pos x="45" y="22"/>
                </a:cxn>
                <a:cxn ang="0">
                  <a:pos x="40" y="23"/>
                </a:cxn>
                <a:cxn ang="0">
                  <a:pos x="7" y="23"/>
                </a:cxn>
                <a:cxn ang="0">
                  <a:pos x="1" y="18"/>
                </a:cxn>
                <a:cxn ang="0">
                  <a:pos x="0" y="15"/>
                </a:cxn>
                <a:cxn ang="0">
                  <a:pos x="0" y="8"/>
                </a:cxn>
                <a:cxn ang="0">
                  <a:pos x="1" y="4"/>
                </a:cxn>
                <a:cxn ang="0">
                  <a:pos x="4" y="2"/>
                </a:cxn>
                <a:cxn ang="0">
                  <a:pos x="7" y="0"/>
                </a:cxn>
              </a:cxnLst>
              <a:rect l="0" t="0" r="r" b="b"/>
              <a:pathLst>
                <a:path w="52" h="23">
                  <a:moveTo>
                    <a:pt x="7" y="0"/>
                  </a:moveTo>
                  <a:lnTo>
                    <a:pt x="40" y="0"/>
                  </a:lnTo>
                  <a:lnTo>
                    <a:pt x="45" y="1"/>
                  </a:lnTo>
                  <a:lnTo>
                    <a:pt x="48" y="2"/>
                  </a:lnTo>
                  <a:lnTo>
                    <a:pt x="51" y="7"/>
                  </a:lnTo>
                  <a:lnTo>
                    <a:pt x="52" y="11"/>
                  </a:lnTo>
                  <a:lnTo>
                    <a:pt x="51" y="16"/>
                  </a:lnTo>
                  <a:lnTo>
                    <a:pt x="45" y="22"/>
                  </a:lnTo>
                  <a:lnTo>
                    <a:pt x="40" y="23"/>
                  </a:lnTo>
                  <a:lnTo>
                    <a:pt x="7" y="23"/>
                  </a:lnTo>
                  <a:lnTo>
                    <a:pt x="1" y="18"/>
                  </a:lnTo>
                  <a:lnTo>
                    <a:pt x="0" y="15"/>
                  </a:lnTo>
                  <a:lnTo>
                    <a:pt x="0" y="8"/>
                  </a:lnTo>
                  <a:lnTo>
                    <a:pt x="1" y="4"/>
                  </a:lnTo>
                  <a:lnTo>
                    <a:pt x="4" y="2"/>
                  </a:lnTo>
                  <a:lnTo>
                    <a:pt x="7" y="0"/>
                  </a:lnTo>
                  <a:close/>
                </a:path>
              </a:pathLst>
            </a:custGeom>
            <a:grpFill/>
            <a:ln w="0">
              <a:solidFill>
                <a:srgbClr val="C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8" name="Freeform 154"/>
            <p:cNvSpPr>
              <a:spLocks/>
            </p:cNvSpPr>
            <p:nvPr/>
          </p:nvSpPr>
          <p:spPr bwMode="auto">
            <a:xfrm>
              <a:off x="4954588" y="1012825"/>
              <a:ext cx="96837" cy="38100"/>
            </a:xfrm>
            <a:custGeom>
              <a:avLst/>
              <a:gdLst/>
              <a:ahLst/>
              <a:cxnLst>
                <a:cxn ang="0">
                  <a:pos x="108" y="0"/>
                </a:cxn>
                <a:cxn ang="0">
                  <a:pos x="112" y="0"/>
                </a:cxn>
                <a:cxn ang="0">
                  <a:pos x="120" y="5"/>
                </a:cxn>
                <a:cxn ang="0">
                  <a:pos x="121" y="9"/>
                </a:cxn>
                <a:cxn ang="0">
                  <a:pos x="119" y="18"/>
                </a:cxn>
                <a:cxn ang="0">
                  <a:pos x="114" y="22"/>
                </a:cxn>
                <a:cxn ang="0">
                  <a:pos x="68" y="47"/>
                </a:cxn>
                <a:cxn ang="0">
                  <a:pos x="66" y="47"/>
                </a:cxn>
                <a:cxn ang="0">
                  <a:pos x="65" y="48"/>
                </a:cxn>
                <a:cxn ang="0">
                  <a:pos x="61" y="48"/>
                </a:cxn>
                <a:cxn ang="0">
                  <a:pos x="59" y="47"/>
                </a:cxn>
                <a:cxn ang="0">
                  <a:pos x="57" y="47"/>
                </a:cxn>
                <a:cxn ang="0">
                  <a:pos x="18" y="27"/>
                </a:cxn>
                <a:cxn ang="0">
                  <a:pos x="11" y="25"/>
                </a:cxn>
                <a:cxn ang="0">
                  <a:pos x="9" y="23"/>
                </a:cxn>
                <a:cxn ang="0">
                  <a:pos x="5" y="22"/>
                </a:cxn>
                <a:cxn ang="0">
                  <a:pos x="3" y="19"/>
                </a:cxn>
                <a:cxn ang="0">
                  <a:pos x="0" y="16"/>
                </a:cxn>
                <a:cxn ang="0">
                  <a:pos x="0" y="12"/>
                </a:cxn>
                <a:cxn ang="0">
                  <a:pos x="2" y="8"/>
                </a:cxn>
                <a:cxn ang="0">
                  <a:pos x="5" y="4"/>
                </a:cxn>
                <a:cxn ang="0">
                  <a:pos x="7" y="3"/>
                </a:cxn>
                <a:cxn ang="0">
                  <a:pos x="13" y="1"/>
                </a:cxn>
                <a:cxn ang="0">
                  <a:pos x="14" y="1"/>
                </a:cxn>
                <a:cxn ang="0">
                  <a:pos x="17" y="3"/>
                </a:cxn>
                <a:cxn ang="0">
                  <a:pos x="22" y="4"/>
                </a:cxn>
                <a:cxn ang="0">
                  <a:pos x="31" y="8"/>
                </a:cxn>
                <a:cxn ang="0">
                  <a:pos x="44" y="14"/>
                </a:cxn>
                <a:cxn ang="0">
                  <a:pos x="62" y="23"/>
                </a:cxn>
                <a:cxn ang="0">
                  <a:pos x="103" y="1"/>
                </a:cxn>
                <a:cxn ang="0">
                  <a:pos x="108" y="0"/>
                </a:cxn>
              </a:cxnLst>
              <a:rect l="0" t="0" r="r" b="b"/>
              <a:pathLst>
                <a:path w="121" h="48">
                  <a:moveTo>
                    <a:pt x="108" y="0"/>
                  </a:moveTo>
                  <a:lnTo>
                    <a:pt x="112" y="0"/>
                  </a:lnTo>
                  <a:lnTo>
                    <a:pt x="120" y="5"/>
                  </a:lnTo>
                  <a:lnTo>
                    <a:pt x="121" y="9"/>
                  </a:lnTo>
                  <a:lnTo>
                    <a:pt x="119" y="18"/>
                  </a:lnTo>
                  <a:lnTo>
                    <a:pt x="114" y="22"/>
                  </a:lnTo>
                  <a:lnTo>
                    <a:pt x="68" y="47"/>
                  </a:lnTo>
                  <a:lnTo>
                    <a:pt x="66" y="47"/>
                  </a:lnTo>
                  <a:lnTo>
                    <a:pt x="65" y="48"/>
                  </a:lnTo>
                  <a:lnTo>
                    <a:pt x="61" y="48"/>
                  </a:lnTo>
                  <a:lnTo>
                    <a:pt x="59" y="47"/>
                  </a:lnTo>
                  <a:lnTo>
                    <a:pt x="57" y="47"/>
                  </a:lnTo>
                  <a:lnTo>
                    <a:pt x="18" y="27"/>
                  </a:lnTo>
                  <a:lnTo>
                    <a:pt x="11" y="25"/>
                  </a:lnTo>
                  <a:lnTo>
                    <a:pt x="9" y="23"/>
                  </a:lnTo>
                  <a:lnTo>
                    <a:pt x="5" y="22"/>
                  </a:lnTo>
                  <a:lnTo>
                    <a:pt x="3" y="19"/>
                  </a:lnTo>
                  <a:lnTo>
                    <a:pt x="0" y="16"/>
                  </a:lnTo>
                  <a:lnTo>
                    <a:pt x="0" y="12"/>
                  </a:lnTo>
                  <a:lnTo>
                    <a:pt x="2" y="8"/>
                  </a:lnTo>
                  <a:lnTo>
                    <a:pt x="5" y="4"/>
                  </a:lnTo>
                  <a:lnTo>
                    <a:pt x="7" y="3"/>
                  </a:lnTo>
                  <a:lnTo>
                    <a:pt x="13" y="1"/>
                  </a:lnTo>
                  <a:lnTo>
                    <a:pt x="14" y="1"/>
                  </a:lnTo>
                  <a:lnTo>
                    <a:pt x="17" y="3"/>
                  </a:lnTo>
                  <a:lnTo>
                    <a:pt x="22" y="4"/>
                  </a:lnTo>
                  <a:lnTo>
                    <a:pt x="31" y="8"/>
                  </a:lnTo>
                  <a:lnTo>
                    <a:pt x="44" y="14"/>
                  </a:lnTo>
                  <a:lnTo>
                    <a:pt x="62" y="23"/>
                  </a:lnTo>
                  <a:lnTo>
                    <a:pt x="103" y="1"/>
                  </a:lnTo>
                  <a:lnTo>
                    <a:pt x="108" y="0"/>
                  </a:lnTo>
                  <a:close/>
                </a:path>
              </a:pathLst>
            </a:custGeom>
            <a:grpFill/>
            <a:ln w="0">
              <a:solidFill>
                <a:srgbClr val="C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9" name="Freeform 155"/>
            <p:cNvSpPr>
              <a:spLocks/>
            </p:cNvSpPr>
            <p:nvPr/>
          </p:nvSpPr>
          <p:spPr bwMode="auto">
            <a:xfrm>
              <a:off x="5076825" y="825500"/>
              <a:ext cx="155575" cy="344488"/>
            </a:xfrm>
            <a:custGeom>
              <a:avLst/>
              <a:gdLst/>
              <a:ahLst/>
              <a:cxnLst>
                <a:cxn ang="0">
                  <a:pos x="88" y="3"/>
                </a:cxn>
                <a:cxn ang="0">
                  <a:pos x="123" y="24"/>
                </a:cxn>
                <a:cxn ang="0">
                  <a:pos x="145" y="61"/>
                </a:cxn>
                <a:cxn ang="0">
                  <a:pos x="168" y="84"/>
                </a:cxn>
                <a:cxn ang="0">
                  <a:pos x="168" y="117"/>
                </a:cxn>
                <a:cxn ang="0">
                  <a:pos x="151" y="141"/>
                </a:cxn>
                <a:cxn ang="0">
                  <a:pos x="125" y="167"/>
                </a:cxn>
                <a:cxn ang="0">
                  <a:pos x="107" y="197"/>
                </a:cxn>
                <a:cxn ang="0">
                  <a:pos x="154" y="223"/>
                </a:cxn>
                <a:cxn ang="0">
                  <a:pos x="186" y="263"/>
                </a:cxn>
                <a:cxn ang="0">
                  <a:pos x="197" y="314"/>
                </a:cxn>
                <a:cxn ang="0">
                  <a:pos x="194" y="424"/>
                </a:cxn>
                <a:cxn ang="0">
                  <a:pos x="173" y="435"/>
                </a:cxn>
                <a:cxn ang="0">
                  <a:pos x="91" y="432"/>
                </a:cxn>
                <a:cxn ang="0">
                  <a:pos x="87" y="427"/>
                </a:cxn>
                <a:cxn ang="0">
                  <a:pos x="90" y="416"/>
                </a:cxn>
                <a:cxn ang="0">
                  <a:pos x="173" y="413"/>
                </a:cxn>
                <a:cxn ang="0">
                  <a:pos x="169" y="288"/>
                </a:cxn>
                <a:cxn ang="0">
                  <a:pos x="142" y="244"/>
                </a:cxn>
                <a:cxn ang="0">
                  <a:pos x="94" y="218"/>
                </a:cxn>
                <a:cxn ang="0">
                  <a:pos x="88" y="213"/>
                </a:cxn>
                <a:cxn ang="0">
                  <a:pos x="85" y="176"/>
                </a:cxn>
                <a:cxn ang="0">
                  <a:pos x="88" y="169"/>
                </a:cxn>
                <a:cxn ang="0">
                  <a:pos x="103" y="157"/>
                </a:cxn>
                <a:cxn ang="0">
                  <a:pos x="123" y="130"/>
                </a:cxn>
                <a:cxn ang="0">
                  <a:pos x="127" y="124"/>
                </a:cxn>
                <a:cxn ang="0">
                  <a:pos x="136" y="123"/>
                </a:cxn>
                <a:cxn ang="0">
                  <a:pos x="143" y="119"/>
                </a:cxn>
                <a:cxn ang="0">
                  <a:pos x="147" y="109"/>
                </a:cxn>
                <a:cxn ang="0">
                  <a:pos x="145" y="91"/>
                </a:cxn>
                <a:cxn ang="0">
                  <a:pos x="139" y="84"/>
                </a:cxn>
                <a:cxn ang="0">
                  <a:pos x="132" y="81"/>
                </a:cxn>
                <a:cxn ang="0">
                  <a:pos x="127" y="77"/>
                </a:cxn>
                <a:cxn ang="0">
                  <a:pos x="117" y="53"/>
                </a:cxn>
                <a:cxn ang="0">
                  <a:pos x="88" y="26"/>
                </a:cxn>
                <a:cxn ang="0">
                  <a:pos x="51" y="26"/>
                </a:cxn>
                <a:cxn ang="0">
                  <a:pos x="22" y="53"/>
                </a:cxn>
                <a:cxn ang="0">
                  <a:pos x="10" y="58"/>
                </a:cxn>
                <a:cxn ang="0">
                  <a:pos x="0" y="48"/>
                </a:cxn>
                <a:cxn ang="0">
                  <a:pos x="3" y="40"/>
                </a:cxn>
                <a:cxn ang="0">
                  <a:pos x="32" y="11"/>
                </a:cxn>
                <a:cxn ang="0">
                  <a:pos x="69" y="0"/>
                </a:cxn>
              </a:cxnLst>
              <a:rect l="0" t="0" r="r" b="b"/>
              <a:pathLst>
                <a:path w="197" h="435">
                  <a:moveTo>
                    <a:pt x="69" y="0"/>
                  </a:moveTo>
                  <a:lnTo>
                    <a:pt x="88" y="3"/>
                  </a:lnTo>
                  <a:lnTo>
                    <a:pt x="107" y="11"/>
                  </a:lnTo>
                  <a:lnTo>
                    <a:pt x="123" y="24"/>
                  </a:lnTo>
                  <a:lnTo>
                    <a:pt x="135" y="40"/>
                  </a:lnTo>
                  <a:lnTo>
                    <a:pt x="145" y="61"/>
                  </a:lnTo>
                  <a:lnTo>
                    <a:pt x="158" y="69"/>
                  </a:lnTo>
                  <a:lnTo>
                    <a:pt x="168" y="84"/>
                  </a:lnTo>
                  <a:lnTo>
                    <a:pt x="171" y="102"/>
                  </a:lnTo>
                  <a:lnTo>
                    <a:pt x="168" y="117"/>
                  </a:lnTo>
                  <a:lnTo>
                    <a:pt x="161" y="131"/>
                  </a:lnTo>
                  <a:lnTo>
                    <a:pt x="151" y="141"/>
                  </a:lnTo>
                  <a:lnTo>
                    <a:pt x="140" y="145"/>
                  </a:lnTo>
                  <a:lnTo>
                    <a:pt x="125" y="167"/>
                  </a:lnTo>
                  <a:lnTo>
                    <a:pt x="107" y="183"/>
                  </a:lnTo>
                  <a:lnTo>
                    <a:pt x="107" y="197"/>
                  </a:lnTo>
                  <a:lnTo>
                    <a:pt x="132" y="208"/>
                  </a:lnTo>
                  <a:lnTo>
                    <a:pt x="154" y="223"/>
                  </a:lnTo>
                  <a:lnTo>
                    <a:pt x="172" y="241"/>
                  </a:lnTo>
                  <a:lnTo>
                    <a:pt x="186" y="263"/>
                  </a:lnTo>
                  <a:lnTo>
                    <a:pt x="194" y="288"/>
                  </a:lnTo>
                  <a:lnTo>
                    <a:pt x="197" y="314"/>
                  </a:lnTo>
                  <a:lnTo>
                    <a:pt x="197" y="411"/>
                  </a:lnTo>
                  <a:lnTo>
                    <a:pt x="194" y="424"/>
                  </a:lnTo>
                  <a:lnTo>
                    <a:pt x="184" y="432"/>
                  </a:lnTo>
                  <a:lnTo>
                    <a:pt x="173" y="435"/>
                  </a:lnTo>
                  <a:lnTo>
                    <a:pt x="94" y="435"/>
                  </a:lnTo>
                  <a:lnTo>
                    <a:pt x="91" y="432"/>
                  </a:lnTo>
                  <a:lnTo>
                    <a:pt x="88" y="431"/>
                  </a:lnTo>
                  <a:lnTo>
                    <a:pt x="87" y="427"/>
                  </a:lnTo>
                  <a:lnTo>
                    <a:pt x="87" y="424"/>
                  </a:lnTo>
                  <a:lnTo>
                    <a:pt x="90" y="416"/>
                  </a:lnTo>
                  <a:lnTo>
                    <a:pt x="98" y="413"/>
                  </a:lnTo>
                  <a:lnTo>
                    <a:pt x="173" y="413"/>
                  </a:lnTo>
                  <a:lnTo>
                    <a:pt x="173" y="314"/>
                  </a:lnTo>
                  <a:lnTo>
                    <a:pt x="169" y="288"/>
                  </a:lnTo>
                  <a:lnTo>
                    <a:pt x="158" y="263"/>
                  </a:lnTo>
                  <a:lnTo>
                    <a:pt x="142" y="244"/>
                  </a:lnTo>
                  <a:lnTo>
                    <a:pt x="120" y="227"/>
                  </a:lnTo>
                  <a:lnTo>
                    <a:pt x="94" y="218"/>
                  </a:lnTo>
                  <a:lnTo>
                    <a:pt x="91" y="216"/>
                  </a:lnTo>
                  <a:lnTo>
                    <a:pt x="88" y="213"/>
                  </a:lnTo>
                  <a:lnTo>
                    <a:pt x="85" y="205"/>
                  </a:lnTo>
                  <a:lnTo>
                    <a:pt x="85" y="176"/>
                  </a:lnTo>
                  <a:lnTo>
                    <a:pt x="87" y="172"/>
                  </a:lnTo>
                  <a:lnTo>
                    <a:pt x="88" y="169"/>
                  </a:lnTo>
                  <a:lnTo>
                    <a:pt x="91" y="167"/>
                  </a:lnTo>
                  <a:lnTo>
                    <a:pt x="103" y="157"/>
                  </a:lnTo>
                  <a:lnTo>
                    <a:pt x="114" y="145"/>
                  </a:lnTo>
                  <a:lnTo>
                    <a:pt x="123" y="130"/>
                  </a:lnTo>
                  <a:lnTo>
                    <a:pt x="124" y="125"/>
                  </a:lnTo>
                  <a:lnTo>
                    <a:pt x="127" y="124"/>
                  </a:lnTo>
                  <a:lnTo>
                    <a:pt x="131" y="123"/>
                  </a:lnTo>
                  <a:lnTo>
                    <a:pt x="136" y="123"/>
                  </a:lnTo>
                  <a:lnTo>
                    <a:pt x="139" y="121"/>
                  </a:lnTo>
                  <a:lnTo>
                    <a:pt x="143" y="119"/>
                  </a:lnTo>
                  <a:lnTo>
                    <a:pt x="145" y="114"/>
                  </a:lnTo>
                  <a:lnTo>
                    <a:pt x="147" y="109"/>
                  </a:lnTo>
                  <a:lnTo>
                    <a:pt x="147" y="95"/>
                  </a:lnTo>
                  <a:lnTo>
                    <a:pt x="145" y="91"/>
                  </a:lnTo>
                  <a:lnTo>
                    <a:pt x="143" y="87"/>
                  </a:lnTo>
                  <a:lnTo>
                    <a:pt x="139" y="84"/>
                  </a:lnTo>
                  <a:lnTo>
                    <a:pt x="136" y="83"/>
                  </a:lnTo>
                  <a:lnTo>
                    <a:pt x="132" y="81"/>
                  </a:lnTo>
                  <a:lnTo>
                    <a:pt x="129" y="80"/>
                  </a:lnTo>
                  <a:lnTo>
                    <a:pt x="127" y="77"/>
                  </a:lnTo>
                  <a:lnTo>
                    <a:pt x="125" y="73"/>
                  </a:lnTo>
                  <a:lnTo>
                    <a:pt x="117" y="53"/>
                  </a:lnTo>
                  <a:lnTo>
                    <a:pt x="103" y="36"/>
                  </a:lnTo>
                  <a:lnTo>
                    <a:pt x="88" y="26"/>
                  </a:lnTo>
                  <a:lnTo>
                    <a:pt x="69" y="22"/>
                  </a:lnTo>
                  <a:lnTo>
                    <a:pt x="51" y="26"/>
                  </a:lnTo>
                  <a:lnTo>
                    <a:pt x="35" y="36"/>
                  </a:lnTo>
                  <a:lnTo>
                    <a:pt x="22" y="53"/>
                  </a:lnTo>
                  <a:lnTo>
                    <a:pt x="14" y="58"/>
                  </a:lnTo>
                  <a:lnTo>
                    <a:pt x="10" y="58"/>
                  </a:lnTo>
                  <a:lnTo>
                    <a:pt x="6" y="57"/>
                  </a:lnTo>
                  <a:lnTo>
                    <a:pt x="0" y="48"/>
                  </a:lnTo>
                  <a:lnTo>
                    <a:pt x="0" y="44"/>
                  </a:lnTo>
                  <a:lnTo>
                    <a:pt x="3" y="40"/>
                  </a:lnTo>
                  <a:lnTo>
                    <a:pt x="15" y="24"/>
                  </a:lnTo>
                  <a:lnTo>
                    <a:pt x="32" y="11"/>
                  </a:lnTo>
                  <a:lnTo>
                    <a:pt x="50" y="3"/>
                  </a:lnTo>
                  <a:lnTo>
                    <a:pt x="69" y="0"/>
                  </a:lnTo>
                  <a:close/>
                </a:path>
              </a:pathLst>
            </a:custGeom>
            <a:grpFill/>
            <a:ln w="0">
              <a:solidFill>
                <a:srgbClr val="C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0" name="Freeform 156"/>
            <p:cNvSpPr>
              <a:spLocks/>
            </p:cNvSpPr>
            <p:nvPr/>
          </p:nvSpPr>
          <p:spPr bwMode="auto">
            <a:xfrm>
              <a:off x="4779963" y="825500"/>
              <a:ext cx="155575" cy="344488"/>
            </a:xfrm>
            <a:custGeom>
              <a:avLst/>
              <a:gdLst/>
              <a:ahLst/>
              <a:cxnLst>
                <a:cxn ang="0">
                  <a:pos x="147" y="3"/>
                </a:cxn>
                <a:cxn ang="0">
                  <a:pos x="181" y="24"/>
                </a:cxn>
                <a:cxn ang="0">
                  <a:pos x="195" y="43"/>
                </a:cxn>
                <a:cxn ang="0">
                  <a:pos x="189" y="57"/>
                </a:cxn>
                <a:cxn ang="0">
                  <a:pos x="182" y="58"/>
                </a:cxn>
                <a:cxn ang="0">
                  <a:pos x="174" y="53"/>
                </a:cxn>
                <a:cxn ang="0">
                  <a:pos x="145" y="26"/>
                </a:cxn>
                <a:cxn ang="0">
                  <a:pos x="108" y="26"/>
                </a:cxn>
                <a:cxn ang="0">
                  <a:pos x="79" y="53"/>
                </a:cxn>
                <a:cxn ang="0">
                  <a:pos x="70" y="77"/>
                </a:cxn>
                <a:cxn ang="0">
                  <a:pos x="64" y="81"/>
                </a:cxn>
                <a:cxn ang="0">
                  <a:pos x="57" y="84"/>
                </a:cxn>
                <a:cxn ang="0">
                  <a:pos x="52" y="91"/>
                </a:cxn>
                <a:cxn ang="0">
                  <a:pos x="49" y="109"/>
                </a:cxn>
                <a:cxn ang="0">
                  <a:pos x="53" y="119"/>
                </a:cxn>
                <a:cxn ang="0">
                  <a:pos x="60" y="123"/>
                </a:cxn>
                <a:cxn ang="0">
                  <a:pos x="70" y="124"/>
                </a:cxn>
                <a:cxn ang="0">
                  <a:pos x="74" y="130"/>
                </a:cxn>
                <a:cxn ang="0">
                  <a:pos x="92" y="157"/>
                </a:cxn>
                <a:cxn ang="0">
                  <a:pos x="107" y="168"/>
                </a:cxn>
                <a:cxn ang="0">
                  <a:pos x="111" y="174"/>
                </a:cxn>
                <a:cxn ang="0">
                  <a:pos x="108" y="213"/>
                </a:cxn>
                <a:cxn ang="0">
                  <a:pos x="101" y="218"/>
                </a:cxn>
                <a:cxn ang="0">
                  <a:pos x="53" y="244"/>
                </a:cxn>
                <a:cxn ang="0">
                  <a:pos x="27" y="288"/>
                </a:cxn>
                <a:cxn ang="0">
                  <a:pos x="23" y="413"/>
                </a:cxn>
                <a:cxn ang="0">
                  <a:pos x="107" y="416"/>
                </a:cxn>
                <a:cxn ang="0">
                  <a:pos x="109" y="427"/>
                </a:cxn>
                <a:cxn ang="0">
                  <a:pos x="105" y="432"/>
                </a:cxn>
                <a:cxn ang="0">
                  <a:pos x="23" y="435"/>
                </a:cxn>
                <a:cxn ang="0">
                  <a:pos x="2" y="424"/>
                </a:cxn>
                <a:cxn ang="0">
                  <a:pos x="0" y="314"/>
                </a:cxn>
                <a:cxn ang="0">
                  <a:pos x="11" y="263"/>
                </a:cxn>
                <a:cxn ang="0">
                  <a:pos x="42" y="223"/>
                </a:cxn>
                <a:cxn ang="0">
                  <a:pos x="87" y="197"/>
                </a:cxn>
                <a:cxn ang="0">
                  <a:pos x="75" y="172"/>
                </a:cxn>
                <a:cxn ang="0">
                  <a:pos x="56" y="145"/>
                </a:cxn>
                <a:cxn ang="0">
                  <a:pos x="34" y="131"/>
                </a:cxn>
                <a:cxn ang="0">
                  <a:pos x="26" y="102"/>
                </a:cxn>
                <a:cxn ang="0">
                  <a:pos x="38" y="69"/>
                </a:cxn>
                <a:cxn ang="0">
                  <a:pos x="60" y="40"/>
                </a:cxn>
                <a:cxn ang="0">
                  <a:pos x="89" y="11"/>
                </a:cxn>
                <a:cxn ang="0">
                  <a:pos x="127" y="0"/>
                </a:cxn>
              </a:cxnLst>
              <a:rect l="0" t="0" r="r" b="b"/>
              <a:pathLst>
                <a:path w="195" h="435">
                  <a:moveTo>
                    <a:pt x="127" y="0"/>
                  </a:moveTo>
                  <a:lnTo>
                    <a:pt x="147" y="3"/>
                  </a:lnTo>
                  <a:lnTo>
                    <a:pt x="164" y="11"/>
                  </a:lnTo>
                  <a:lnTo>
                    <a:pt x="181" y="24"/>
                  </a:lnTo>
                  <a:lnTo>
                    <a:pt x="193" y="40"/>
                  </a:lnTo>
                  <a:lnTo>
                    <a:pt x="195" y="43"/>
                  </a:lnTo>
                  <a:lnTo>
                    <a:pt x="195" y="51"/>
                  </a:lnTo>
                  <a:lnTo>
                    <a:pt x="189" y="57"/>
                  </a:lnTo>
                  <a:lnTo>
                    <a:pt x="186" y="58"/>
                  </a:lnTo>
                  <a:lnTo>
                    <a:pt x="182" y="58"/>
                  </a:lnTo>
                  <a:lnTo>
                    <a:pt x="177" y="55"/>
                  </a:lnTo>
                  <a:lnTo>
                    <a:pt x="174" y="53"/>
                  </a:lnTo>
                  <a:lnTo>
                    <a:pt x="162" y="36"/>
                  </a:lnTo>
                  <a:lnTo>
                    <a:pt x="145" y="26"/>
                  </a:lnTo>
                  <a:lnTo>
                    <a:pt x="127" y="22"/>
                  </a:lnTo>
                  <a:lnTo>
                    <a:pt x="108" y="26"/>
                  </a:lnTo>
                  <a:lnTo>
                    <a:pt x="93" y="36"/>
                  </a:lnTo>
                  <a:lnTo>
                    <a:pt x="79" y="53"/>
                  </a:lnTo>
                  <a:lnTo>
                    <a:pt x="71" y="73"/>
                  </a:lnTo>
                  <a:lnTo>
                    <a:pt x="70" y="77"/>
                  </a:lnTo>
                  <a:lnTo>
                    <a:pt x="67" y="80"/>
                  </a:lnTo>
                  <a:lnTo>
                    <a:pt x="64" y="81"/>
                  </a:lnTo>
                  <a:lnTo>
                    <a:pt x="60" y="83"/>
                  </a:lnTo>
                  <a:lnTo>
                    <a:pt x="57" y="84"/>
                  </a:lnTo>
                  <a:lnTo>
                    <a:pt x="53" y="87"/>
                  </a:lnTo>
                  <a:lnTo>
                    <a:pt x="52" y="91"/>
                  </a:lnTo>
                  <a:lnTo>
                    <a:pt x="49" y="95"/>
                  </a:lnTo>
                  <a:lnTo>
                    <a:pt x="49" y="109"/>
                  </a:lnTo>
                  <a:lnTo>
                    <a:pt x="52" y="114"/>
                  </a:lnTo>
                  <a:lnTo>
                    <a:pt x="53" y="119"/>
                  </a:lnTo>
                  <a:lnTo>
                    <a:pt x="57" y="121"/>
                  </a:lnTo>
                  <a:lnTo>
                    <a:pt x="60" y="123"/>
                  </a:lnTo>
                  <a:lnTo>
                    <a:pt x="66" y="123"/>
                  </a:lnTo>
                  <a:lnTo>
                    <a:pt x="70" y="124"/>
                  </a:lnTo>
                  <a:lnTo>
                    <a:pt x="72" y="125"/>
                  </a:lnTo>
                  <a:lnTo>
                    <a:pt x="74" y="130"/>
                  </a:lnTo>
                  <a:lnTo>
                    <a:pt x="82" y="145"/>
                  </a:lnTo>
                  <a:lnTo>
                    <a:pt x="92" y="157"/>
                  </a:lnTo>
                  <a:lnTo>
                    <a:pt x="104" y="167"/>
                  </a:lnTo>
                  <a:lnTo>
                    <a:pt x="107" y="168"/>
                  </a:lnTo>
                  <a:lnTo>
                    <a:pt x="109" y="171"/>
                  </a:lnTo>
                  <a:lnTo>
                    <a:pt x="111" y="174"/>
                  </a:lnTo>
                  <a:lnTo>
                    <a:pt x="111" y="205"/>
                  </a:lnTo>
                  <a:lnTo>
                    <a:pt x="108" y="213"/>
                  </a:lnTo>
                  <a:lnTo>
                    <a:pt x="105" y="216"/>
                  </a:lnTo>
                  <a:lnTo>
                    <a:pt x="101" y="218"/>
                  </a:lnTo>
                  <a:lnTo>
                    <a:pt x="75" y="227"/>
                  </a:lnTo>
                  <a:lnTo>
                    <a:pt x="53" y="244"/>
                  </a:lnTo>
                  <a:lnTo>
                    <a:pt x="37" y="263"/>
                  </a:lnTo>
                  <a:lnTo>
                    <a:pt x="27" y="288"/>
                  </a:lnTo>
                  <a:lnTo>
                    <a:pt x="23" y="314"/>
                  </a:lnTo>
                  <a:lnTo>
                    <a:pt x="23" y="413"/>
                  </a:lnTo>
                  <a:lnTo>
                    <a:pt x="98" y="413"/>
                  </a:lnTo>
                  <a:lnTo>
                    <a:pt x="107" y="416"/>
                  </a:lnTo>
                  <a:lnTo>
                    <a:pt x="109" y="424"/>
                  </a:lnTo>
                  <a:lnTo>
                    <a:pt x="109" y="427"/>
                  </a:lnTo>
                  <a:lnTo>
                    <a:pt x="108" y="431"/>
                  </a:lnTo>
                  <a:lnTo>
                    <a:pt x="105" y="432"/>
                  </a:lnTo>
                  <a:lnTo>
                    <a:pt x="103" y="435"/>
                  </a:lnTo>
                  <a:lnTo>
                    <a:pt x="23" y="435"/>
                  </a:lnTo>
                  <a:lnTo>
                    <a:pt x="12" y="432"/>
                  </a:lnTo>
                  <a:lnTo>
                    <a:pt x="2" y="424"/>
                  </a:lnTo>
                  <a:lnTo>
                    <a:pt x="0" y="411"/>
                  </a:lnTo>
                  <a:lnTo>
                    <a:pt x="0" y="314"/>
                  </a:lnTo>
                  <a:lnTo>
                    <a:pt x="2" y="288"/>
                  </a:lnTo>
                  <a:lnTo>
                    <a:pt x="11" y="263"/>
                  </a:lnTo>
                  <a:lnTo>
                    <a:pt x="24" y="241"/>
                  </a:lnTo>
                  <a:lnTo>
                    <a:pt x="42" y="223"/>
                  </a:lnTo>
                  <a:lnTo>
                    <a:pt x="63" y="208"/>
                  </a:lnTo>
                  <a:lnTo>
                    <a:pt x="87" y="197"/>
                  </a:lnTo>
                  <a:lnTo>
                    <a:pt x="87" y="183"/>
                  </a:lnTo>
                  <a:lnTo>
                    <a:pt x="75" y="172"/>
                  </a:lnTo>
                  <a:lnTo>
                    <a:pt x="64" y="160"/>
                  </a:lnTo>
                  <a:lnTo>
                    <a:pt x="56" y="145"/>
                  </a:lnTo>
                  <a:lnTo>
                    <a:pt x="44" y="141"/>
                  </a:lnTo>
                  <a:lnTo>
                    <a:pt x="34" y="131"/>
                  </a:lnTo>
                  <a:lnTo>
                    <a:pt x="28" y="117"/>
                  </a:lnTo>
                  <a:lnTo>
                    <a:pt x="26" y="102"/>
                  </a:lnTo>
                  <a:lnTo>
                    <a:pt x="28" y="84"/>
                  </a:lnTo>
                  <a:lnTo>
                    <a:pt x="38" y="69"/>
                  </a:lnTo>
                  <a:lnTo>
                    <a:pt x="50" y="61"/>
                  </a:lnTo>
                  <a:lnTo>
                    <a:pt x="60" y="40"/>
                  </a:lnTo>
                  <a:lnTo>
                    <a:pt x="72" y="24"/>
                  </a:lnTo>
                  <a:lnTo>
                    <a:pt x="89" y="11"/>
                  </a:lnTo>
                  <a:lnTo>
                    <a:pt x="107" y="3"/>
                  </a:lnTo>
                  <a:lnTo>
                    <a:pt x="127" y="0"/>
                  </a:lnTo>
                  <a:close/>
                </a:path>
              </a:pathLst>
            </a:custGeom>
            <a:grpFill/>
            <a:ln w="0">
              <a:solidFill>
                <a:srgbClr val="C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pic>
        <p:nvPicPr>
          <p:cNvPr id="23571" name="Picture 16" descr="http://st.depositphotos.com/1579454/1593/i/950/depositphotos_15938137-Arrow-on-chart.jpg"/>
          <p:cNvPicPr>
            <a:picLocks noChangeAspect="1" noChangeArrowheads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5263" y="2060575"/>
            <a:ext cx="3060700" cy="471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72" name="Picture 16" descr="http://arazaan.com/wp-content/uploads/2014/01/man-angry-02.png"/>
          <p:cNvPicPr>
            <a:picLocks noChangeAspect="1" noChangeArrowheads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438" y="2349500"/>
            <a:ext cx="1654175" cy="281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2" descr="Рисунок155555 копия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8756" y="-33933"/>
            <a:ext cx="9993560" cy="68919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 prstMaterial="matte">
            <a:bevelT/>
            <a:bevelB/>
          </a:sp3d>
          <a:extLst/>
        </p:spPr>
      </p:pic>
      <p:sp>
        <p:nvSpPr>
          <p:cNvPr id="69635" name="Text Box 5"/>
          <p:cNvSpPr txBox="1">
            <a:spLocks noChangeArrowheads="1"/>
          </p:cNvSpPr>
          <p:nvPr/>
        </p:nvSpPr>
        <p:spPr bwMode="auto">
          <a:xfrm>
            <a:off x="2063750" y="1981200"/>
            <a:ext cx="8255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ru-RU" altLang="ru-RU" sz="1400" b="1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69636" name="Text Box 6"/>
          <p:cNvSpPr txBox="1">
            <a:spLocks noChangeArrowheads="1"/>
          </p:cNvSpPr>
          <p:nvPr/>
        </p:nvSpPr>
        <p:spPr bwMode="auto">
          <a:xfrm>
            <a:off x="4017963" y="2852738"/>
            <a:ext cx="198437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200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69637" name="Text Box 7"/>
          <p:cNvSpPr txBox="1">
            <a:spLocks noChangeAspect="1" noChangeArrowheads="1"/>
          </p:cNvSpPr>
          <p:nvPr/>
        </p:nvSpPr>
        <p:spPr bwMode="auto">
          <a:xfrm>
            <a:off x="7059613" y="1268413"/>
            <a:ext cx="2495550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Ctr="1">
            <a:spAutoFit/>
          </a:bodyPr>
          <a:lstStyle>
            <a:lvl1pPr marL="457200" indent="-457200"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ru-RU" altLang="ru-RU" sz="1200" b="1" i="1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  <a:p>
            <a:pPr eaLnBrk="1" hangingPunct="1">
              <a:spcBef>
                <a:spcPct val="50000"/>
              </a:spcBef>
              <a:buFontTx/>
              <a:buNone/>
            </a:pPr>
            <a:endParaRPr lang="ru-RU" altLang="ru-RU" sz="1200" b="1" i="1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69638" name="Text Box 10"/>
          <p:cNvSpPr txBox="1">
            <a:spLocks noChangeArrowheads="1"/>
          </p:cNvSpPr>
          <p:nvPr/>
        </p:nvSpPr>
        <p:spPr bwMode="auto">
          <a:xfrm>
            <a:off x="6062663" y="3068638"/>
            <a:ext cx="198437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200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20489" name="Line 20"/>
          <p:cNvSpPr>
            <a:spLocks noChangeShapeType="1"/>
          </p:cNvSpPr>
          <p:nvPr/>
        </p:nvSpPr>
        <p:spPr bwMode="auto">
          <a:xfrm flipV="1">
            <a:off x="1833563" y="2205038"/>
            <a:ext cx="3041650" cy="2519362"/>
          </a:xfrm>
          <a:prstGeom prst="line">
            <a:avLst/>
          </a:prstGeom>
          <a:noFill/>
          <a:ln>
            <a:noFill/>
          </a:ln>
          <a:extLst/>
        </p:spPr>
        <p:txBody>
          <a:bodyPr anchor="ctr" anchorCtr="1">
            <a:spAutoFit/>
          </a:bodyPr>
          <a:lstStyle/>
          <a:p>
            <a:pPr>
              <a:defRPr/>
            </a:pPr>
            <a:endParaRPr lang="ru-RU"/>
          </a:p>
        </p:txBody>
      </p:sp>
      <p:sp>
        <p:nvSpPr>
          <p:cNvPr id="20490" name="Line 21"/>
          <p:cNvSpPr>
            <a:spLocks noChangeShapeType="1"/>
          </p:cNvSpPr>
          <p:nvPr/>
        </p:nvSpPr>
        <p:spPr bwMode="auto">
          <a:xfrm flipV="1">
            <a:off x="1833563" y="2205038"/>
            <a:ext cx="3041650" cy="2519362"/>
          </a:xfrm>
          <a:prstGeom prst="line">
            <a:avLst/>
          </a:prstGeom>
          <a:noFill/>
          <a:ln>
            <a:noFill/>
          </a:ln>
          <a:extLst/>
        </p:spPr>
        <p:txBody>
          <a:bodyPr anchor="ctr" anchorCtr="1">
            <a:spAutoFit/>
          </a:bodyPr>
          <a:lstStyle/>
          <a:p>
            <a:pPr>
              <a:defRPr/>
            </a:pPr>
            <a:endParaRPr lang="ru-RU"/>
          </a:p>
        </p:txBody>
      </p:sp>
      <p:pic>
        <p:nvPicPr>
          <p:cNvPr id="69641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438" y="0"/>
            <a:ext cx="500062" cy="622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26" name="Text Box 3"/>
          <p:cNvSpPr txBox="1">
            <a:spLocks noChangeArrowheads="1"/>
          </p:cNvSpPr>
          <p:nvPr/>
        </p:nvSpPr>
        <p:spPr bwMode="auto">
          <a:xfrm>
            <a:off x="900113" y="0"/>
            <a:ext cx="8985250" cy="3968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r" defTabSz="449263">
              <a:spcBef>
                <a:spcPts val="1000"/>
              </a:spcBef>
              <a:buClr>
                <a:srgbClr val="0000CC"/>
              </a:buClr>
              <a:buSzPct val="100000"/>
              <a:buFont typeface="Arial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sz="2000" b="1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Arial Unicode MS" pitchFamily="34" charset="-128"/>
                <a:cs typeface="Arial Unicode MS" pitchFamily="34" charset="-128"/>
              </a:rPr>
              <a:t>Департамент финансов администрации города Нефтеюганска</a:t>
            </a:r>
          </a:p>
        </p:txBody>
      </p:sp>
      <p:sp>
        <p:nvSpPr>
          <p:cNvPr id="27" name="Line 2"/>
          <p:cNvSpPr>
            <a:spLocks noChangeShapeType="1"/>
          </p:cNvSpPr>
          <p:nvPr/>
        </p:nvSpPr>
        <p:spPr bwMode="auto">
          <a:xfrm>
            <a:off x="725488" y="396875"/>
            <a:ext cx="9180512" cy="1588"/>
          </a:xfrm>
          <a:prstGeom prst="line">
            <a:avLst/>
          </a:prstGeom>
          <a:noFill/>
          <a:ln w="57240">
            <a:solidFill>
              <a:srgbClr val="0000CC"/>
            </a:solidFill>
            <a:miter lim="800000"/>
            <a:headEnd/>
            <a:tailEnd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800" kern="0">
              <a:solidFill>
                <a:srgbClr val="333399"/>
              </a:solidFill>
              <a:cs typeface="Arial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49101" y="1095797"/>
            <a:ext cx="9628435" cy="1200329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ru-RU" sz="2400" b="1" dirty="0">
                <a:solidFill>
                  <a:schemeClr val="tx1"/>
                </a:solidFill>
                <a:effectLst/>
              </a:rPr>
              <a:t>Результаты достижения целей муниципальной программы «Развитие транспортной системы  в городе  Нефтеюганске на 2014-2020 годы»</a:t>
            </a:r>
          </a:p>
        </p:txBody>
      </p:sp>
      <p:graphicFrame>
        <p:nvGraphicFramePr>
          <p:cNvPr id="38" name="Таблица 37"/>
          <p:cNvGraphicFramePr>
            <a:graphicFrameLocks noGrp="1"/>
          </p:cNvGraphicFramePr>
          <p:nvPr/>
        </p:nvGraphicFramePr>
        <p:xfrm>
          <a:off x="149225" y="2924175"/>
          <a:ext cx="9756775" cy="3189291"/>
        </p:xfrm>
        <a:graphic>
          <a:graphicData uri="http://schemas.openxmlformats.org/drawingml/2006/table">
            <a:tbl>
              <a:tblPr/>
              <a:tblGrid>
                <a:gridCol w="6480175"/>
                <a:gridCol w="1081088"/>
                <a:gridCol w="719137"/>
                <a:gridCol w="792163"/>
                <a:gridCol w="684212"/>
              </a:tblGrid>
              <a:tr h="365760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Наименование показателей результатов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F7F7F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Базовый показатель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F7F7F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2018 год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F7F7F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2019 год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F7F7F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2020 год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F7F7F"/>
                    </a:solidFill>
                  </a:tcPr>
                </a:tc>
              </a:tr>
              <a:tr h="192786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Объем пассажирских перевозок автомобильным транспортом в границах города, тыс.чел.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Batang" pitchFamily="18" charset="-127"/>
                      </a:endParaRPr>
                    </a:p>
                  </a:txBody>
                  <a:tcPr marL="47625" marR="47625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5696, 1</a:t>
                      </a:r>
                      <a:endParaRPr kumimoji="0" lang="ru-RU" alt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Batang" pitchFamily="18" charset="-127"/>
                      </a:endParaRPr>
                    </a:p>
                  </a:txBody>
                  <a:tcPr marL="47625" marR="47625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5878,33</a:t>
                      </a:r>
                    </a:p>
                  </a:txBody>
                  <a:tcPr marL="47625" marR="47625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5886,03</a:t>
                      </a:r>
                    </a:p>
                  </a:txBody>
                  <a:tcPr marL="47625" marR="47625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5893,73</a:t>
                      </a:r>
                    </a:p>
                  </a:txBody>
                  <a:tcPr marL="47625" marR="47625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84099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Протяженность сети автомобильных дорог общего пользования местного значения, км.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Batang" pitchFamily="18" charset="-127"/>
                      </a:endParaRPr>
                    </a:p>
                  </a:txBody>
                  <a:tcPr marL="47625" marR="47625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52</a:t>
                      </a:r>
                      <a:endParaRPr kumimoji="0" lang="ru-RU" alt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Batang" pitchFamily="18" charset="-127"/>
                      </a:endParaRPr>
                    </a:p>
                  </a:txBody>
                  <a:tcPr marL="47625" marR="47625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1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47625" marR="47625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47625" marR="47625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57,35 </a:t>
                      </a:r>
                    </a:p>
                  </a:txBody>
                  <a:tcPr marL="47625" marR="47625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512571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Протяженность сети автомобильных дорог общего пользования местного значения, приходящаяся на 1000 чел. населения, км/1000 чел.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Batang" pitchFamily="18" charset="-127"/>
                      </a:endParaRPr>
                    </a:p>
                  </a:txBody>
                  <a:tcPr marL="47625" marR="47625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Batang" pitchFamily="18" charset="-127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0,44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Batang" pitchFamily="18" charset="-127"/>
                      </a:endParaRPr>
                    </a:p>
                  </a:txBody>
                  <a:tcPr marL="47625" marR="47625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47625" marR="47625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47625" marR="47625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0,48 </a:t>
                      </a:r>
                    </a:p>
                  </a:txBody>
                  <a:tcPr marL="47625" marR="47625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61879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Реконструкция автомобильных дорог общего пользования местного значения, км.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Batang" pitchFamily="18" charset="-127"/>
                      </a:endParaRPr>
                    </a:p>
                  </a:txBody>
                  <a:tcPr marL="47625" marR="47625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Batang" pitchFamily="18" charset="-127"/>
                      </a:endParaRPr>
                    </a:p>
                  </a:txBody>
                  <a:tcPr marL="47625" marR="47625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1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47625" marR="47625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47625" marR="47625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6,07 </a:t>
                      </a:r>
                    </a:p>
                  </a:txBody>
                  <a:tcPr marL="47625" marR="47625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92036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Ремонт автомобильных дорог общего пользования местного значения,  км.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Batang" pitchFamily="18" charset="-127"/>
                      </a:endParaRPr>
                    </a:p>
                  </a:txBody>
                  <a:tcPr marL="47625" marR="47625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4,9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Batang" pitchFamily="18" charset="-127"/>
                      </a:endParaRPr>
                    </a:p>
                  </a:txBody>
                  <a:tcPr marL="47625" marR="47625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1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47625" marR="47625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47625" marR="47625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23,380 </a:t>
                      </a:r>
                    </a:p>
                  </a:txBody>
                  <a:tcPr marL="47625" marR="47625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65760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Плотность сети автомобильных дорог общего пользования местного значения на 1000 км² территории,  км/1000 км²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Batang" pitchFamily="18" charset="-127"/>
                      </a:endParaRPr>
                    </a:p>
                  </a:txBody>
                  <a:tcPr marL="47625" marR="47625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0,338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Batang" pitchFamily="18" charset="-127"/>
                      </a:endParaRPr>
                    </a:p>
                  </a:txBody>
                  <a:tcPr marL="47625" marR="47625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1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47625" marR="47625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100" b="0" i="0" u="none" strike="noStrike" kern="1200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0,373</a:t>
                      </a: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548639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Доля протяженности автомобильных дорог общего пользования местного значения, не отвечающих нормативным требованиям и работающим в режиме перегрузки, в общей протяженности автомобильных дорог общего пользования местного значения, %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Batang" pitchFamily="18" charset="-127"/>
                      </a:endParaRPr>
                    </a:p>
                  </a:txBody>
                  <a:tcPr marL="47625" marR="47625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36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Batang" pitchFamily="18" charset="-127"/>
                      </a:endParaRPr>
                    </a:p>
                  </a:txBody>
                  <a:tcPr marL="47625" marR="47625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1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47625" marR="47625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100" b="0" i="0" u="none" strike="noStrike" kern="1200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22</a:t>
                      </a: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65760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Протяженность автомобильных дорог общего пользования местного значения, соответствующих нормативным требованиям к транспортно-эксплуатационным показателям, км.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Batang" pitchFamily="18" charset="-127"/>
                      </a:endParaRPr>
                    </a:p>
                  </a:txBody>
                  <a:tcPr marL="47625" marR="47625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33,1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Batang" pitchFamily="18" charset="-127"/>
                      </a:endParaRPr>
                    </a:p>
                  </a:txBody>
                  <a:tcPr marL="47625" marR="47625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1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47625" marR="47625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100" b="0" i="0" u="none" strike="noStrike" kern="1200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44,5</a:t>
                      </a: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2" descr="Рисунок155555 копия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0637" y="-33933"/>
            <a:ext cx="9993560" cy="68919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 prstMaterial="matte">
            <a:bevelT/>
            <a:bevelB/>
          </a:sp3d>
          <a:extLst/>
        </p:spPr>
      </p:pic>
      <p:sp>
        <p:nvSpPr>
          <p:cNvPr id="70659" name="Text Box 5"/>
          <p:cNvSpPr txBox="1">
            <a:spLocks noChangeArrowheads="1"/>
          </p:cNvSpPr>
          <p:nvPr/>
        </p:nvSpPr>
        <p:spPr bwMode="auto">
          <a:xfrm>
            <a:off x="2063750" y="1981200"/>
            <a:ext cx="8255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ru-RU" altLang="ru-RU" sz="1400" b="1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70660" name="Text Box 6"/>
          <p:cNvSpPr txBox="1">
            <a:spLocks noChangeArrowheads="1"/>
          </p:cNvSpPr>
          <p:nvPr/>
        </p:nvSpPr>
        <p:spPr bwMode="auto">
          <a:xfrm>
            <a:off x="4017963" y="2852738"/>
            <a:ext cx="198437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200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70661" name="AutoShape 9"/>
          <p:cNvSpPr>
            <a:spLocks noChangeArrowheads="1"/>
          </p:cNvSpPr>
          <p:nvPr/>
        </p:nvSpPr>
        <p:spPr bwMode="auto">
          <a:xfrm>
            <a:off x="5186363" y="1916113"/>
            <a:ext cx="990600" cy="609600"/>
          </a:xfrm>
          <a:prstGeom prst="wedgeRectCallout">
            <a:avLst>
              <a:gd name="adj1" fmla="val -43750"/>
              <a:gd name="adj2" fmla="val 70000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 anchorCtr="1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ru-RU" altLang="ru-RU" sz="2400" b="1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70662" name="Text Box 10"/>
          <p:cNvSpPr txBox="1">
            <a:spLocks noChangeArrowheads="1"/>
          </p:cNvSpPr>
          <p:nvPr/>
        </p:nvSpPr>
        <p:spPr bwMode="auto">
          <a:xfrm>
            <a:off x="6062663" y="3068638"/>
            <a:ext cx="198437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200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20489" name="Line 20"/>
          <p:cNvSpPr>
            <a:spLocks noChangeShapeType="1"/>
          </p:cNvSpPr>
          <p:nvPr/>
        </p:nvSpPr>
        <p:spPr bwMode="auto">
          <a:xfrm flipV="1">
            <a:off x="1833563" y="2205038"/>
            <a:ext cx="3041650" cy="2519362"/>
          </a:xfrm>
          <a:prstGeom prst="line">
            <a:avLst/>
          </a:prstGeom>
          <a:noFill/>
          <a:ln>
            <a:noFill/>
          </a:ln>
          <a:extLst/>
        </p:spPr>
        <p:txBody>
          <a:bodyPr anchor="ctr" anchorCtr="1">
            <a:spAutoFit/>
          </a:bodyPr>
          <a:lstStyle/>
          <a:p>
            <a:pPr>
              <a:defRPr/>
            </a:pPr>
            <a:endParaRPr lang="ru-RU"/>
          </a:p>
        </p:txBody>
      </p:sp>
      <p:sp>
        <p:nvSpPr>
          <p:cNvPr id="20490" name="Line 21"/>
          <p:cNvSpPr>
            <a:spLocks noChangeShapeType="1"/>
          </p:cNvSpPr>
          <p:nvPr/>
        </p:nvSpPr>
        <p:spPr bwMode="auto">
          <a:xfrm flipV="1">
            <a:off x="1833563" y="2205038"/>
            <a:ext cx="3041650" cy="2519362"/>
          </a:xfrm>
          <a:prstGeom prst="line">
            <a:avLst/>
          </a:prstGeom>
          <a:noFill/>
          <a:ln>
            <a:noFill/>
          </a:ln>
          <a:extLst/>
        </p:spPr>
        <p:txBody>
          <a:bodyPr anchor="ctr" anchorCtr="1">
            <a:spAutoFit/>
          </a:bodyPr>
          <a:lstStyle/>
          <a:p>
            <a:pPr>
              <a:defRPr/>
            </a:pPr>
            <a:endParaRPr lang="ru-RU"/>
          </a:p>
        </p:txBody>
      </p:sp>
      <p:pic>
        <p:nvPicPr>
          <p:cNvPr id="70665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438" y="0"/>
            <a:ext cx="500062" cy="622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26" name="Text Box 3"/>
          <p:cNvSpPr txBox="1">
            <a:spLocks noChangeArrowheads="1"/>
          </p:cNvSpPr>
          <p:nvPr/>
        </p:nvSpPr>
        <p:spPr bwMode="auto">
          <a:xfrm>
            <a:off x="900113" y="0"/>
            <a:ext cx="8985250" cy="3968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r" defTabSz="449263">
              <a:spcBef>
                <a:spcPts val="1000"/>
              </a:spcBef>
              <a:buClr>
                <a:srgbClr val="0000CC"/>
              </a:buClr>
              <a:buSzPct val="100000"/>
              <a:buFont typeface="Arial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sz="2000" b="1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Arial Unicode MS" pitchFamily="34" charset="-128"/>
                <a:cs typeface="Arial Unicode MS" pitchFamily="34" charset="-128"/>
              </a:rPr>
              <a:t>Департамент финансов администрации города Нефтеюганска</a:t>
            </a:r>
          </a:p>
        </p:txBody>
      </p:sp>
      <p:sp>
        <p:nvSpPr>
          <p:cNvPr id="27" name="Line 2"/>
          <p:cNvSpPr>
            <a:spLocks noChangeShapeType="1"/>
          </p:cNvSpPr>
          <p:nvPr/>
        </p:nvSpPr>
        <p:spPr bwMode="auto">
          <a:xfrm>
            <a:off x="725488" y="396875"/>
            <a:ext cx="9180512" cy="1588"/>
          </a:xfrm>
          <a:prstGeom prst="line">
            <a:avLst/>
          </a:prstGeom>
          <a:noFill/>
          <a:ln w="57240">
            <a:solidFill>
              <a:srgbClr val="0000CC"/>
            </a:solidFill>
            <a:miter lim="800000"/>
            <a:headEnd/>
            <a:tailEnd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800" kern="0">
              <a:solidFill>
                <a:srgbClr val="333399"/>
              </a:solidFill>
              <a:cs typeface="Arial" charset="0"/>
            </a:endParaRPr>
          </a:p>
        </p:txBody>
      </p:sp>
      <p:sp>
        <p:nvSpPr>
          <p:cNvPr id="70668" name="Text Box 14"/>
          <p:cNvSpPr txBox="1">
            <a:spLocks noChangeArrowheads="1"/>
          </p:cNvSpPr>
          <p:nvPr/>
        </p:nvSpPr>
        <p:spPr bwMode="auto">
          <a:xfrm>
            <a:off x="3652838" y="2049463"/>
            <a:ext cx="1127125" cy="34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000" tIns="18000" rIns="18000" bIns="18000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ru-RU" altLang="ru-RU" sz="2000" b="1" u="sng"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ЦЕЛЬ:</a:t>
            </a:r>
          </a:p>
        </p:txBody>
      </p:sp>
      <p:sp>
        <p:nvSpPr>
          <p:cNvPr id="16" name="AutoShape 18"/>
          <p:cNvSpPr>
            <a:spLocks noChangeArrowheads="1"/>
          </p:cNvSpPr>
          <p:nvPr/>
        </p:nvSpPr>
        <p:spPr bwMode="auto">
          <a:xfrm>
            <a:off x="4976143" y="1785144"/>
            <a:ext cx="4635574" cy="871538"/>
          </a:xfrm>
          <a:prstGeom prst="roundRect">
            <a:avLst>
              <a:gd name="adj" fmla="val 16667"/>
            </a:avLst>
          </a:prstGeom>
          <a:solidFill>
            <a:schemeClr val="bg1">
              <a:lumMod val="75000"/>
            </a:schemeClr>
          </a:solidFill>
          <a:ln w="19050" algn="ctr">
            <a:noFill/>
            <a:round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anchor="ctr"/>
          <a:lstStyle/>
          <a:p>
            <a:pPr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solidFill>
                  <a:srgbClr val="000000"/>
                </a:solidFill>
                <a:effectLst/>
                <a:cs typeface="Arial" charset="0"/>
              </a:rPr>
              <a:t>Обеспечение долгосрочной сбалансированности и устойчивости бюджетной системы, повышение качества управления муниципальными финансами города Нефтеюганска</a:t>
            </a:r>
          </a:p>
        </p:txBody>
      </p:sp>
      <p:sp>
        <p:nvSpPr>
          <p:cNvPr id="70672" name="Text Box 14"/>
          <p:cNvSpPr txBox="1">
            <a:spLocks noChangeArrowheads="1"/>
          </p:cNvSpPr>
          <p:nvPr/>
        </p:nvSpPr>
        <p:spPr bwMode="auto">
          <a:xfrm>
            <a:off x="889000" y="3814763"/>
            <a:ext cx="1255713" cy="344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000" tIns="18000" rIns="18000" bIns="18000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ru-RU" altLang="ru-RU" sz="2000" b="1" u="sng"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ЗАДАЧИ:</a:t>
            </a:r>
          </a:p>
        </p:txBody>
      </p:sp>
      <p:sp>
        <p:nvSpPr>
          <p:cNvPr id="18" name="AutoShape 18"/>
          <p:cNvSpPr>
            <a:spLocks noChangeArrowheads="1"/>
          </p:cNvSpPr>
          <p:nvPr/>
        </p:nvSpPr>
        <p:spPr bwMode="auto">
          <a:xfrm>
            <a:off x="2223893" y="3343275"/>
            <a:ext cx="7399710" cy="1633488"/>
          </a:xfrm>
          <a:prstGeom prst="roundRect">
            <a:avLst>
              <a:gd name="adj" fmla="val 16667"/>
            </a:avLst>
          </a:prstGeom>
          <a:solidFill>
            <a:schemeClr val="bg1">
              <a:lumMod val="85000"/>
            </a:schemeClr>
          </a:solidFill>
          <a:ln w="19050" algn="ctr">
            <a:noFill/>
            <a:round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anchor="ctr"/>
          <a:lstStyle/>
          <a:p>
            <a:pPr marL="171450" indent="-171450" algn="l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lang="ru-RU" sz="1400" b="1" i="1" dirty="0">
                <a:solidFill>
                  <a:srgbClr val="000000"/>
                </a:solidFill>
                <a:effectLst/>
                <a:cs typeface="Arial" charset="0"/>
              </a:rPr>
              <a:t>Создание условий для обеспечения сбалансированности бюджета города и повышение эффективности организации бюджетного процесса</a:t>
            </a:r>
          </a:p>
          <a:p>
            <a:pPr marL="171450" indent="-171450" algn="l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endParaRPr lang="ru-RU" sz="1400" b="1" i="1" dirty="0">
              <a:solidFill>
                <a:srgbClr val="000000"/>
              </a:solidFill>
              <a:effectLst/>
              <a:cs typeface="Arial" charset="0"/>
            </a:endParaRPr>
          </a:p>
          <a:p>
            <a:pPr marL="171450" indent="-171450" algn="l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lang="ru-RU" sz="1400" b="1" i="1" dirty="0">
                <a:solidFill>
                  <a:srgbClr val="000000"/>
                </a:solidFill>
                <a:effectLst/>
                <a:cs typeface="Arial" charset="0"/>
              </a:rPr>
              <a:t>Эффективное управление муниципальным долгом</a:t>
            </a:r>
          </a:p>
          <a:p>
            <a:pPr marL="171450" indent="-171450" algn="l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endParaRPr lang="ru-RU" sz="1400" b="1" i="1" dirty="0">
              <a:solidFill>
                <a:srgbClr val="000000"/>
              </a:solidFill>
              <a:effectLst/>
              <a:cs typeface="Arial" charset="0"/>
            </a:endParaRPr>
          </a:p>
          <a:p>
            <a:pPr marL="171450" indent="-171450" algn="l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lang="ru-RU" sz="1400" b="1" i="1" dirty="0">
                <a:solidFill>
                  <a:srgbClr val="000000"/>
                </a:solidFill>
                <a:effectLst/>
                <a:cs typeface="Arial" charset="0"/>
              </a:rPr>
              <a:t>Формирование единого информационного пространства в сфере управления муниципальными финансами</a:t>
            </a:r>
            <a:endParaRPr lang="ru-RU" sz="1500" b="1" i="1" dirty="0">
              <a:solidFill>
                <a:srgbClr val="000000"/>
              </a:solidFill>
              <a:effectLst/>
              <a:cs typeface="Arial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992560" y="368226"/>
            <a:ext cx="8980412" cy="1200329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r">
              <a:defRPr/>
            </a:pPr>
            <a:r>
              <a:rPr lang="ru-RU" sz="2400" b="1" dirty="0">
                <a:solidFill>
                  <a:schemeClr val="tx1"/>
                </a:solidFill>
                <a:effectLst/>
              </a:rPr>
              <a:t>Расходы на реализацию муниципальной программы «Управление муниципальными финансами города Нефтеюганска в 2014-2020 годах»</a:t>
            </a:r>
          </a:p>
        </p:txBody>
      </p:sp>
      <p:pic>
        <p:nvPicPr>
          <p:cNvPr id="70677" name="Picture 48" descr="http://st.depositphotos.com/1760000/5140/i/950/depositphotos_51402919-3d-man-with-bar-graph-and-pie-chart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150" y="1125538"/>
            <a:ext cx="2711450" cy="2217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21" name="Таблица 20"/>
          <p:cNvGraphicFramePr>
            <a:graphicFrameLocks noGrp="1"/>
          </p:cNvGraphicFramePr>
          <p:nvPr/>
        </p:nvGraphicFramePr>
        <p:xfrm>
          <a:off x="911225" y="5229225"/>
          <a:ext cx="8234363" cy="1343026"/>
        </p:xfrm>
        <a:graphic>
          <a:graphicData uri="http://schemas.openxmlformats.org/drawingml/2006/table">
            <a:tbl>
              <a:tblPr/>
              <a:tblGrid>
                <a:gridCol w="4751781"/>
                <a:gridCol w="1151947"/>
                <a:gridCol w="1151947"/>
                <a:gridCol w="1178688"/>
              </a:tblGrid>
              <a:tr h="21650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algn="ctr" defTabSz="914400" rtl="0" eaLnBrk="1" fontAlgn="b" latinLnBrk="0" hangingPunct="1"/>
                      <a:r>
                        <a:rPr lang="ru-RU" sz="1200" b="1" i="1" u="none" strike="noStrike" kern="1200" dirty="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подпрограммы</a:t>
                      </a:r>
                      <a:endParaRPr lang="ru-RU" sz="1200" b="1" i="1" u="none" strike="noStrike" kern="1200" dirty="0">
                        <a:solidFill>
                          <a:srgbClr val="000000"/>
                        </a:solidFill>
                        <a:latin typeface="Times New Roman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i="1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2018 год</a:t>
                      </a:r>
                      <a:endParaRPr lang="ru-RU" sz="1200" b="1" i="1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ru-RU" sz="1200" b="1" i="1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2019 год</a:t>
                      </a:r>
                      <a:endParaRPr lang="ru-RU" sz="1200" b="1" i="1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ru-RU" sz="1200" b="1" i="1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2020 год</a:t>
                      </a:r>
                      <a:endParaRPr lang="ru-RU" sz="1200" b="1" i="1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50000"/>
                      </a:schemeClr>
                    </a:solidFill>
                  </a:tcPr>
                </a:tc>
              </a:tr>
              <a:tr h="26704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eaLnBrk="1" hangingPunct="1">
                        <a:spcBef>
                          <a:spcPct val="50000"/>
                        </a:spcBef>
                        <a:buFontTx/>
                        <a:buNone/>
                      </a:pPr>
                      <a:r>
                        <a:rPr lang="ru-RU" altLang="ru-RU" sz="1200" b="1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Всего, в том числе:</a:t>
                      </a:r>
                      <a:endParaRPr lang="ru-RU" altLang="ru-RU" sz="1200" b="1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60 858 800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65 768 100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69 822 800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57268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Организация </a:t>
                      </a:r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бюджетного процесса в городе </a:t>
                      </a:r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Нефтеюганске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4" marR="9524" marT="952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57 495 800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58 122 100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57 681 800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57268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Управление </a:t>
                      </a:r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муниципальным долгом города </a:t>
                      </a:r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Нефтеюганска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4" marR="9524" marT="952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863 000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6 146 000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11 141 000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44936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Развитие </a:t>
                      </a:r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информационной системы управления муниципальными финансами города </a:t>
                      </a:r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Нефтеюганска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4" marR="9524" marT="952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2 500 000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1 500 000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1 000 000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2" descr="Рисунок155555 копия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8756" y="-33933"/>
            <a:ext cx="9993560" cy="68919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 prstMaterial="matte">
            <a:bevelT/>
            <a:bevelB/>
          </a:sp3d>
          <a:extLst/>
        </p:spPr>
      </p:pic>
      <p:sp>
        <p:nvSpPr>
          <p:cNvPr id="71683" name="Text Box 5"/>
          <p:cNvSpPr txBox="1">
            <a:spLocks noChangeArrowheads="1"/>
          </p:cNvSpPr>
          <p:nvPr/>
        </p:nvSpPr>
        <p:spPr bwMode="auto">
          <a:xfrm>
            <a:off x="2063750" y="1981200"/>
            <a:ext cx="8255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ru-RU" altLang="ru-RU" sz="1400" b="1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71684" name="Text Box 6"/>
          <p:cNvSpPr txBox="1">
            <a:spLocks noChangeArrowheads="1"/>
          </p:cNvSpPr>
          <p:nvPr/>
        </p:nvSpPr>
        <p:spPr bwMode="auto">
          <a:xfrm>
            <a:off x="4017963" y="2852738"/>
            <a:ext cx="198437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200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71685" name="Text Box 10"/>
          <p:cNvSpPr txBox="1">
            <a:spLocks noChangeArrowheads="1"/>
          </p:cNvSpPr>
          <p:nvPr/>
        </p:nvSpPr>
        <p:spPr bwMode="auto">
          <a:xfrm>
            <a:off x="6062663" y="3068638"/>
            <a:ext cx="198437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200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20489" name="Line 20"/>
          <p:cNvSpPr>
            <a:spLocks noChangeShapeType="1"/>
          </p:cNvSpPr>
          <p:nvPr/>
        </p:nvSpPr>
        <p:spPr bwMode="auto">
          <a:xfrm flipV="1">
            <a:off x="1833563" y="2205038"/>
            <a:ext cx="3041650" cy="2519362"/>
          </a:xfrm>
          <a:prstGeom prst="line">
            <a:avLst/>
          </a:prstGeom>
          <a:noFill/>
          <a:ln>
            <a:noFill/>
          </a:ln>
          <a:extLst/>
        </p:spPr>
        <p:txBody>
          <a:bodyPr anchor="ctr" anchorCtr="1">
            <a:spAutoFit/>
          </a:bodyPr>
          <a:lstStyle/>
          <a:p>
            <a:pPr>
              <a:defRPr/>
            </a:pPr>
            <a:endParaRPr lang="ru-RU"/>
          </a:p>
        </p:txBody>
      </p:sp>
      <p:sp>
        <p:nvSpPr>
          <p:cNvPr id="20490" name="Line 21"/>
          <p:cNvSpPr>
            <a:spLocks noChangeShapeType="1"/>
          </p:cNvSpPr>
          <p:nvPr/>
        </p:nvSpPr>
        <p:spPr bwMode="auto">
          <a:xfrm flipV="1">
            <a:off x="1833563" y="2205038"/>
            <a:ext cx="3041650" cy="2519362"/>
          </a:xfrm>
          <a:prstGeom prst="line">
            <a:avLst/>
          </a:prstGeom>
          <a:noFill/>
          <a:ln>
            <a:noFill/>
          </a:ln>
          <a:extLst/>
        </p:spPr>
        <p:txBody>
          <a:bodyPr anchor="ctr" anchorCtr="1">
            <a:spAutoFit/>
          </a:bodyPr>
          <a:lstStyle/>
          <a:p>
            <a:pPr>
              <a:defRPr/>
            </a:pPr>
            <a:endParaRPr lang="ru-RU"/>
          </a:p>
        </p:txBody>
      </p:sp>
      <p:pic>
        <p:nvPicPr>
          <p:cNvPr id="71688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438" y="0"/>
            <a:ext cx="500062" cy="622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26" name="Text Box 3"/>
          <p:cNvSpPr txBox="1">
            <a:spLocks noChangeArrowheads="1"/>
          </p:cNvSpPr>
          <p:nvPr/>
        </p:nvSpPr>
        <p:spPr bwMode="auto">
          <a:xfrm>
            <a:off x="900113" y="0"/>
            <a:ext cx="8985250" cy="3968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r" defTabSz="449263">
              <a:spcBef>
                <a:spcPts val="1000"/>
              </a:spcBef>
              <a:buClr>
                <a:srgbClr val="0000CC"/>
              </a:buClr>
              <a:buSzPct val="100000"/>
              <a:buFont typeface="Arial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sz="2000" b="1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Arial Unicode MS" pitchFamily="34" charset="-128"/>
                <a:cs typeface="Arial Unicode MS" pitchFamily="34" charset="-128"/>
              </a:rPr>
              <a:t>Департамент финансов администрации города Нефтеюганска</a:t>
            </a:r>
          </a:p>
        </p:txBody>
      </p:sp>
      <p:sp>
        <p:nvSpPr>
          <p:cNvPr id="27" name="Line 2"/>
          <p:cNvSpPr>
            <a:spLocks noChangeShapeType="1"/>
          </p:cNvSpPr>
          <p:nvPr/>
        </p:nvSpPr>
        <p:spPr bwMode="auto">
          <a:xfrm>
            <a:off x="725488" y="396875"/>
            <a:ext cx="9180512" cy="1588"/>
          </a:xfrm>
          <a:prstGeom prst="line">
            <a:avLst/>
          </a:prstGeom>
          <a:noFill/>
          <a:ln w="57240">
            <a:solidFill>
              <a:srgbClr val="0000CC"/>
            </a:solidFill>
            <a:miter lim="800000"/>
            <a:headEnd/>
            <a:tailEnd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800" kern="0">
              <a:solidFill>
                <a:srgbClr val="333399"/>
              </a:solidFill>
              <a:cs typeface="Arial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0" y="428606"/>
            <a:ext cx="9906000" cy="156966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ru-RU" sz="2400" b="1" dirty="0">
                <a:solidFill>
                  <a:schemeClr val="tx1"/>
                </a:solidFill>
                <a:effectLst/>
              </a:rPr>
              <a:t>Результаты достижения целей муниципальной программы </a:t>
            </a:r>
            <a:r>
              <a:rPr lang="ru-RU" sz="2400" b="1" dirty="0">
                <a:solidFill>
                  <a:srgbClr val="000000"/>
                </a:solidFill>
                <a:effectLst/>
              </a:rPr>
              <a:t>«Управление муниципальными финансами города Нефтеюганска в 2014-2020 годах»</a:t>
            </a:r>
          </a:p>
          <a:p>
            <a:pPr>
              <a:defRPr/>
            </a:pPr>
            <a:endParaRPr lang="ru-RU" sz="2400" b="1" dirty="0">
              <a:solidFill>
                <a:schemeClr val="tx1"/>
              </a:solidFill>
              <a:effectLst/>
            </a:endParaRPr>
          </a:p>
        </p:txBody>
      </p:sp>
      <p:graphicFrame>
        <p:nvGraphicFramePr>
          <p:cNvPr id="14" name="Таблица 13"/>
          <p:cNvGraphicFramePr>
            <a:graphicFrameLocks noGrp="1"/>
          </p:cNvGraphicFramePr>
          <p:nvPr/>
        </p:nvGraphicFramePr>
        <p:xfrm>
          <a:off x="157163" y="1773238"/>
          <a:ext cx="9756775" cy="4451351"/>
        </p:xfrm>
        <a:graphic>
          <a:graphicData uri="http://schemas.openxmlformats.org/drawingml/2006/table">
            <a:tbl>
              <a:tblPr/>
              <a:tblGrid>
                <a:gridCol w="6480175"/>
                <a:gridCol w="1081087"/>
                <a:gridCol w="719138"/>
                <a:gridCol w="792162"/>
                <a:gridCol w="684213"/>
              </a:tblGrid>
              <a:tr h="365757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Наименование показателей результатов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F7F7F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Базовый показатель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F7F7F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2018 год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F7F7F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2019 год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F7F7F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2020 год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F7F7F"/>
                    </a:solidFill>
                  </a:tcPr>
                </a:tc>
              </a:tr>
              <a:tr h="385704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Предоставление в установленные сроки и соответствующий требованиям бюджетного законодательства проекта решения о бюджете на очередной финансовый год и плановый период (да/нет)</a:t>
                      </a:r>
                      <a:endParaRPr kumimoji="0" lang="ru-RU" alt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Times New Roman" pitchFamily="18" charset="0"/>
                      </a:endParaRPr>
                    </a:p>
                  </a:txBody>
                  <a:tcPr marL="47625" marR="47625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да</a:t>
                      </a:r>
                      <a:endParaRPr kumimoji="0" lang="ru-RU" alt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Times New Roman" pitchFamily="18" charset="0"/>
                      </a:endParaRPr>
                    </a:p>
                  </a:txBody>
                  <a:tcPr marL="47625" marR="47625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да</a:t>
                      </a:r>
                    </a:p>
                  </a:txBody>
                  <a:tcPr marL="47625" marR="47625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да</a:t>
                      </a:r>
                    </a:p>
                  </a:txBody>
                  <a:tcPr marL="47625" marR="47625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да</a:t>
                      </a:r>
                    </a:p>
                  </a:txBody>
                  <a:tcPr marL="47625" marR="47625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85704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</a:rPr>
                        <a:t>Проведение мониторинга качества финансового менеджмента главных распорядителей бюджетных средств в соответствии с установленным порядком </a:t>
                      </a: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(да/нет)</a:t>
                      </a:r>
                    </a:p>
                  </a:txBody>
                  <a:tcPr marL="47625" marR="47625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да</a:t>
                      </a:r>
                      <a:endParaRPr kumimoji="0" lang="ru-RU" alt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Times New Roman" pitchFamily="18" charset="0"/>
                      </a:endParaRPr>
                    </a:p>
                  </a:txBody>
                  <a:tcPr marL="47625" marR="47625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да</a:t>
                      </a:r>
                    </a:p>
                  </a:txBody>
                  <a:tcPr marL="47625" marR="47625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да</a:t>
                      </a:r>
                    </a:p>
                  </a:txBody>
                  <a:tcPr marL="47625" marR="47625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да</a:t>
                      </a:r>
                    </a:p>
                  </a:txBody>
                  <a:tcPr marL="47625" marR="47625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36503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Процент выполнения контрольных мероприятий к общему количеству запланированных мероприятий</a:t>
                      </a:r>
                      <a:endParaRPr kumimoji="0" lang="ru-RU" alt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Times New Roman" pitchFamily="18" charset="0"/>
                      </a:endParaRPr>
                    </a:p>
                  </a:txBody>
                  <a:tcPr marL="47625" marR="47625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100%</a:t>
                      </a:r>
                      <a:endParaRPr kumimoji="0" lang="ru-RU" alt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Times New Roman" pitchFamily="18" charset="0"/>
                      </a:endParaRPr>
                    </a:p>
                  </a:txBody>
                  <a:tcPr marL="47625" marR="47625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100%</a:t>
                      </a:r>
                    </a:p>
                  </a:txBody>
                  <a:tcPr marL="47625" marR="47625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100%</a:t>
                      </a:r>
                    </a:p>
                  </a:txBody>
                  <a:tcPr marL="47625" marR="47625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100%</a:t>
                      </a:r>
                    </a:p>
                  </a:txBody>
                  <a:tcPr marL="47625" marR="47625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85704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Достижение исполнения плановых назначений по налоговым и неналоговым доходам на уровне не менее 95%</a:t>
                      </a:r>
                      <a:endParaRPr kumimoji="0" lang="ru-RU" alt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Times New Roman" pitchFamily="18" charset="0"/>
                      </a:endParaRPr>
                    </a:p>
                  </a:txBody>
                  <a:tcPr marL="47625" marR="47625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107,9%</a:t>
                      </a:r>
                      <a:endParaRPr kumimoji="0" lang="ru-RU" alt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Times New Roman" pitchFamily="18" charset="0"/>
                      </a:endParaRPr>
                    </a:p>
                  </a:txBody>
                  <a:tcPr marL="47625" marR="47625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≥95%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625" marR="47625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≥95%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625" marR="47625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≥95%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625" marR="47625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420620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Доля бюджетных ассигнований, предусмотренных за счёт средств бюджета города в рамках муниципальных программ в общих расходах бюджета</a:t>
                      </a:r>
                      <a:endParaRPr kumimoji="0" lang="ru-RU" alt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Times New Roman" pitchFamily="18" charset="0"/>
                      </a:endParaRPr>
                    </a:p>
                  </a:txBody>
                  <a:tcPr marL="47625" marR="47625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23,8</a:t>
                      </a:r>
                      <a:endParaRPr kumimoji="0" lang="ru-RU" alt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Times New Roman" pitchFamily="18" charset="0"/>
                      </a:endParaRPr>
                    </a:p>
                  </a:txBody>
                  <a:tcPr marL="47625" marR="47625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80</a:t>
                      </a:r>
                    </a:p>
                  </a:txBody>
                  <a:tcPr marL="47625" marR="47625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90</a:t>
                      </a:r>
                    </a:p>
                  </a:txBody>
                  <a:tcPr marL="47625" marR="47625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90</a:t>
                      </a:r>
                    </a:p>
                  </a:txBody>
                  <a:tcPr marL="47625" marR="47625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38088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Исполнение рекомендаций  контрольных мероприятий   при дальнейшем исполнении бюджета (да/нет)</a:t>
                      </a:r>
                      <a:endParaRPr kumimoji="0" lang="ru-RU" alt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Times New Roman" pitchFamily="18" charset="0"/>
                      </a:endParaRPr>
                    </a:p>
                  </a:txBody>
                  <a:tcPr marL="47625" marR="47625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да</a:t>
                      </a:r>
                      <a:endParaRPr kumimoji="0" lang="ru-RU" alt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Times New Roman" pitchFamily="18" charset="0"/>
                      </a:endParaRPr>
                    </a:p>
                  </a:txBody>
                  <a:tcPr marL="47625" marR="47625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да</a:t>
                      </a:r>
                      <a:endParaRPr kumimoji="0" lang="ru-RU" alt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Times New Roman" pitchFamily="18" charset="0"/>
                      </a:endParaRPr>
                    </a:p>
                  </a:txBody>
                  <a:tcPr marL="47625" marR="47625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да</a:t>
                      </a:r>
                      <a:endParaRPr kumimoji="0" lang="ru-RU" alt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Times New Roman" pitchFamily="18" charset="0"/>
                      </a:endParaRPr>
                    </a:p>
                  </a:txBody>
                  <a:tcPr marL="47625" marR="47625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да</a:t>
                      </a: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Times New Roman" pitchFamily="18" charset="0"/>
                      </a:endParaRPr>
                    </a:p>
                  </a:txBody>
                  <a:tcPr marL="47625" marR="47625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85704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Доля главных распорядителей средств бюджета города представивших отчётность в сроки, установленные департаментом финансов</a:t>
                      </a:r>
                      <a:endParaRPr kumimoji="0" lang="ru-RU" alt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Times New Roman" pitchFamily="18" charset="0"/>
                      </a:endParaRPr>
                    </a:p>
                  </a:txBody>
                  <a:tcPr marL="47625" marR="47625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100%</a:t>
                      </a:r>
                    </a:p>
                  </a:txBody>
                  <a:tcPr marL="47625" marR="47625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100%</a:t>
                      </a:r>
                    </a:p>
                  </a:txBody>
                  <a:tcPr marL="47625" marR="47625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100%</a:t>
                      </a:r>
                    </a:p>
                  </a:txBody>
                  <a:tcPr marL="47625" marR="47625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100%</a:t>
                      </a:r>
                    </a:p>
                  </a:txBody>
                  <a:tcPr marL="47625" marR="47625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10310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Отсутствие просроченной кредиторской задолженности (да/нет)</a:t>
                      </a:r>
                      <a:endParaRPr kumimoji="0" lang="ru-RU" alt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Times New Roman" pitchFamily="18" charset="0"/>
                      </a:endParaRPr>
                    </a:p>
                  </a:txBody>
                  <a:tcPr marL="47625" marR="47625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да</a:t>
                      </a:r>
                      <a:endParaRPr kumimoji="0" lang="ru-RU" alt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Times New Roman" pitchFamily="18" charset="0"/>
                      </a:endParaRPr>
                    </a:p>
                  </a:txBody>
                  <a:tcPr marL="47625" marR="47625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да</a:t>
                      </a:r>
                    </a:p>
                  </a:txBody>
                  <a:tcPr marL="47625" marR="47625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да</a:t>
                      </a:r>
                    </a:p>
                  </a:txBody>
                  <a:tcPr marL="47625" marR="47625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да</a:t>
                      </a:r>
                    </a:p>
                  </a:txBody>
                  <a:tcPr marL="47625" marR="47625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10310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 превышение предельного объёма муниципального долга (да/нет)</a:t>
                      </a:r>
                      <a:endParaRPr kumimoji="0" lang="ru-RU" alt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Times New Roman" pitchFamily="18" charset="0"/>
                      </a:endParaRPr>
                    </a:p>
                  </a:txBody>
                  <a:tcPr marL="47625" marR="47625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да</a:t>
                      </a:r>
                      <a:endParaRPr kumimoji="0" lang="ru-RU" alt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Times New Roman" pitchFamily="18" charset="0"/>
                      </a:endParaRPr>
                    </a:p>
                  </a:txBody>
                  <a:tcPr marL="47625" marR="47625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да</a:t>
                      </a:r>
                    </a:p>
                  </a:txBody>
                  <a:tcPr marL="47625" marR="47625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да</a:t>
                      </a:r>
                    </a:p>
                  </a:txBody>
                  <a:tcPr marL="47625" marR="47625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да</a:t>
                      </a:r>
                    </a:p>
                  </a:txBody>
                  <a:tcPr marL="47625" marR="47625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10310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Погашение в полном объеме долговых обязательств (да/нет)</a:t>
                      </a:r>
                      <a:endParaRPr kumimoji="0" lang="ru-RU" alt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Times New Roman" pitchFamily="18" charset="0"/>
                      </a:endParaRPr>
                    </a:p>
                  </a:txBody>
                  <a:tcPr marL="47625" marR="47625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да</a:t>
                      </a:r>
                    </a:p>
                  </a:txBody>
                  <a:tcPr marL="47625" marR="47625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да</a:t>
                      </a:r>
                    </a:p>
                  </a:txBody>
                  <a:tcPr marL="47625" marR="47625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да</a:t>
                      </a:r>
                    </a:p>
                  </a:txBody>
                  <a:tcPr marL="47625" marR="47625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да</a:t>
                      </a:r>
                    </a:p>
                  </a:txBody>
                  <a:tcPr marL="47625" marR="47625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420620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Доля процессов включенных в единую автоматизированную информационную систему в сфере муниципальных финансов</a:t>
                      </a:r>
                      <a:endParaRPr kumimoji="0" lang="ru-RU" alt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Times New Roman" pitchFamily="18" charset="0"/>
                      </a:endParaRPr>
                    </a:p>
                  </a:txBody>
                  <a:tcPr marL="47625" marR="47625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80%</a:t>
                      </a:r>
                      <a:endParaRPr kumimoji="0" lang="ru-RU" alt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Times New Roman" pitchFamily="18" charset="0"/>
                      </a:endParaRPr>
                    </a:p>
                  </a:txBody>
                  <a:tcPr marL="47625" marR="47625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90%</a:t>
                      </a:r>
                    </a:p>
                  </a:txBody>
                  <a:tcPr marL="47625" marR="47625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95%</a:t>
                      </a:r>
                    </a:p>
                  </a:txBody>
                  <a:tcPr marL="47625" marR="47625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100%</a:t>
                      </a:r>
                    </a:p>
                  </a:txBody>
                  <a:tcPr marL="47625" marR="47625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85704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Доля размещенной в сети Интернет информации в общем объёме обязательной к размещению, в соответствии с нормативными правовыми актами Российской Федерации, автономного округа и города</a:t>
                      </a:r>
                      <a:endParaRPr kumimoji="0" lang="ru-RU" alt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Times New Roman" pitchFamily="18" charset="0"/>
                      </a:endParaRPr>
                    </a:p>
                  </a:txBody>
                  <a:tcPr marL="47625" marR="47625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100%</a:t>
                      </a:r>
                      <a:endParaRPr kumimoji="0" lang="ru-RU" alt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Times New Roman" pitchFamily="18" charset="0"/>
                      </a:endParaRPr>
                    </a:p>
                  </a:txBody>
                  <a:tcPr marL="47625" marR="47625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100%</a:t>
                      </a:r>
                    </a:p>
                  </a:txBody>
                  <a:tcPr marL="47625" marR="47625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100%</a:t>
                      </a:r>
                    </a:p>
                  </a:txBody>
                  <a:tcPr marL="47625" marR="47625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100%</a:t>
                      </a:r>
                    </a:p>
                  </a:txBody>
                  <a:tcPr marL="47625" marR="47625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10310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Количество лиц, охваченных мероприятиями, направленными на повышение финансовой грамотности</a:t>
                      </a:r>
                      <a:endParaRPr kumimoji="0" lang="ru-RU" alt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Times New Roman" pitchFamily="18" charset="0"/>
                      </a:endParaRPr>
                    </a:p>
                  </a:txBody>
                  <a:tcPr marL="47625" marR="47625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1382</a:t>
                      </a:r>
                      <a:endParaRPr kumimoji="0" lang="ru-RU" alt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Times New Roman" pitchFamily="18" charset="0"/>
                      </a:endParaRPr>
                    </a:p>
                  </a:txBody>
                  <a:tcPr marL="47625" marR="47625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1435</a:t>
                      </a:r>
                    </a:p>
                  </a:txBody>
                  <a:tcPr marL="47625" marR="47625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1440</a:t>
                      </a:r>
                    </a:p>
                  </a:txBody>
                  <a:tcPr marL="47625" marR="47625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1445</a:t>
                      </a:r>
                    </a:p>
                  </a:txBody>
                  <a:tcPr marL="47625" marR="47625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2" descr="Рисунок155555 копия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8756" y="-33933"/>
            <a:ext cx="9993560" cy="68919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 prstMaterial="matte">
            <a:bevelT/>
            <a:bevelB/>
          </a:sp3d>
          <a:extLst/>
        </p:spPr>
      </p:pic>
      <p:sp>
        <p:nvSpPr>
          <p:cNvPr id="72707" name="Text Box 5"/>
          <p:cNvSpPr txBox="1">
            <a:spLocks noChangeArrowheads="1"/>
          </p:cNvSpPr>
          <p:nvPr/>
        </p:nvSpPr>
        <p:spPr bwMode="auto">
          <a:xfrm>
            <a:off x="2063750" y="1981200"/>
            <a:ext cx="8255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ru-RU" altLang="ru-RU" sz="1400" b="1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72708" name="Text Box 6"/>
          <p:cNvSpPr txBox="1">
            <a:spLocks noChangeArrowheads="1"/>
          </p:cNvSpPr>
          <p:nvPr/>
        </p:nvSpPr>
        <p:spPr bwMode="auto">
          <a:xfrm>
            <a:off x="4017963" y="2852738"/>
            <a:ext cx="198437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200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72709" name="Text Box 7"/>
          <p:cNvSpPr txBox="1">
            <a:spLocks noChangeAspect="1" noChangeArrowheads="1"/>
          </p:cNvSpPr>
          <p:nvPr/>
        </p:nvSpPr>
        <p:spPr bwMode="auto">
          <a:xfrm>
            <a:off x="7059613" y="1268413"/>
            <a:ext cx="2495550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Ctr="1">
            <a:spAutoFit/>
          </a:bodyPr>
          <a:lstStyle>
            <a:lvl1pPr marL="457200" indent="-457200"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ru-RU" altLang="ru-RU" sz="1200" b="1" i="1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  <a:p>
            <a:pPr eaLnBrk="1" hangingPunct="1">
              <a:spcBef>
                <a:spcPct val="50000"/>
              </a:spcBef>
              <a:buFontTx/>
              <a:buNone/>
            </a:pPr>
            <a:endParaRPr lang="ru-RU" altLang="ru-RU" sz="1200" b="1" i="1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72710" name="AutoShape 9"/>
          <p:cNvSpPr>
            <a:spLocks noChangeArrowheads="1"/>
          </p:cNvSpPr>
          <p:nvPr/>
        </p:nvSpPr>
        <p:spPr bwMode="auto">
          <a:xfrm>
            <a:off x="5186363" y="1916113"/>
            <a:ext cx="990600" cy="609600"/>
          </a:xfrm>
          <a:prstGeom prst="wedgeRectCallout">
            <a:avLst>
              <a:gd name="adj1" fmla="val -43750"/>
              <a:gd name="adj2" fmla="val 70000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 anchorCtr="1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ru-RU" altLang="ru-RU" sz="2400" b="1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72711" name="Text Box 10"/>
          <p:cNvSpPr txBox="1">
            <a:spLocks noChangeArrowheads="1"/>
          </p:cNvSpPr>
          <p:nvPr/>
        </p:nvSpPr>
        <p:spPr bwMode="auto">
          <a:xfrm>
            <a:off x="6062663" y="3068638"/>
            <a:ext cx="198437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200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20489" name="Line 20"/>
          <p:cNvSpPr>
            <a:spLocks noChangeShapeType="1"/>
          </p:cNvSpPr>
          <p:nvPr/>
        </p:nvSpPr>
        <p:spPr bwMode="auto">
          <a:xfrm flipV="1">
            <a:off x="1833563" y="2205038"/>
            <a:ext cx="3041650" cy="2519362"/>
          </a:xfrm>
          <a:prstGeom prst="line">
            <a:avLst/>
          </a:prstGeom>
          <a:noFill/>
          <a:ln>
            <a:noFill/>
          </a:ln>
          <a:extLst/>
        </p:spPr>
        <p:txBody>
          <a:bodyPr anchor="ctr" anchorCtr="1">
            <a:spAutoFit/>
          </a:bodyPr>
          <a:lstStyle/>
          <a:p>
            <a:pPr>
              <a:defRPr/>
            </a:pPr>
            <a:endParaRPr lang="ru-RU"/>
          </a:p>
        </p:txBody>
      </p:sp>
      <p:sp>
        <p:nvSpPr>
          <p:cNvPr id="20490" name="Line 21"/>
          <p:cNvSpPr>
            <a:spLocks noChangeShapeType="1"/>
          </p:cNvSpPr>
          <p:nvPr/>
        </p:nvSpPr>
        <p:spPr bwMode="auto">
          <a:xfrm flipV="1">
            <a:off x="1833563" y="2205038"/>
            <a:ext cx="3041650" cy="2519362"/>
          </a:xfrm>
          <a:prstGeom prst="line">
            <a:avLst/>
          </a:prstGeom>
          <a:noFill/>
          <a:ln>
            <a:noFill/>
          </a:ln>
          <a:extLst/>
        </p:spPr>
        <p:txBody>
          <a:bodyPr anchor="ctr" anchorCtr="1">
            <a:spAutoFit/>
          </a:bodyPr>
          <a:lstStyle/>
          <a:p>
            <a:pPr>
              <a:defRPr/>
            </a:pPr>
            <a:endParaRPr lang="ru-RU"/>
          </a:p>
        </p:txBody>
      </p:sp>
      <p:pic>
        <p:nvPicPr>
          <p:cNvPr id="72714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438" y="0"/>
            <a:ext cx="500062" cy="622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26" name="Text Box 3"/>
          <p:cNvSpPr txBox="1">
            <a:spLocks noChangeArrowheads="1"/>
          </p:cNvSpPr>
          <p:nvPr/>
        </p:nvSpPr>
        <p:spPr bwMode="auto">
          <a:xfrm>
            <a:off x="900113" y="0"/>
            <a:ext cx="8985250" cy="3968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r" defTabSz="449263">
              <a:spcBef>
                <a:spcPts val="1000"/>
              </a:spcBef>
              <a:buClr>
                <a:srgbClr val="0000CC"/>
              </a:buClr>
              <a:buSzPct val="100000"/>
              <a:buFont typeface="Arial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sz="2000" b="1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Arial Unicode MS" pitchFamily="34" charset="-128"/>
                <a:cs typeface="Arial Unicode MS" pitchFamily="34" charset="-128"/>
              </a:rPr>
              <a:t>Департамент финансов администрации города Нефтеюганска</a:t>
            </a:r>
          </a:p>
        </p:txBody>
      </p:sp>
      <p:sp>
        <p:nvSpPr>
          <p:cNvPr id="27" name="Line 2"/>
          <p:cNvSpPr>
            <a:spLocks noChangeShapeType="1"/>
          </p:cNvSpPr>
          <p:nvPr/>
        </p:nvSpPr>
        <p:spPr bwMode="auto">
          <a:xfrm>
            <a:off x="725488" y="396875"/>
            <a:ext cx="9180512" cy="1588"/>
          </a:xfrm>
          <a:prstGeom prst="line">
            <a:avLst/>
          </a:prstGeom>
          <a:noFill/>
          <a:ln w="57240">
            <a:solidFill>
              <a:srgbClr val="0000CC"/>
            </a:solidFill>
            <a:miter lim="800000"/>
            <a:headEnd/>
            <a:tailEnd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800" kern="0">
              <a:solidFill>
                <a:srgbClr val="333399"/>
              </a:solidFill>
              <a:cs typeface="Arial" charset="0"/>
            </a:endParaRPr>
          </a:p>
        </p:txBody>
      </p:sp>
      <p:sp>
        <p:nvSpPr>
          <p:cNvPr id="72717" name="Text Box 14"/>
          <p:cNvSpPr txBox="1">
            <a:spLocks noChangeArrowheads="1"/>
          </p:cNvSpPr>
          <p:nvPr/>
        </p:nvSpPr>
        <p:spPr bwMode="auto">
          <a:xfrm>
            <a:off x="3454400" y="2220913"/>
            <a:ext cx="1127125" cy="344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000" tIns="18000" rIns="18000" bIns="18000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ru-RU" altLang="ru-RU" sz="2000" b="1" u="sng"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ЦЕЛЬ:</a:t>
            </a:r>
          </a:p>
        </p:txBody>
      </p:sp>
      <p:sp>
        <p:nvSpPr>
          <p:cNvPr id="17" name="AutoShape 18"/>
          <p:cNvSpPr>
            <a:spLocks noChangeArrowheads="1"/>
          </p:cNvSpPr>
          <p:nvPr/>
        </p:nvSpPr>
        <p:spPr bwMode="auto">
          <a:xfrm>
            <a:off x="4864721" y="1819672"/>
            <a:ext cx="4389784" cy="1412081"/>
          </a:xfrm>
          <a:prstGeom prst="roundRect">
            <a:avLst>
              <a:gd name="adj" fmla="val 16667"/>
            </a:avLst>
          </a:prstGeom>
          <a:solidFill>
            <a:schemeClr val="bg1">
              <a:lumMod val="75000"/>
            </a:schemeClr>
          </a:solidFill>
          <a:ln w="19050" algn="ctr">
            <a:noFill/>
            <a:round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anchor="ctr"/>
          <a:lstStyle/>
          <a:p>
            <a:pPr>
              <a:defRPr/>
            </a:pPr>
            <a:r>
              <a:rPr lang="ru-RU" sz="1400" b="1" dirty="0">
                <a:solidFill>
                  <a:srgbClr val="000000"/>
                </a:solidFill>
                <a:effectLst/>
                <a:cs typeface="Arial" charset="0"/>
              </a:rPr>
              <a:t>Создание в городе Нефтеюганске толерантной среды на основе ценностей многонационального российского общества, </a:t>
            </a:r>
          </a:p>
          <a:p>
            <a:pPr>
              <a:defRPr/>
            </a:pPr>
            <a:r>
              <a:rPr lang="ru-RU" sz="1400" b="1" dirty="0">
                <a:solidFill>
                  <a:srgbClr val="000000"/>
                </a:solidFill>
                <a:effectLst/>
                <a:cs typeface="Arial" charset="0"/>
              </a:rPr>
              <a:t>общероссийской гражданской идентичности и культурного самосознания, принципов соблюдения прав и свобод челове</a:t>
            </a:r>
            <a:r>
              <a:rPr lang="ru-RU" sz="1500" b="1" dirty="0">
                <a:solidFill>
                  <a:srgbClr val="000000"/>
                </a:solidFill>
                <a:effectLst/>
                <a:cs typeface="Arial" charset="0"/>
              </a:rPr>
              <a:t>ка</a:t>
            </a:r>
          </a:p>
        </p:txBody>
      </p:sp>
      <p:sp>
        <p:nvSpPr>
          <p:cNvPr id="72721" name="Text Box 14"/>
          <p:cNvSpPr txBox="1">
            <a:spLocks noChangeArrowheads="1"/>
          </p:cNvSpPr>
          <p:nvPr/>
        </p:nvSpPr>
        <p:spPr bwMode="auto">
          <a:xfrm>
            <a:off x="930275" y="3933825"/>
            <a:ext cx="1255713" cy="344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000" tIns="18000" rIns="18000" bIns="18000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ru-RU" altLang="ru-RU" sz="2000" b="1" u="sng"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ЗАДАЧИ</a:t>
            </a:r>
            <a:r>
              <a:rPr lang="ru-RU" altLang="ru-RU" sz="2000" b="1"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:</a:t>
            </a:r>
          </a:p>
        </p:txBody>
      </p:sp>
      <p:sp>
        <p:nvSpPr>
          <p:cNvPr id="19" name="AutoShape 18"/>
          <p:cNvSpPr>
            <a:spLocks noChangeArrowheads="1"/>
          </p:cNvSpPr>
          <p:nvPr/>
        </p:nvSpPr>
        <p:spPr bwMode="auto">
          <a:xfrm>
            <a:off x="2822574" y="3412033"/>
            <a:ext cx="7083426" cy="1401268"/>
          </a:xfrm>
          <a:prstGeom prst="roundRect">
            <a:avLst>
              <a:gd name="adj" fmla="val 16667"/>
            </a:avLst>
          </a:prstGeom>
          <a:solidFill>
            <a:schemeClr val="bg1">
              <a:lumMod val="85000"/>
            </a:schemeClr>
          </a:solidFill>
          <a:ln w="19050" algn="ctr">
            <a:noFill/>
            <a:round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anchor="ctr"/>
          <a:lstStyle/>
          <a:p>
            <a:pPr marL="171450" indent="-171450" algn="l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lang="ru-RU" sz="1300" b="1" i="1" dirty="0">
                <a:solidFill>
                  <a:srgbClr val="000000"/>
                </a:solidFill>
                <a:effectLst/>
                <a:cs typeface="Arial" charset="0"/>
              </a:rPr>
              <a:t>Воспитание и укрепление толерантности через систему образования и средства массовой информации, профилактика экстремизма в молодёжной среде, оказание содействия национально-культурному взаимодействию в городе Нефтеюганске, а также недопущение экстремистских и националистических проявлений в среде внутренних и внешних мигрантов 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83270" y="476672"/>
            <a:ext cx="9901534" cy="1200329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r">
              <a:defRPr/>
            </a:pPr>
            <a:r>
              <a:rPr lang="ru-RU" sz="2400" b="1" dirty="0">
                <a:solidFill>
                  <a:schemeClr val="tx1"/>
                </a:solidFill>
                <a:effectLst/>
              </a:rPr>
              <a:t>Расходы на реализацию муниципальной программы «Профилактика экстремизма, гармонизация межэтнических и межкультурных отношений в городе Нефтеюганске на 2014-2020 годы»</a:t>
            </a:r>
          </a:p>
        </p:txBody>
      </p:sp>
      <p:pic>
        <p:nvPicPr>
          <p:cNvPr id="72726" name="Picture 46" descr="http://www.chaik.net/images/modules/stop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8588" y="1341438"/>
            <a:ext cx="2174875" cy="2447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22" name="Таблица 21"/>
          <p:cNvGraphicFramePr>
            <a:graphicFrameLocks noGrp="1"/>
          </p:cNvGraphicFramePr>
          <p:nvPr/>
        </p:nvGraphicFramePr>
        <p:xfrm>
          <a:off x="911225" y="5229225"/>
          <a:ext cx="8234363" cy="1330327"/>
        </p:xfrm>
        <a:graphic>
          <a:graphicData uri="http://schemas.openxmlformats.org/drawingml/2006/table">
            <a:tbl>
              <a:tblPr/>
              <a:tblGrid>
                <a:gridCol w="4751781"/>
                <a:gridCol w="1151947"/>
                <a:gridCol w="1151947"/>
                <a:gridCol w="1178688"/>
              </a:tblGrid>
              <a:tr h="21608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algn="ctr" defTabSz="914400" rtl="0" eaLnBrk="1" fontAlgn="b" latinLnBrk="0" hangingPunct="1"/>
                      <a:r>
                        <a:rPr lang="ru-RU" sz="1200" b="1" i="1" u="none" strike="noStrike" kern="1200" dirty="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подпрограммы</a:t>
                      </a:r>
                      <a:endParaRPr lang="ru-RU" sz="1200" b="1" i="1" u="none" strike="noStrike" kern="1200" dirty="0">
                        <a:solidFill>
                          <a:srgbClr val="000000"/>
                        </a:solidFill>
                        <a:latin typeface="Times New Roman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i="1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2018 год</a:t>
                      </a:r>
                      <a:endParaRPr lang="ru-RU" sz="1200" b="1" i="1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ru-RU" sz="1200" b="1" i="1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2019 год</a:t>
                      </a:r>
                      <a:endParaRPr lang="ru-RU" sz="1200" b="1" i="1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ru-RU" sz="1200" b="1" i="1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2020 год</a:t>
                      </a:r>
                      <a:endParaRPr lang="ru-RU" sz="1200" b="1" i="1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50000"/>
                      </a:schemeClr>
                    </a:solidFill>
                  </a:tcPr>
                </a:tc>
              </a:tr>
              <a:tr h="26652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eaLnBrk="1" hangingPunct="1">
                        <a:spcBef>
                          <a:spcPct val="50000"/>
                        </a:spcBef>
                        <a:buFontTx/>
                        <a:buNone/>
                      </a:pPr>
                      <a:r>
                        <a:rPr lang="ru-RU" altLang="ru-RU" sz="1200" b="1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Всего, в том числе:</a:t>
                      </a:r>
                      <a:endParaRPr lang="ru-RU" altLang="ru-RU" sz="1200" b="1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705</a:t>
                      </a:r>
                      <a:r>
                        <a:rPr lang="ru-RU" sz="14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400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4" marR="9524" marT="9511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705 400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705 400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84771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Организация </a:t>
                      </a:r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и проведение мероприятий, направленных на воспитание и укрепление толерантности, профилактику экстремизма и оказание содействия национально-культурному взаимодействию в городе Нефтеюганске, а также недопущение экстремистских и националистических проявлений в среде внутренних и внешних </a:t>
                      </a:r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мигрантов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4" marR="9524" marT="951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705 400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4" marR="9524" marT="9511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705 400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705 400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2" descr="Рисунок155555 копия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8756" y="-33933"/>
            <a:ext cx="9993560" cy="68919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 prstMaterial="matte">
            <a:bevelT/>
            <a:bevelB/>
          </a:sp3d>
          <a:extLst/>
        </p:spPr>
      </p:pic>
      <p:sp>
        <p:nvSpPr>
          <p:cNvPr id="73731" name="Text Box 5"/>
          <p:cNvSpPr txBox="1">
            <a:spLocks noChangeArrowheads="1"/>
          </p:cNvSpPr>
          <p:nvPr/>
        </p:nvSpPr>
        <p:spPr bwMode="auto">
          <a:xfrm>
            <a:off x="2063750" y="1981200"/>
            <a:ext cx="8255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ru-RU" altLang="ru-RU" sz="1400" b="1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73732" name="Text Box 6"/>
          <p:cNvSpPr txBox="1">
            <a:spLocks noChangeArrowheads="1"/>
          </p:cNvSpPr>
          <p:nvPr/>
        </p:nvSpPr>
        <p:spPr bwMode="auto">
          <a:xfrm>
            <a:off x="4017963" y="2852738"/>
            <a:ext cx="198437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200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73733" name="Text Box 10"/>
          <p:cNvSpPr txBox="1">
            <a:spLocks noChangeArrowheads="1"/>
          </p:cNvSpPr>
          <p:nvPr/>
        </p:nvSpPr>
        <p:spPr bwMode="auto">
          <a:xfrm>
            <a:off x="6062663" y="3068638"/>
            <a:ext cx="198437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200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20489" name="Line 20"/>
          <p:cNvSpPr>
            <a:spLocks noChangeShapeType="1"/>
          </p:cNvSpPr>
          <p:nvPr/>
        </p:nvSpPr>
        <p:spPr bwMode="auto">
          <a:xfrm flipV="1">
            <a:off x="1833563" y="2205038"/>
            <a:ext cx="3041650" cy="2519362"/>
          </a:xfrm>
          <a:prstGeom prst="line">
            <a:avLst/>
          </a:prstGeom>
          <a:noFill/>
          <a:ln>
            <a:noFill/>
          </a:ln>
          <a:extLst/>
        </p:spPr>
        <p:txBody>
          <a:bodyPr anchor="ctr" anchorCtr="1">
            <a:spAutoFit/>
          </a:bodyPr>
          <a:lstStyle/>
          <a:p>
            <a:pPr>
              <a:defRPr/>
            </a:pPr>
            <a:endParaRPr lang="ru-RU"/>
          </a:p>
        </p:txBody>
      </p:sp>
      <p:sp>
        <p:nvSpPr>
          <p:cNvPr id="20490" name="Line 21"/>
          <p:cNvSpPr>
            <a:spLocks noChangeShapeType="1"/>
          </p:cNvSpPr>
          <p:nvPr/>
        </p:nvSpPr>
        <p:spPr bwMode="auto">
          <a:xfrm flipV="1">
            <a:off x="1833563" y="2205038"/>
            <a:ext cx="3041650" cy="2519362"/>
          </a:xfrm>
          <a:prstGeom prst="line">
            <a:avLst/>
          </a:prstGeom>
          <a:noFill/>
          <a:ln>
            <a:noFill/>
          </a:ln>
          <a:extLst/>
        </p:spPr>
        <p:txBody>
          <a:bodyPr anchor="ctr" anchorCtr="1">
            <a:spAutoFit/>
          </a:bodyPr>
          <a:lstStyle/>
          <a:p>
            <a:pPr>
              <a:defRPr/>
            </a:pPr>
            <a:endParaRPr lang="ru-RU"/>
          </a:p>
        </p:txBody>
      </p:sp>
      <p:pic>
        <p:nvPicPr>
          <p:cNvPr id="73736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438" y="0"/>
            <a:ext cx="500062" cy="622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26" name="Text Box 3"/>
          <p:cNvSpPr txBox="1">
            <a:spLocks noChangeArrowheads="1"/>
          </p:cNvSpPr>
          <p:nvPr/>
        </p:nvSpPr>
        <p:spPr bwMode="auto">
          <a:xfrm>
            <a:off x="900113" y="0"/>
            <a:ext cx="8985250" cy="3968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r" defTabSz="449263">
              <a:spcBef>
                <a:spcPts val="1000"/>
              </a:spcBef>
              <a:buClr>
                <a:srgbClr val="0000CC"/>
              </a:buClr>
              <a:buSzPct val="100000"/>
              <a:buFont typeface="Arial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sz="2000" b="1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Arial Unicode MS" pitchFamily="34" charset="-128"/>
                <a:cs typeface="Arial Unicode MS" pitchFamily="34" charset="-128"/>
              </a:rPr>
              <a:t>Департамент финансов администрации города Нефтеюганска</a:t>
            </a:r>
          </a:p>
        </p:txBody>
      </p:sp>
      <p:sp>
        <p:nvSpPr>
          <p:cNvPr id="27" name="Line 2"/>
          <p:cNvSpPr>
            <a:spLocks noChangeShapeType="1"/>
          </p:cNvSpPr>
          <p:nvPr/>
        </p:nvSpPr>
        <p:spPr bwMode="auto">
          <a:xfrm>
            <a:off x="725488" y="396875"/>
            <a:ext cx="9180512" cy="1588"/>
          </a:xfrm>
          <a:prstGeom prst="line">
            <a:avLst/>
          </a:prstGeom>
          <a:noFill/>
          <a:ln w="57240">
            <a:solidFill>
              <a:srgbClr val="0000CC"/>
            </a:solidFill>
            <a:miter lim="800000"/>
            <a:headEnd/>
            <a:tailEnd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800" kern="0">
              <a:solidFill>
                <a:srgbClr val="333399"/>
              </a:solidFill>
              <a:cs typeface="Arial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-38571" y="805676"/>
            <a:ext cx="9906000" cy="156966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ru-RU" sz="2400" b="1" dirty="0">
                <a:solidFill>
                  <a:schemeClr val="tx1"/>
                </a:solidFill>
                <a:effectLst/>
              </a:rPr>
              <a:t>Результаты достижения целей муниципальной программы «Профилактика экстремизма, гармонизация межэтнических и межкультурных отношений в городе Нефтеюганске на 2014-2020 годы»</a:t>
            </a:r>
          </a:p>
        </p:txBody>
      </p:sp>
      <p:graphicFrame>
        <p:nvGraphicFramePr>
          <p:cNvPr id="14" name="Таблица 13"/>
          <p:cNvGraphicFramePr>
            <a:graphicFrameLocks noGrp="1"/>
          </p:cNvGraphicFramePr>
          <p:nvPr/>
        </p:nvGraphicFramePr>
        <p:xfrm>
          <a:off x="128588" y="3068638"/>
          <a:ext cx="9756775" cy="3292478"/>
        </p:xfrm>
        <a:graphic>
          <a:graphicData uri="http://schemas.openxmlformats.org/drawingml/2006/table">
            <a:tbl>
              <a:tblPr/>
              <a:tblGrid>
                <a:gridCol w="6480175"/>
                <a:gridCol w="1081087"/>
                <a:gridCol w="719138"/>
                <a:gridCol w="792162"/>
                <a:gridCol w="684213"/>
              </a:tblGrid>
              <a:tr h="365831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Наименование показателей результатов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F7F7F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Базовый показатель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F7F7F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2018 год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F7F7F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2019 год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F7F7F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2020 год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F7F7F"/>
                    </a:solidFill>
                  </a:tcPr>
                </a:tc>
              </a:tr>
              <a:tr h="548746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Количество обучающихся муниципальных образовательных учреждений, охваченных дополнительными образовательными программами по изучению культурного наследия народов России и мира (чел.) </a:t>
                      </a:r>
                    </a:p>
                  </a:txBody>
                  <a:tcPr marL="44450" marR="4445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tabLst>
                          <a:tab pos="8731250" algn="l"/>
                        </a:tabLst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tabLst>
                          <a:tab pos="8731250" algn="l"/>
                        </a:tabLst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tabLst>
                          <a:tab pos="8731250" algn="l"/>
                        </a:tabLst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tabLst>
                          <a:tab pos="8731250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tabLst>
                          <a:tab pos="8731250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8731250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8731250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8731250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8731250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31250" algn="l"/>
                        </a:tabLst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4770</a:t>
                      </a:r>
                      <a:endParaRPr kumimoji="0" lang="ru-RU" altLang="ru-RU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ragmatica"/>
                        <a:cs typeface="Times New Roman" pitchFamily="18" charset="0"/>
                      </a:endParaRPr>
                    </a:p>
                  </a:txBody>
                  <a:tcPr marL="44450" marR="4445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8731250" algn="l"/>
                        </a:tabLst>
                      </a:pPr>
                      <a:endParaRPr lang="ru-RU" sz="1200" b="0" dirty="0" smtClean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  <a:tabLst>
                          <a:tab pos="8731250" algn="l"/>
                        </a:tabLst>
                      </a:pPr>
                      <a:endParaRPr lang="ru-RU" sz="1200" b="0" dirty="0" smtClean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  <a:tabLst>
                          <a:tab pos="8731250" algn="l"/>
                        </a:tabLst>
                      </a:pPr>
                      <a:r>
                        <a:rPr lang="ru-RU" sz="1200" b="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5000</a:t>
                      </a:r>
                      <a:endParaRPr lang="ru-RU" sz="1000" b="1" dirty="0">
                        <a:effectLst/>
                        <a:latin typeface="Pragmatica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8731250" algn="l"/>
                        </a:tabLst>
                      </a:pPr>
                      <a:endParaRPr lang="ru-RU" sz="1200" b="0" dirty="0" smtClean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  <a:tabLst>
                          <a:tab pos="8731250" algn="l"/>
                        </a:tabLst>
                      </a:pPr>
                      <a:endParaRPr lang="ru-RU" sz="1200" b="0" dirty="0" smtClean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  <a:tabLst>
                          <a:tab pos="8731250" algn="l"/>
                        </a:tabLst>
                      </a:pPr>
                      <a:r>
                        <a:rPr lang="ru-RU" sz="1200" b="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5050</a:t>
                      </a:r>
                      <a:endParaRPr lang="ru-RU" sz="1000" b="1" dirty="0">
                        <a:effectLst/>
                        <a:latin typeface="Pragmatica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8731250" algn="l"/>
                        </a:tabLst>
                      </a:pPr>
                      <a:endParaRPr lang="ru-RU" sz="1200" b="0" dirty="0" smtClean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  <a:tabLst>
                          <a:tab pos="8731250" algn="l"/>
                        </a:tabLst>
                      </a:pPr>
                      <a:endParaRPr lang="ru-RU" sz="1200" b="0" dirty="0" smtClean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  <a:tabLst>
                          <a:tab pos="8731250" algn="l"/>
                        </a:tabLst>
                      </a:pPr>
                      <a:r>
                        <a:rPr lang="ru-RU" sz="1200" b="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5100</a:t>
                      </a:r>
                      <a:endParaRPr lang="ru-RU" sz="1000" b="1" dirty="0">
                        <a:effectLst/>
                        <a:latin typeface="Pragmatica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548746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Количество национальных диаспор, объединений вовлеченных в культурно-массовые и досуговые мероприятия (фестивали, конкурсы, спектакли, театрализованные представления, концерты), способствующие укреплению культуры мира и межнациональной солидарности (ед.) </a:t>
                      </a:r>
                    </a:p>
                  </a:txBody>
                  <a:tcPr marL="44450" marR="4445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tabLst>
                          <a:tab pos="8731250" algn="l"/>
                        </a:tabLst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tabLst>
                          <a:tab pos="8731250" algn="l"/>
                        </a:tabLst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tabLst>
                          <a:tab pos="8731250" algn="l"/>
                        </a:tabLst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tabLst>
                          <a:tab pos="8731250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tabLst>
                          <a:tab pos="8731250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8731250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8731250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8731250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8731250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31250" algn="l"/>
                        </a:tabLst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kumimoji="0" lang="ru-RU" altLang="ru-RU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ragmatica"/>
                        <a:cs typeface="Times New Roman" pitchFamily="18" charset="0"/>
                      </a:endParaRPr>
                    </a:p>
                  </a:txBody>
                  <a:tcPr marL="44450" marR="4445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tabLst>
                          <a:tab pos="8731250" algn="l"/>
                        </a:tabLst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tabLst>
                          <a:tab pos="8731250" algn="l"/>
                        </a:tabLst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tabLst>
                          <a:tab pos="8731250" algn="l"/>
                        </a:tabLst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tabLst>
                          <a:tab pos="8731250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tabLst>
                          <a:tab pos="8731250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8731250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8731250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8731250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8731250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31250" algn="l"/>
                        </a:tabLst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endParaRPr kumimoji="0" lang="ru-RU" altLang="ru-RU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ragmatica"/>
                        <a:cs typeface="Times New Roman" pitchFamily="18" charset="0"/>
                      </a:endParaRPr>
                    </a:p>
                  </a:txBody>
                  <a:tcPr marL="44450" marR="4445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tabLst>
                          <a:tab pos="8731250" algn="l"/>
                        </a:tabLst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tabLst>
                          <a:tab pos="8731250" algn="l"/>
                        </a:tabLst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tabLst>
                          <a:tab pos="8731250" algn="l"/>
                        </a:tabLst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tabLst>
                          <a:tab pos="8731250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tabLst>
                          <a:tab pos="8731250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8731250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8731250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8731250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8731250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31250" algn="l"/>
                        </a:tabLst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endParaRPr kumimoji="0" lang="ru-RU" altLang="ru-RU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ragmatica"/>
                        <a:cs typeface="Times New Roman" pitchFamily="18" charset="0"/>
                      </a:endParaRPr>
                    </a:p>
                  </a:txBody>
                  <a:tcPr marL="44450" marR="4445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tabLst>
                          <a:tab pos="8731250" algn="l"/>
                        </a:tabLst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tabLst>
                          <a:tab pos="8731250" algn="l"/>
                        </a:tabLst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tabLst>
                          <a:tab pos="8731250" algn="l"/>
                        </a:tabLst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tabLst>
                          <a:tab pos="8731250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tabLst>
                          <a:tab pos="8731250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8731250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8731250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8731250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8731250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31250" algn="l"/>
                        </a:tabLst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endParaRPr kumimoji="0" lang="ru-RU" altLang="ru-RU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ragmatica"/>
                        <a:cs typeface="Times New Roman" pitchFamily="18" charset="0"/>
                      </a:endParaRPr>
                    </a:p>
                  </a:txBody>
                  <a:tcPr marL="44450" marR="4445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65831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Количество детей мигрантов, охваченных в образовательных учреждениях программами по социализации, от общего числа детей мигрантов (%) </a:t>
                      </a:r>
                    </a:p>
                  </a:txBody>
                  <a:tcPr marL="44450" marR="4445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tabLst>
                          <a:tab pos="8731250" algn="l"/>
                        </a:tabLst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tabLst>
                          <a:tab pos="8731250" algn="l"/>
                        </a:tabLst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tabLst>
                          <a:tab pos="8731250" algn="l"/>
                        </a:tabLst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tabLst>
                          <a:tab pos="8731250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tabLst>
                          <a:tab pos="8731250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8731250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8731250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8731250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8731250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31250" algn="l"/>
                        </a:tabLst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95</a:t>
                      </a:r>
                      <a:endParaRPr kumimoji="0" lang="ru-RU" altLang="ru-RU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ragmatica"/>
                        <a:cs typeface="Times New Roman" pitchFamily="18" charset="0"/>
                      </a:endParaRPr>
                    </a:p>
                  </a:txBody>
                  <a:tcPr marL="44450" marR="4445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8731250" algn="l"/>
                        </a:tabLst>
                      </a:pPr>
                      <a:endParaRPr lang="ru-RU" sz="1200" b="0" dirty="0" smtClean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  <a:tabLst>
                          <a:tab pos="8731250" algn="l"/>
                        </a:tabLst>
                      </a:pPr>
                      <a:r>
                        <a:rPr lang="ru-RU" sz="1200" b="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97,5</a:t>
                      </a:r>
                      <a:endParaRPr lang="ru-RU" sz="1000" b="1" dirty="0">
                        <a:effectLst/>
                        <a:latin typeface="Pragmatica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8731250" algn="l"/>
                        </a:tabLst>
                      </a:pPr>
                      <a:endParaRPr lang="ru-RU" sz="1200" b="0" dirty="0" smtClean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  <a:tabLst>
                          <a:tab pos="8731250" algn="l"/>
                        </a:tabLst>
                      </a:pPr>
                      <a:r>
                        <a:rPr lang="ru-RU" sz="1200" b="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98</a:t>
                      </a:r>
                      <a:endParaRPr lang="ru-RU" sz="1000" b="1" dirty="0">
                        <a:effectLst/>
                        <a:latin typeface="Pragmatica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8731250" algn="l"/>
                        </a:tabLst>
                      </a:pPr>
                      <a:endParaRPr lang="ru-RU" sz="1200" b="0" dirty="0" smtClean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  <a:tabLst>
                          <a:tab pos="8731250" algn="l"/>
                        </a:tabLst>
                      </a:pPr>
                      <a:r>
                        <a:rPr lang="ru-RU" sz="1200" b="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1000" b="1" dirty="0">
                        <a:effectLst/>
                        <a:latin typeface="Pragmatica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65831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Количество молодежи, вовлеченной в организацию мероприятий, направленных на межнациональное единство и дружбу народов, от общего количества молодежи (%)</a:t>
                      </a:r>
                      <a:endParaRPr kumimoji="0" lang="ru-RU" altLang="ru-RU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ragmatica"/>
                        <a:cs typeface="Times New Roman" pitchFamily="18" charset="0"/>
                      </a:endParaRPr>
                    </a:p>
                  </a:txBody>
                  <a:tcPr marL="44450" marR="4445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tabLst>
                          <a:tab pos="8731250" algn="l"/>
                        </a:tabLst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tabLst>
                          <a:tab pos="8731250" algn="l"/>
                        </a:tabLst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tabLst>
                          <a:tab pos="8731250" algn="l"/>
                        </a:tabLst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tabLst>
                          <a:tab pos="8731250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tabLst>
                          <a:tab pos="8731250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8731250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8731250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8731250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8731250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31250" algn="l"/>
                        </a:tabLst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</a:t>
                      </a:r>
                      <a:endParaRPr kumimoji="0" lang="ru-RU" altLang="ru-RU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ragmatica"/>
                        <a:cs typeface="Times New Roman" pitchFamily="18" charset="0"/>
                      </a:endParaRPr>
                    </a:p>
                  </a:txBody>
                  <a:tcPr marL="44450" marR="4445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8731250" algn="l"/>
                        </a:tabLst>
                      </a:pPr>
                      <a:endParaRPr lang="ru-RU" sz="1200" b="0" dirty="0" smtClean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  <a:tabLst>
                          <a:tab pos="8731250" algn="l"/>
                        </a:tabLst>
                      </a:pPr>
                      <a:r>
                        <a:rPr lang="ru-RU" sz="1200" b="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18</a:t>
                      </a:r>
                      <a:endParaRPr lang="ru-RU" sz="1000" b="1" dirty="0">
                        <a:effectLst/>
                        <a:latin typeface="Pragmatica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8731250" algn="l"/>
                        </a:tabLst>
                      </a:pPr>
                      <a:endParaRPr lang="ru-RU" sz="1200" b="0" dirty="0" smtClean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  <a:tabLst>
                          <a:tab pos="8731250" algn="l"/>
                        </a:tabLst>
                      </a:pPr>
                      <a:r>
                        <a:rPr lang="ru-RU" sz="1200" b="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18,5</a:t>
                      </a:r>
                      <a:endParaRPr lang="ru-RU" sz="1000" b="1" dirty="0">
                        <a:effectLst/>
                        <a:latin typeface="Pragmatica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8731250" algn="l"/>
                        </a:tabLst>
                      </a:pPr>
                      <a:endParaRPr lang="ru-RU" sz="1200" b="0" dirty="0" smtClean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  <a:tabLst>
                          <a:tab pos="8731250" algn="l"/>
                        </a:tabLst>
                      </a:pPr>
                      <a:r>
                        <a:rPr lang="ru-RU" sz="1200" b="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19</a:t>
                      </a:r>
                      <a:endParaRPr lang="ru-RU" sz="1000" b="1" dirty="0">
                        <a:effectLst/>
                        <a:latin typeface="Pragmatica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65831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Доля граждан, положительно оценивающих состояние межнациональных отнощений (%)</a:t>
                      </a:r>
                      <a:endParaRPr kumimoji="0" lang="ru-RU" altLang="ru-RU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ragmatica"/>
                        <a:cs typeface="Times New Roman" pitchFamily="18" charset="0"/>
                      </a:endParaRPr>
                    </a:p>
                  </a:txBody>
                  <a:tcPr marL="44450" marR="4445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tabLst>
                          <a:tab pos="8731250" algn="l"/>
                        </a:tabLst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tabLst>
                          <a:tab pos="8731250" algn="l"/>
                        </a:tabLst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tabLst>
                          <a:tab pos="8731250" algn="l"/>
                        </a:tabLst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tabLst>
                          <a:tab pos="8731250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tabLst>
                          <a:tab pos="8731250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8731250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8731250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8731250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8731250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31250" algn="l"/>
                        </a:tabLst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82,0</a:t>
                      </a:r>
                      <a:endParaRPr kumimoji="0" lang="ru-RU" altLang="ru-RU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ragmatica"/>
                        <a:cs typeface="Times New Roman" pitchFamily="18" charset="0"/>
                      </a:endParaRPr>
                    </a:p>
                  </a:txBody>
                  <a:tcPr marL="44450" marR="4445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8731250" algn="l"/>
                        </a:tabLst>
                      </a:pPr>
                      <a:endParaRPr lang="ru-RU" sz="1200" b="0" dirty="0" smtClean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  <a:tabLst>
                          <a:tab pos="8731250" algn="l"/>
                        </a:tabLst>
                      </a:pPr>
                      <a:r>
                        <a:rPr lang="ru-RU" sz="1200" b="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83,0</a:t>
                      </a:r>
                      <a:endParaRPr lang="ru-RU" sz="1000" b="1" dirty="0">
                        <a:effectLst/>
                        <a:latin typeface="Pragmatica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8731250" algn="l"/>
                        </a:tabLst>
                      </a:pPr>
                      <a:endParaRPr lang="ru-RU" sz="1200" b="0" dirty="0" smtClean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  <a:tabLst>
                          <a:tab pos="8731250" algn="l"/>
                        </a:tabLst>
                      </a:pPr>
                      <a:r>
                        <a:rPr lang="ru-RU" sz="1200" b="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83,3</a:t>
                      </a:r>
                      <a:endParaRPr lang="ru-RU" sz="1000" b="1" dirty="0">
                        <a:effectLst/>
                        <a:latin typeface="Pragmatica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8731250" algn="l"/>
                        </a:tabLst>
                      </a:pPr>
                      <a:endParaRPr lang="ru-RU" sz="1200" b="0" dirty="0" smtClean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  <a:tabLst>
                          <a:tab pos="8731250" algn="l"/>
                        </a:tabLst>
                      </a:pPr>
                      <a:r>
                        <a:rPr lang="ru-RU" sz="1200" b="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83,6</a:t>
                      </a:r>
                      <a:endParaRPr lang="ru-RU" sz="1000" b="1" dirty="0">
                        <a:effectLst/>
                        <a:latin typeface="Pragmatica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65831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Доля граждан, положительно оценивающих состояние межконфессиональных отнощений (%)</a:t>
                      </a:r>
                      <a:endParaRPr kumimoji="0" lang="ru-RU" altLang="ru-RU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ragmatica"/>
                        <a:cs typeface="Times New Roman" pitchFamily="18" charset="0"/>
                      </a:endParaRPr>
                    </a:p>
                  </a:txBody>
                  <a:tcPr marL="44450" marR="4445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tabLst>
                          <a:tab pos="8731250" algn="l"/>
                        </a:tabLst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tabLst>
                          <a:tab pos="8731250" algn="l"/>
                        </a:tabLst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tabLst>
                          <a:tab pos="8731250" algn="l"/>
                        </a:tabLst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tabLst>
                          <a:tab pos="8731250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tabLst>
                          <a:tab pos="8731250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8731250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8731250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8731250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8731250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31250" algn="l"/>
                        </a:tabLst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91,0</a:t>
                      </a:r>
                      <a:endParaRPr kumimoji="0" lang="ru-RU" altLang="ru-RU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ragmatica"/>
                        <a:cs typeface="Times New Roman" pitchFamily="18" charset="0"/>
                      </a:endParaRPr>
                    </a:p>
                  </a:txBody>
                  <a:tcPr marL="44450" marR="4445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8731250" algn="l"/>
                        </a:tabLst>
                      </a:pPr>
                      <a:endParaRPr lang="ru-RU" sz="1200" b="0" dirty="0" smtClean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  <a:tabLst>
                          <a:tab pos="8731250" algn="l"/>
                        </a:tabLst>
                      </a:pPr>
                      <a:r>
                        <a:rPr lang="ru-RU" sz="1200" b="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91,6</a:t>
                      </a:r>
                      <a:endParaRPr lang="ru-RU" sz="1000" b="1" dirty="0">
                        <a:effectLst/>
                        <a:latin typeface="Pragmatica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8731250" algn="l"/>
                        </a:tabLst>
                      </a:pPr>
                      <a:endParaRPr lang="ru-RU" sz="1200" b="0" dirty="0" smtClean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  <a:tabLst>
                          <a:tab pos="8731250" algn="l"/>
                        </a:tabLst>
                      </a:pPr>
                      <a:r>
                        <a:rPr lang="ru-RU" sz="1200" b="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91,8</a:t>
                      </a:r>
                      <a:endParaRPr lang="ru-RU" sz="1000" b="1" dirty="0">
                        <a:effectLst/>
                        <a:latin typeface="Pragmatica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8731250" algn="l"/>
                        </a:tabLst>
                      </a:pPr>
                      <a:endParaRPr lang="ru-RU" sz="1200" b="0" dirty="0" smtClean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  <a:tabLst>
                          <a:tab pos="8731250" algn="l"/>
                        </a:tabLst>
                      </a:pPr>
                      <a:r>
                        <a:rPr lang="ru-RU" sz="1200" b="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92,0</a:t>
                      </a:r>
                      <a:endParaRPr lang="ru-RU" sz="1000" b="1" dirty="0">
                        <a:effectLst/>
                        <a:latin typeface="Pragmatica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65831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Уровень толерантного отношения к представителям другой национальности (%)</a:t>
                      </a:r>
                      <a:endParaRPr kumimoji="0" lang="ru-RU" altLang="ru-RU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ragmatica"/>
                        <a:cs typeface="Times New Roman" pitchFamily="18" charset="0"/>
                      </a:endParaRPr>
                    </a:p>
                  </a:txBody>
                  <a:tcPr marL="44450" marR="4445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tabLst>
                          <a:tab pos="8731250" algn="l"/>
                        </a:tabLst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tabLst>
                          <a:tab pos="8731250" algn="l"/>
                        </a:tabLst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tabLst>
                          <a:tab pos="8731250" algn="l"/>
                        </a:tabLst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tabLst>
                          <a:tab pos="8731250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tabLst>
                          <a:tab pos="8731250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8731250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8731250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8731250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8731250" algn="l"/>
                        </a:tabLs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31250" algn="l"/>
                        </a:tabLst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71,7</a:t>
                      </a:r>
                      <a:endParaRPr kumimoji="0" lang="ru-RU" altLang="ru-RU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ragmatica"/>
                        <a:cs typeface="Times New Roman" pitchFamily="18" charset="0"/>
                      </a:endParaRPr>
                    </a:p>
                  </a:txBody>
                  <a:tcPr marL="44450" marR="4445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8731250" algn="l"/>
                        </a:tabLst>
                      </a:pPr>
                      <a:endParaRPr lang="ru-RU" sz="1200" b="0" dirty="0" smtClean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  <a:tabLst>
                          <a:tab pos="8731250" algn="l"/>
                        </a:tabLst>
                      </a:pPr>
                      <a:r>
                        <a:rPr lang="ru-RU" sz="1200" b="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72,3</a:t>
                      </a:r>
                      <a:endParaRPr lang="ru-RU" sz="1000" b="1" dirty="0">
                        <a:effectLst/>
                        <a:latin typeface="Pragmatica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8731250" algn="l"/>
                        </a:tabLst>
                      </a:pPr>
                      <a:endParaRPr lang="ru-RU" sz="1200" b="0" dirty="0" smtClean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  <a:tabLst>
                          <a:tab pos="8731250" algn="l"/>
                        </a:tabLst>
                      </a:pPr>
                      <a:r>
                        <a:rPr lang="ru-RU" sz="1200" b="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72,5</a:t>
                      </a:r>
                      <a:endParaRPr lang="ru-RU" sz="1000" b="1" dirty="0">
                        <a:effectLst/>
                        <a:latin typeface="Pragmatica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8731250" algn="l"/>
                        </a:tabLst>
                      </a:pPr>
                      <a:endParaRPr lang="ru-RU" sz="1200" b="0" dirty="0" smtClean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  <a:tabLst>
                          <a:tab pos="8731250" algn="l"/>
                        </a:tabLst>
                      </a:pPr>
                      <a:r>
                        <a:rPr lang="ru-RU" sz="1200" b="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72,7</a:t>
                      </a:r>
                      <a:endParaRPr lang="ru-RU" sz="1000" b="1" dirty="0">
                        <a:effectLst/>
                        <a:latin typeface="Pragmatica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2" descr="Рисунок155555 копия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8756" y="-33933"/>
            <a:ext cx="9993560" cy="68919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 prstMaterial="matte">
            <a:bevelT/>
            <a:bevelB/>
          </a:sp3d>
          <a:extLst/>
        </p:spPr>
      </p:pic>
      <p:sp>
        <p:nvSpPr>
          <p:cNvPr id="74755" name="Text Box 5"/>
          <p:cNvSpPr txBox="1">
            <a:spLocks noChangeArrowheads="1"/>
          </p:cNvSpPr>
          <p:nvPr/>
        </p:nvSpPr>
        <p:spPr bwMode="auto">
          <a:xfrm>
            <a:off x="2063750" y="1981200"/>
            <a:ext cx="8255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ru-RU" altLang="ru-RU" sz="1400" b="1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74756" name="Text Box 6"/>
          <p:cNvSpPr txBox="1">
            <a:spLocks noChangeArrowheads="1"/>
          </p:cNvSpPr>
          <p:nvPr/>
        </p:nvSpPr>
        <p:spPr bwMode="auto">
          <a:xfrm>
            <a:off x="4017963" y="2852738"/>
            <a:ext cx="198437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200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74757" name="Text Box 7"/>
          <p:cNvSpPr txBox="1">
            <a:spLocks noChangeAspect="1" noChangeArrowheads="1"/>
          </p:cNvSpPr>
          <p:nvPr/>
        </p:nvSpPr>
        <p:spPr bwMode="auto">
          <a:xfrm>
            <a:off x="7059613" y="1268413"/>
            <a:ext cx="2495550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Ctr="1">
            <a:spAutoFit/>
          </a:bodyPr>
          <a:lstStyle>
            <a:lvl1pPr marL="457200" indent="-457200"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ru-RU" altLang="ru-RU" sz="1200" b="1" i="1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  <a:p>
            <a:pPr eaLnBrk="1" hangingPunct="1">
              <a:spcBef>
                <a:spcPct val="50000"/>
              </a:spcBef>
              <a:buFontTx/>
              <a:buNone/>
            </a:pPr>
            <a:endParaRPr lang="ru-RU" altLang="ru-RU" sz="1200" b="1" i="1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74758" name="AutoShape 9"/>
          <p:cNvSpPr>
            <a:spLocks noChangeArrowheads="1"/>
          </p:cNvSpPr>
          <p:nvPr/>
        </p:nvSpPr>
        <p:spPr bwMode="auto">
          <a:xfrm>
            <a:off x="5186363" y="1916113"/>
            <a:ext cx="990600" cy="609600"/>
          </a:xfrm>
          <a:prstGeom prst="wedgeRectCallout">
            <a:avLst>
              <a:gd name="adj1" fmla="val -43750"/>
              <a:gd name="adj2" fmla="val 70000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 anchorCtr="1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ru-RU" altLang="ru-RU" sz="2400" b="1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74759" name="Text Box 10"/>
          <p:cNvSpPr txBox="1">
            <a:spLocks noChangeArrowheads="1"/>
          </p:cNvSpPr>
          <p:nvPr/>
        </p:nvSpPr>
        <p:spPr bwMode="auto">
          <a:xfrm>
            <a:off x="6062663" y="3068638"/>
            <a:ext cx="198437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200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20489" name="Line 20"/>
          <p:cNvSpPr>
            <a:spLocks noChangeShapeType="1"/>
          </p:cNvSpPr>
          <p:nvPr/>
        </p:nvSpPr>
        <p:spPr bwMode="auto">
          <a:xfrm flipV="1">
            <a:off x="1833563" y="2205038"/>
            <a:ext cx="3041650" cy="2519362"/>
          </a:xfrm>
          <a:prstGeom prst="line">
            <a:avLst/>
          </a:prstGeom>
          <a:noFill/>
          <a:ln>
            <a:noFill/>
          </a:ln>
          <a:extLst/>
        </p:spPr>
        <p:txBody>
          <a:bodyPr anchor="ctr" anchorCtr="1">
            <a:spAutoFit/>
          </a:bodyPr>
          <a:lstStyle/>
          <a:p>
            <a:pPr>
              <a:defRPr/>
            </a:pPr>
            <a:endParaRPr lang="ru-RU"/>
          </a:p>
        </p:txBody>
      </p:sp>
      <p:sp>
        <p:nvSpPr>
          <p:cNvPr id="20490" name="Line 21"/>
          <p:cNvSpPr>
            <a:spLocks noChangeShapeType="1"/>
          </p:cNvSpPr>
          <p:nvPr/>
        </p:nvSpPr>
        <p:spPr bwMode="auto">
          <a:xfrm flipV="1">
            <a:off x="1833563" y="2205038"/>
            <a:ext cx="3041650" cy="2519362"/>
          </a:xfrm>
          <a:prstGeom prst="line">
            <a:avLst/>
          </a:prstGeom>
          <a:noFill/>
          <a:ln>
            <a:noFill/>
          </a:ln>
          <a:extLst/>
        </p:spPr>
        <p:txBody>
          <a:bodyPr anchor="ctr" anchorCtr="1">
            <a:spAutoFit/>
          </a:bodyPr>
          <a:lstStyle/>
          <a:p>
            <a:pPr>
              <a:defRPr/>
            </a:pPr>
            <a:endParaRPr lang="ru-RU"/>
          </a:p>
        </p:txBody>
      </p:sp>
      <p:pic>
        <p:nvPicPr>
          <p:cNvPr id="74762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438" y="0"/>
            <a:ext cx="500062" cy="622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26" name="Text Box 3"/>
          <p:cNvSpPr txBox="1">
            <a:spLocks noChangeArrowheads="1"/>
          </p:cNvSpPr>
          <p:nvPr/>
        </p:nvSpPr>
        <p:spPr bwMode="auto">
          <a:xfrm>
            <a:off x="900113" y="0"/>
            <a:ext cx="8985250" cy="3968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r" defTabSz="449263">
              <a:spcBef>
                <a:spcPts val="1000"/>
              </a:spcBef>
              <a:buClr>
                <a:srgbClr val="0000CC"/>
              </a:buClr>
              <a:buSzPct val="100000"/>
              <a:buFont typeface="Arial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sz="2000" b="1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Arial Unicode MS" pitchFamily="34" charset="-128"/>
                <a:cs typeface="Arial Unicode MS" pitchFamily="34" charset="-128"/>
              </a:rPr>
              <a:t>Департамент финансов администрации города Нефтеюганска</a:t>
            </a:r>
          </a:p>
        </p:txBody>
      </p:sp>
      <p:sp>
        <p:nvSpPr>
          <p:cNvPr id="27" name="Line 2"/>
          <p:cNvSpPr>
            <a:spLocks noChangeShapeType="1"/>
          </p:cNvSpPr>
          <p:nvPr/>
        </p:nvSpPr>
        <p:spPr bwMode="auto">
          <a:xfrm>
            <a:off x="725488" y="396875"/>
            <a:ext cx="9180512" cy="1588"/>
          </a:xfrm>
          <a:prstGeom prst="line">
            <a:avLst/>
          </a:prstGeom>
          <a:noFill/>
          <a:ln w="57240">
            <a:solidFill>
              <a:srgbClr val="0000CC"/>
            </a:solidFill>
            <a:miter lim="800000"/>
            <a:headEnd/>
            <a:tailEnd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800" kern="0">
              <a:solidFill>
                <a:srgbClr val="333399"/>
              </a:solidFill>
              <a:cs typeface="Arial" charset="0"/>
            </a:endParaRPr>
          </a:p>
        </p:txBody>
      </p:sp>
      <p:sp>
        <p:nvSpPr>
          <p:cNvPr id="74765" name="Text Box 14"/>
          <p:cNvSpPr txBox="1">
            <a:spLocks noChangeArrowheads="1"/>
          </p:cNvSpPr>
          <p:nvPr/>
        </p:nvSpPr>
        <p:spPr bwMode="auto">
          <a:xfrm>
            <a:off x="3552825" y="2508250"/>
            <a:ext cx="1127125" cy="344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000" tIns="18000" rIns="18000" bIns="18000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ru-RU" altLang="ru-RU" sz="2000" b="1" u="sng"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ЦЕЛЬ:</a:t>
            </a:r>
          </a:p>
        </p:txBody>
      </p:sp>
      <p:sp>
        <p:nvSpPr>
          <p:cNvPr id="17" name="AutoShape 18"/>
          <p:cNvSpPr>
            <a:spLocks noChangeArrowheads="1"/>
          </p:cNvSpPr>
          <p:nvPr/>
        </p:nvSpPr>
        <p:spPr bwMode="auto">
          <a:xfrm>
            <a:off x="5162700" y="2019300"/>
            <a:ext cx="4389784" cy="1412081"/>
          </a:xfrm>
          <a:prstGeom prst="roundRect">
            <a:avLst>
              <a:gd name="adj" fmla="val 16667"/>
            </a:avLst>
          </a:prstGeom>
          <a:solidFill>
            <a:schemeClr val="bg1">
              <a:lumMod val="75000"/>
            </a:schemeClr>
          </a:solidFill>
          <a:ln w="19050" algn="ctr">
            <a:noFill/>
            <a:round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anchor="ctr"/>
          <a:lstStyle/>
          <a:p>
            <a:pPr>
              <a:defRPr/>
            </a:pPr>
            <a:r>
              <a:rPr lang="ru-RU" sz="1400" b="1" dirty="0">
                <a:solidFill>
                  <a:srgbClr val="000000"/>
                </a:solidFill>
                <a:effectLst/>
                <a:cs typeface="Arial" charset="0"/>
              </a:rPr>
              <a:t>Создание условий для эффективного использования потенциала социально ориентированных некоммерческих организаций в решении задач социально-экономического развития города Нефтеюганска и повышения активности населения</a:t>
            </a:r>
            <a:endParaRPr lang="ru-RU" sz="1500" b="1" dirty="0">
              <a:solidFill>
                <a:srgbClr val="000000"/>
              </a:solidFill>
              <a:effectLst/>
              <a:cs typeface="Arial" charset="0"/>
            </a:endParaRPr>
          </a:p>
        </p:txBody>
      </p:sp>
      <p:sp>
        <p:nvSpPr>
          <p:cNvPr id="74769" name="Text Box 14"/>
          <p:cNvSpPr txBox="1">
            <a:spLocks noChangeArrowheads="1"/>
          </p:cNvSpPr>
          <p:nvPr/>
        </p:nvSpPr>
        <p:spPr bwMode="auto">
          <a:xfrm>
            <a:off x="885825" y="4105275"/>
            <a:ext cx="1255713" cy="344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000" tIns="18000" rIns="18000" bIns="18000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ru-RU" altLang="ru-RU" sz="2000" b="1" u="sng"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ЗАДАЧИ</a:t>
            </a:r>
            <a:r>
              <a:rPr lang="ru-RU" altLang="ru-RU" sz="2000" b="1"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:</a:t>
            </a:r>
          </a:p>
        </p:txBody>
      </p:sp>
      <p:sp>
        <p:nvSpPr>
          <p:cNvPr id="19" name="AutoShape 18"/>
          <p:cNvSpPr>
            <a:spLocks noChangeArrowheads="1"/>
          </p:cNvSpPr>
          <p:nvPr/>
        </p:nvSpPr>
        <p:spPr bwMode="auto">
          <a:xfrm>
            <a:off x="2362808" y="3596811"/>
            <a:ext cx="7399710" cy="1299653"/>
          </a:xfrm>
          <a:prstGeom prst="roundRect">
            <a:avLst>
              <a:gd name="adj" fmla="val 16667"/>
            </a:avLst>
          </a:prstGeom>
          <a:solidFill>
            <a:schemeClr val="bg1">
              <a:lumMod val="85000"/>
            </a:schemeClr>
          </a:solidFill>
          <a:ln w="19050" algn="ctr">
            <a:noFill/>
            <a:round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anchor="ctr"/>
          <a:lstStyle/>
          <a:p>
            <a:pPr marL="171450" indent="-171450" algn="l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lang="ru-RU" sz="1300" b="1" i="1" dirty="0">
                <a:solidFill>
                  <a:srgbClr val="000000"/>
                </a:solidFill>
                <a:effectLst/>
                <a:cs typeface="Arial" charset="0"/>
              </a:rPr>
              <a:t>Обеспечение предоставления финансовой и имущественной поддержки социально значимым некоммерческим организациям, осуществляющим деятельность на территории города Нефтеюганска</a:t>
            </a:r>
          </a:p>
          <a:p>
            <a:pPr marL="171450" indent="-171450" algn="l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endParaRPr lang="ru-RU" sz="1300" b="1" i="1" dirty="0">
              <a:solidFill>
                <a:srgbClr val="000000"/>
              </a:solidFill>
              <a:effectLst/>
              <a:cs typeface="Arial" charset="0"/>
            </a:endParaRPr>
          </a:p>
          <a:p>
            <a:pPr marL="171450" indent="-171450" algn="l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lang="ru-RU" sz="1300" b="1" i="1" dirty="0">
                <a:solidFill>
                  <a:srgbClr val="000000"/>
                </a:solidFill>
                <a:effectLst/>
                <a:cs typeface="Arial" charset="0"/>
              </a:rPr>
              <a:t>Повышение эффективности и результативности деятельности социально ориентированных некоммерческих организаций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1280591" y="368226"/>
            <a:ext cx="8692381" cy="156966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r">
              <a:defRPr/>
            </a:pPr>
            <a:r>
              <a:rPr lang="ru-RU" sz="2400" b="1" dirty="0">
                <a:solidFill>
                  <a:schemeClr val="tx1"/>
                </a:solidFill>
                <a:effectLst/>
              </a:rPr>
              <a:t>Расходы на реализацию муниципальной программы «</a:t>
            </a:r>
            <a:r>
              <a:rPr lang="ru-RU" altLang="ru-RU" sz="2400" b="1" dirty="0">
                <a:solidFill>
                  <a:schemeClr val="tx1"/>
                </a:solidFill>
                <a:effectLst/>
              </a:rPr>
              <a:t>Поддержка социально ориентированных некоммерческих организаций, осуществляющих деятельность в городе Нефтеюганске, на 2014-2020 годы</a:t>
            </a:r>
            <a:r>
              <a:rPr lang="ru-RU" sz="2400" b="1" dirty="0">
                <a:solidFill>
                  <a:schemeClr val="tx1"/>
                </a:solidFill>
                <a:effectLst/>
              </a:rPr>
              <a:t>»</a:t>
            </a:r>
          </a:p>
        </p:txBody>
      </p:sp>
      <p:pic>
        <p:nvPicPr>
          <p:cNvPr id="74774" name="Picture 46" descr="http://www.sandyrees.com/wp-content/uploads/2013/03/bigstock-Balance-30579422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438" y="1628775"/>
            <a:ext cx="3481387" cy="196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22" name="Таблица 21"/>
          <p:cNvGraphicFramePr>
            <a:graphicFrameLocks noGrp="1"/>
          </p:cNvGraphicFramePr>
          <p:nvPr/>
        </p:nvGraphicFramePr>
        <p:xfrm>
          <a:off x="911225" y="5229225"/>
          <a:ext cx="8234363" cy="1041401"/>
        </p:xfrm>
        <a:graphic>
          <a:graphicData uri="http://schemas.openxmlformats.org/drawingml/2006/table">
            <a:tbl>
              <a:tblPr/>
              <a:tblGrid>
                <a:gridCol w="4751781"/>
                <a:gridCol w="1151947"/>
                <a:gridCol w="1151947"/>
                <a:gridCol w="1178688"/>
              </a:tblGrid>
              <a:tr h="21636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algn="ctr" defTabSz="914400" rtl="0" eaLnBrk="1" fontAlgn="b" latinLnBrk="0" hangingPunct="1"/>
                      <a:r>
                        <a:rPr lang="ru-RU" sz="1200" b="1" i="1" u="none" strike="noStrike" kern="1200" dirty="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подпрограммы</a:t>
                      </a:r>
                      <a:endParaRPr lang="ru-RU" sz="1200" b="1" i="1" u="none" strike="noStrike" kern="1200" dirty="0">
                        <a:solidFill>
                          <a:srgbClr val="000000"/>
                        </a:solidFill>
                        <a:latin typeface="Times New Roman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1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2017 год</a:t>
                      </a:r>
                      <a:endParaRPr lang="ru-RU" sz="1200" b="1" i="1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i="1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2018 год</a:t>
                      </a:r>
                      <a:endParaRPr lang="ru-RU" sz="1200" b="1" i="1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ru-RU" sz="1200" b="1" i="1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2019 год</a:t>
                      </a:r>
                      <a:endParaRPr lang="ru-RU" sz="1200" b="1" i="1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50000"/>
                      </a:schemeClr>
                    </a:solidFill>
                  </a:tcPr>
                </a:tc>
              </a:tr>
              <a:tr h="26687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eaLnBrk="1" hangingPunct="1">
                        <a:spcBef>
                          <a:spcPct val="50000"/>
                        </a:spcBef>
                        <a:buFontTx/>
                        <a:buNone/>
                      </a:pPr>
                      <a:r>
                        <a:rPr lang="ru-RU" altLang="ru-RU" sz="1200" b="1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Всего, в том числе:</a:t>
                      </a:r>
                      <a:endParaRPr lang="ru-RU" altLang="ru-RU" sz="1200" b="1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2 465 200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4" marR="9524" marT="952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950 000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950 000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558162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kern="120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+mn-ea"/>
                          <a:cs typeface="Arial" charset="0"/>
                        </a:rPr>
                        <a:t>Поддержка </a:t>
                      </a:r>
                      <a:r>
                        <a:rPr lang="ru-RU" sz="1200" b="0" kern="120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+mn-ea"/>
                          <a:cs typeface="Arial" charset="0"/>
                        </a:rPr>
                        <a:t>социально ориентированных некоммерческих организаций, осуществляющих деятельность в городе Нефтеюганске, на 2014-2020 </a:t>
                      </a:r>
                      <a:r>
                        <a:rPr lang="ru-RU" sz="1200" b="0" kern="120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+mn-ea"/>
                          <a:cs typeface="Arial" charset="0"/>
                        </a:rPr>
                        <a:t>годы</a:t>
                      </a:r>
                      <a:endParaRPr lang="ru-RU" sz="1200" b="0" kern="120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+mn-ea"/>
                        <a:cs typeface="Arial" charset="0"/>
                      </a:endParaRPr>
                    </a:p>
                  </a:txBody>
                  <a:tcPr marL="9524" marR="9524" marT="952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2 465 200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4" marR="9524" marT="952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950 000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950 000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2" descr="Рисунок155555 копия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8756" y="-33933"/>
            <a:ext cx="9993560" cy="68919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 prstMaterial="matte">
            <a:bevelT/>
            <a:bevelB/>
          </a:sp3d>
          <a:extLst/>
        </p:spPr>
      </p:pic>
      <p:sp>
        <p:nvSpPr>
          <p:cNvPr id="75779" name="Text Box 5"/>
          <p:cNvSpPr txBox="1">
            <a:spLocks noChangeArrowheads="1"/>
          </p:cNvSpPr>
          <p:nvPr/>
        </p:nvSpPr>
        <p:spPr bwMode="auto">
          <a:xfrm>
            <a:off x="2063750" y="1981200"/>
            <a:ext cx="8255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ru-RU" altLang="ru-RU" sz="1400" b="1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75780" name="Text Box 6"/>
          <p:cNvSpPr txBox="1">
            <a:spLocks noChangeArrowheads="1"/>
          </p:cNvSpPr>
          <p:nvPr/>
        </p:nvSpPr>
        <p:spPr bwMode="auto">
          <a:xfrm>
            <a:off x="4017963" y="2852738"/>
            <a:ext cx="198437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200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75781" name="Text Box 10"/>
          <p:cNvSpPr txBox="1">
            <a:spLocks noChangeArrowheads="1"/>
          </p:cNvSpPr>
          <p:nvPr/>
        </p:nvSpPr>
        <p:spPr bwMode="auto">
          <a:xfrm>
            <a:off x="6062663" y="3068638"/>
            <a:ext cx="198437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200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20489" name="Line 20"/>
          <p:cNvSpPr>
            <a:spLocks noChangeShapeType="1"/>
          </p:cNvSpPr>
          <p:nvPr/>
        </p:nvSpPr>
        <p:spPr bwMode="auto">
          <a:xfrm flipV="1">
            <a:off x="1833563" y="2205038"/>
            <a:ext cx="3041650" cy="2519362"/>
          </a:xfrm>
          <a:prstGeom prst="line">
            <a:avLst/>
          </a:prstGeom>
          <a:noFill/>
          <a:ln>
            <a:noFill/>
          </a:ln>
          <a:extLst/>
        </p:spPr>
        <p:txBody>
          <a:bodyPr anchor="ctr" anchorCtr="1">
            <a:spAutoFit/>
          </a:bodyPr>
          <a:lstStyle/>
          <a:p>
            <a:pPr>
              <a:defRPr/>
            </a:pPr>
            <a:endParaRPr lang="ru-RU"/>
          </a:p>
        </p:txBody>
      </p:sp>
      <p:sp>
        <p:nvSpPr>
          <p:cNvPr id="20490" name="Line 21"/>
          <p:cNvSpPr>
            <a:spLocks noChangeShapeType="1"/>
          </p:cNvSpPr>
          <p:nvPr/>
        </p:nvSpPr>
        <p:spPr bwMode="auto">
          <a:xfrm flipV="1">
            <a:off x="1833563" y="2205038"/>
            <a:ext cx="3041650" cy="2519362"/>
          </a:xfrm>
          <a:prstGeom prst="line">
            <a:avLst/>
          </a:prstGeom>
          <a:noFill/>
          <a:ln>
            <a:noFill/>
          </a:ln>
          <a:extLst/>
        </p:spPr>
        <p:txBody>
          <a:bodyPr anchor="ctr" anchorCtr="1">
            <a:spAutoFit/>
          </a:bodyPr>
          <a:lstStyle/>
          <a:p>
            <a:pPr>
              <a:defRPr/>
            </a:pPr>
            <a:endParaRPr lang="ru-RU"/>
          </a:p>
        </p:txBody>
      </p:sp>
      <p:pic>
        <p:nvPicPr>
          <p:cNvPr id="75784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438" y="0"/>
            <a:ext cx="500062" cy="622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26" name="Text Box 3"/>
          <p:cNvSpPr txBox="1">
            <a:spLocks noChangeArrowheads="1"/>
          </p:cNvSpPr>
          <p:nvPr/>
        </p:nvSpPr>
        <p:spPr bwMode="auto">
          <a:xfrm>
            <a:off x="900113" y="0"/>
            <a:ext cx="8985250" cy="3968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r" defTabSz="449263">
              <a:spcBef>
                <a:spcPts val="1000"/>
              </a:spcBef>
              <a:buClr>
                <a:srgbClr val="0000CC"/>
              </a:buClr>
              <a:buSzPct val="100000"/>
              <a:buFont typeface="Arial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sz="2000" b="1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Arial Unicode MS" pitchFamily="34" charset="-128"/>
                <a:cs typeface="Arial Unicode MS" pitchFamily="34" charset="-128"/>
              </a:rPr>
              <a:t>Департамент финансов администрации города Нефтеюганска</a:t>
            </a:r>
          </a:p>
        </p:txBody>
      </p:sp>
      <p:sp>
        <p:nvSpPr>
          <p:cNvPr id="27" name="Line 2"/>
          <p:cNvSpPr>
            <a:spLocks noChangeShapeType="1"/>
          </p:cNvSpPr>
          <p:nvPr/>
        </p:nvSpPr>
        <p:spPr bwMode="auto">
          <a:xfrm>
            <a:off x="725488" y="396875"/>
            <a:ext cx="9180512" cy="1588"/>
          </a:xfrm>
          <a:prstGeom prst="line">
            <a:avLst/>
          </a:prstGeom>
          <a:noFill/>
          <a:ln w="57240">
            <a:solidFill>
              <a:srgbClr val="0000CC"/>
            </a:solidFill>
            <a:miter lim="800000"/>
            <a:headEnd/>
            <a:tailEnd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800" kern="0">
              <a:solidFill>
                <a:srgbClr val="333399"/>
              </a:solidFill>
              <a:cs typeface="Arial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-38571" y="805676"/>
            <a:ext cx="9906000" cy="156966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ru-RU" sz="2400" b="1" dirty="0">
                <a:solidFill>
                  <a:schemeClr val="tx1"/>
                </a:solidFill>
                <a:effectLst/>
              </a:rPr>
              <a:t>Результаты достижения целей муниципальной программы «Поддержка социально ориентированных некоммерческих организаций, осуществляющих деятельность в городе Нефтеюганске, на 2014-2020 годы»</a:t>
            </a:r>
          </a:p>
        </p:txBody>
      </p:sp>
      <p:graphicFrame>
        <p:nvGraphicFramePr>
          <p:cNvPr id="14" name="Таблица 13"/>
          <p:cNvGraphicFramePr>
            <a:graphicFrameLocks noGrp="1"/>
          </p:cNvGraphicFramePr>
          <p:nvPr/>
        </p:nvGraphicFramePr>
        <p:xfrm>
          <a:off x="128588" y="3068638"/>
          <a:ext cx="9756775" cy="3307080"/>
        </p:xfrm>
        <a:graphic>
          <a:graphicData uri="http://schemas.openxmlformats.org/drawingml/2006/table">
            <a:tbl>
              <a:tblPr/>
              <a:tblGrid>
                <a:gridCol w="6480175"/>
                <a:gridCol w="1081087"/>
                <a:gridCol w="719138"/>
                <a:gridCol w="792162"/>
                <a:gridCol w="684213"/>
              </a:tblGrid>
              <a:tr h="365725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Наименование показателей результатов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F7F7F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Базовый показатель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F7F7F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2018 год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F7F7F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2019 год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F7F7F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2020 год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F7F7F"/>
                    </a:solidFill>
                  </a:tcPr>
                </a:tc>
              </a:tr>
              <a:tr h="502872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Количество субсидий социально ориентированным некоммерческим организациям, не являющимся муниципальными учреждениями, на реализацию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социально значимых проектов (ед.)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4450" marR="4445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4450" marR="4445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4450" marR="4445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4450" marR="4445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4450" marR="4445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533349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Количество субсидий социально ориентированным некоммерческим организациям,  не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являющимся муниципальными учреждениями, осуществляющим на </a:t>
                      </a: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основании лицензии образовательную деятельность в  качестве основного вида деятельности (ед.)</a:t>
                      </a:r>
                    </a:p>
                  </a:txBody>
                  <a:tcPr marL="44450" marR="4445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4450" marR="4445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4450" marR="4445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4450" marR="4445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4450" marR="4445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35248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Количество социально значимых мероприятий ежегодно проводимых </a:t>
                      </a: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социально ориентированными некоммерческими организациями</a:t>
                      </a: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(ед.)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4450" marR="4445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18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4450" marR="4445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21</a:t>
                      </a:r>
                      <a:endParaRPr kumimoji="0" lang="ru-RU" alt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4450" marR="4445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21</a:t>
                      </a:r>
                      <a:endParaRPr kumimoji="0" lang="ru-RU" alt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4450" marR="4445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21</a:t>
                      </a:r>
                      <a:endParaRPr kumimoji="0" lang="ru-RU" alt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4450" marR="4445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502872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Количество жителей города, участвующих в мероприятиях, проводимых социально ориентированными некоммерческими организациями (в процентах от общей численности населения города)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4450" marR="4445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4,8%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4450" marR="4445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100" dirty="0" smtClean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9,2</a:t>
                      </a:r>
                      <a:r>
                        <a:rPr lang="ru-RU" sz="11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%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100" dirty="0" smtClean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9,9</a:t>
                      </a:r>
                      <a:r>
                        <a:rPr lang="ru-RU" sz="11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% 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100" dirty="0" smtClean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10,6</a:t>
                      </a:r>
                      <a:r>
                        <a:rPr lang="ru-RU" sz="11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% 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731450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Количество предоставляемых помещений, находящихся в муниципальной собственности, в пользование социально ориентированным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некоммерческим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организациям (ед.)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4450" marR="4445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23</a:t>
                      </a:r>
                      <a:endParaRPr kumimoji="0" lang="ru-RU" alt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4450" marR="4445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100" dirty="0" smtClean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ru-RU" sz="1100" dirty="0" smtClean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ru-RU" sz="1100" dirty="0" smtClean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28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100" dirty="0" smtClean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ru-RU" sz="1100" dirty="0" smtClean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ru-RU" sz="1100" dirty="0" smtClean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29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 smtClean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 smtClean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 smtClean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/>
                          <a:ea typeface="Times New Roman"/>
                        </a:rPr>
                        <a:t>30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35248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Количество консультаций, предоставленных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некоммерческим организациям по ведению уставной деятельности (ед.)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4450" marR="4445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4450" marR="4445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100" dirty="0" smtClean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95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100" dirty="0" smtClean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105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100" dirty="0" smtClean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115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2" descr="Рисунок155555 копия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87560" y="-33934"/>
            <a:ext cx="9993560" cy="68919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 prstMaterial="matte">
            <a:bevelT/>
            <a:bevelB/>
          </a:sp3d>
          <a:extLst/>
        </p:spPr>
      </p:pic>
      <p:sp>
        <p:nvSpPr>
          <p:cNvPr id="76803" name="Text Box 6"/>
          <p:cNvSpPr txBox="1">
            <a:spLocks noChangeArrowheads="1"/>
          </p:cNvSpPr>
          <p:nvPr/>
        </p:nvSpPr>
        <p:spPr bwMode="auto">
          <a:xfrm>
            <a:off x="4017963" y="2852738"/>
            <a:ext cx="198437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200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76804" name="Text Box 7"/>
          <p:cNvSpPr txBox="1">
            <a:spLocks noChangeAspect="1" noChangeArrowheads="1"/>
          </p:cNvSpPr>
          <p:nvPr/>
        </p:nvSpPr>
        <p:spPr bwMode="auto">
          <a:xfrm>
            <a:off x="7059613" y="1268413"/>
            <a:ext cx="2495550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Ctr="1">
            <a:spAutoFit/>
          </a:bodyPr>
          <a:lstStyle>
            <a:lvl1pPr marL="457200" indent="-457200"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ru-RU" altLang="ru-RU" sz="1200" b="1" i="1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  <a:p>
            <a:pPr eaLnBrk="1" hangingPunct="1">
              <a:spcBef>
                <a:spcPct val="50000"/>
              </a:spcBef>
              <a:buFontTx/>
              <a:buNone/>
            </a:pPr>
            <a:endParaRPr lang="ru-RU" altLang="ru-RU" sz="1200" b="1" i="1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76805" name="AutoShape 9"/>
          <p:cNvSpPr>
            <a:spLocks noChangeArrowheads="1"/>
          </p:cNvSpPr>
          <p:nvPr/>
        </p:nvSpPr>
        <p:spPr bwMode="auto">
          <a:xfrm>
            <a:off x="5186363" y="1916113"/>
            <a:ext cx="990600" cy="609600"/>
          </a:xfrm>
          <a:prstGeom prst="wedgeRectCallout">
            <a:avLst>
              <a:gd name="adj1" fmla="val -43750"/>
              <a:gd name="adj2" fmla="val 70000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 anchorCtr="1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ru-RU" altLang="ru-RU" sz="2400" b="1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76806" name="Text Box 10"/>
          <p:cNvSpPr txBox="1">
            <a:spLocks noChangeArrowheads="1"/>
          </p:cNvSpPr>
          <p:nvPr/>
        </p:nvSpPr>
        <p:spPr bwMode="auto">
          <a:xfrm>
            <a:off x="6062663" y="3068638"/>
            <a:ext cx="198437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200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20489" name="Line 20"/>
          <p:cNvSpPr>
            <a:spLocks noChangeShapeType="1"/>
          </p:cNvSpPr>
          <p:nvPr/>
        </p:nvSpPr>
        <p:spPr bwMode="auto">
          <a:xfrm flipV="1">
            <a:off x="1833563" y="2205038"/>
            <a:ext cx="3041650" cy="2519362"/>
          </a:xfrm>
          <a:prstGeom prst="line">
            <a:avLst/>
          </a:prstGeom>
          <a:noFill/>
          <a:ln>
            <a:noFill/>
          </a:ln>
          <a:extLst/>
        </p:spPr>
        <p:txBody>
          <a:bodyPr anchor="ctr" anchorCtr="1">
            <a:spAutoFit/>
          </a:bodyPr>
          <a:lstStyle/>
          <a:p>
            <a:pPr>
              <a:defRPr/>
            </a:pPr>
            <a:endParaRPr lang="ru-RU"/>
          </a:p>
        </p:txBody>
      </p:sp>
      <p:sp>
        <p:nvSpPr>
          <p:cNvPr id="20490" name="Line 21"/>
          <p:cNvSpPr>
            <a:spLocks noChangeShapeType="1"/>
          </p:cNvSpPr>
          <p:nvPr/>
        </p:nvSpPr>
        <p:spPr bwMode="auto">
          <a:xfrm flipV="1">
            <a:off x="1833563" y="2205038"/>
            <a:ext cx="3041650" cy="2519362"/>
          </a:xfrm>
          <a:prstGeom prst="line">
            <a:avLst/>
          </a:prstGeom>
          <a:noFill/>
          <a:ln>
            <a:noFill/>
          </a:ln>
          <a:extLst/>
        </p:spPr>
        <p:txBody>
          <a:bodyPr anchor="ctr" anchorCtr="1">
            <a:spAutoFit/>
          </a:bodyPr>
          <a:lstStyle/>
          <a:p>
            <a:pPr>
              <a:defRPr/>
            </a:pPr>
            <a:endParaRPr lang="ru-RU"/>
          </a:p>
        </p:txBody>
      </p:sp>
      <p:pic>
        <p:nvPicPr>
          <p:cNvPr id="76809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438" y="0"/>
            <a:ext cx="500062" cy="622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26" name="Text Box 3"/>
          <p:cNvSpPr txBox="1">
            <a:spLocks noChangeArrowheads="1"/>
          </p:cNvSpPr>
          <p:nvPr/>
        </p:nvSpPr>
        <p:spPr bwMode="auto">
          <a:xfrm>
            <a:off x="900113" y="0"/>
            <a:ext cx="8985250" cy="3968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r" defTabSz="449263">
              <a:spcBef>
                <a:spcPts val="1000"/>
              </a:spcBef>
              <a:buClr>
                <a:srgbClr val="0000CC"/>
              </a:buClr>
              <a:buSzPct val="100000"/>
              <a:buFont typeface="Arial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sz="2000" b="1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Arial Unicode MS" pitchFamily="34" charset="-128"/>
                <a:cs typeface="Arial Unicode MS" pitchFamily="34" charset="-128"/>
              </a:rPr>
              <a:t>Департамент финансов администрации города Нефтеюганска</a:t>
            </a:r>
          </a:p>
        </p:txBody>
      </p:sp>
      <p:sp>
        <p:nvSpPr>
          <p:cNvPr id="27" name="Line 2"/>
          <p:cNvSpPr>
            <a:spLocks noChangeShapeType="1"/>
          </p:cNvSpPr>
          <p:nvPr/>
        </p:nvSpPr>
        <p:spPr bwMode="auto">
          <a:xfrm>
            <a:off x="725488" y="396875"/>
            <a:ext cx="9180512" cy="1588"/>
          </a:xfrm>
          <a:prstGeom prst="line">
            <a:avLst/>
          </a:prstGeom>
          <a:noFill/>
          <a:ln w="57240">
            <a:solidFill>
              <a:srgbClr val="0000CC"/>
            </a:solidFill>
            <a:miter lim="800000"/>
            <a:headEnd/>
            <a:tailEnd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800" kern="0">
              <a:solidFill>
                <a:srgbClr val="333399"/>
              </a:solidFill>
              <a:cs typeface="Arial" charset="0"/>
            </a:endParaRPr>
          </a:p>
        </p:txBody>
      </p:sp>
      <p:sp>
        <p:nvSpPr>
          <p:cNvPr id="76812" name="Text Box 14"/>
          <p:cNvSpPr txBox="1">
            <a:spLocks noChangeArrowheads="1"/>
          </p:cNvSpPr>
          <p:nvPr/>
        </p:nvSpPr>
        <p:spPr bwMode="auto">
          <a:xfrm>
            <a:off x="3652838" y="2216150"/>
            <a:ext cx="1127125" cy="34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000" tIns="18000" rIns="18000" bIns="18000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ru-RU" altLang="ru-RU" sz="2000" b="1" u="sng"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ЦЕЛЬ:</a:t>
            </a:r>
          </a:p>
        </p:txBody>
      </p:sp>
      <p:sp>
        <p:nvSpPr>
          <p:cNvPr id="16" name="AutoShape 18"/>
          <p:cNvSpPr>
            <a:spLocks noChangeArrowheads="1"/>
          </p:cNvSpPr>
          <p:nvPr/>
        </p:nvSpPr>
        <p:spPr bwMode="auto">
          <a:xfrm>
            <a:off x="4976763" y="1572610"/>
            <a:ext cx="4296717" cy="1792841"/>
          </a:xfrm>
          <a:prstGeom prst="roundRect">
            <a:avLst>
              <a:gd name="adj" fmla="val 16667"/>
            </a:avLst>
          </a:prstGeom>
          <a:solidFill>
            <a:schemeClr val="bg1">
              <a:lumMod val="75000"/>
            </a:schemeClr>
          </a:solidFill>
          <a:ln w="19050" algn="ctr">
            <a:noFill/>
            <a:round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anchor="ctr"/>
          <a:lstStyle/>
          <a:p>
            <a:pPr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500" b="1" dirty="0">
                <a:solidFill>
                  <a:srgbClr val="000000"/>
                </a:solidFill>
                <a:effectLst/>
                <a:cs typeface="Arial" charset="0"/>
              </a:rPr>
              <a:t>Формирование эффективной системы управления муниципальным имуществом города Нефтеюганска, позволяющей обеспечить оптимальный состав имущества для исполнения полномочий органами местного самоуправления, достоверный учет и контроль использования муниципального имущества, в том числе земельных участков</a:t>
            </a:r>
          </a:p>
        </p:txBody>
      </p:sp>
      <p:sp>
        <p:nvSpPr>
          <p:cNvPr id="76816" name="Text Box 14"/>
          <p:cNvSpPr txBox="1">
            <a:spLocks noChangeArrowheads="1"/>
          </p:cNvSpPr>
          <p:nvPr/>
        </p:nvSpPr>
        <p:spPr bwMode="auto">
          <a:xfrm>
            <a:off x="325438" y="4005263"/>
            <a:ext cx="1255712" cy="344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000" tIns="18000" rIns="18000" bIns="18000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ru-RU" altLang="ru-RU" sz="2000" b="1" u="sng"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ЗАДАЧИ:</a:t>
            </a:r>
          </a:p>
        </p:txBody>
      </p:sp>
      <p:sp>
        <p:nvSpPr>
          <p:cNvPr id="18" name="AutoShape 18"/>
          <p:cNvSpPr>
            <a:spLocks noChangeArrowheads="1"/>
          </p:cNvSpPr>
          <p:nvPr/>
        </p:nvSpPr>
        <p:spPr bwMode="auto">
          <a:xfrm>
            <a:off x="2102023" y="3465376"/>
            <a:ext cx="7399710" cy="2284685"/>
          </a:xfrm>
          <a:prstGeom prst="roundRect">
            <a:avLst>
              <a:gd name="adj" fmla="val 16667"/>
            </a:avLst>
          </a:prstGeom>
          <a:solidFill>
            <a:schemeClr val="bg1">
              <a:lumMod val="85000"/>
            </a:schemeClr>
          </a:solidFill>
          <a:ln w="19050" algn="ctr">
            <a:noFill/>
            <a:round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anchor="ctr"/>
          <a:lstStyle/>
          <a:p>
            <a:pPr marL="171450" indent="-171450" algn="l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lang="ru-RU" sz="1400" b="1" i="1" dirty="0">
                <a:solidFill>
                  <a:srgbClr val="000000"/>
                </a:solidFill>
                <a:effectLst/>
                <a:cs typeface="Arial" charset="0"/>
              </a:rPr>
              <a:t>Совершенствование системы управления муниципальным имуществом города Нефтеюганска</a:t>
            </a:r>
          </a:p>
          <a:p>
            <a:pPr marL="171450" indent="-171450" algn="l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endParaRPr lang="ru-RU" sz="1400" b="1" i="1" dirty="0">
              <a:solidFill>
                <a:srgbClr val="000000"/>
              </a:solidFill>
              <a:effectLst/>
              <a:cs typeface="Arial" charset="0"/>
            </a:endParaRPr>
          </a:p>
          <a:p>
            <a:pPr marL="171450" indent="-171450" algn="l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lang="ru-RU" sz="1400" b="1" i="1" dirty="0">
                <a:solidFill>
                  <a:srgbClr val="000000"/>
                </a:solidFill>
                <a:effectLst/>
                <a:cs typeface="Arial" charset="0"/>
              </a:rPr>
              <a:t>Качественное улучшение и расширение материально-технической базы объектов муниципальной собственности путем строительства новых, реконструкции и капитального ремонта существующих объектов, и иных мероприятий по объектам находящимся в составе муниципальной казны города Нефтеюганска или переданных на праве оперативного управления органам администрации города Нефтеюганска</a:t>
            </a:r>
          </a:p>
          <a:p>
            <a:pPr algn="l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ru-RU" sz="1400" b="1" i="1" dirty="0">
              <a:solidFill>
                <a:srgbClr val="000000"/>
              </a:solidFill>
              <a:effectLst/>
              <a:cs typeface="Arial" charset="0"/>
            </a:endParaRPr>
          </a:p>
          <a:p>
            <a:pPr marL="171450" indent="-171450" algn="l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lang="ru-RU" sz="1400" b="1" i="1" dirty="0">
                <a:solidFill>
                  <a:srgbClr val="000000"/>
                </a:solidFill>
                <a:effectLst/>
                <a:cs typeface="Arial" charset="0"/>
              </a:rPr>
              <a:t>Страхование имущества, находящегося в собственности города, в целях обеспечения его сохранности и  смягчения последствий чрезвычайных ситуаций природного и техногенного характера на территории города Нефтеюганска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725487" y="368226"/>
            <a:ext cx="9247485" cy="1200329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r">
              <a:defRPr/>
            </a:pPr>
            <a:r>
              <a:rPr lang="ru-RU" sz="2400" b="1" dirty="0">
                <a:solidFill>
                  <a:schemeClr val="tx1"/>
                </a:solidFill>
                <a:effectLst/>
              </a:rPr>
              <a:t>Расходы на реализацию муниципальной программы «Управление муниципальным имуществом города Нефтеюганска на 2014-2020 годы»</a:t>
            </a:r>
          </a:p>
        </p:txBody>
      </p:sp>
      <p:pic>
        <p:nvPicPr>
          <p:cNvPr id="76821" name="Picture 39" descr="http://www.kerdos.gr/media/1277368/taiped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3050" y="1223963"/>
            <a:ext cx="2986088" cy="2241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23" name="Таблица 22"/>
          <p:cNvGraphicFramePr>
            <a:graphicFrameLocks noGrp="1"/>
          </p:cNvGraphicFramePr>
          <p:nvPr/>
        </p:nvGraphicFramePr>
        <p:xfrm>
          <a:off x="792163" y="5876925"/>
          <a:ext cx="8234362" cy="828675"/>
        </p:xfrm>
        <a:graphic>
          <a:graphicData uri="http://schemas.openxmlformats.org/drawingml/2006/table">
            <a:tbl>
              <a:tblPr/>
              <a:tblGrid>
                <a:gridCol w="4751780"/>
                <a:gridCol w="1151947"/>
                <a:gridCol w="1151947"/>
                <a:gridCol w="1178688"/>
              </a:tblGrid>
              <a:tr h="21655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algn="ctr" defTabSz="914400" rtl="0" eaLnBrk="1" fontAlgn="b" latinLnBrk="0" hangingPunct="1"/>
                      <a:r>
                        <a:rPr lang="ru-RU" sz="1200" b="1" i="1" u="none" strike="noStrike" kern="1200" dirty="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подпрограммы</a:t>
                      </a:r>
                      <a:endParaRPr lang="ru-RU" sz="1200" b="1" i="1" u="none" strike="noStrike" kern="1200" dirty="0">
                        <a:solidFill>
                          <a:srgbClr val="000000"/>
                        </a:solidFill>
                        <a:latin typeface="Times New Roman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i="1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2018 год</a:t>
                      </a:r>
                      <a:endParaRPr lang="ru-RU" sz="1200" b="1" i="1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ru-RU" sz="1200" b="1" i="1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2019 год</a:t>
                      </a:r>
                      <a:endParaRPr lang="ru-RU" sz="1200" b="1" i="1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ru-RU" sz="1200" b="1" i="1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2020 год</a:t>
                      </a:r>
                      <a:endParaRPr lang="ru-RU" sz="1200" b="1" i="1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50000"/>
                      </a:schemeClr>
                    </a:solidFill>
                  </a:tcPr>
                </a:tc>
              </a:tr>
              <a:tr h="26710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eaLnBrk="1" hangingPunct="1">
                        <a:spcBef>
                          <a:spcPct val="50000"/>
                        </a:spcBef>
                        <a:buFontTx/>
                        <a:buNone/>
                      </a:pPr>
                      <a:r>
                        <a:rPr lang="ru-RU" altLang="ru-RU" sz="1200" b="1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Всего, в том числе:</a:t>
                      </a:r>
                      <a:endParaRPr lang="ru-RU" altLang="ru-RU" sz="1200" b="1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50 353 200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4" marR="9524" marT="9531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50 477 800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50 498 300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4501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Управление </a:t>
                      </a:r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муниципальным имуществом города Нефтеюганска на 2014-2020 </a:t>
                      </a:r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годы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4" marR="9524" marT="953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50 353 200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4" marR="9524" marT="9531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50 477 800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50 498 300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2" descr="Рисунок155555 копия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8756" y="-33933"/>
            <a:ext cx="9993560" cy="68919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 prstMaterial="matte">
            <a:bevelT/>
            <a:bevelB/>
          </a:sp3d>
          <a:extLst/>
        </p:spPr>
      </p:pic>
      <p:sp>
        <p:nvSpPr>
          <p:cNvPr id="77827" name="Text Box 5"/>
          <p:cNvSpPr txBox="1">
            <a:spLocks noChangeArrowheads="1"/>
          </p:cNvSpPr>
          <p:nvPr/>
        </p:nvSpPr>
        <p:spPr bwMode="auto">
          <a:xfrm>
            <a:off x="2063750" y="1981200"/>
            <a:ext cx="8255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ru-RU" altLang="ru-RU" sz="1400" b="1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77828" name="Text Box 6"/>
          <p:cNvSpPr txBox="1">
            <a:spLocks noChangeArrowheads="1"/>
          </p:cNvSpPr>
          <p:nvPr/>
        </p:nvSpPr>
        <p:spPr bwMode="auto">
          <a:xfrm>
            <a:off x="4017963" y="2852738"/>
            <a:ext cx="198437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200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77829" name="Text Box 10"/>
          <p:cNvSpPr txBox="1">
            <a:spLocks noChangeArrowheads="1"/>
          </p:cNvSpPr>
          <p:nvPr/>
        </p:nvSpPr>
        <p:spPr bwMode="auto">
          <a:xfrm>
            <a:off x="6062663" y="3068638"/>
            <a:ext cx="198437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200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20489" name="Line 20"/>
          <p:cNvSpPr>
            <a:spLocks noChangeShapeType="1"/>
          </p:cNvSpPr>
          <p:nvPr/>
        </p:nvSpPr>
        <p:spPr bwMode="auto">
          <a:xfrm flipV="1">
            <a:off x="1833563" y="2205038"/>
            <a:ext cx="3041650" cy="2519362"/>
          </a:xfrm>
          <a:prstGeom prst="line">
            <a:avLst/>
          </a:prstGeom>
          <a:noFill/>
          <a:ln>
            <a:noFill/>
          </a:ln>
          <a:extLst/>
        </p:spPr>
        <p:txBody>
          <a:bodyPr anchor="ctr" anchorCtr="1">
            <a:spAutoFit/>
          </a:bodyPr>
          <a:lstStyle/>
          <a:p>
            <a:pPr>
              <a:defRPr/>
            </a:pPr>
            <a:endParaRPr lang="ru-RU"/>
          </a:p>
        </p:txBody>
      </p:sp>
      <p:sp>
        <p:nvSpPr>
          <p:cNvPr id="20490" name="Line 21"/>
          <p:cNvSpPr>
            <a:spLocks noChangeShapeType="1"/>
          </p:cNvSpPr>
          <p:nvPr/>
        </p:nvSpPr>
        <p:spPr bwMode="auto">
          <a:xfrm flipV="1">
            <a:off x="1833563" y="2205038"/>
            <a:ext cx="3041650" cy="2519362"/>
          </a:xfrm>
          <a:prstGeom prst="line">
            <a:avLst/>
          </a:prstGeom>
          <a:noFill/>
          <a:ln>
            <a:noFill/>
          </a:ln>
          <a:extLst/>
        </p:spPr>
        <p:txBody>
          <a:bodyPr anchor="ctr" anchorCtr="1">
            <a:spAutoFit/>
          </a:bodyPr>
          <a:lstStyle/>
          <a:p>
            <a:pPr>
              <a:defRPr/>
            </a:pPr>
            <a:endParaRPr lang="ru-RU"/>
          </a:p>
        </p:txBody>
      </p:sp>
      <p:pic>
        <p:nvPicPr>
          <p:cNvPr id="77832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438" y="0"/>
            <a:ext cx="500062" cy="622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26" name="Text Box 3"/>
          <p:cNvSpPr txBox="1">
            <a:spLocks noChangeArrowheads="1"/>
          </p:cNvSpPr>
          <p:nvPr/>
        </p:nvSpPr>
        <p:spPr bwMode="auto">
          <a:xfrm>
            <a:off x="900113" y="0"/>
            <a:ext cx="8985250" cy="3968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r" defTabSz="449263">
              <a:spcBef>
                <a:spcPts val="1000"/>
              </a:spcBef>
              <a:buClr>
                <a:srgbClr val="0000CC"/>
              </a:buClr>
              <a:buSzPct val="100000"/>
              <a:buFont typeface="Arial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sz="2000" b="1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Arial Unicode MS" pitchFamily="34" charset="-128"/>
                <a:cs typeface="Arial Unicode MS" pitchFamily="34" charset="-128"/>
              </a:rPr>
              <a:t>Департамент финансов администрации города Нефтеюганска</a:t>
            </a:r>
          </a:p>
        </p:txBody>
      </p:sp>
      <p:sp>
        <p:nvSpPr>
          <p:cNvPr id="27" name="Line 2"/>
          <p:cNvSpPr>
            <a:spLocks noChangeShapeType="1"/>
          </p:cNvSpPr>
          <p:nvPr/>
        </p:nvSpPr>
        <p:spPr bwMode="auto">
          <a:xfrm>
            <a:off x="725488" y="396875"/>
            <a:ext cx="9180512" cy="1588"/>
          </a:xfrm>
          <a:prstGeom prst="line">
            <a:avLst/>
          </a:prstGeom>
          <a:noFill/>
          <a:ln w="57240">
            <a:solidFill>
              <a:srgbClr val="0000CC"/>
            </a:solidFill>
            <a:miter lim="800000"/>
            <a:headEnd/>
            <a:tailEnd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800" kern="0">
              <a:solidFill>
                <a:srgbClr val="333399"/>
              </a:solidFill>
              <a:cs typeface="Arial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-20637" y="656451"/>
            <a:ext cx="9906000" cy="1200329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ru-RU" sz="2400" b="1" dirty="0">
                <a:solidFill>
                  <a:schemeClr val="tx1"/>
                </a:solidFill>
                <a:effectLst/>
              </a:rPr>
              <a:t>Результаты достижения целей муниципальной программы </a:t>
            </a:r>
            <a:r>
              <a:rPr lang="ru-RU" sz="2400" b="1" dirty="0">
                <a:solidFill>
                  <a:srgbClr val="000000"/>
                </a:solidFill>
                <a:effectLst/>
              </a:rPr>
              <a:t>«Управление муниципальным имуществом города Нефтеюганска на 2014-2020 годы»</a:t>
            </a:r>
          </a:p>
        </p:txBody>
      </p:sp>
      <p:graphicFrame>
        <p:nvGraphicFramePr>
          <p:cNvPr id="14" name="Таблица 13"/>
          <p:cNvGraphicFramePr>
            <a:graphicFrameLocks noGrp="1"/>
          </p:cNvGraphicFramePr>
          <p:nvPr/>
        </p:nvGraphicFramePr>
        <p:xfrm>
          <a:off x="109538" y="2143125"/>
          <a:ext cx="9756775" cy="4113259"/>
        </p:xfrm>
        <a:graphic>
          <a:graphicData uri="http://schemas.openxmlformats.org/drawingml/2006/table">
            <a:tbl>
              <a:tblPr/>
              <a:tblGrid>
                <a:gridCol w="6480175"/>
                <a:gridCol w="1081087"/>
                <a:gridCol w="719138"/>
                <a:gridCol w="792162"/>
                <a:gridCol w="684213"/>
              </a:tblGrid>
              <a:tr h="365753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Наименование показателей результатов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F7F7F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Базовый показатель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F7F7F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2018 год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F7F7F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2019 год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F7F7F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2020 год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F7F7F"/>
                    </a:solidFill>
                  </a:tcPr>
                </a:tc>
              </a:tr>
              <a:tr h="353953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12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Увеличение доли объектов управления муниципального имущества, для которых определена целевая функция, в том числе: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60300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хозяйственные  общества, акции (доли) которых находятся в собственности муниципального образования 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85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426963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Снижение удельного веса неиспользуемого недвижимого имущества  в общем количестве  недвижимого имущества города 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0,2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0,2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0,2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670548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Снижение удельного веса расходов на предпродажную подготовку имущества в общем объёме средств, полученных от реализации имущества, в том числе от приватизации муниципального имущества</a:t>
                      </a:r>
                      <a:endParaRPr kumimoji="0" lang="ru-RU" alt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0,3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0,2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0,2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0,2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502911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Увеличение доли объектов недвижимого имущества, на которые зарегистрировано право собственности  муниципального образования в общем объеме объектов, подлежащих государственной регистрации за исключением земельных участков 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77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kumimoji="0" lang="ru-RU" alt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502911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Увеличение удельного веса недвижимого имущества, на которое зарегистрировано право оперативного управления в общем количестве объектов, по которым принято решение о передаче в оперативное управление 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62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kumimoji="0" lang="ru-RU" alt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502911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Увеличение удельного веса объектов недвижимости муниципального образования, на которые зарегистрировано право хозяйственного ведения, в общем количестве объектов недвижимости по которым принято решение о закреплении в хозяйственное ведение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6,4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90</a:t>
                      </a:r>
                      <a:endParaRPr kumimoji="0" lang="ru-RU" alt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kumimoji="0" lang="ru-RU" alt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426963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Коэффициент технической готовности автомобильного транспорта, предоставляемого органам местного самоуправления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0,94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0,98</a:t>
                      </a:r>
                      <a:endParaRPr kumimoji="0" lang="ru-RU" alt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0,98</a:t>
                      </a:r>
                      <a:endParaRPr kumimoji="0" lang="ru-RU" alt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0,98</a:t>
                      </a:r>
                      <a:endParaRPr kumimoji="0" lang="ru-RU" alt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2" descr="Рисунок155555 копия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32893" y="0"/>
            <a:ext cx="9918256" cy="68919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 prstMaterial="matte">
            <a:bevelT/>
            <a:bevelB/>
          </a:sp3d>
          <a:extLst/>
        </p:spPr>
      </p:pic>
      <p:sp>
        <p:nvSpPr>
          <p:cNvPr id="78851" name="Text Box 5"/>
          <p:cNvSpPr txBox="1">
            <a:spLocks noChangeArrowheads="1"/>
          </p:cNvSpPr>
          <p:nvPr/>
        </p:nvSpPr>
        <p:spPr bwMode="auto">
          <a:xfrm>
            <a:off x="2063750" y="1981200"/>
            <a:ext cx="8255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ru-RU" altLang="ru-RU" sz="1400" b="1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78852" name="Text Box 6"/>
          <p:cNvSpPr txBox="1">
            <a:spLocks noChangeArrowheads="1"/>
          </p:cNvSpPr>
          <p:nvPr/>
        </p:nvSpPr>
        <p:spPr bwMode="auto">
          <a:xfrm>
            <a:off x="4017963" y="2852738"/>
            <a:ext cx="198437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200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78853" name="AutoShape 9"/>
          <p:cNvSpPr>
            <a:spLocks noChangeArrowheads="1"/>
          </p:cNvSpPr>
          <p:nvPr/>
        </p:nvSpPr>
        <p:spPr bwMode="auto">
          <a:xfrm>
            <a:off x="5186363" y="1916113"/>
            <a:ext cx="990600" cy="609600"/>
          </a:xfrm>
          <a:prstGeom prst="wedgeRectCallout">
            <a:avLst>
              <a:gd name="adj1" fmla="val -43750"/>
              <a:gd name="adj2" fmla="val 70000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 anchorCtr="1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ru-RU" altLang="ru-RU" sz="2400" b="1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78854" name="Text Box 10"/>
          <p:cNvSpPr txBox="1">
            <a:spLocks noChangeArrowheads="1"/>
          </p:cNvSpPr>
          <p:nvPr/>
        </p:nvSpPr>
        <p:spPr bwMode="auto">
          <a:xfrm>
            <a:off x="6062663" y="3068638"/>
            <a:ext cx="198437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200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20489" name="Line 20"/>
          <p:cNvSpPr>
            <a:spLocks noChangeShapeType="1"/>
          </p:cNvSpPr>
          <p:nvPr/>
        </p:nvSpPr>
        <p:spPr bwMode="auto">
          <a:xfrm flipV="1">
            <a:off x="1833563" y="2205038"/>
            <a:ext cx="3041650" cy="2519362"/>
          </a:xfrm>
          <a:prstGeom prst="line">
            <a:avLst/>
          </a:prstGeom>
          <a:noFill/>
          <a:ln>
            <a:noFill/>
          </a:ln>
          <a:extLst/>
        </p:spPr>
        <p:txBody>
          <a:bodyPr anchor="ctr" anchorCtr="1">
            <a:spAutoFit/>
          </a:bodyPr>
          <a:lstStyle/>
          <a:p>
            <a:pPr>
              <a:defRPr/>
            </a:pPr>
            <a:endParaRPr lang="ru-RU">
              <a:solidFill>
                <a:srgbClr val="333399"/>
              </a:solidFill>
            </a:endParaRPr>
          </a:p>
        </p:txBody>
      </p:sp>
      <p:sp>
        <p:nvSpPr>
          <p:cNvPr id="20490" name="Line 21"/>
          <p:cNvSpPr>
            <a:spLocks noChangeShapeType="1"/>
          </p:cNvSpPr>
          <p:nvPr/>
        </p:nvSpPr>
        <p:spPr bwMode="auto">
          <a:xfrm flipV="1">
            <a:off x="1833563" y="2205038"/>
            <a:ext cx="3041650" cy="2519362"/>
          </a:xfrm>
          <a:prstGeom prst="line">
            <a:avLst/>
          </a:prstGeom>
          <a:noFill/>
          <a:ln>
            <a:noFill/>
          </a:ln>
          <a:extLst/>
        </p:spPr>
        <p:txBody>
          <a:bodyPr anchor="ctr" anchorCtr="1">
            <a:spAutoFit/>
          </a:bodyPr>
          <a:lstStyle/>
          <a:p>
            <a:pPr>
              <a:defRPr/>
            </a:pPr>
            <a:endParaRPr lang="ru-RU">
              <a:solidFill>
                <a:srgbClr val="333399"/>
              </a:solidFill>
            </a:endParaRPr>
          </a:p>
        </p:txBody>
      </p:sp>
      <p:pic>
        <p:nvPicPr>
          <p:cNvPr id="78857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438" y="0"/>
            <a:ext cx="500062" cy="622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26" name="Text Box 3"/>
          <p:cNvSpPr txBox="1">
            <a:spLocks noChangeArrowheads="1"/>
          </p:cNvSpPr>
          <p:nvPr/>
        </p:nvSpPr>
        <p:spPr bwMode="auto">
          <a:xfrm>
            <a:off x="900113" y="0"/>
            <a:ext cx="8985250" cy="3968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r" defTabSz="449263">
              <a:spcBef>
                <a:spcPts val="1000"/>
              </a:spcBef>
              <a:buClr>
                <a:srgbClr val="0000CC"/>
              </a:buClr>
              <a:buSzPct val="100000"/>
              <a:buFont typeface="Arial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sz="2000" b="1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Arial Unicode MS" pitchFamily="34" charset="-128"/>
                <a:cs typeface="Arial Unicode MS" pitchFamily="34" charset="-128"/>
              </a:rPr>
              <a:t>Департамент финансов администрации города Нефтеюганска</a:t>
            </a:r>
          </a:p>
        </p:txBody>
      </p:sp>
      <p:sp>
        <p:nvSpPr>
          <p:cNvPr id="27" name="Line 2"/>
          <p:cNvSpPr>
            <a:spLocks noChangeShapeType="1"/>
          </p:cNvSpPr>
          <p:nvPr/>
        </p:nvSpPr>
        <p:spPr bwMode="auto">
          <a:xfrm>
            <a:off x="725488" y="396875"/>
            <a:ext cx="9180512" cy="1588"/>
          </a:xfrm>
          <a:prstGeom prst="line">
            <a:avLst/>
          </a:prstGeom>
          <a:noFill/>
          <a:ln w="57240">
            <a:solidFill>
              <a:srgbClr val="0000CC"/>
            </a:solidFill>
            <a:miter lim="800000"/>
            <a:headEnd/>
            <a:tailEnd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800" kern="0">
              <a:solidFill>
                <a:srgbClr val="333399"/>
              </a:solidFill>
              <a:cs typeface="Arial" charset="0"/>
            </a:endParaRPr>
          </a:p>
        </p:txBody>
      </p:sp>
      <p:sp>
        <p:nvSpPr>
          <p:cNvPr id="78860" name="Прямоугольник 11"/>
          <p:cNvSpPr>
            <a:spLocks noChangeArrowheads="1"/>
          </p:cNvSpPr>
          <p:nvPr/>
        </p:nvSpPr>
        <p:spPr bwMode="auto">
          <a:xfrm>
            <a:off x="82550" y="568325"/>
            <a:ext cx="970597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b="1">
                <a:effectLst/>
                <a:latin typeface="Times New Roman" pitchFamily="18" charset="0"/>
              </a:rPr>
              <a:t>КОНТАКТНАЯ ИНФОРМАЦИЯ: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1385888" y="3778250"/>
            <a:ext cx="7200900" cy="157003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sz="3200" b="1" dirty="0">
                <a:ln w="11430"/>
                <a:solidFill>
                  <a:srgbClr val="0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Times New Roman" pitchFamily="18" charset="0"/>
              </a:rPr>
              <a:t>Департамент финансов администрации города Нефтеюганска</a:t>
            </a:r>
            <a:endParaRPr lang="ru-RU" sz="3000" dirty="0">
              <a:solidFill>
                <a:srgbClr val="000000"/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36513" y="5468938"/>
            <a:ext cx="5186362" cy="1014412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defRPr/>
            </a:pPr>
            <a:r>
              <a:rPr lang="ru-RU" sz="2000" dirty="0">
                <a:ln w="11430"/>
                <a:solidFill>
                  <a:srgbClr val="0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Times New Roman" pitchFamily="18" charset="0"/>
              </a:rPr>
              <a:t>2 микрорайон, дом 25, г. Нефтеюганск,</a:t>
            </a:r>
          </a:p>
          <a:p>
            <a:pPr algn="l">
              <a:defRPr/>
            </a:pPr>
            <a:r>
              <a:rPr lang="ru-RU" sz="2000" dirty="0">
                <a:ln w="11430"/>
                <a:solidFill>
                  <a:srgbClr val="0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Times New Roman" pitchFamily="18" charset="0"/>
              </a:rPr>
              <a:t> Ханты-Мансийский автономный округ-Югра (Тюменская область), 626430 </a:t>
            </a:r>
            <a:endParaRPr lang="ru-RU" sz="2000" dirty="0">
              <a:solidFill>
                <a:srgbClr val="000000"/>
              </a:solidFill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5822950" y="5445125"/>
            <a:ext cx="3983038" cy="1016000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defRPr/>
            </a:pPr>
            <a:r>
              <a:rPr lang="ru-RU" sz="2000" dirty="0">
                <a:ln w="11430"/>
                <a:solidFill>
                  <a:srgbClr val="0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Times New Roman" pitchFamily="18" charset="0"/>
              </a:rPr>
              <a:t>Телефон: (3463) 23-70-60</a:t>
            </a:r>
          </a:p>
          <a:p>
            <a:pPr algn="l">
              <a:defRPr/>
            </a:pPr>
            <a:r>
              <a:rPr lang="ru-RU" sz="2000" dirty="0">
                <a:ln w="11430"/>
                <a:solidFill>
                  <a:srgbClr val="0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Times New Roman" pitchFamily="18" charset="0"/>
              </a:rPr>
              <a:t>Факс: (3463) 23-77-74</a:t>
            </a:r>
          </a:p>
          <a:p>
            <a:pPr algn="l">
              <a:defRPr/>
            </a:pPr>
            <a:r>
              <a:rPr lang="ru-RU" sz="2000" dirty="0">
                <a:ln w="11430"/>
                <a:solidFill>
                  <a:srgbClr val="0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Times New Roman" pitchFamily="18" charset="0"/>
              </a:rPr>
              <a:t> </a:t>
            </a:r>
            <a:r>
              <a:rPr lang="en-US" sz="2000" dirty="0">
                <a:ln w="11430"/>
                <a:solidFill>
                  <a:srgbClr val="0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Times New Roman" pitchFamily="18" charset="0"/>
              </a:rPr>
              <a:t>E-mail</a:t>
            </a:r>
            <a:r>
              <a:rPr lang="ru-RU" sz="2000" dirty="0">
                <a:ln w="11430"/>
                <a:solidFill>
                  <a:srgbClr val="0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Times New Roman" pitchFamily="18" charset="0"/>
              </a:rPr>
              <a:t>:</a:t>
            </a:r>
            <a:r>
              <a:rPr lang="en-US" sz="2000" u="sng" dirty="0" err="1">
                <a:effectLst/>
              </a:rPr>
              <a:t>depfin</a:t>
            </a:r>
            <a:r>
              <a:rPr lang="ru-RU" sz="2000" u="sng" dirty="0">
                <a:effectLst/>
              </a:rPr>
              <a:t>@admugansk.ru</a:t>
            </a:r>
            <a:endParaRPr lang="ru-RU" sz="2000" dirty="0">
              <a:ln w="11430"/>
              <a:solidFill>
                <a:srgbClr val="3333FF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cs typeface="Times New Roman" pitchFamily="18" charset="0"/>
            </a:endParaRPr>
          </a:p>
        </p:txBody>
      </p:sp>
      <p:pic>
        <p:nvPicPr>
          <p:cNvPr id="78864" name="Picture 12" descr="Фото 18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86038" y="1085850"/>
            <a:ext cx="4754562" cy="269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2" descr="Рисунок155555 копия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21307"/>
            <a:ext cx="9993058" cy="6878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 prstMaterial="matte">
            <a:bevelT/>
            <a:bevelB/>
          </a:sp3d>
          <a:extLst/>
        </p:spPr>
      </p:pic>
      <p:sp>
        <p:nvSpPr>
          <p:cNvPr id="24579" name="Text Box 6"/>
          <p:cNvSpPr txBox="1">
            <a:spLocks noChangeArrowheads="1"/>
          </p:cNvSpPr>
          <p:nvPr/>
        </p:nvSpPr>
        <p:spPr bwMode="auto">
          <a:xfrm>
            <a:off x="4017963" y="2852738"/>
            <a:ext cx="198437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200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24580" name="AutoShape 9"/>
          <p:cNvSpPr>
            <a:spLocks noChangeArrowheads="1"/>
          </p:cNvSpPr>
          <p:nvPr/>
        </p:nvSpPr>
        <p:spPr bwMode="auto">
          <a:xfrm>
            <a:off x="5186363" y="1916113"/>
            <a:ext cx="990600" cy="609600"/>
          </a:xfrm>
          <a:prstGeom prst="wedgeRectCallout">
            <a:avLst>
              <a:gd name="adj1" fmla="val -43750"/>
              <a:gd name="adj2" fmla="val 70000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 anchorCtr="1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ru-RU" altLang="ru-RU" sz="2400" b="1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24581" name="Text Box 10"/>
          <p:cNvSpPr txBox="1">
            <a:spLocks noChangeArrowheads="1"/>
          </p:cNvSpPr>
          <p:nvPr/>
        </p:nvSpPr>
        <p:spPr bwMode="auto">
          <a:xfrm>
            <a:off x="6062663" y="3068638"/>
            <a:ext cx="198437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200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28682" name="Line 20"/>
          <p:cNvSpPr>
            <a:spLocks noChangeShapeType="1"/>
          </p:cNvSpPr>
          <p:nvPr/>
        </p:nvSpPr>
        <p:spPr bwMode="auto">
          <a:xfrm flipV="1">
            <a:off x="1833563" y="2205038"/>
            <a:ext cx="3041650" cy="2519362"/>
          </a:xfrm>
          <a:prstGeom prst="line">
            <a:avLst/>
          </a:prstGeom>
          <a:noFill/>
          <a:ln>
            <a:noFill/>
          </a:ln>
          <a:extLst/>
        </p:spPr>
        <p:txBody>
          <a:bodyPr anchor="ctr" anchorCtr="1">
            <a:spAutoFit/>
          </a:bodyPr>
          <a:lstStyle/>
          <a:p>
            <a:pPr>
              <a:defRPr/>
            </a:pPr>
            <a:endParaRPr lang="ru-RU"/>
          </a:p>
        </p:txBody>
      </p:sp>
      <p:sp>
        <p:nvSpPr>
          <p:cNvPr id="28683" name="Line 21"/>
          <p:cNvSpPr>
            <a:spLocks noChangeShapeType="1"/>
          </p:cNvSpPr>
          <p:nvPr/>
        </p:nvSpPr>
        <p:spPr bwMode="auto">
          <a:xfrm flipV="1">
            <a:off x="1833563" y="2205038"/>
            <a:ext cx="3041650" cy="2519362"/>
          </a:xfrm>
          <a:prstGeom prst="line">
            <a:avLst/>
          </a:prstGeom>
          <a:noFill/>
          <a:ln>
            <a:noFill/>
          </a:ln>
          <a:extLst/>
        </p:spPr>
        <p:txBody>
          <a:bodyPr anchor="ctr" anchorCtr="1">
            <a:spAutoFit/>
          </a:bodyPr>
          <a:lstStyle/>
          <a:p>
            <a:pPr>
              <a:defRPr/>
            </a:pPr>
            <a:endParaRPr lang="ru-RU"/>
          </a:p>
        </p:txBody>
      </p:sp>
      <p:pic>
        <p:nvPicPr>
          <p:cNvPr id="24584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438" y="0"/>
            <a:ext cx="500062" cy="622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26" name="Text Box 3"/>
          <p:cNvSpPr txBox="1">
            <a:spLocks noChangeArrowheads="1"/>
          </p:cNvSpPr>
          <p:nvPr/>
        </p:nvSpPr>
        <p:spPr bwMode="auto">
          <a:xfrm>
            <a:off x="900113" y="0"/>
            <a:ext cx="8985250" cy="3968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r" defTabSz="449263">
              <a:spcBef>
                <a:spcPts val="1000"/>
              </a:spcBef>
              <a:buClr>
                <a:srgbClr val="0000CC"/>
              </a:buClr>
              <a:buSzPct val="100000"/>
              <a:buFont typeface="Arial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sz="2000" b="1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Arial Unicode MS" pitchFamily="34" charset="-128"/>
                <a:cs typeface="Arial Unicode MS" pitchFamily="34" charset="-128"/>
              </a:rPr>
              <a:t>Департамент финансов администрации города Нефтеюганска</a:t>
            </a:r>
          </a:p>
        </p:txBody>
      </p:sp>
      <p:sp>
        <p:nvSpPr>
          <p:cNvPr id="27" name="Line 2"/>
          <p:cNvSpPr>
            <a:spLocks noChangeShapeType="1"/>
          </p:cNvSpPr>
          <p:nvPr/>
        </p:nvSpPr>
        <p:spPr bwMode="auto">
          <a:xfrm>
            <a:off x="725488" y="396875"/>
            <a:ext cx="9180512" cy="1588"/>
          </a:xfrm>
          <a:prstGeom prst="line">
            <a:avLst/>
          </a:prstGeom>
          <a:noFill/>
          <a:ln w="57240">
            <a:solidFill>
              <a:srgbClr val="0000CC"/>
            </a:solidFill>
            <a:miter lim="800000"/>
            <a:headEnd/>
            <a:tailEnd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800" kern="0">
              <a:solidFill>
                <a:srgbClr val="333399"/>
              </a:solidFill>
              <a:cs typeface="Arial" charset="0"/>
            </a:endParaRPr>
          </a:p>
        </p:txBody>
      </p:sp>
      <p:graphicFrame>
        <p:nvGraphicFramePr>
          <p:cNvPr id="59" name="Схема 58"/>
          <p:cNvGraphicFramePr/>
          <p:nvPr/>
        </p:nvGraphicFramePr>
        <p:xfrm>
          <a:off x="3219597" y="2060848"/>
          <a:ext cx="6707795" cy="46805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21" name="AutoShape 16"/>
          <p:cNvSpPr>
            <a:spLocks noChangeArrowheads="1"/>
          </p:cNvSpPr>
          <p:nvPr/>
        </p:nvSpPr>
        <p:spPr bwMode="auto">
          <a:xfrm>
            <a:off x="708695" y="622300"/>
            <a:ext cx="9073008" cy="1293812"/>
          </a:xfrm>
          <a:prstGeom prst="roundRect">
            <a:avLst>
              <a:gd name="adj" fmla="val 16667"/>
            </a:avLst>
          </a:prstGeom>
          <a:solidFill>
            <a:srgbClr val="C00000"/>
          </a:solidFill>
          <a:ln w="19050" algn="ctr">
            <a:noFill/>
            <a:round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anchor="ctr"/>
          <a:lstStyle/>
          <a:p>
            <a:pPr algn="l">
              <a:spcBef>
                <a:spcPct val="50000"/>
              </a:spcBef>
              <a:defRPr/>
            </a:pPr>
            <a:r>
              <a:rPr lang="ru-RU" altLang="ru-RU" sz="3000" b="1" dirty="0">
                <a:solidFill>
                  <a:schemeClr val="bg1"/>
                </a:solidFill>
                <a:effectLst/>
                <a:cs typeface="Arial" charset="0"/>
              </a:rPr>
              <a:t>     Основные направления бюджетной политики города Нефтеюганска на 2018 год и на плановый период 2019-2020 годов:</a:t>
            </a:r>
          </a:p>
        </p:txBody>
      </p:sp>
      <p:grpSp>
        <p:nvGrpSpPr>
          <p:cNvPr id="31" name="Группа 129"/>
          <p:cNvGrpSpPr/>
          <p:nvPr/>
        </p:nvGrpSpPr>
        <p:grpSpPr>
          <a:xfrm>
            <a:off x="3354388" y="2420888"/>
            <a:ext cx="762793" cy="583185"/>
            <a:chOff x="5900762" y="718344"/>
            <a:chExt cx="638175" cy="642938"/>
          </a:xfrm>
          <a:solidFill>
            <a:srgbClr val="C00000"/>
          </a:solidFill>
        </p:grpSpPr>
        <p:sp>
          <p:nvSpPr>
            <p:cNvPr id="32" name="Freeform 546"/>
            <p:cNvSpPr>
              <a:spLocks noEditPoints="1"/>
            </p:cNvSpPr>
            <p:nvPr/>
          </p:nvSpPr>
          <p:spPr bwMode="auto">
            <a:xfrm>
              <a:off x="6145237" y="967582"/>
              <a:ext cx="147638" cy="147638"/>
            </a:xfrm>
            <a:custGeom>
              <a:avLst/>
              <a:gdLst/>
              <a:ahLst/>
              <a:cxnLst>
                <a:cxn ang="0">
                  <a:pos x="47" y="18"/>
                </a:cxn>
                <a:cxn ang="0">
                  <a:pos x="35" y="21"/>
                </a:cxn>
                <a:cxn ang="0">
                  <a:pos x="27" y="27"/>
                </a:cxn>
                <a:cxn ang="0">
                  <a:pos x="20" y="35"/>
                </a:cxn>
                <a:cxn ang="0">
                  <a:pos x="18" y="47"/>
                </a:cxn>
                <a:cxn ang="0">
                  <a:pos x="20" y="58"/>
                </a:cxn>
                <a:cxn ang="0">
                  <a:pos x="27" y="66"/>
                </a:cxn>
                <a:cxn ang="0">
                  <a:pos x="35" y="73"/>
                </a:cxn>
                <a:cxn ang="0">
                  <a:pos x="47" y="75"/>
                </a:cxn>
                <a:cxn ang="0">
                  <a:pos x="59" y="73"/>
                </a:cxn>
                <a:cxn ang="0">
                  <a:pos x="67" y="66"/>
                </a:cxn>
                <a:cxn ang="0">
                  <a:pos x="74" y="58"/>
                </a:cxn>
                <a:cxn ang="0">
                  <a:pos x="76" y="47"/>
                </a:cxn>
                <a:cxn ang="0">
                  <a:pos x="74" y="35"/>
                </a:cxn>
                <a:cxn ang="0">
                  <a:pos x="67" y="27"/>
                </a:cxn>
                <a:cxn ang="0">
                  <a:pos x="59" y="21"/>
                </a:cxn>
                <a:cxn ang="0">
                  <a:pos x="47" y="18"/>
                </a:cxn>
                <a:cxn ang="0">
                  <a:pos x="47" y="0"/>
                </a:cxn>
                <a:cxn ang="0">
                  <a:pos x="62" y="2"/>
                </a:cxn>
                <a:cxn ang="0">
                  <a:pos x="75" y="10"/>
                </a:cxn>
                <a:cxn ang="0">
                  <a:pos x="84" y="19"/>
                </a:cxn>
                <a:cxn ang="0">
                  <a:pos x="91" y="32"/>
                </a:cxn>
                <a:cxn ang="0">
                  <a:pos x="93" y="47"/>
                </a:cxn>
                <a:cxn ang="0">
                  <a:pos x="91" y="62"/>
                </a:cxn>
                <a:cxn ang="0">
                  <a:pos x="84" y="75"/>
                </a:cxn>
                <a:cxn ang="0">
                  <a:pos x="75" y="85"/>
                </a:cxn>
                <a:cxn ang="0">
                  <a:pos x="62" y="91"/>
                </a:cxn>
                <a:cxn ang="0">
                  <a:pos x="47" y="93"/>
                </a:cxn>
                <a:cxn ang="0">
                  <a:pos x="32" y="91"/>
                </a:cxn>
                <a:cxn ang="0">
                  <a:pos x="19" y="85"/>
                </a:cxn>
                <a:cxn ang="0">
                  <a:pos x="10" y="75"/>
                </a:cxn>
                <a:cxn ang="0">
                  <a:pos x="2" y="62"/>
                </a:cxn>
                <a:cxn ang="0">
                  <a:pos x="0" y="47"/>
                </a:cxn>
                <a:cxn ang="0">
                  <a:pos x="2" y="32"/>
                </a:cxn>
                <a:cxn ang="0">
                  <a:pos x="10" y="19"/>
                </a:cxn>
                <a:cxn ang="0">
                  <a:pos x="19" y="10"/>
                </a:cxn>
                <a:cxn ang="0">
                  <a:pos x="32" y="2"/>
                </a:cxn>
                <a:cxn ang="0">
                  <a:pos x="47" y="0"/>
                </a:cxn>
              </a:cxnLst>
              <a:rect l="0" t="0" r="r" b="b"/>
              <a:pathLst>
                <a:path w="93" h="93">
                  <a:moveTo>
                    <a:pt x="47" y="18"/>
                  </a:moveTo>
                  <a:lnTo>
                    <a:pt x="35" y="21"/>
                  </a:lnTo>
                  <a:lnTo>
                    <a:pt x="27" y="27"/>
                  </a:lnTo>
                  <a:lnTo>
                    <a:pt x="20" y="35"/>
                  </a:lnTo>
                  <a:lnTo>
                    <a:pt x="18" y="47"/>
                  </a:lnTo>
                  <a:lnTo>
                    <a:pt x="20" y="58"/>
                  </a:lnTo>
                  <a:lnTo>
                    <a:pt x="27" y="66"/>
                  </a:lnTo>
                  <a:lnTo>
                    <a:pt x="35" y="73"/>
                  </a:lnTo>
                  <a:lnTo>
                    <a:pt x="47" y="75"/>
                  </a:lnTo>
                  <a:lnTo>
                    <a:pt x="59" y="73"/>
                  </a:lnTo>
                  <a:lnTo>
                    <a:pt x="67" y="66"/>
                  </a:lnTo>
                  <a:lnTo>
                    <a:pt x="74" y="58"/>
                  </a:lnTo>
                  <a:lnTo>
                    <a:pt x="76" y="47"/>
                  </a:lnTo>
                  <a:lnTo>
                    <a:pt x="74" y="35"/>
                  </a:lnTo>
                  <a:lnTo>
                    <a:pt x="67" y="27"/>
                  </a:lnTo>
                  <a:lnTo>
                    <a:pt x="59" y="21"/>
                  </a:lnTo>
                  <a:lnTo>
                    <a:pt x="47" y="18"/>
                  </a:lnTo>
                  <a:close/>
                  <a:moveTo>
                    <a:pt x="47" y="0"/>
                  </a:moveTo>
                  <a:lnTo>
                    <a:pt x="62" y="2"/>
                  </a:lnTo>
                  <a:lnTo>
                    <a:pt x="75" y="10"/>
                  </a:lnTo>
                  <a:lnTo>
                    <a:pt x="84" y="19"/>
                  </a:lnTo>
                  <a:lnTo>
                    <a:pt x="91" y="32"/>
                  </a:lnTo>
                  <a:lnTo>
                    <a:pt x="93" y="47"/>
                  </a:lnTo>
                  <a:lnTo>
                    <a:pt x="91" y="62"/>
                  </a:lnTo>
                  <a:lnTo>
                    <a:pt x="84" y="75"/>
                  </a:lnTo>
                  <a:lnTo>
                    <a:pt x="75" y="85"/>
                  </a:lnTo>
                  <a:lnTo>
                    <a:pt x="62" y="91"/>
                  </a:lnTo>
                  <a:lnTo>
                    <a:pt x="47" y="93"/>
                  </a:lnTo>
                  <a:lnTo>
                    <a:pt x="32" y="91"/>
                  </a:lnTo>
                  <a:lnTo>
                    <a:pt x="19" y="85"/>
                  </a:lnTo>
                  <a:lnTo>
                    <a:pt x="10" y="75"/>
                  </a:lnTo>
                  <a:lnTo>
                    <a:pt x="2" y="62"/>
                  </a:lnTo>
                  <a:lnTo>
                    <a:pt x="0" y="47"/>
                  </a:lnTo>
                  <a:lnTo>
                    <a:pt x="2" y="32"/>
                  </a:lnTo>
                  <a:lnTo>
                    <a:pt x="10" y="19"/>
                  </a:lnTo>
                  <a:lnTo>
                    <a:pt x="19" y="10"/>
                  </a:lnTo>
                  <a:lnTo>
                    <a:pt x="32" y="2"/>
                  </a:lnTo>
                  <a:lnTo>
                    <a:pt x="47" y="0"/>
                  </a:lnTo>
                  <a:close/>
                </a:path>
              </a:pathLst>
            </a:custGeom>
            <a:grpFill/>
            <a:ln w="0">
              <a:solidFill>
                <a:srgbClr val="C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33" name="Rectangle 547"/>
            <p:cNvSpPr>
              <a:spLocks noChangeArrowheads="1"/>
            </p:cNvSpPr>
            <p:nvPr/>
          </p:nvSpPr>
          <p:spPr bwMode="auto">
            <a:xfrm>
              <a:off x="6007125" y="1189832"/>
              <a:ext cx="34925" cy="49213"/>
            </a:xfrm>
            <a:prstGeom prst="rect">
              <a:avLst/>
            </a:prstGeom>
            <a:grpFill/>
            <a:ln w="0">
              <a:solidFill>
                <a:srgbClr val="C00000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34" name="Rectangle 548"/>
            <p:cNvSpPr>
              <a:spLocks noChangeArrowheads="1"/>
            </p:cNvSpPr>
            <p:nvPr/>
          </p:nvSpPr>
          <p:spPr bwMode="auto">
            <a:xfrm>
              <a:off x="6007125" y="1266032"/>
              <a:ext cx="34925" cy="49213"/>
            </a:xfrm>
            <a:prstGeom prst="rect">
              <a:avLst/>
            </a:prstGeom>
            <a:grpFill/>
            <a:ln w="0">
              <a:solidFill>
                <a:srgbClr val="C00000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35" name="Freeform 549"/>
            <p:cNvSpPr>
              <a:spLocks/>
            </p:cNvSpPr>
            <p:nvPr/>
          </p:nvSpPr>
          <p:spPr bwMode="auto">
            <a:xfrm>
              <a:off x="6156350" y="1216819"/>
              <a:ext cx="123825" cy="142875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71" y="0"/>
                </a:cxn>
                <a:cxn ang="0">
                  <a:pos x="73" y="1"/>
                </a:cxn>
                <a:cxn ang="0">
                  <a:pos x="78" y="7"/>
                </a:cxn>
                <a:cxn ang="0">
                  <a:pos x="78" y="83"/>
                </a:cxn>
                <a:cxn ang="0">
                  <a:pos x="76" y="86"/>
                </a:cxn>
                <a:cxn ang="0">
                  <a:pos x="74" y="88"/>
                </a:cxn>
                <a:cxn ang="0">
                  <a:pos x="71" y="90"/>
                </a:cxn>
                <a:cxn ang="0">
                  <a:pos x="65" y="90"/>
                </a:cxn>
                <a:cxn ang="0">
                  <a:pos x="60" y="86"/>
                </a:cxn>
                <a:cxn ang="0">
                  <a:pos x="58" y="83"/>
                </a:cxn>
                <a:cxn ang="0">
                  <a:pos x="58" y="22"/>
                </a:cxn>
                <a:cxn ang="0">
                  <a:pos x="22" y="22"/>
                </a:cxn>
                <a:cxn ang="0">
                  <a:pos x="22" y="83"/>
                </a:cxn>
                <a:cxn ang="0">
                  <a:pos x="20" y="86"/>
                </a:cxn>
                <a:cxn ang="0">
                  <a:pos x="17" y="88"/>
                </a:cxn>
                <a:cxn ang="0">
                  <a:pos x="14" y="90"/>
                </a:cxn>
                <a:cxn ang="0">
                  <a:pos x="8" y="90"/>
                </a:cxn>
                <a:cxn ang="0">
                  <a:pos x="5" y="88"/>
                </a:cxn>
                <a:cxn ang="0">
                  <a:pos x="3" y="86"/>
                </a:cxn>
                <a:cxn ang="0">
                  <a:pos x="0" y="79"/>
                </a:cxn>
                <a:cxn ang="0">
                  <a:pos x="0" y="11"/>
                </a:cxn>
                <a:cxn ang="0">
                  <a:pos x="3" y="5"/>
                </a:cxn>
                <a:cxn ang="0">
                  <a:pos x="5" y="3"/>
                </a:cxn>
                <a:cxn ang="0">
                  <a:pos x="8" y="0"/>
                </a:cxn>
              </a:cxnLst>
              <a:rect l="0" t="0" r="r" b="b"/>
              <a:pathLst>
                <a:path w="78" h="90">
                  <a:moveTo>
                    <a:pt x="8" y="0"/>
                  </a:moveTo>
                  <a:lnTo>
                    <a:pt x="71" y="0"/>
                  </a:lnTo>
                  <a:lnTo>
                    <a:pt x="73" y="1"/>
                  </a:lnTo>
                  <a:lnTo>
                    <a:pt x="78" y="7"/>
                  </a:lnTo>
                  <a:lnTo>
                    <a:pt x="78" y="83"/>
                  </a:lnTo>
                  <a:lnTo>
                    <a:pt x="76" y="86"/>
                  </a:lnTo>
                  <a:lnTo>
                    <a:pt x="74" y="88"/>
                  </a:lnTo>
                  <a:lnTo>
                    <a:pt x="71" y="90"/>
                  </a:lnTo>
                  <a:lnTo>
                    <a:pt x="65" y="90"/>
                  </a:lnTo>
                  <a:lnTo>
                    <a:pt x="60" y="86"/>
                  </a:lnTo>
                  <a:lnTo>
                    <a:pt x="58" y="83"/>
                  </a:lnTo>
                  <a:lnTo>
                    <a:pt x="58" y="22"/>
                  </a:lnTo>
                  <a:lnTo>
                    <a:pt x="22" y="22"/>
                  </a:lnTo>
                  <a:lnTo>
                    <a:pt x="22" y="83"/>
                  </a:lnTo>
                  <a:lnTo>
                    <a:pt x="20" y="86"/>
                  </a:lnTo>
                  <a:lnTo>
                    <a:pt x="17" y="88"/>
                  </a:lnTo>
                  <a:lnTo>
                    <a:pt x="14" y="90"/>
                  </a:lnTo>
                  <a:lnTo>
                    <a:pt x="8" y="90"/>
                  </a:lnTo>
                  <a:lnTo>
                    <a:pt x="5" y="88"/>
                  </a:lnTo>
                  <a:lnTo>
                    <a:pt x="3" y="86"/>
                  </a:lnTo>
                  <a:lnTo>
                    <a:pt x="0" y="79"/>
                  </a:lnTo>
                  <a:lnTo>
                    <a:pt x="0" y="11"/>
                  </a:lnTo>
                  <a:lnTo>
                    <a:pt x="3" y="5"/>
                  </a:lnTo>
                  <a:lnTo>
                    <a:pt x="5" y="3"/>
                  </a:lnTo>
                  <a:lnTo>
                    <a:pt x="8" y="0"/>
                  </a:lnTo>
                  <a:close/>
                </a:path>
              </a:pathLst>
            </a:custGeom>
            <a:grpFill/>
            <a:ln w="0">
              <a:solidFill>
                <a:srgbClr val="C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36" name="Rectangle 550"/>
            <p:cNvSpPr>
              <a:spLocks noChangeArrowheads="1"/>
            </p:cNvSpPr>
            <p:nvPr/>
          </p:nvSpPr>
          <p:spPr bwMode="auto">
            <a:xfrm>
              <a:off x="6397650" y="1189832"/>
              <a:ext cx="33338" cy="49213"/>
            </a:xfrm>
            <a:prstGeom prst="rect">
              <a:avLst/>
            </a:prstGeom>
            <a:grpFill/>
            <a:ln w="0">
              <a:solidFill>
                <a:srgbClr val="C00000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37" name="Rectangle 551"/>
            <p:cNvSpPr>
              <a:spLocks noChangeArrowheads="1"/>
            </p:cNvSpPr>
            <p:nvPr/>
          </p:nvSpPr>
          <p:spPr bwMode="auto">
            <a:xfrm>
              <a:off x="6397650" y="1266032"/>
              <a:ext cx="33338" cy="49213"/>
            </a:xfrm>
            <a:prstGeom prst="rect">
              <a:avLst/>
            </a:prstGeom>
            <a:grpFill/>
            <a:ln w="0">
              <a:solidFill>
                <a:srgbClr val="C00000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38" name="Freeform 552"/>
            <p:cNvSpPr>
              <a:spLocks noEditPoints="1"/>
            </p:cNvSpPr>
            <p:nvPr/>
          </p:nvSpPr>
          <p:spPr bwMode="auto">
            <a:xfrm>
              <a:off x="6326212" y="980282"/>
              <a:ext cx="212725" cy="381000"/>
            </a:xfrm>
            <a:custGeom>
              <a:avLst/>
              <a:gdLst/>
              <a:ahLst/>
              <a:cxnLst>
                <a:cxn ang="0">
                  <a:pos x="22" y="60"/>
                </a:cxn>
                <a:cxn ang="0">
                  <a:pos x="22" y="81"/>
                </a:cxn>
                <a:cxn ang="0">
                  <a:pos x="113" y="81"/>
                </a:cxn>
                <a:cxn ang="0">
                  <a:pos x="113" y="60"/>
                </a:cxn>
                <a:cxn ang="0">
                  <a:pos x="22" y="60"/>
                </a:cxn>
                <a:cxn ang="0">
                  <a:pos x="0" y="0"/>
                </a:cxn>
                <a:cxn ang="0">
                  <a:pos x="22" y="10"/>
                </a:cxn>
                <a:cxn ang="0">
                  <a:pos x="22" y="38"/>
                </a:cxn>
                <a:cxn ang="0">
                  <a:pos x="123" y="38"/>
                </a:cxn>
                <a:cxn ang="0">
                  <a:pos x="128" y="39"/>
                </a:cxn>
                <a:cxn ang="0">
                  <a:pos x="131" y="41"/>
                </a:cxn>
                <a:cxn ang="0">
                  <a:pos x="133" y="45"/>
                </a:cxn>
                <a:cxn ang="0">
                  <a:pos x="134" y="49"/>
                </a:cxn>
                <a:cxn ang="0">
                  <a:pos x="134" y="91"/>
                </a:cxn>
                <a:cxn ang="0">
                  <a:pos x="132" y="97"/>
                </a:cxn>
                <a:cxn ang="0">
                  <a:pos x="130" y="99"/>
                </a:cxn>
                <a:cxn ang="0">
                  <a:pos x="126" y="101"/>
                </a:cxn>
                <a:cxn ang="0">
                  <a:pos x="22" y="101"/>
                </a:cxn>
                <a:cxn ang="0">
                  <a:pos x="22" y="233"/>
                </a:cxn>
                <a:cxn ang="0">
                  <a:pos x="20" y="236"/>
                </a:cxn>
                <a:cxn ang="0">
                  <a:pos x="17" y="238"/>
                </a:cxn>
                <a:cxn ang="0">
                  <a:pos x="11" y="240"/>
                </a:cxn>
                <a:cxn ang="0">
                  <a:pos x="7" y="239"/>
                </a:cxn>
                <a:cxn ang="0">
                  <a:pos x="4" y="237"/>
                </a:cxn>
                <a:cxn ang="0">
                  <a:pos x="1" y="234"/>
                </a:cxn>
                <a:cxn ang="0">
                  <a:pos x="0" y="230"/>
                </a:cxn>
                <a:cxn ang="0">
                  <a:pos x="0" y="0"/>
                </a:cxn>
              </a:cxnLst>
              <a:rect l="0" t="0" r="r" b="b"/>
              <a:pathLst>
                <a:path w="134" h="240">
                  <a:moveTo>
                    <a:pt x="22" y="60"/>
                  </a:moveTo>
                  <a:lnTo>
                    <a:pt x="22" y="81"/>
                  </a:lnTo>
                  <a:lnTo>
                    <a:pt x="113" y="81"/>
                  </a:lnTo>
                  <a:lnTo>
                    <a:pt x="113" y="60"/>
                  </a:lnTo>
                  <a:lnTo>
                    <a:pt x="22" y="60"/>
                  </a:lnTo>
                  <a:close/>
                  <a:moveTo>
                    <a:pt x="0" y="0"/>
                  </a:moveTo>
                  <a:lnTo>
                    <a:pt x="22" y="10"/>
                  </a:lnTo>
                  <a:lnTo>
                    <a:pt x="22" y="38"/>
                  </a:lnTo>
                  <a:lnTo>
                    <a:pt x="123" y="38"/>
                  </a:lnTo>
                  <a:lnTo>
                    <a:pt x="128" y="39"/>
                  </a:lnTo>
                  <a:lnTo>
                    <a:pt x="131" y="41"/>
                  </a:lnTo>
                  <a:lnTo>
                    <a:pt x="133" y="45"/>
                  </a:lnTo>
                  <a:lnTo>
                    <a:pt x="134" y="49"/>
                  </a:lnTo>
                  <a:lnTo>
                    <a:pt x="134" y="91"/>
                  </a:lnTo>
                  <a:lnTo>
                    <a:pt x="132" y="97"/>
                  </a:lnTo>
                  <a:lnTo>
                    <a:pt x="130" y="99"/>
                  </a:lnTo>
                  <a:lnTo>
                    <a:pt x="126" y="101"/>
                  </a:lnTo>
                  <a:lnTo>
                    <a:pt x="22" y="101"/>
                  </a:lnTo>
                  <a:lnTo>
                    <a:pt x="22" y="233"/>
                  </a:lnTo>
                  <a:lnTo>
                    <a:pt x="20" y="236"/>
                  </a:lnTo>
                  <a:lnTo>
                    <a:pt x="17" y="238"/>
                  </a:lnTo>
                  <a:lnTo>
                    <a:pt x="11" y="240"/>
                  </a:lnTo>
                  <a:lnTo>
                    <a:pt x="7" y="239"/>
                  </a:lnTo>
                  <a:lnTo>
                    <a:pt x="4" y="237"/>
                  </a:lnTo>
                  <a:lnTo>
                    <a:pt x="1" y="234"/>
                  </a:lnTo>
                  <a:lnTo>
                    <a:pt x="0" y="23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solidFill>
                <a:srgbClr val="C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39" name="Freeform 553"/>
            <p:cNvSpPr>
              <a:spLocks/>
            </p:cNvSpPr>
            <p:nvPr/>
          </p:nvSpPr>
          <p:spPr bwMode="auto">
            <a:xfrm>
              <a:off x="5935687" y="1169194"/>
              <a:ext cx="34925" cy="19050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2" y="0"/>
                </a:cxn>
                <a:cxn ang="0">
                  <a:pos x="22" y="109"/>
                </a:cxn>
                <a:cxn ang="0">
                  <a:pos x="20" y="116"/>
                </a:cxn>
                <a:cxn ang="0">
                  <a:pos x="17" y="118"/>
                </a:cxn>
                <a:cxn ang="0">
                  <a:pos x="14" y="120"/>
                </a:cxn>
                <a:cxn ang="0">
                  <a:pos x="8" y="120"/>
                </a:cxn>
                <a:cxn ang="0">
                  <a:pos x="5" y="118"/>
                </a:cxn>
                <a:cxn ang="0">
                  <a:pos x="3" y="116"/>
                </a:cxn>
                <a:cxn ang="0">
                  <a:pos x="0" y="109"/>
                </a:cxn>
                <a:cxn ang="0">
                  <a:pos x="0" y="0"/>
                </a:cxn>
              </a:cxnLst>
              <a:rect l="0" t="0" r="r" b="b"/>
              <a:pathLst>
                <a:path w="22" h="120">
                  <a:moveTo>
                    <a:pt x="0" y="0"/>
                  </a:moveTo>
                  <a:lnTo>
                    <a:pt x="22" y="0"/>
                  </a:lnTo>
                  <a:lnTo>
                    <a:pt x="22" y="109"/>
                  </a:lnTo>
                  <a:lnTo>
                    <a:pt x="20" y="116"/>
                  </a:lnTo>
                  <a:lnTo>
                    <a:pt x="17" y="118"/>
                  </a:lnTo>
                  <a:lnTo>
                    <a:pt x="14" y="120"/>
                  </a:lnTo>
                  <a:lnTo>
                    <a:pt x="8" y="120"/>
                  </a:lnTo>
                  <a:lnTo>
                    <a:pt x="5" y="118"/>
                  </a:lnTo>
                  <a:lnTo>
                    <a:pt x="3" y="116"/>
                  </a:lnTo>
                  <a:lnTo>
                    <a:pt x="0" y="109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solidFill>
                <a:srgbClr val="C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40" name="Freeform 554"/>
            <p:cNvSpPr>
              <a:spLocks/>
            </p:cNvSpPr>
            <p:nvPr/>
          </p:nvSpPr>
          <p:spPr bwMode="auto">
            <a:xfrm>
              <a:off x="6469087" y="1169194"/>
              <a:ext cx="31750" cy="19050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0" y="0"/>
                </a:cxn>
                <a:cxn ang="0">
                  <a:pos x="20" y="113"/>
                </a:cxn>
                <a:cxn ang="0">
                  <a:pos x="18" y="116"/>
                </a:cxn>
                <a:cxn ang="0">
                  <a:pos x="14" y="120"/>
                </a:cxn>
                <a:cxn ang="0">
                  <a:pos x="8" y="120"/>
                </a:cxn>
                <a:cxn ang="0">
                  <a:pos x="4" y="118"/>
                </a:cxn>
                <a:cxn ang="0">
                  <a:pos x="2" y="116"/>
                </a:cxn>
                <a:cxn ang="0">
                  <a:pos x="0" y="113"/>
                </a:cxn>
                <a:cxn ang="0">
                  <a:pos x="0" y="0"/>
                </a:cxn>
              </a:cxnLst>
              <a:rect l="0" t="0" r="r" b="b"/>
              <a:pathLst>
                <a:path w="20" h="120">
                  <a:moveTo>
                    <a:pt x="0" y="0"/>
                  </a:moveTo>
                  <a:lnTo>
                    <a:pt x="20" y="0"/>
                  </a:lnTo>
                  <a:lnTo>
                    <a:pt x="20" y="113"/>
                  </a:lnTo>
                  <a:lnTo>
                    <a:pt x="18" y="116"/>
                  </a:lnTo>
                  <a:lnTo>
                    <a:pt x="14" y="120"/>
                  </a:lnTo>
                  <a:lnTo>
                    <a:pt x="8" y="120"/>
                  </a:lnTo>
                  <a:lnTo>
                    <a:pt x="4" y="118"/>
                  </a:lnTo>
                  <a:lnTo>
                    <a:pt x="2" y="116"/>
                  </a:lnTo>
                  <a:lnTo>
                    <a:pt x="0" y="113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solidFill>
                <a:srgbClr val="C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41" name="Freeform 555"/>
            <p:cNvSpPr>
              <a:spLocks noEditPoints="1"/>
            </p:cNvSpPr>
            <p:nvPr/>
          </p:nvSpPr>
          <p:spPr bwMode="auto">
            <a:xfrm>
              <a:off x="5900762" y="978694"/>
              <a:ext cx="211138" cy="382588"/>
            </a:xfrm>
            <a:custGeom>
              <a:avLst/>
              <a:gdLst/>
              <a:ahLst/>
              <a:cxnLst>
                <a:cxn ang="0">
                  <a:pos x="21" y="61"/>
                </a:cxn>
                <a:cxn ang="0">
                  <a:pos x="21" y="82"/>
                </a:cxn>
                <a:cxn ang="0">
                  <a:pos x="111" y="82"/>
                </a:cxn>
                <a:cxn ang="0">
                  <a:pos x="111" y="61"/>
                </a:cxn>
                <a:cxn ang="0">
                  <a:pos x="21" y="61"/>
                </a:cxn>
                <a:cxn ang="0">
                  <a:pos x="133" y="0"/>
                </a:cxn>
                <a:cxn ang="0">
                  <a:pos x="133" y="234"/>
                </a:cxn>
                <a:cxn ang="0">
                  <a:pos x="130" y="237"/>
                </a:cxn>
                <a:cxn ang="0">
                  <a:pos x="128" y="239"/>
                </a:cxn>
                <a:cxn ang="0">
                  <a:pos x="122" y="241"/>
                </a:cxn>
                <a:cxn ang="0">
                  <a:pos x="119" y="240"/>
                </a:cxn>
                <a:cxn ang="0">
                  <a:pos x="116" y="239"/>
                </a:cxn>
                <a:cxn ang="0">
                  <a:pos x="114" y="237"/>
                </a:cxn>
                <a:cxn ang="0">
                  <a:pos x="112" y="234"/>
                </a:cxn>
                <a:cxn ang="0">
                  <a:pos x="112" y="102"/>
                </a:cxn>
                <a:cxn ang="0">
                  <a:pos x="7" y="102"/>
                </a:cxn>
                <a:cxn ang="0">
                  <a:pos x="4" y="100"/>
                </a:cxn>
                <a:cxn ang="0">
                  <a:pos x="2" y="98"/>
                </a:cxn>
                <a:cxn ang="0">
                  <a:pos x="0" y="95"/>
                </a:cxn>
                <a:cxn ang="0">
                  <a:pos x="0" y="47"/>
                </a:cxn>
                <a:cxn ang="0">
                  <a:pos x="2" y="43"/>
                </a:cxn>
                <a:cxn ang="0">
                  <a:pos x="4" y="41"/>
                </a:cxn>
                <a:cxn ang="0">
                  <a:pos x="11" y="39"/>
                </a:cxn>
                <a:cxn ang="0">
                  <a:pos x="112" y="39"/>
                </a:cxn>
                <a:cxn ang="0">
                  <a:pos x="112" y="10"/>
                </a:cxn>
                <a:cxn ang="0">
                  <a:pos x="133" y="0"/>
                </a:cxn>
              </a:cxnLst>
              <a:rect l="0" t="0" r="r" b="b"/>
              <a:pathLst>
                <a:path w="133" h="241">
                  <a:moveTo>
                    <a:pt x="21" y="61"/>
                  </a:moveTo>
                  <a:lnTo>
                    <a:pt x="21" y="82"/>
                  </a:lnTo>
                  <a:lnTo>
                    <a:pt x="111" y="82"/>
                  </a:lnTo>
                  <a:lnTo>
                    <a:pt x="111" y="61"/>
                  </a:lnTo>
                  <a:lnTo>
                    <a:pt x="21" y="61"/>
                  </a:lnTo>
                  <a:close/>
                  <a:moveTo>
                    <a:pt x="133" y="0"/>
                  </a:moveTo>
                  <a:lnTo>
                    <a:pt x="133" y="234"/>
                  </a:lnTo>
                  <a:lnTo>
                    <a:pt x="130" y="237"/>
                  </a:lnTo>
                  <a:lnTo>
                    <a:pt x="128" y="239"/>
                  </a:lnTo>
                  <a:lnTo>
                    <a:pt x="122" y="241"/>
                  </a:lnTo>
                  <a:lnTo>
                    <a:pt x="119" y="240"/>
                  </a:lnTo>
                  <a:lnTo>
                    <a:pt x="116" y="239"/>
                  </a:lnTo>
                  <a:lnTo>
                    <a:pt x="114" y="237"/>
                  </a:lnTo>
                  <a:lnTo>
                    <a:pt x="112" y="234"/>
                  </a:lnTo>
                  <a:lnTo>
                    <a:pt x="112" y="102"/>
                  </a:lnTo>
                  <a:lnTo>
                    <a:pt x="7" y="102"/>
                  </a:lnTo>
                  <a:lnTo>
                    <a:pt x="4" y="100"/>
                  </a:lnTo>
                  <a:lnTo>
                    <a:pt x="2" y="98"/>
                  </a:lnTo>
                  <a:lnTo>
                    <a:pt x="0" y="95"/>
                  </a:lnTo>
                  <a:lnTo>
                    <a:pt x="0" y="47"/>
                  </a:lnTo>
                  <a:lnTo>
                    <a:pt x="2" y="43"/>
                  </a:lnTo>
                  <a:lnTo>
                    <a:pt x="4" y="41"/>
                  </a:lnTo>
                  <a:lnTo>
                    <a:pt x="11" y="39"/>
                  </a:lnTo>
                  <a:lnTo>
                    <a:pt x="112" y="39"/>
                  </a:lnTo>
                  <a:lnTo>
                    <a:pt x="112" y="10"/>
                  </a:lnTo>
                  <a:lnTo>
                    <a:pt x="133" y="0"/>
                  </a:lnTo>
                  <a:close/>
                </a:path>
              </a:pathLst>
            </a:custGeom>
            <a:grpFill/>
            <a:ln w="0">
              <a:solidFill>
                <a:srgbClr val="C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42" name="Freeform 556"/>
            <p:cNvSpPr>
              <a:spLocks noEditPoints="1"/>
            </p:cNvSpPr>
            <p:nvPr/>
          </p:nvSpPr>
          <p:spPr bwMode="auto">
            <a:xfrm>
              <a:off x="6024587" y="718344"/>
              <a:ext cx="390525" cy="263525"/>
            </a:xfrm>
            <a:custGeom>
              <a:avLst/>
              <a:gdLst/>
              <a:ahLst/>
              <a:cxnLst>
                <a:cxn ang="0">
                  <a:pos x="134" y="26"/>
                </a:cxn>
                <a:cxn ang="0">
                  <a:pos x="134" y="48"/>
                </a:cxn>
                <a:cxn ang="0">
                  <a:pos x="161" y="37"/>
                </a:cxn>
                <a:cxn ang="0">
                  <a:pos x="134" y="26"/>
                </a:cxn>
                <a:cxn ang="0">
                  <a:pos x="121" y="0"/>
                </a:cxn>
                <a:cxn ang="0">
                  <a:pos x="127" y="0"/>
                </a:cxn>
                <a:cxn ang="0">
                  <a:pos x="194" y="28"/>
                </a:cxn>
                <a:cxn ang="0">
                  <a:pos x="195" y="28"/>
                </a:cxn>
                <a:cxn ang="0">
                  <a:pos x="196" y="29"/>
                </a:cxn>
                <a:cxn ang="0">
                  <a:pos x="197" y="29"/>
                </a:cxn>
                <a:cxn ang="0">
                  <a:pos x="197" y="30"/>
                </a:cxn>
                <a:cxn ang="0">
                  <a:pos x="198" y="31"/>
                </a:cxn>
                <a:cxn ang="0">
                  <a:pos x="198" y="32"/>
                </a:cxn>
                <a:cxn ang="0">
                  <a:pos x="199" y="33"/>
                </a:cxn>
                <a:cxn ang="0">
                  <a:pos x="199" y="35"/>
                </a:cxn>
                <a:cxn ang="0">
                  <a:pos x="200" y="36"/>
                </a:cxn>
                <a:cxn ang="0">
                  <a:pos x="200" y="39"/>
                </a:cxn>
                <a:cxn ang="0">
                  <a:pos x="199" y="40"/>
                </a:cxn>
                <a:cxn ang="0">
                  <a:pos x="199" y="41"/>
                </a:cxn>
                <a:cxn ang="0">
                  <a:pos x="198" y="42"/>
                </a:cxn>
                <a:cxn ang="0">
                  <a:pos x="198" y="44"/>
                </a:cxn>
                <a:cxn ang="0">
                  <a:pos x="197" y="44"/>
                </a:cxn>
                <a:cxn ang="0">
                  <a:pos x="197" y="45"/>
                </a:cxn>
                <a:cxn ang="0">
                  <a:pos x="196" y="45"/>
                </a:cxn>
                <a:cxn ang="0">
                  <a:pos x="195" y="46"/>
                </a:cxn>
                <a:cxn ang="0">
                  <a:pos x="194" y="46"/>
                </a:cxn>
                <a:cxn ang="0">
                  <a:pos x="194" y="47"/>
                </a:cxn>
                <a:cxn ang="0">
                  <a:pos x="134" y="71"/>
                </a:cxn>
                <a:cxn ang="0">
                  <a:pos x="134" y="88"/>
                </a:cxn>
                <a:cxn ang="0">
                  <a:pos x="133" y="89"/>
                </a:cxn>
                <a:cxn ang="0">
                  <a:pos x="133" y="90"/>
                </a:cxn>
                <a:cxn ang="0">
                  <a:pos x="134" y="91"/>
                </a:cxn>
                <a:cxn ang="0">
                  <a:pos x="241" y="147"/>
                </a:cxn>
                <a:cxn ang="0">
                  <a:pos x="245" y="151"/>
                </a:cxn>
                <a:cxn ang="0">
                  <a:pos x="246" y="154"/>
                </a:cxn>
                <a:cxn ang="0">
                  <a:pos x="246" y="157"/>
                </a:cxn>
                <a:cxn ang="0">
                  <a:pos x="245" y="160"/>
                </a:cxn>
                <a:cxn ang="0">
                  <a:pos x="241" y="165"/>
                </a:cxn>
                <a:cxn ang="0">
                  <a:pos x="238" y="166"/>
                </a:cxn>
                <a:cxn ang="0">
                  <a:pos x="232" y="166"/>
                </a:cxn>
                <a:cxn ang="0">
                  <a:pos x="231" y="165"/>
                </a:cxn>
                <a:cxn ang="0">
                  <a:pos x="123" y="109"/>
                </a:cxn>
                <a:cxn ang="0">
                  <a:pos x="15" y="165"/>
                </a:cxn>
                <a:cxn ang="0">
                  <a:pos x="14" y="166"/>
                </a:cxn>
                <a:cxn ang="0">
                  <a:pos x="7" y="166"/>
                </a:cxn>
                <a:cxn ang="0">
                  <a:pos x="5" y="165"/>
                </a:cxn>
                <a:cxn ang="0">
                  <a:pos x="1" y="160"/>
                </a:cxn>
                <a:cxn ang="0">
                  <a:pos x="0" y="157"/>
                </a:cxn>
                <a:cxn ang="0">
                  <a:pos x="0" y="154"/>
                </a:cxn>
                <a:cxn ang="0">
                  <a:pos x="1" y="151"/>
                </a:cxn>
                <a:cxn ang="0">
                  <a:pos x="2" y="149"/>
                </a:cxn>
                <a:cxn ang="0">
                  <a:pos x="5" y="147"/>
                </a:cxn>
                <a:cxn ang="0">
                  <a:pos x="111" y="91"/>
                </a:cxn>
                <a:cxn ang="0">
                  <a:pos x="112" y="90"/>
                </a:cxn>
                <a:cxn ang="0">
                  <a:pos x="112" y="8"/>
                </a:cxn>
                <a:cxn ang="0">
                  <a:pos x="113" y="5"/>
                </a:cxn>
                <a:cxn ang="0">
                  <a:pos x="118" y="1"/>
                </a:cxn>
                <a:cxn ang="0">
                  <a:pos x="121" y="0"/>
                </a:cxn>
              </a:cxnLst>
              <a:rect l="0" t="0" r="r" b="b"/>
              <a:pathLst>
                <a:path w="246" h="166">
                  <a:moveTo>
                    <a:pt x="134" y="26"/>
                  </a:moveTo>
                  <a:lnTo>
                    <a:pt x="134" y="48"/>
                  </a:lnTo>
                  <a:lnTo>
                    <a:pt x="161" y="37"/>
                  </a:lnTo>
                  <a:lnTo>
                    <a:pt x="134" y="26"/>
                  </a:lnTo>
                  <a:close/>
                  <a:moveTo>
                    <a:pt x="121" y="0"/>
                  </a:moveTo>
                  <a:lnTo>
                    <a:pt x="127" y="0"/>
                  </a:lnTo>
                  <a:lnTo>
                    <a:pt x="194" y="28"/>
                  </a:lnTo>
                  <a:lnTo>
                    <a:pt x="195" y="28"/>
                  </a:lnTo>
                  <a:lnTo>
                    <a:pt x="196" y="29"/>
                  </a:lnTo>
                  <a:lnTo>
                    <a:pt x="197" y="29"/>
                  </a:lnTo>
                  <a:lnTo>
                    <a:pt x="197" y="30"/>
                  </a:lnTo>
                  <a:lnTo>
                    <a:pt x="198" y="31"/>
                  </a:lnTo>
                  <a:lnTo>
                    <a:pt x="198" y="32"/>
                  </a:lnTo>
                  <a:lnTo>
                    <a:pt x="199" y="33"/>
                  </a:lnTo>
                  <a:lnTo>
                    <a:pt x="199" y="35"/>
                  </a:lnTo>
                  <a:lnTo>
                    <a:pt x="200" y="36"/>
                  </a:lnTo>
                  <a:lnTo>
                    <a:pt x="200" y="39"/>
                  </a:lnTo>
                  <a:lnTo>
                    <a:pt x="199" y="40"/>
                  </a:lnTo>
                  <a:lnTo>
                    <a:pt x="199" y="41"/>
                  </a:lnTo>
                  <a:lnTo>
                    <a:pt x="198" y="42"/>
                  </a:lnTo>
                  <a:lnTo>
                    <a:pt x="198" y="44"/>
                  </a:lnTo>
                  <a:lnTo>
                    <a:pt x="197" y="44"/>
                  </a:lnTo>
                  <a:lnTo>
                    <a:pt x="197" y="45"/>
                  </a:lnTo>
                  <a:lnTo>
                    <a:pt x="196" y="45"/>
                  </a:lnTo>
                  <a:lnTo>
                    <a:pt x="195" y="46"/>
                  </a:lnTo>
                  <a:lnTo>
                    <a:pt x="194" y="46"/>
                  </a:lnTo>
                  <a:lnTo>
                    <a:pt x="194" y="47"/>
                  </a:lnTo>
                  <a:lnTo>
                    <a:pt x="134" y="71"/>
                  </a:lnTo>
                  <a:lnTo>
                    <a:pt x="134" y="88"/>
                  </a:lnTo>
                  <a:lnTo>
                    <a:pt x="133" y="89"/>
                  </a:lnTo>
                  <a:lnTo>
                    <a:pt x="133" y="90"/>
                  </a:lnTo>
                  <a:lnTo>
                    <a:pt x="134" y="91"/>
                  </a:lnTo>
                  <a:lnTo>
                    <a:pt x="241" y="147"/>
                  </a:lnTo>
                  <a:lnTo>
                    <a:pt x="245" y="151"/>
                  </a:lnTo>
                  <a:lnTo>
                    <a:pt x="246" y="154"/>
                  </a:lnTo>
                  <a:lnTo>
                    <a:pt x="246" y="157"/>
                  </a:lnTo>
                  <a:lnTo>
                    <a:pt x="245" y="160"/>
                  </a:lnTo>
                  <a:lnTo>
                    <a:pt x="241" y="165"/>
                  </a:lnTo>
                  <a:lnTo>
                    <a:pt x="238" y="166"/>
                  </a:lnTo>
                  <a:lnTo>
                    <a:pt x="232" y="166"/>
                  </a:lnTo>
                  <a:lnTo>
                    <a:pt x="231" y="165"/>
                  </a:lnTo>
                  <a:lnTo>
                    <a:pt x="123" y="109"/>
                  </a:lnTo>
                  <a:lnTo>
                    <a:pt x="15" y="165"/>
                  </a:lnTo>
                  <a:lnTo>
                    <a:pt x="14" y="166"/>
                  </a:lnTo>
                  <a:lnTo>
                    <a:pt x="7" y="166"/>
                  </a:lnTo>
                  <a:lnTo>
                    <a:pt x="5" y="165"/>
                  </a:lnTo>
                  <a:lnTo>
                    <a:pt x="1" y="160"/>
                  </a:lnTo>
                  <a:lnTo>
                    <a:pt x="0" y="157"/>
                  </a:lnTo>
                  <a:lnTo>
                    <a:pt x="0" y="154"/>
                  </a:lnTo>
                  <a:lnTo>
                    <a:pt x="1" y="151"/>
                  </a:lnTo>
                  <a:lnTo>
                    <a:pt x="2" y="149"/>
                  </a:lnTo>
                  <a:lnTo>
                    <a:pt x="5" y="147"/>
                  </a:lnTo>
                  <a:lnTo>
                    <a:pt x="111" y="91"/>
                  </a:lnTo>
                  <a:lnTo>
                    <a:pt x="112" y="90"/>
                  </a:lnTo>
                  <a:lnTo>
                    <a:pt x="112" y="8"/>
                  </a:lnTo>
                  <a:lnTo>
                    <a:pt x="113" y="5"/>
                  </a:lnTo>
                  <a:lnTo>
                    <a:pt x="118" y="1"/>
                  </a:lnTo>
                  <a:lnTo>
                    <a:pt x="121" y="0"/>
                  </a:lnTo>
                  <a:close/>
                </a:path>
              </a:pathLst>
            </a:custGeom>
            <a:grpFill/>
            <a:ln w="0">
              <a:solidFill>
                <a:srgbClr val="C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</p:grpSp>
      <p:grpSp>
        <p:nvGrpSpPr>
          <p:cNvPr id="43" name="Группа 93"/>
          <p:cNvGrpSpPr/>
          <p:nvPr/>
        </p:nvGrpSpPr>
        <p:grpSpPr>
          <a:xfrm>
            <a:off x="3858446" y="3617948"/>
            <a:ext cx="662506" cy="531131"/>
            <a:chOff x="1190625" y="769938"/>
            <a:chExt cx="425450" cy="473076"/>
          </a:xfrm>
          <a:solidFill>
            <a:srgbClr val="C00000"/>
          </a:solidFill>
        </p:grpSpPr>
        <p:sp>
          <p:nvSpPr>
            <p:cNvPr id="44" name="Freeform 8"/>
            <p:cNvSpPr>
              <a:spLocks noEditPoints="1"/>
            </p:cNvSpPr>
            <p:nvPr/>
          </p:nvSpPr>
          <p:spPr bwMode="auto">
            <a:xfrm>
              <a:off x="1271588" y="1028701"/>
              <a:ext cx="265113" cy="214313"/>
            </a:xfrm>
            <a:custGeom>
              <a:avLst/>
              <a:gdLst/>
              <a:ahLst/>
              <a:cxnLst>
                <a:cxn ang="0">
                  <a:pos x="32" y="23"/>
                </a:cxn>
                <a:cxn ang="0">
                  <a:pos x="28" y="24"/>
                </a:cxn>
                <a:cxn ang="0">
                  <a:pos x="25" y="26"/>
                </a:cxn>
                <a:cxn ang="0">
                  <a:pos x="22" y="34"/>
                </a:cxn>
                <a:cxn ang="0">
                  <a:pos x="34" y="235"/>
                </a:cxn>
                <a:cxn ang="0">
                  <a:pos x="34" y="236"/>
                </a:cxn>
                <a:cxn ang="0">
                  <a:pos x="36" y="240"/>
                </a:cxn>
                <a:cxn ang="0">
                  <a:pos x="37" y="243"/>
                </a:cxn>
                <a:cxn ang="0">
                  <a:pos x="40" y="246"/>
                </a:cxn>
                <a:cxn ang="0">
                  <a:pos x="44" y="247"/>
                </a:cxn>
                <a:cxn ang="0">
                  <a:pos x="291" y="247"/>
                </a:cxn>
                <a:cxn ang="0">
                  <a:pos x="295" y="246"/>
                </a:cxn>
                <a:cxn ang="0">
                  <a:pos x="298" y="243"/>
                </a:cxn>
                <a:cxn ang="0">
                  <a:pos x="300" y="240"/>
                </a:cxn>
                <a:cxn ang="0">
                  <a:pos x="301" y="236"/>
                </a:cxn>
                <a:cxn ang="0">
                  <a:pos x="301" y="235"/>
                </a:cxn>
                <a:cxn ang="0">
                  <a:pos x="313" y="34"/>
                </a:cxn>
                <a:cxn ang="0">
                  <a:pos x="311" y="26"/>
                </a:cxn>
                <a:cxn ang="0">
                  <a:pos x="308" y="24"/>
                </a:cxn>
                <a:cxn ang="0">
                  <a:pos x="304" y="23"/>
                </a:cxn>
                <a:cxn ang="0">
                  <a:pos x="32" y="23"/>
                </a:cxn>
                <a:cxn ang="0">
                  <a:pos x="32" y="0"/>
                </a:cxn>
                <a:cxn ang="0">
                  <a:pos x="304" y="0"/>
                </a:cxn>
                <a:cxn ang="0">
                  <a:pos x="316" y="2"/>
                </a:cxn>
                <a:cxn ang="0">
                  <a:pos x="326" y="9"/>
                </a:cxn>
                <a:cxn ang="0">
                  <a:pos x="333" y="20"/>
                </a:cxn>
                <a:cxn ang="0">
                  <a:pos x="335" y="34"/>
                </a:cxn>
                <a:cxn ang="0">
                  <a:pos x="335" y="35"/>
                </a:cxn>
                <a:cxn ang="0">
                  <a:pos x="324" y="236"/>
                </a:cxn>
                <a:cxn ang="0">
                  <a:pos x="322" y="250"/>
                </a:cxn>
                <a:cxn ang="0">
                  <a:pos x="315" y="259"/>
                </a:cxn>
                <a:cxn ang="0">
                  <a:pos x="304" y="266"/>
                </a:cxn>
                <a:cxn ang="0">
                  <a:pos x="291" y="269"/>
                </a:cxn>
                <a:cxn ang="0">
                  <a:pos x="44" y="269"/>
                </a:cxn>
                <a:cxn ang="0">
                  <a:pos x="32" y="266"/>
                </a:cxn>
                <a:cxn ang="0">
                  <a:pos x="21" y="259"/>
                </a:cxn>
                <a:cxn ang="0">
                  <a:pos x="14" y="250"/>
                </a:cxn>
                <a:cxn ang="0">
                  <a:pos x="11" y="236"/>
                </a:cxn>
                <a:cxn ang="0">
                  <a:pos x="0" y="35"/>
                </a:cxn>
                <a:cxn ang="0">
                  <a:pos x="0" y="34"/>
                </a:cxn>
                <a:cxn ang="0">
                  <a:pos x="3" y="20"/>
                </a:cxn>
                <a:cxn ang="0">
                  <a:pos x="10" y="9"/>
                </a:cxn>
                <a:cxn ang="0">
                  <a:pos x="19" y="2"/>
                </a:cxn>
                <a:cxn ang="0">
                  <a:pos x="32" y="0"/>
                </a:cxn>
              </a:cxnLst>
              <a:rect l="0" t="0" r="r" b="b"/>
              <a:pathLst>
                <a:path w="335" h="269">
                  <a:moveTo>
                    <a:pt x="32" y="23"/>
                  </a:moveTo>
                  <a:lnTo>
                    <a:pt x="28" y="24"/>
                  </a:lnTo>
                  <a:lnTo>
                    <a:pt x="25" y="26"/>
                  </a:lnTo>
                  <a:lnTo>
                    <a:pt x="22" y="34"/>
                  </a:lnTo>
                  <a:lnTo>
                    <a:pt x="34" y="235"/>
                  </a:lnTo>
                  <a:lnTo>
                    <a:pt x="34" y="236"/>
                  </a:lnTo>
                  <a:lnTo>
                    <a:pt x="36" y="240"/>
                  </a:lnTo>
                  <a:lnTo>
                    <a:pt x="37" y="243"/>
                  </a:lnTo>
                  <a:lnTo>
                    <a:pt x="40" y="246"/>
                  </a:lnTo>
                  <a:lnTo>
                    <a:pt x="44" y="247"/>
                  </a:lnTo>
                  <a:lnTo>
                    <a:pt x="291" y="247"/>
                  </a:lnTo>
                  <a:lnTo>
                    <a:pt x="295" y="246"/>
                  </a:lnTo>
                  <a:lnTo>
                    <a:pt x="298" y="243"/>
                  </a:lnTo>
                  <a:lnTo>
                    <a:pt x="300" y="240"/>
                  </a:lnTo>
                  <a:lnTo>
                    <a:pt x="301" y="236"/>
                  </a:lnTo>
                  <a:lnTo>
                    <a:pt x="301" y="235"/>
                  </a:lnTo>
                  <a:lnTo>
                    <a:pt x="313" y="34"/>
                  </a:lnTo>
                  <a:lnTo>
                    <a:pt x="311" y="26"/>
                  </a:lnTo>
                  <a:lnTo>
                    <a:pt x="308" y="24"/>
                  </a:lnTo>
                  <a:lnTo>
                    <a:pt x="304" y="23"/>
                  </a:lnTo>
                  <a:lnTo>
                    <a:pt x="32" y="23"/>
                  </a:lnTo>
                  <a:close/>
                  <a:moveTo>
                    <a:pt x="32" y="0"/>
                  </a:moveTo>
                  <a:lnTo>
                    <a:pt x="304" y="0"/>
                  </a:lnTo>
                  <a:lnTo>
                    <a:pt x="316" y="2"/>
                  </a:lnTo>
                  <a:lnTo>
                    <a:pt x="326" y="9"/>
                  </a:lnTo>
                  <a:lnTo>
                    <a:pt x="333" y="20"/>
                  </a:lnTo>
                  <a:lnTo>
                    <a:pt x="335" y="34"/>
                  </a:lnTo>
                  <a:lnTo>
                    <a:pt x="335" y="35"/>
                  </a:lnTo>
                  <a:lnTo>
                    <a:pt x="324" y="236"/>
                  </a:lnTo>
                  <a:lnTo>
                    <a:pt x="322" y="250"/>
                  </a:lnTo>
                  <a:lnTo>
                    <a:pt x="315" y="259"/>
                  </a:lnTo>
                  <a:lnTo>
                    <a:pt x="304" y="266"/>
                  </a:lnTo>
                  <a:lnTo>
                    <a:pt x="291" y="269"/>
                  </a:lnTo>
                  <a:lnTo>
                    <a:pt x="44" y="269"/>
                  </a:lnTo>
                  <a:lnTo>
                    <a:pt x="32" y="266"/>
                  </a:lnTo>
                  <a:lnTo>
                    <a:pt x="21" y="259"/>
                  </a:lnTo>
                  <a:lnTo>
                    <a:pt x="14" y="250"/>
                  </a:lnTo>
                  <a:lnTo>
                    <a:pt x="11" y="236"/>
                  </a:lnTo>
                  <a:lnTo>
                    <a:pt x="0" y="35"/>
                  </a:lnTo>
                  <a:lnTo>
                    <a:pt x="0" y="34"/>
                  </a:lnTo>
                  <a:lnTo>
                    <a:pt x="3" y="20"/>
                  </a:lnTo>
                  <a:lnTo>
                    <a:pt x="10" y="9"/>
                  </a:lnTo>
                  <a:lnTo>
                    <a:pt x="19" y="2"/>
                  </a:lnTo>
                  <a:lnTo>
                    <a:pt x="32" y="0"/>
                  </a:lnTo>
                  <a:close/>
                </a:path>
              </a:pathLst>
            </a:custGeom>
            <a:grpFill/>
            <a:ln w="0">
              <a:solidFill>
                <a:srgbClr val="C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5" name="Freeform 9"/>
            <p:cNvSpPr>
              <a:spLocks/>
            </p:cNvSpPr>
            <p:nvPr/>
          </p:nvSpPr>
          <p:spPr bwMode="auto">
            <a:xfrm>
              <a:off x="1190625" y="769938"/>
              <a:ext cx="425450" cy="438150"/>
            </a:xfrm>
            <a:custGeom>
              <a:avLst/>
              <a:gdLst/>
              <a:ahLst/>
              <a:cxnLst>
                <a:cxn ang="0">
                  <a:pos x="341" y="31"/>
                </a:cxn>
                <a:cxn ang="0">
                  <a:pos x="395" y="99"/>
                </a:cxn>
                <a:cxn ang="0">
                  <a:pos x="393" y="170"/>
                </a:cxn>
                <a:cxn ang="0">
                  <a:pos x="336" y="227"/>
                </a:cxn>
                <a:cxn ang="0">
                  <a:pos x="382" y="260"/>
                </a:cxn>
                <a:cxn ang="0">
                  <a:pos x="431" y="273"/>
                </a:cxn>
                <a:cxn ang="0">
                  <a:pos x="474" y="332"/>
                </a:cxn>
                <a:cxn ang="0">
                  <a:pos x="511" y="419"/>
                </a:cxn>
                <a:cxn ang="0">
                  <a:pos x="534" y="467"/>
                </a:cxn>
                <a:cxn ang="0">
                  <a:pos x="530" y="515"/>
                </a:cxn>
                <a:cxn ang="0">
                  <a:pos x="468" y="552"/>
                </a:cxn>
                <a:cxn ang="0">
                  <a:pos x="457" y="536"/>
                </a:cxn>
                <a:cxn ang="0">
                  <a:pos x="483" y="528"/>
                </a:cxn>
                <a:cxn ang="0">
                  <a:pos x="512" y="492"/>
                </a:cxn>
                <a:cxn ang="0">
                  <a:pos x="501" y="452"/>
                </a:cxn>
                <a:cxn ang="0">
                  <a:pos x="453" y="342"/>
                </a:cxn>
                <a:cxn ang="0">
                  <a:pos x="413" y="290"/>
                </a:cxn>
                <a:cxn ang="0">
                  <a:pos x="376" y="282"/>
                </a:cxn>
                <a:cxn ang="0">
                  <a:pos x="298" y="276"/>
                </a:cxn>
                <a:cxn ang="0">
                  <a:pos x="302" y="222"/>
                </a:cxn>
                <a:cxn ang="0">
                  <a:pos x="349" y="167"/>
                </a:cxn>
                <a:cxn ang="0">
                  <a:pos x="372" y="161"/>
                </a:cxn>
                <a:cxn ang="0">
                  <a:pos x="372" y="107"/>
                </a:cxn>
                <a:cxn ang="0">
                  <a:pos x="353" y="97"/>
                </a:cxn>
                <a:cxn ang="0">
                  <a:pos x="310" y="34"/>
                </a:cxn>
                <a:cxn ang="0">
                  <a:pos x="225" y="34"/>
                </a:cxn>
                <a:cxn ang="0">
                  <a:pos x="183" y="97"/>
                </a:cxn>
                <a:cxn ang="0">
                  <a:pos x="163" y="107"/>
                </a:cxn>
                <a:cxn ang="0">
                  <a:pos x="163" y="161"/>
                </a:cxn>
                <a:cxn ang="0">
                  <a:pos x="185" y="167"/>
                </a:cxn>
                <a:cxn ang="0">
                  <a:pos x="233" y="222"/>
                </a:cxn>
                <a:cxn ang="0">
                  <a:pos x="237" y="276"/>
                </a:cxn>
                <a:cxn ang="0">
                  <a:pos x="159" y="282"/>
                </a:cxn>
                <a:cxn ang="0">
                  <a:pos x="122" y="290"/>
                </a:cxn>
                <a:cxn ang="0">
                  <a:pos x="82" y="342"/>
                </a:cxn>
                <a:cxn ang="0">
                  <a:pos x="33" y="452"/>
                </a:cxn>
                <a:cxn ang="0">
                  <a:pos x="23" y="492"/>
                </a:cxn>
                <a:cxn ang="0">
                  <a:pos x="53" y="528"/>
                </a:cxn>
                <a:cxn ang="0">
                  <a:pos x="78" y="536"/>
                </a:cxn>
                <a:cxn ang="0">
                  <a:pos x="69" y="552"/>
                </a:cxn>
                <a:cxn ang="0">
                  <a:pos x="5" y="515"/>
                </a:cxn>
                <a:cxn ang="0">
                  <a:pos x="1" y="469"/>
                </a:cxn>
                <a:cxn ang="0">
                  <a:pos x="20" y="427"/>
                </a:cxn>
                <a:cxn ang="0">
                  <a:pos x="55" y="349"/>
                </a:cxn>
                <a:cxn ang="0">
                  <a:pos x="90" y="283"/>
                </a:cxn>
                <a:cxn ang="0">
                  <a:pos x="145" y="261"/>
                </a:cxn>
                <a:cxn ang="0">
                  <a:pos x="217" y="240"/>
                </a:cxn>
                <a:cxn ang="0">
                  <a:pos x="154" y="183"/>
                </a:cxn>
                <a:cxn ang="0">
                  <a:pos x="132" y="115"/>
                </a:cxn>
                <a:cxn ang="0">
                  <a:pos x="176" y="53"/>
                </a:cxn>
                <a:cxn ang="0">
                  <a:pos x="268" y="0"/>
                </a:cxn>
              </a:cxnLst>
              <a:rect l="0" t="0" r="r" b="b"/>
              <a:pathLst>
                <a:path w="536" h="552">
                  <a:moveTo>
                    <a:pt x="268" y="0"/>
                  </a:moveTo>
                  <a:lnTo>
                    <a:pt x="295" y="4"/>
                  </a:lnTo>
                  <a:lnTo>
                    <a:pt x="320" y="13"/>
                  </a:lnTo>
                  <a:lnTo>
                    <a:pt x="341" y="31"/>
                  </a:lnTo>
                  <a:lnTo>
                    <a:pt x="358" y="53"/>
                  </a:lnTo>
                  <a:lnTo>
                    <a:pt x="371" y="81"/>
                  </a:lnTo>
                  <a:lnTo>
                    <a:pt x="385" y="88"/>
                  </a:lnTo>
                  <a:lnTo>
                    <a:pt x="395" y="99"/>
                  </a:lnTo>
                  <a:lnTo>
                    <a:pt x="402" y="115"/>
                  </a:lnTo>
                  <a:lnTo>
                    <a:pt x="405" y="133"/>
                  </a:lnTo>
                  <a:lnTo>
                    <a:pt x="402" y="154"/>
                  </a:lnTo>
                  <a:lnTo>
                    <a:pt x="393" y="170"/>
                  </a:lnTo>
                  <a:lnTo>
                    <a:pt x="380" y="183"/>
                  </a:lnTo>
                  <a:lnTo>
                    <a:pt x="365" y="188"/>
                  </a:lnTo>
                  <a:lnTo>
                    <a:pt x="353" y="209"/>
                  </a:lnTo>
                  <a:lnTo>
                    <a:pt x="336" y="227"/>
                  </a:lnTo>
                  <a:lnTo>
                    <a:pt x="319" y="240"/>
                  </a:lnTo>
                  <a:lnTo>
                    <a:pt x="319" y="258"/>
                  </a:lnTo>
                  <a:lnTo>
                    <a:pt x="376" y="260"/>
                  </a:lnTo>
                  <a:lnTo>
                    <a:pt x="382" y="260"/>
                  </a:lnTo>
                  <a:lnTo>
                    <a:pt x="390" y="261"/>
                  </a:lnTo>
                  <a:lnTo>
                    <a:pt x="402" y="262"/>
                  </a:lnTo>
                  <a:lnTo>
                    <a:pt x="416" y="266"/>
                  </a:lnTo>
                  <a:lnTo>
                    <a:pt x="431" y="273"/>
                  </a:lnTo>
                  <a:lnTo>
                    <a:pt x="445" y="283"/>
                  </a:lnTo>
                  <a:lnTo>
                    <a:pt x="457" y="297"/>
                  </a:lnTo>
                  <a:lnTo>
                    <a:pt x="467" y="315"/>
                  </a:lnTo>
                  <a:lnTo>
                    <a:pt x="474" y="332"/>
                  </a:lnTo>
                  <a:lnTo>
                    <a:pt x="482" y="353"/>
                  </a:lnTo>
                  <a:lnTo>
                    <a:pt x="492" y="376"/>
                  </a:lnTo>
                  <a:lnTo>
                    <a:pt x="501" y="398"/>
                  </a:lnTo>
                  <a:lnTo>
                    <a:pt x="511" y="419"/>
                  </a:lnTo>
                  <a:lnTo>
                    <a:pt x="521" y="438"/>
                  </a:lnTo>
                  <a:lnTo>
                    <a:pt x="527" y="453"/>
                  </a:lnTo>
                  <a:lnTo>
                    <a:pt x="532" y="463"/>
                  </a:lnTo>
                  <a:lnTo>
                    <a:pt x="534" y="467"/>
                  </a:lnTo>
                  <a:lnTo>
                    <a:pt x="534" y="474"/>
                  </a:lnTo>
                  <a:lnTo>
                    <a:pt x="536" y="485"/>
                  </a:lnTo>
                  <a:lnTo>
                    <a:pt x="534" y="499"/>
                  </a:lnTo>
                  <a:lnTo>
                    <a:pt x="530" y="515"/>
                  </a:lnTo>
                  <a:lnTo>
                    <a:pt x="521" y="530"/>
                  </a:lnTo>
                  <a:lnTo>
                    <a:pt x="507" y="543"/>
                  </a:lnTo>
                  <a:lnTo>
                    <a:pt x="490" y="550"/>
                  </a:lnTo>
                  <a:lnTo>
                    <a:pt x="468" y="552"/>
                  </a:lnTo>
                  <a:lnTo>
                    <a:pt x="463" y="551"/>
                  </a:lnTo>
                  <a:lnTo>
                    <a:pt x="457" y="546"/>
                  </a:lnTo>
                  <a:lnTo>
                    <a:pt x="456" y="540"/>
                  </a:lnTo>
                  <a:lnTo>
                    <a:pt x="457" y="536"/>
                  </a:lnTo>
                  <a:lnTo>
                    <a:pt x="460" y="532"/>
                  </a:lnTo>
                  <a:lnTo>
                    <a:pt x="463" y="530"/>
                  </a:lnTo>
                  <a:lnTo>
                    <a:pt x="468" y="529"/>
                  </a:lnTo>
                  <a:lnTo>
                    <a:pt x="483" y="528"/>
                  </a:lnTo>
                  <a:lnTo>
                    <a:pt x="494" y="524"/>
                  </a:lnTo>
                  <a:lnTo>
                    <a:pt x="504" y="517"/>
                  </a:lnTo>
                  <a:lnTo>
                    <a:pt x="510" y="504"/>
                  </a:lnTo>
                  <a:lnTo>
                    <a:pt x="512" y="492"/>
                  </a:lnTo>
                  <a:lnTo>
                    <a:pt x="514" y="482"/>
                  </a:lnTo>
                  <a:lnTo>
                    <a:pt x="512" y="475"/>
                  </a:lnTo>
                  <a:lnTo>
                    <a:pt x="508" y="467"/>
                  </a:lnTo>
                  <a:lnTo>
                    <a:pt x="501" y="452"/>
                  </a:lnTo>
                  <a:lnTo>
                    <a:pt x="493" y="434"/>
                  </a:lnTo>
                  <a:lnTo>
                    <a:pt x="483" y="412"/>
                  </a:lnTo>
                  <a:lnTo>
                    <a:pt x="472" y="389"/>
                  </a:lnTo>
                  <a:lnTo>
                    <a:pt x="453" y="342"/>
                  </a:lnTo>
                  <a:lnTo>
                    <a:pt x="446" y="323"/>
                  </a:lnTo>
                  <a:lnTo>
                    <a:pt x="438" y="308"/>
                  </a:lnTo>
                  <a:lnTo>
                    <a:pt x="426" y="297"/>
                  </a:lnTo>
                  <a:lnTo>
                    <a:pt x="413" y="290"/>
                  </a:lnTo>
                  <a:lnTo>
                    <a:pt x="400" y="284"/>
                  </a:lnTo>
                  <a:lnTo>
                    <a:pt x="389" y="283"/>
                  </a:lnTo>
                  <a:lnTo>
                    <a:pt x="380" y="282"/>
                  </a:lnTo>
                  <a:lnTo>
                    <a:pt x="376" y="282"/>
                  </a:lnTo>
                  <a:lnTo>
                    <a:pt x="308" y="280"/>
                  </a:lnTo>
                  <a:lnTo>
                    <a:pt x="303" y="280"/>
                  </a:lnTo>
                  <a:lnTo>
                    <a:pt x="299" y="279"/>
                  </a:lnTo>
                  <a:lnTo>
                    <a:pt x="298" y="276"/>
                  </a:lnTo>
                  <a:lnTo>
                    <a:pt x="295" y="273"/>
                  </a:lnTo>
                  <a:lnTo>
                    <a:pt x="295" y="233"/>
                  </a:lnTo>
                  <a:lnTo>
                    <a:pt x="298" y="225"/>
                  </a:lnTo>
                  <a:lnTo>
                    <a:pt x="302" y="222"/>
                  </a:lnTo>
                  <a:lnTo>
                    <a:pt x="320" y="210"/>
                  </a:lnTo>
                  <a:lnTo>
                    <a:pt x="335" y="194"/>
                  </a:lnTo>
                  <a:lnTo>
                    <a:pt x="347" y="172"/>
                  </a:lnTo>
                  <a:lnTo>
                    <a:pt x="349" y="167"/>
                  </a:lnTo>
                  <a:lnTo>
                    <a:pt x="352" y="166"/>
                  </a:lnTo>
                  <a:lnTo>
                    <a:pt x="356" y="165"/>
                  </a:lnTo>
                  <a:lnTo>
                    <a:pt x="363" y="165"/>
                  </a:lnTo>
                  <a:lnTo>
                    <a:pt x="372" y="161"/>
                  </a:lnTo>
                  <a:lnTo>
                    <a:pt x="380" y="150"/>
                  </a:lnTo>
                  <a:lnTo>
                    <a:pt x="383" y="133"/>
                  </a:lnTo>
                  <a:lnTo>
                    <a:pt x="380" y="118"/>
                  </a:lnTo>
                  <a:lnTo>
                    <a:pt x="372" y="107"/>
                  </a:lnTo>
                  <a:lnTo>
                    <a:pt x="363" y="103"/>
                  </a:lnTo>
                  <a:lnTo>
                    <a:pt x="358" y="101"/>
                  </a:lnTo>
                  <a:lnTo>
                    <a:pt x="356" y="100"/>
                  </a:lnTo>
                  <a:lnTo>
                    <a:pt x="353" y="97"/>
                  </a:lnTo>
                  <a:lnTo>
                    <a:pt x="352" y="95"/>
                  </a:lnTo>
                  <a:lnTo>
                    <a:pt x="342" y="70"/>
                  </a:lnTo>
                  <a:lnTo>
                    <a:pt x="328" y="51"/>
                  </a:lnTo>
                  <a:lnTo>
                    <a:pt x="310" y="34"/>
                  </a:lnTo>
                  <a:lnTo>
                    <a:pt x="290" y="24"/>
                  </a:lnTo>
                  <a:lnTo>
                    <a:pt x="268" y="22"/>
                  </a:lnTo>
                  <a:lnTo>
                    <a:pt x="246" y="24"/>
                  </a:lnTo>
                  <a:lnTo>
                    <a:pt x="225" y="34"/>
                  </a:lnTo>
                  <a:lnTo>
                    <a:pt x="207" y="51"/>
                  </a:lnTo>
                  <a:lnTo>
                    <a:pt x="194" y="70"/>
                  </a:lnTo>
                  <a:lnTo>
                    <a:pt x="184" y="95"/>
                  </a:lnTo>
                  <a:lnTo>
                    <a:pt x="183" y="97"/>
                  </a:lnTo>
                  <a:lnTo>
                    <a:pt x="180" y="100"/>
                  </a:lnTo>
                  <a:lnTo>
                    <a:pt x="176" y="101"/>
                  </a:lnTo>
                  <a:lnTo>
                    <a:pt x="173" y="103"/>
                  </a:lnTo>
                  <a:lnTo>
                    <a:pt x="163" y="107"/>
                  </a:lnTo>
                  <a:lnTo>
                    <a:pt x="155" y="118"/>
                  </a:lnTo>
                  <a:lnTo>
                    <a:pt x="152" y="133"/>
                  </a:lnTo>
                  <a:lnTo>
                    <a:pt x="155" y="150"/>
                  </a:lnTo>
                  <a:lnTo>
                    <a:pt x="163" y="161"/>
                  </a:lnTo>
                  <a:lnTo>
                    <a:pt x="173" y="165"/>
                  </a:lnTo>
                  <a:lnTo>
                    <a:pt x="178" y="165"/>
                  </a:lnTo>
                  <a:lnTo>
                    <a:pt x="183" y="166"/>
                  </a:lnTo>
                  <a:lnTo>
                    <a:pt x="185" y="167"/>
                  </a:lnTo>
                  <a:lnTo>
                    <a:pt x="188" y="172"/>
                  </a:lnTo>
                  <a:lnTo>
                    <a:pt x="199" y="194"/>
                  </a:lnTo>
                  <a:lnTo>
                    <a:pt x="214" y="210"/>
                  </a:lnTo>
                  <a:lnTo>
                    <a:pt x="233" y="222"/>
                  </a:lnTo>
                  <a:lnTo>
                    <a:pt x="236" y="225"/>
                  </a:lnTo>
                  <a:lnTo>
                    <a:pt x="239" y="231"/>
                  </a:lnTo>
                  <a:lnTo>
                    <a:pt x="239" y="272"/>
                  </a:lnTo>
                  <a:lnTo>
                    <a:pt x="237" y="276"/>
                  </a:lnTo>
                  <a:lnTo>
                    <a:pt x="235" y="277"/>
                  </a:lnTo>
                  <a:lnTo>
                    <a:pt x="232" y="280"/>
                  </a:lnTo>
                  <a:lnTo>
                    <a:pt x="228" y="280"/>
                  </a:lnTo>
                  <a:lnTo>
                    <a:pt x="159" y="282"/>
                  </a:lnTo>
                  <a:lnTo>
                    <a:pt x="155" y="282"/>
                  </a:lnTo>
                  <a:lnTo>
                    <a:pt x="147" y="283"/>
                  </a:lnTo>
                  <a:lnTo>
                    <a:pt x="136" y="284"/>
                  </a:lnTo>
                  <a:lnTo>
                    <a:pt x="122" y="290"/>
                  </a:lnTo>
                  <a:lnTo>
                    <a:pt x="110" y="297"/>
                  </a:lnTo>
                  <a:lnTo>
                    <a:pt x="97" y="308"/>
                  </a:lnTo>
                  <a:lnTo>
                    <a:pt x="89" y="323"/>
                  </a:lnTo>
                  <a:lnTo>
                    <a:pt x="82" y="342"/>
                  </a:lnTo>
                  <a:lnTo>
                    <a:pt x="63" y="389"/>
                  </a:lnTo>
                  <a:lnTo>
                    <a:pt x="52" y="412"/>
                  </a:lnTo>
                  <a:lnTo>
                    <a:pt x="42" y="434"/>
                  </a:lnTo>
                  <a:lnTo>
                    <a:pt x="33" y="452"/>
                  </a:lnTo>
                  <a:lnTo>
                    <a:pt x="27" y="467"/>
                  </a:lnTo>
                  <a:lnTo>
                    <a:pt x="23" y="475"/>
                  </a:lnTo>
                  <a:lnTo>
                    <a:pt x="22" y="482"/>
                  </a:lnTo>
                  <a:lnTo>
                    <a:pt x="23" y="492"/>
                  </a:lnTo>
                  <a:lnTo>
                    <a:pt x="26" y="504"/>
                  </a:lnTo>
                  <a:lnTo>
                    <a:pt x="31" y="517"/>
                  </a:lnTo>
                  <a:lnTo>
                    <a:pt x="41" y="524"/>
                  </a:lnTo>
                  <a:lnTo>
                    <a:pt x="53" y="528"/>
                  </a:lnTo>
                  <a:lnTo>
                    <a:pt x="69" y="529"/>
                  </a:lnTo>
                  <a:lnTo>
                    <a:pt x="73" y="530"/>
                  </a:lnTo>
                  <a:lnTo>
                    <a:pt x="75" y="532"/>
                  </a:lnTo>
                  <a:lnTo>
                    <a:pt x="78" y="536"/>
                  </a:lnTo>
                  <a:lnTo>
                    <a:pt x="79" y="540"/>
                  </a:lnTo>
                  <a:lnTo>
                    <a:pt x="78" y="546"/>
                  </a:lnTo>
                  <a:lnTo>
                    <a:pt x="73" y="551"/>
                  </a:lnTo>
                  <a:lnTo>
                    <a:pt x="69" y="552"/>
                  </a:lnTo>
                  <a:lnTo>
                    <a:pt x="47" y="550"/>
                  </a:lnTo>
                  <a:lnTo>
                    <a:pt x="29" y="543"/>
                  </a:lnTo>
                  <a:lnTo>
                    <a:pt x="15" y="530"/>
                  </a:lnTo>
                  <a:lnTo>
                    <a:pt x="5" y="515"/>
                  </a:lnTo>
                  <a:lnTo>
                    <a:pt x="1" y="499"/>
                  </a:lnTo>
                  <a:lnTo>
                    <a:pt x="0" y="485"/>
                  </a:lnTo>
                  <a:lnTo>
                    <a:pt x="1" y="474"/>
                  </a:lnTo>
                  <a:lnTo>
                    <a:pt x="1" y="469"/>
                  </a:lnTo>
                  <a:lnTo>
                    <a:pt x="3" y="467"/>
                  </a:lnTo>
                  <a:lnTo>
                    <a:pt x="8" y="456"/>
                  </a:lnTo>
                  <a:lnTo>
                    <a:pt x="14" y="442"/>
                  </a:lnTo>
                  <a:lnTo>
                    <a:pt x="20" y="427"/>
                  </a:lnTo>
                  <a:lnTo>
                    <a:pt x="29" y="409"/>
                  </a:lnTo>
                  <a:lnTo>
                    <a:pt x="37" y="389"/>
                  </a:lnTo>
                  <a:lnTo>
                    <a:pt x="47" y="370"/>
                  </a:lnTo>
                  <a:lnTo>
                    <a:pt x="55" y="349"/>
                  </a:lnTo>
                  <a:lnTo>
                    <a:pt x="62" y="331"/>
                  </a:lnTo>
                  <a:lnTo>
                    <a:pt x="69" y="315"/>
                  </a:lnTo>
                  <a:lnTo>
                    <a:pt x="78" y="297"/>
                  </a:lnTo>
                  <a:lnTo>
                    <a:pt x="90" y="283"/>
                  </a:lnTo>
                  <a:lnTo>
                    <a:pt x="104" y="273"/>
                  </a:lnTo>
                  <a:lnTo>
                    <a:pt x="119" y="266"/>
                  </a:lnTo>
                  <a:lnTo>
                    <a:pt x="133" y="262"/>
                  </a:lnTo>
                  <a:lnTo>
                    <a:pt x="145" y="261"/>
                  </a:lnTo>
                  <a:lnTo>
                    <a:pt x="155" y="260"/>
                  </a:lnTo>
                  <a:lnTo>
                    <a:pt x="159" y="260"/>
                  </a:lnTo>
                  <a:lnTo>
                    <a:pt x="217" y="258"/>
                  </a:lnTo>
                  <a:lnTo>
                    <a:pt x="217" y="240"/>
                  </a:lnTo>
                  <a:lnTo>
                    <a:pt x="198" y="227"/>
                  </a:lnTo>
                  <a:lnTo>
                    <a:pt x="183" y="209"/>
                  </a:lnTo>
                  <a:lnTo>
                    <a:pt x="170" y="188"/>
                  </a:lnTo>
                  <a:lnTo>
                    <a:pt x="154" y="183"/>
                  </a:lnTo>
                  <a:lnTo>
                    <a:pt x="141" y="170"/>
                  </a:lnTo>
                  <a:lnTo>
                    <a:pt x="132" y="154"/>
                  </a:lnTo>
                  <a:lnTo>
                    <a:pt x="129" y="133"/>
                  </a:lnTo>
                  <a:lnTo>
                    <a:pt x="132" y="115"/>
                  </a:lnTo>
                  <a:lnTo>
                    <a:pt x="139" y="99"/>
                  </a:lnTo>
                  <a:lnTo>
                    <a:pt x="150" y="88"/>
                  </a:lnTo>
                  <a:lnTo>
                    <a:pt x="163" y="81"/>
                  </a:lnTo>
                  <a:lnTo>
                    <a:pt x="176" y="53"/>
                  </a:lnTo>
                  <a:lnTo>
                    <a:pt x="194" y="31"/>
                  </a:lnTo>
                  <a:lnTo>
                    <a:pt x="216" y="13"/>
                  </a:lnTo>
                  <a:lnTo>
                    <a:pt x="240" y="4"/>
                  </a:lnTo>
                  <a:lnTo>
                    <a:pt x="268" y="0"/>
                  </a:lnTo>
                  <a:close/>
                </a:path>
              </a:pathLst>
            </a:custGeom>
            <a:grpFill/>
            <a:ln w="0">
              <a:solidFill>
                <a:srgbClr val="C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6" name="Freeform 10"/>
            <p:cNvSpPr>
              <a:spLocks/>
            </p:cNvSpPr>
            <p:nvPr/>
          </p:nvSpPr>
          <p:spPr bwMode="auto">
            <a:xfrm>
              <a:off x="1385888" y="900113"/>
              <a:ext cx="47625" cy="30163"/>
            </a:xfrm>
            <a:custGeom>
              <a:avLst/>
              <a:gdLst/>
              <a:ahLst/>
              <a:cxnLst>
                <a:cxn ang="0">
                  <a:pos x="29" y="0"/>
                </a:cxn>
                <a:cxn ang="0">
                  <a:pos x="40" y="1"/>
                </a:cxn>
                <a:cxn ang="0">
                  <a:pos x="49" y="5"/>
                </a:cxn>
                <a:cxn ang="0">
                  <a:pos x="56" y="11"/>
                </a:cxn>
                <a:cxn ang="0">
                  <a:pos x="59" y="19"/>
                </a:cxn>
                <a:cxn ang="0">
                  <a:pos x="55" y="27"/>
                </a:cxn>
                <a:cxn ang="0">
                  <a:pos x="44" y="34"/>
                </a:cxn>
                <a:cxn ang="0">
                  <a:pos x="29" y="37"/>
                </a:cxn>
                <a:cxn ang="0">
                  <a:pos x="13" y="34"/>
                </a:cxn>
                <a:cxn ang="0">
                  <a:pos x="4" y="27"/>
                </a:cxn>
                <a:cxn ang="0">
                  <a:pos x="0" y="19"/>
                </a:cxn>
                <a:cxn ang="0">
                  <a:pos x="4" y="9"/>
                </a:cxn>
                <a:cxn ang="0">
                  <a:pos x="13" y="2"/>
                </a:cxn>
                <a:cxn ang="0">
                  <a:pos x="29" y="0"/>
                </a:cxn>
              </a:cxnLst>
              <a:rect l="0" t="0" r="r" b="b"/>
              <a:pathLst>
                <a:path w="59" h="37">
                  <a:moveTo>
                    <a:pt x="29" y="0"/>
                  </a:moveTo>
                  <a:lnTo>
                    <a:pt x="40" y="1"/>
                  </a:lnTo>
                  <a:lnTo>
                    <a:pt x="49" y="5"/>
                  </a:lnTo>
                  <a:lnTo>
                    <a:pt x="56" y="11"/>
                  </a:lnTo>
                  <a:lnTo>
                    <a:pt x="59" y="19"/>
                  </a:lnTo>
                  <a:lnTo>
                    <a:pt x="55" y="27"/>
                  </a:lnTo>
                  <a:lnTo>
                    <a:pt x="44" y="34"/>
                  </a:lnTo>
                  <a:lnTo>
                    <a:pt x="29" y="37"/>
                  </a:lnTo>
                  <a:lnTo>
                    <a:pt x="13" y="34"/>
                  </a:lnTo>
                  <a:lnTo>
                    <a:pt x="4" y="27"/>
                  </a:lnTo>
                  <a:lnTo>
                    <a:pt x="0" y="19"/>
                  </a:lnTo>
                  <a:lnTo>
                    <a:pt x="4" y="9"/>
                  </a:lnTo>
                  <a:lnTo>
                    <a:pt x="13" y="2"/>
                  </a:lnTo>
                  <a:lnTo>
                    <a:pt x="29" y="0"/>
                  </a:lnTo>
                  <a:close/>
                </a:path>
              </a:pathLst>
            </a:custGeom>
            <a:grpFill/>
            <a:ln w="0">
              <a:solidFill>
                <a:srgbClr val="C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7" name="Freeform 11"/>
            <p:cNvSpPr>
              <a:spLocks/>
            </p:cNvSpPr>
            <p:nvPr/>
          </p:nvSpPr>
          <p:spPr bwMode="auto">
            <a:xfrm>
              <a:off x="1406525" y="901701"/>
              <a:ext cx="69850" cy="28575"/>
            </a:xfrm>
            <a:custGeom>
              <a:avLst/>
              <a:gdLst/>
              <a:ahLst/>
              <a:cxnLst>
                <a:cxn ang="0">
                  <a:pos x="73" y="0"/>
                </a:cxn>
                <a:cxn ang="0">
                  <a:pos x="81" y="0"/>
                </a:cxn>
                <a:cxn ang="0">
                  <a:pos x="84" y="1"/>
                </a:cxn>
                <a:cxn ang="0">
                  <a:pos x="86" y="4"/>
                </a:cxn>
                <a:cxn ang="0">
                  <a:pos x="88" y="8"/>
                </a:cxn>
                <a:cxn ang="0">
                  <a:pos x="88" y="12"/>
                </a:cxn>
                <a:cxn ang="0">
                  <a:pos x="82" y="21"/>
                </a:cxn>
                <a:cxn ang="0">
                  <a:pos x="64" y="29"/>
                </a:cxn>
                <a:cxn ang="0">
                  <a:pos x="49" y="34"/>
                </a:cxn>
                <a:cxn ang="0">
                  <a:pos x="36" y="36"/>
                </a:cxn>
                <a:cxn ang="0">
                  <a:pos x="22" y="34"/>
                </a:cxn>
                <a:cxn ang="0">
                  <a:pos x="12" y="30"/>
                </a:cxn>
                <a:cxn ang="0">
                  <a:pos x="5" y="26"/>
                </a:cxn>
                <a:cxn ang="0">
                  <a:pos x="1" y="22"/>
                </a:cxn>
                <a:cxn ang="0">
                  <a:pos x="0" y="18"/>
                </a:cxn>
                <a:cxn ang="0">
                  <a:pos x="0" y="15"/>
                </a:cxn>
                <a:cxn ang="0">
                  <a:pos x="1" y="11"/>
                </a:cxn>
                <a:cxn ang="0">
                  <a:pos x="3" y="8"/>
                </a:cxn>
                <a:cxn ang="0">
                  <a:pos x="7" y="6"/>
                </a:cxn>
                <a:cxn ang="0">
                  <a:pos x="15" y="6"/>
                </a:cxn>
                <a:cxn ang="0">
                  <a:pos x="19" y="8"/>
                </a:cxn>
                <a:cxn ang="0">
                  <a:pos x="20" y="10"/>
                </a:cxn>
                <a:cxn ang="0">
                  <a:pos x="26" y="11"/>
                </a:cxn>
                <a:cxn ang="0">
                  <a:pos x="33" y="12"/>
                </a:cxn>
                <a:cxn ang="0">
                  <a:pos x="42" y="12"/>
                </a:cxn>
                <a:cxn ang="0">
                  <a:pos x="55" y="10"/>
                </a:cxn>
                <a:cxn ang="0">
                  <a:pos x="70" y="1"/>
                </a:cxn>
                <a:cxn ang="0">
                  <a:pos x="73" y="0"/>
                </a:cxn>
              </a:cxnLst>
              <a:rect l="0" t="0" r="r" b="b"/>
              <a:pathLst>
                <a:path w="88" h="36">
                  <a:moveTo>
                    <a:pt x="73" y="0"/>
                  </a:moveTo>
                  <a:lnTo>
                    <a:pt x="81" y="0"/>
                  </a:lnTo>
                  <a:lnTo>
                    <a:pt x="84" y="1"/>
                  </a:lnTo>
                  <a:lnTo>
                    <a:pt x="86" y="4"/>
                  </a:lnTo>
                  <a:lnTo>
                    <a:pt x="88" y="8"/>
                  </a:lnTo>
                  <a:lnTo>
                    <a:pt x="88" y="12"/>
                  </a:lnTo>
                  <a:lnTo>
                    <a:pt x="82" y="21"/>
                  </a:lnTo>
                  <a:lnTo>
                    <a:pt x="64" y="29"/>
                  </a:lnTo>
                  <a:lnTo>
                    <a:pt x="49" y="34"/>
                  </a:lnTo>
                  <a:lnTo>
                    <a:pt x="36" y="36"/>
                  </a:lnTo>
                  <a:lnTo>
                    <a:pt x="22" y="34"/>
                  </a:lnTo>
                  <a:lnTo>
                    <a:pt x="12" y="30"/>
                  </a:lnTo>
                  <a:lnTo>
                    <a:pt x="5" y="26"/>
                  </a:lnTo>
                  <a:lnTo>
                    <a:pt x="1" y="22"/>
                  </a:lnTo>
                  <a:lnTo>
                    <a:pt x="0" y="18"/>
                  </a:lnTo>
                  <a:lnTo>
                    <a:pt x="0" y="15"/>
                  </a:lnTo>
                  <a:lnTo>
                    <a:pt x="1" y="11"/>
                  </a:lnTo>
                  <a:lnTo>
                    <a:pt x="3" y="8"/>
                  </a:lnTo>
                  <a:lnTo>
                    <a:pt x="7" y="6"/>
                  </a:lnTo>
                  <a:lnTo>
                    <a:pt x="15" y="6"/>
                  </a:lnTo>
                  <a:lnTo>
                    <a:pt x="19" y="8"/>
                  </a:lnTo>
                  <a:lnTo>
                    <a:pt x="20" y="10"/>
                  </a:lnTo>
                  <a:lnTo>
                    <a:pt x="26" y="11"/>
                  </a:lnTo>
                  <a:lnTo>
                    <a:pt x="33" y="12"/>
                  </a:lnTo>
                  <a:lnTo>
                    <a:pt x="42" y="12"/>
                  </a:lnTo>
                  <a:lnTo>
                    <a:pt x="55" y="10"/>
                  </a:lnTo>
                  <a:lnTo>
                    <a:pt x="70" y="1"/>
                  </a:lnTo>
                  <a:lnTo>
                    <a:pt x="73" y="0"/>
                  </a:lnTo>
                  <a:close/>
                </a:path>
              </a:pathLst>
            </a:custGeom>
            <a:grpFill/>
            <a:ln w="0">
              <a:solidFill>
                <a:srgbClr val="C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grpSp>
        <p:nvGrpSpPr>
          <p:cNvPr id="48" name="Группа 83"/>
          <p:cNvGrpSpPr/>
          <p:nvPr/>
        </p:nvGrpSpPr>
        <p:grpSpPr>
          <a:xfrm>
            <a:off x="3807890" y="4581128"/>
            <a:ext cx="651809" cy="647328"/>
            <a:chOff x="3263900" y="5229226"/>
            <a:chExt cx="485776" cy="481013"/>
          </a:xfrm>
          <a:solidFill>
            <a:srgbClr val="C00000"/>
          </a:solidFill>
        </p:grpSpPr>
        <p:sp>
          <p:nvSpPr>
            <p:cNvPr id="49" name="Freeform 346"/>
            <p:cNvSpPr>
              <a:spLocks noEditPoints="1"/>
            </p:cNvSpPr>
            <p:nvPr/>
          </p:nvSpPr>
          <p:spPr bwMode="auto">
            <a:xfrm>
              <a:off x="3397250" y="5365751"/>
              <a:ext cx="201613" cy="246063"/>
            </a:xfrm>
            <a:custGeom>
              <a:avLst/>
              <a:gdLst/>
              <a:ahLst/>
              <a:cxnLst>
                <a:cxn ang="0">
                  <a:pos x="107" y="24"/>
                </a:cxn>
                <a:cxn ang="0">
                  <a:pos x="22" y="106"/>
                </a:cxn>
                <a:cxn ang="0">
                  <a:pos x="22" y="282"/>
                </a:cxn>
                <a:cxn ang="0">
                  <a:pos x="24" y="284"/>
                </a:cxn>
                <a:cxn ang="0">
                  <a:pos x="25" y="286"/>
                </a:cxn>
                <a:cxn ang="0">
                  <a:pos x="28" y="288"/>
                </a:cxn>
                <a:cxn ang="0">
                  <a:pos x="228" y="288"/>
                </a:cxn>
                <a:cxn ang="0">
                  <a:pos x="231" y="286"/>
                </a:cxn>
                <a:cxn ang="0">
                  <a:pos x="232" y="284"/>
                </a:cxn>
                <a:cxn ang="0">
                  <a:pos x="232" y="26"/>
                </a:cxn>
                <a:cxn ang="0">
                  <a:pos x="231" y="25"/>
                </a:cxn>
                <a:cxn ang="0">
                  <a:pos x="228" y="24"/>
                </a:cxn>
                <a:cxn ang="0">
                  <a:pos x="107" y="24"/>
                </a:cxn>
                <a:cxn ang="0">
                  <a:pos x="102" y="0"/>
                </a:cxn>
                <a:cxn ang="0">
                  <a:pos x="226" y="0"/>
                </a:cxn>
                <a:cxn ang="0">
                  <a:pos x="237" y="3"/>
                </a:cxn>
                <a:cxn ang="0">
                  <a:pos x="246" y="9"/>
                </a:cxn>
                <a:cxn ang="0">
                  <a:pos x="252" y="18"/>
                </a:cxn>
                <a:cxn ang="0">
                  <a:pos x="254" y="29"/>
                </a:cxn>
                <a:cxn ang="0">
                  <a:pos x="254" y="282"/>
                </a:cxn>
                <a:cxn ang="0">
                  <a:pos x="252" y="293"/>
                </a:cxn>
                <a:cxn ang="0">
                  <a:pos x="246" y="301"/>
                </a:cxn>
                <a:cxn ang="0">
                  <a:pos x="237" y="307"/>
                </a:cxn>
                <a:cxn ang="0">
                  <a:pos x="226" y="310"/>
                </a:cxn>
                <a:cxn ang="0">
                  <a:pos x="30" y="310"/>
                </a:cxn>
                <a:cxn ang="0">
                  <a:pos x="19" y="307"/>
                </a:cxn>
                <a:cxn ang="0">
                  <a:pos x="10" y="301"/>
                </a:cxn>
                <a:cxn ang="0">
                  <a:pos x="3" y="293"/>
                </a:cxn>
                <a:cxn ang="0">
                  <a:pos x="0" y="282"/>
                </a:cxn>
                <a:cxn ang="0">
                  <a:pos x="0" y="101"/>
                </a:cxn>
                <a:cxn ang="0">
                  <a:pos x="3" y="92"/>
                </a:cxn>
                <a:cxn ang="0">
                  <a:pos x="95" y="3"/>
                </a:cxn>
                <a:cxn ang="0">
                  <a:pos x="98" y="2"/>
                </a:cxn>
                <a:cxn ang="0">
                  <a:pos x="102" y="0"/>
                </a:cxn>
              </a:cxnLst>
              <a:rect l="0" t="0" r="r" b="b"/>
              <a:pathLst>
                <a:path w="254" h="310">
                  <a:moveTo>
                    <a:pt x="107" y="24"/>
                  </a:moveTo>
                  <a:lnTo>
                    <a:pt x="22" y="106"/>
                  </a:lnTo>
                  <a:lnTo>
                    <a:pt x="22" y="282"/>
                  </a:lnTo>
                  <a:lnTo>
                    <a:pt x="24" y="284"/>
                  </a:lnTo>
                  <a:lnTo>
                    <a:pt x="25" y="286"/>
                  </a:lnTo>
                  <a:lnTo>
                    <a:pt x="28" y="288"/>
                  </a:lnTo>
                  <a:lnTo>
                    <a:pt x="228" y="288"/>
                  </a:lnTo>
                  <a:lnTo>
                    <a:pt x="231" y="286"/>
                  </a:lnTo>
                  <a:lnTo>
                    <a:pt x="232" y="284"/>
                  </a:lnTo>
                  <a:lnTo>
                    <a:pt x="232" y="26"/>
                  </a:lnTo>
                  <a:lnTo>
                    <a:pt x="231" y="25"/>
                  </a:lnTo>
                  <a:lnTo>
                    <a:pt x="228" y="24"/>
                  </a:lnTo>
                  <a:lnTo>
                    <a:pt x="107" y="24"/>
                  </a:lnTo>
                  <a:close/>
                  <a:moveTo>
                    <a:pt x="102" y="0"/>
                  </a:moveTo>
                  <a:lnTo>
                    <a:pt x="226" y="0"/>
                  </a:lnTo>
                  <a:lnTo>
                    <a:pt x="237" y="3"/>
                  </a:lnTo>
                  <a:lnTo>
                    <a:pt x="246" y="9"/>
                  </a:lnTo>
                  <a:lnTo>
                    <a:pt x="252" y="18"/>
                  </a:lnTo>
                  <a:lnTo>
                    <a:pt x="254" y="29"/>
                  </a:lnTo>
                  <a:lnTo>
                    <a:pt x="254" y="282"/>
                  </a:lnTo>
                  <a:lnTo>
                    <a:pt x="252" y="293"/>
                  </a:lnTo>
                  <a:lnTo>
                    <a:pt x="246" y="301"/>
                  </a:lnTo>
                  <a:lnTo>
                    <a:pt x="237" y="307"/>
                  </a:lnTo>
                  <a:lnTo>
                    <a:pt x="226" y="310"/>
                  </a:lnTo>
                  <a:lnTo>
                    <a:pt x="30" y="310"/>
                  </a:lnTo>
                  <a:lnTo>
                    <a:pt x="19" y="307"/>
                  </a:lnTo>
                  <a:lnTo>
                    <a:pt x="10" y="301"/>
                  </a:lnTo>
                  <a:lnTo>
                    <a:pt x="3" y="293"/>
                  </a:lnTo>
                  <a:lnTo>
                    <a:pt x="0" y="282"/>
                  </a:lnTo>
                  <a:lnTo>
                    <a:pt x="0" y="101"/>
                  </a:lnTo>
                  <a:lnTo>
                    <a:pt x="3" y="92"/>
                  </a:lnTo>
                  <a:lnTo>
                    <a:pt x="95" y="3"/>
                  </a:lnTo>
                  <a:lnTo>
                    <a:pt x="98" y="2"/>
                  </a:lnTo>
                  <a:lnTo>
                    <a:pt x="102" y="0"/>
                  </a:lnTo>
                  <a:close/>
                </a:path>
              </a:pathLst>
            </a:custGeom>
            <a:grpFill/>
            <a:ln w="0">
              <a:solidFill>
                <a:srgbClr val="C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0" name="Freeform 347"/>
            <p:cNvSpPr>
              <a:spLocks/>
            </p:cNvSpPr>
            <p:nvPr/>
          </p:nvSpPr>
          <p:spPr bwMode="auto">
            <a:xfrm>
              <a:off x="3278188" y="5308601"/>
              <a:ext cx="100013" cy="315913"/>
            </a:xfrm>
            <a:custGeom>
              <a:avLst/>
              <a:gdLst/>
              <a:ahLst/>
              <a:cxnLst>
                <a:cxn ang="0">
                  <a:pos x="110" y="0"/>
                </a:cxn>
                <a:cxn ang="0">
                  <a:pos x="114" y="0"/>
                </a:cxn>
                <a:cxn ang="0">
                  <a:pos x="122" y="5"/>
                </a:cxn>
                <a:cxn ang="0">
                  <a:pos x="125" y="11"/>
                </a:cxn>
                <a:cxn ang="0">
                  <a:pos x="124" y="15"/>
                </a:cxn>
                <a:cxn ang="0">
                  <a:pos x="122" y="18"/>
                </a:cxn>
                <a:cxn ang="0">
                  <a:pos x="119" y="20"/>
                </a:cxn>
                <a:cxn ang="0">
                  <a:pos x="91" y="47"/>
                </a:cxn>
                <a:cxn ang="0">
                  <a:pos x="67" y="77"/>
                </a:cxn>
                <a:cxn ang="0">
                  <a:pos x="48" y="111"/>
                </a:cxn>
                <a:cxn ang="0">
                  <a:pos x="33" y="147"/>
                </a:cxn>
                <a:cxn ang="0">
                  <a:pos x="25" y="184"/>
                </a:cxn>
                <a:cxn ang="0">
                  <a:pos x="22" y="224"/>
                </a:cxn>
                <a:cxn ang="0">
                  <a:pos x="25" y="265"/>
                </a:cxn>
                <a:cxn ang="0">
                  <a:pos x="36" y="305"/>
                </a:cxn>
                <a:cxn ang="0">
                  <a:pos x="51" y="344"/>
                </a:cxn>
                <a:cxn ang="0">
                  <a:pos x="73" y="378"/>
                </a:cxn>
                <a:cxn ang="0">
                  <a:pos x="75" y="382"/>
                </a:cxn>
                <a:cxn ang="0">
                  <a:pos x="75" y="386"/>
                </a:cxn>
                <a:cxn ang="0">
                  <a:pos x="74" y="390"/>
                </a:cxn>
                <a:cxn ang="0">
                  <a:pos x="71" y="394"/>
                </a:cxn>
                <a:cxn ang="0">
                  <a:pos x="66" y="397"/>
                </a:cxn>
                <a:cxn ang="0">
                  <a:pos x="62" y="397"/>
                </a:cxn>
                <a:cxn ang="0">
                  <a:pos x="59" y="396"/>
                </a:cxn>
                <a:cxn ang="0">
                  <a:pos x="58" y="393"/>
                </a:cxn>
                <a:cxn ang="0">
                  <a:pos x="55" y="392"/>
                </a:cxn>
                <a:cxn ang="0">
                  <a:pos x="31" y="353"/>
                </a:cxn>
                <a:cxn ang="0">
                  <a:pos x="14" y="312"/>
                </a:cxn>
                <a:cxn ang="0">
                  <a:pos x="4" y="269"/>
                </a:cxn>
                <a:cxn ang="0">
                  <a:pos x="0" y="224"/>
                </a:cxn>
                <a:cxn ang="0">
                  <a:pos x="3" y="181"/>
                </a:cxn>
                <a:cxn ang="0">
                  <a:pos x="12" y="140"/>
                </a:cxn>
                <a:cxn ang="0">
                  <a:pos x="27" y="102"/>
                </a:cxn>
                <a:cxn ang="0">
                  <a:pos x="48" y="66"/>
                </a:cxn>
                <a:cxn ang="0">
                  <a:pos x="74" y="31"/>
                </a:cxn>
                <a:cxn ang="0">
                  <a:pos x="106" y="3"/>
                </a:cxn>
                <a:cxn ang="0">
                  <a:pos x="110" y="0"/>
                </a:cxn>
              </a:cxnLst>
              <a:rect l="0" t="0" r="r" b="b"/>
              <a:pathLst>
                <a:path w="125" h="397">
                  <a:moveTo>
                    <a:pt x="110" y="0"/>
                  </a:moveTo>
                  <a:lnTo>
                    <a:pt x="114" y="0"/>
                  </a:lnTo>
                  <a:lnTo>
                    <a:pt x="122" y="5"/>
                  </a:lnTo>
                  <a:lnTo>
                    <a:pt x="125" y="11"/>
                  </a:lnTo>
                  <a:lnTo>
                    <a:pt x="124" y="15"/>
                  </a:lnTo>
                  <a:lnTo>
                    <a:pt x="122" y="18"/>
                  </a:lnTo>
                  <a:lnTo>
                    <a:pt x="119" y="20"/>
                  </a:lnTo>
                  <a:lnTo>
                    <a:pt x="91" y="47"/>
                  </a:lnTo>
                  <a:lnTo>
                    <a:pt x="67" y="77"/>
                  </a:lnTo>
                  <a:lnTo>
                    <a:pt x="48" y="111"/>
                  </a:lnTo>
                  <a:lnTo>
                    <a:pt x="33" y="147"/>
                  </a:lnTo>
                  <a:lnTo>
                    <a:pt x="25" y="184"/>
                  </a:lnTo>
                  <a:lnTo>
                    <a:pt x="22" y="224"/>
                  </a:lnTo>
                  <a:lnTo>
                    <a:pt x="25" y="265"/>
                  </a:lnTo>
                  <a:lnTo>
                    <a:pt x="36" y="305"/>
                  </a:lnTo>
                  <a:lnTo>
                    <a:pt x="51" y="344"/>
                  </a:lnTo>
                  <a:lnTo>
                    <a:pt x="73" y="378"/>
                  </a:lnTo>
                  <a:lnTo>
                    <a:pt x="75" y="382"/>
                  </a:lnTo>
                  <a:lnTo>
                    <a:pt x="75" y="386"/>
                  </a:lnTo>
                  <a:lnTo>
                    <a:pt x="74" y="390"/>
                  </a:lnTo>
                  <a:lnTo>
                    <a:pt x="71" y="394"/>
                  </a:lnTo>
                  <a:lnTo>
                    <a:pt x="66" y="397"/>
                  </a:lnTo>
                  <a:lnTo>
                    <a:pt x="62" y="397"/>
                  </a:lnTo>
                  <a:lnTo>
                    <a:pt x="59" y="396"/>
                  </a:lnTo>
                  <a:lnTo>
                    <a:pt x="58" y="393"/>
                  </a:lnTo>
                  <a:lnTo>
                    <a:pt x="55" y="392"/>
                  </a:lnTo>
                  <a:lnTo>
                    <a:pt x="31" y="353"/>
                  </a:lnTo>
                  <a:lnTo>
                    <a:pt x="14" y="312"/>
                  </a:lnTo>
                  <a:lnTo>
                    <a:pt x="4" y="269"/>
                  </a:lnTo>
                  <a:lnTo>
                    <a:pt x="0" y="224"/>
                  </a:lnTo>
                  <a:lnTo>
                    <a:pt x="3" y="181"/>
                  </a:lnTo>
                  <a:lnTo>
                    <a:pt x="12" y="140"/>
                  </a:lnTo>
                  <a:lnTo>
                    <a:pt x="27" y="102"/>
                  </a:lnTo>
                  <a:lnTo>
                    <a:pt x="48" y="66"/>
                  </a:lnTo>
                  <a:lnTo>
                    <a:pt x="74" y="31"/>
                  </a:lnTo>
                  <a:lnTo>
                    <a:pt x="106" y="3"/>
                  </a:lnTo>
                  <a:lnTo>
                    <a:pt x="110" y="0"/>
                  </a:lnTo>
                  <a:close/>
                </a:path>
              </a:pathLst>
            </a:custGeom>
            <a:grpFill/>
            <a:ln w="0">
              <a:solidFill>
                <a:srgbClr val="C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1" name="Freeform 348"/>
            <p:cNvSpPr>
              <a:spLocks/>
            </p:cNvSpPr>
            <p:nvPr/>
          </p:nvSpPr>
          <p:spPr bwMode="auto">
            <a:xfrm>
              <a:off x="3362325" y="5499101"/>
              <a:ext cx="363538" cy="211138"/>
            </a:xfrm>
            <a:custGeom>
              <a:avLst/>
              <a:gdLst/>
              <a:ahLst/>
              <a:cxnLst>
                <a:cxn ang="0">
                  <a:pos x="443" y="0"/>
                </a:cxn>
                <a:cxn ang="0">
                  <a:pos x="448" y="0"/>
                </a:cxn>
                <a:cxn ang="0">
                  <a:pos x="452" y="1"/>
                </a:cxn>
                <a:cxn ang="0">
                  <a:pos x="454" y="4"/>
                </a:cxn>
                <a:cxn ang="0">
                  <a:pos x="456" y="7"/>
                </a:cxn>
                <a:cxn ang="0">
                  <a:pos x="457" y="12"/>
                </a:cxn>
                <a:cxn ang="0">
                  <a:pos x="450" y="54"/>
                </a:cxn>
                <a:cxn ang="0">
                  <a:pos x="438" y="92"/>
                </a:cxn>
                <a:cxn ang="0">
                  <a:pos x="419" y="129"/>
                </a:cxn>
                <a:cxn ang="0">
                  <a:pos x="395" y="164"/>
                </a:cxn>
                <a:cxn ang="0">
                  <a:pos x="366" y="194"/>
                </a:cxn>
                <a:cxn ang="0">
                  <a:pos x="334" y="220"/>
                </a:cxn>
                <a:cxn ang="0">
                  <a:pos x="298" y="239"/>
                </a:cxn>
                <a:cxn ang="0">
                  <a:pos x="258" y="254"/>
                </a:cxn>
                <a:cxn ang="0">
                  <a:pos x="218" y="264"/>
                </a:cxn>
                <a:cxn ang="0">
                  <a:pos x="176" y="267"/>
                </a:cxn>
                <a:cxn ang="0">
                  <a:pos x="138" y="264"/>
                </a:cxn>
                <a:cxn ang="0">
                  <a:pos x="103" y="257"/>
                </a:cxn>
                <a:cxn ang="0">
                  <a:pos x="68" y="246"/>
                </a:cxn>
                <a:cxn ang="0">
                  <a:pos x="35" y="230"/>
                </a:cxn>
                <a:cxn ang="0">
                  <a:pos x="4" y="209"/>
                </a:cxn>
                <a:cxn ang="0">
                  <a:pos x="1" y="206"/>
                </a:cxn>
                <a:cxn ang="0">
                  <a:pos x="0" y="204"/>
                </a:cxn>
                <a:cxn ang="0">
                  <a:pos x="0" y="199"/>
                </a:cxn>
                <a:cxn ang="0">
                  <a:pos x="1" y="195"/>
                </a:cxn>
                <a:cxn ang="0">
                  <a:pos x="2" y="193"/>
                </a:cxn>
                <a:cxn ang="0">
                  <a:pos x="5" y="190"/>
                </a:cxn>
                <a:cxn ang="0">
                  <a:pos x="9" y="188"/>
                </a:cxn>
                <a:cxn ang="0">
                  <a:pos x="13" y="188"/>
                </a:cxn>
                <a:cxn ang="0">
                  <a:pos x="18" y="191"/>
                </a:cxn>
                <a:cxn ang="0">
                  <a:pos x="53" y="215"/>
                </a:cxn>
                <a:cxn ang="0">
                  <a:pos x="92" y="231"/>
                </a:cxn>
                <a:cxn ang="0">
                  <a:pos x="133" y="241"/>
                </a:cxn>
                <a:cxn ang="0">
                  <a:pos x="176" y="245"/>
                </a:cxn>
                <a:cxn ang="0">
                  <a:pos x="219" y="241"/>
                </a:cxn>
                <a:cxn ang="0">
                  <a:pos x="261" y="231"/>
                </a:cxn>
                <a:cxn ang="0">
                  <a:pos x="299" y="213"/>
                </a:cxn>
                <a:cxn ang="0">
                  <a:pos x="335" y="191"/>
                </a:cxn>
                <a:cxn ang="0">
                  <a:pos x="365" y="162"/>
                </a:cxn>
                <a:cxn ang="0">
                  <a:pos x="391" y="129"/>
                </a:cxn>
                <a:cxn ang="0">
                  <a:pos x="412" y="94"/>
                </a:cxn>
                <a:cxn ang="0">
                  <a:pos x="427" y="52"/>
                </a:cxn>
                <a:cxn ang="0">
                  <a:pos x="435" y="10"/>
                </a:cxn>
                <a:cxn ang="0">
                  <a:pos x="435" y="6"/>
                </a:cxn>
                <a:cxn ang="0">
                  <a:pos x="438" y="3"/>
                </a:cxn>
                <a:cxn ang="0">
                  <a:pos x="443" y="0"/>
                </a:cxn>
              </a:cxnLst>
              <a:rect l="0" t="0" r="r" b="b"/>
              <a:pathLst>
                <a:path w="457" h="267">
                  <a:moveTo>
                    <a:pt x="443" y="0"/>
                  </a:moveTo>
                  <a:lnTo>
                    <a:pt x="448" y="0"/>
                  </a:lnTo>
                  <a:lnTo>
                    <a:pt x="452" y="1"/>
                  </a:lnTo>
                  <a:lnTo>
                    <a:pt x="454" y="4"/>
                  </a:lnTo>
                  <a:lnTo>
                    <a:pt x="456" y="7"/>
                  </a:lnTo>
                  <a:lnTo>
                    <a:pt x="457" y="12"/>
                  </a:lnTo>
                  <a:lnTo>
                    <a:pt x="450" y="54"/>
                  </a:lnTo>
                  <a:lnTo>
                    <a:pt x="438" y="92"/>
                  </a:lnTo>
                  <a:lnTo>
                    <a:pt x="419" y="129"/>
                  </a:lnTo>
                  <a:lnTo>
                    <a:pt x="395" y="164"/>
                  </a:lnTo>
                  <a:lnTo>
                    <a:pt x="366" y="194"/>
                  </a:lnTo>
                  <a:lnTo>
                    <a:pt x="334" y="220"/>
                  </a:lnTo>
                  <a:lnTo>
                    <a:pt x="298" y="239"/>
                  </a:lnTo>
                  <a:lnTo>
                    <a:pt x="258" y="254"/>
                  </a:lnTo>
                  <a:lnTo>
                    <a:pt x="218" y="264"/>
                  </a:lnTo>
                  <a:lnTo>
                    <a:pt x="176" y="267"/>
                  </a:lnTo>
                  <a:lnTo>
                    <a:pt x="138" y="264"/>
                  </a:lnTo>
                  <a:lnTo>
                    <a:pt x="103" y="257"/>
                  </a:lnTo>
                  <a:lnTo>
                    <a:pt x="68" y="246"/>
                  </a:lnTo>
                  <a:lnTo>
                    <a:pt x="35" y="230"/>
                  </a:lnTo>
                  <a:lnTo>
                    <a:pt x="4" y="209"/>
                  </a:lnTo>
                  <a:lnTo>
                    <a:pt x="1" y="206"/>
                  </a:lnTo>
                  <a:lnTo>
                    <a:pt x="0" y="204"/>
                  </a:lnTo>
                  <a:lnTo>
                    <a:pt x="0" y="199"/>
                  </a:lnTo>
                  <a:lnTo>
                    <a:pt x="1" y="195"/>
                  </a:lnTo>
                  <a:lnTo>
                    <a:pt x="2" y="193"/>
                  </a:lnTo>
                  <a:lnTo>
                    <a:pt x="5" y="190"/>
                  </a:lnTo>
                  <a:lnTo>
                    <a:pt x="9" y="188"/>
                  </a:lnTo>
                  <a:lnTo>
                    <a:pt x="13" y="188"/>
                  </a:lnTo>
                  <a:lnTo>
                    <a:pt x="18" y="191"/>
                  </a:lnTo>
                  <a:lnTo>
                    <a:pt x="53" y="215"/>
                  </a:lnTo>
                  <a:lnTo>
                    <a:pt x="92" y="231"/>
                  </a:lnTo>
                  <a:lnTo>
                    <a:pt x="133" y="241"/>
                  </a:lnTo>
                  <a:lnTo>
                    <a:pt x="176" y="245"/>
                  </a:lnTo>
                  <a:lnTo>
                    <a:pt x="219" y="241"/>
                  </a:lnTo>
                  <a:lnTo>
                    <a:pt x="261" y="231"/>
                  </a:lnTo>
                  <a:lnTo>
                    <a:pt x="299" y="213"/>
                  </a:lnTo>
                  <a:lnTo>
                    <a:pt x="335" y="191"/>
                  </a:lnTo>
                  <a:lnTo>
                    <a:pt x="365" y="162"/>
                  </a:lnTo>
                  <a:lnTo>
                    <a:pt x="391" y="129"/>
                  </a:lnTo>
                  <a:lnTo>
                    <a:pt x="412" y="94"/>
                  </a:lnTo>
                  <a:lnTo>
                    <a:pt x="427" y="52"/>
                  </a:lnTo>
                  <a:lnTo>
                    <a:pt x="435" y="10"/>
                  </a:lnTo>
                  <a:lnTo>
                    <a:pt x="435" y="6"/>
                  </a:lnTo>
                  <a:lnTo>
                    <a:pt x="438" y="3"/>
                  </a:lnTo>
                  <a:lnTo>
                    <a:pt x="443" y="0"/>
                  </a:lnTo>
                  <a:close/>
                </a:path>
              </a:pathLst>
            </a:custGeom>
            <a:grpFill/>
            <a:ln w="0">
              <a:solidFill>
                <a:srgbClr val="C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2" name="Freeform 349"/>
            <p:cNvSpPr>
              <a:spLocks/>
            </p:cNvSpPr>
            <p:nvPr/>
          </p:nvSpPr>
          <p:spPr bwMode="auto">
            <a:xfrm>
              <a:off x="3417888" y="5262563"/>
              <a:ext cx="306388" cy="196850"/>
            </a:xfrm>
            <a:custGeom>
              <a:avLst/>
              <a:gdLst/>
              <a:ahLst/>
              <a:cxnLst>
                <a:cxn ang="0">
                  <a:pos x="108" y="0"/>
                </a:cxn>
                <a:cxn ang="0">
                  <a:pos x="153" y="4"/>
                </a:cxn>
                <a:cxn ang="0">
                  <a:pos x="195" y="13"/>
                </a:cxn>
                <a:cxn ang="0">
                  <a:pos x="237" y="30"/>
                </a:cxn>
                <a:cxn ang="0">
                  <a:pos x="274" y="53"/>
                </a:cxn>
                <a:cxn ang="0">
                  <a:pos x="307" y="81"/>
                </a:cxn>
                <a:cxn ang="0">
                  <a:pos x="334" y="114"/>
                </a:cxn>
                <a:cxn ang="0">
                  <a:pos x="358" y="150"/>
                </a:cxn>
                <a:cxn ang="0">
                  <a:pos x="375" y="191"/>
                </a:cxn>
                <a:cxn ang="0">
                  <a:pos x="386" y="235"/>
                </a:cxn>
                <a:cxn ang="0">
                  <a:pos x="386" y="240"/>
                </a:cxn>
                <a:cxn ang="0">
                  <a:pos x="385" y="244"/>
                </a:cxn>
                <a:cxn ang="0">
                  <a:pos x="381" y="247"/>
                </a:cxn>
                <a:cxn ang="0">
                  <a:pos x="377" y="249"/>
                </a:cxn>
                <a:cxn ang="0">
                  <a:pos x="375" y="249"/>
                </a:cxn>
                <a:cxn ang="0">
                  <a:pos x="371" y="247"/>
                </a:cxn>
                <a:cxn ang="0">
                  <a:pos x="369" y="246"/>
                </a:cxn>
                <a:cxn ang="0">
                  <a:pos x="366" y="243"/>
                </a:cxn>
                <a:cxn ang="0">
                  <a:pos x="364" y="239"/>
                </a:cxn>
                <a:cxn ang="0">
                  <a:pos x="353" y="199"/>
                </a:cxn>
                <a:cxn ang="0">
                  <a:pos x="338" y="161"/>
                </a:cxn>
                <a:cxn ang="0">
                  <a:pos x="316" y="128"/>
                </a:cxn>
                <a:cxn ang="0">
                  <a:pos x="290" y="97"/>
                </a:cxn>
                <a:cxn ang="0">
                  <a:pos x="260" y="73"/>
                </a:cxn>
                <a:cxn ang="0">
                  <a:pos x="226" y="51"/>
                </a:cxn>
                <a:cxn ang="0">
                  <a:pos x="189" y="35"/>
                </a:cxn>
                <a:cxn ang="0">
                  <a:pos x="149" y="26"/>
                </a:cxn>
                <a:cxn ang="0">
                  <a:pos x="108" y="23"/>
                </a:cxn>
                <a:cxn ang="0">
                  <a:pos x="61" y="27"/>
                </a:cxn>
                <a:cxn ang="0">
                  <a:pos x="17" y="40"/>
                </a:cxn>
                <a:cxn ang="0">
                  <a:pos x="13" y="41"/>
                </a:cxn>
                <a:cxn ang="0">
                  <a:pos x="10" y="40"/>
                </a:cxn>
                <a:cxn ang="0">
                  <a:pos x="6" y="38"/>
                </a:cxn>
                <a:cxn ang="0">
                  <a:pos x="3" y="35"/>
                </a:cxn>
                <a:cxn ang="0">
                  <a:pos x="0" y="30"/>
                </a:cxn>
                <a:cxn ang="0">
                  <a:pos x="0" y="26"/>
                </a:cxn>
                <a:cxn ang="0">
                  <a:pos x="3" y="23"/>
                </a:cxn>
                <a:cxn ang="0">
                  <a:pos x="4" y="20"/>
                </a:cxn>
                <a:cxn ang="0">
                  <a:pos x="9" y="19"/>
                </a:cxn>
                <a:cxn ang="0">
                  <a:pos x="40" y="8"/>
                </a:cxn>
                <a:cxn ang="0">
                  <a:pos x="73" y="2"/>
                </a:cxn>
                <a:cxn ang="0">
                  <a:pos x="108" y="0"/>
                </a:cxn>
              </a:cxnLst>
              <a:rect l="0" t="0" r="r" b="b"/>
              <a:pathLst>
                <a:path w="386" h="249">
                  <a:moveTo>
                    <a:pt x="108" y="0"/>
                  </a:moveTo>
                  <a:lnTo>
                    <a:pt x="153" y="4"/>
                  </a:lnTo>
                  <a:lnTo>
                    <a:pt x="195" y="13"/>
                  </a:lnTo>
                  <a:lnTo>
                    <a:pt x="237" y="30"/>
                  </a:lnTo>
                  <a:lnTo>
                    <a:pt x="274" y="53"/>
                  </a:lnTo>
                  <a:lnTo>
                    <a:pt x="307" y="81"/>
                  </a:lnTo>
                  <a:lnTo>
                    <a:pt x="334" y="114"/>
                  </a:lnTo>
                  <a:lnTo>
                    <a:pt x="358" y="150"/>
                  </a:lnTo>
                  <a:lnTo>
                    <a:pt x="375" y="191"/>
                  </a:lnTo>
                  <a:lnTo>
                    <a:pt x="386" y="235"/>
                  </a:lnTo>
                  <a:lnTo>
                    <a:pt x="386" y="240"/>
                  </a:lnTo>
                  <a:lnTo>
                    <a:pt x="385" y="244"/>
                  </a:lnTo>
                  <a:lnTo>
                    <a:pt x="381" y="247"/>
                  </a:lnTo>
                  <a:lnTo>
                    <a:pt x="377" y="249"/>
                  </a:lnTo>
                  <a:lnTo>
                    <a:pt x="375" y="249"/>
                  </a:lnTo>
                  <a:lnTo>
                    <a:pt x="371" y="247"/>
                  </a:lnTo>
                  <a:lnTo>
                    <a:pt x="369" y="246"/>
                  </a:lnTo>
                  <a:lnTo>
                    <a:pt x="366" y="243"/>
                  </a:lnTo>
                  <a:lnTo>
                    <a:pt x="364" y="239"/>
                  </a:lnTo>
                  <a:lnTo>
                    <a:pt x="353" y="199"/>
                  </a:lnTo>
                  <a:lnTo>
                    <a:pt x="338" y="161"/>
                  </a:lnTo>
                  <a:lnTo>
                    <a:pt x="316" y="128"/>
                  </a:lnTo>
                  <a:lnTo>
                    <a:pt x="290" y="97"/>
                  </a:lnTo>
                  <a:lnTo>
                    <a:pt x="260" y="73"/>
                  </a:lnTo>
                  <a:lnTo>
                    <a:pt x="226" y="51"/>
                  </a:lnTo>
                  <a:lnTo>
                    <a:pt x="189" y="35"/>
                  </a:lnTo>
                  <a:lnTo>
                    <a:pt x="149" y="26"/>
                  </a:lnTo>
                  <a:lnTo>
                    <a:pt x="108" y="23"/>
                  </a:lnTo>
                  <a:lnTo>
                    <a:pt x="61" y="27"/>
                  </a:lnTo>
                  <a:lnTo>
                    <a:pt x="17" y="40"/>
                  </a:lnTo>
                  <a:lnTo>
                    <a:pt x="13" y="41"/>
                  </a:lnTo>
                  <a:lnTo>
                    <a:pt x="10" y="40"/>
                  </a:lnTo>
                  <a:lnTo>
                    <a:pt x="6" y="38"/>
                  </a:lnTo>
                  <a:lnTo>
                    <a:pt x="3" y="35"/>
                  </a:lnTo>
                  <a:lnTo>
                    <a:pt x="0" y="30"/>
                  </a:lnTo>
                  <a:lnTo>
                    <a:pt x="0" y="26"/>
                  </a:lnTo>
                  <a:lnTo>
                    <a:pt x="3" y="23"/>
                  </a:lnTo>
                  <a:lnTo>
                    <a:pt x="4" y="20"/>
                  </a:lnTo>
                  <a:lnTo>
                    <a:pt x="9" y="19"/>
                  </a:lnTo>
                  <a:lnTo>
                    <a:pt x="40" y="8"/>
                  </a:lnTo>
                  <a:lnTo>
                    <a:pt x="73" y="2"/>
                  </a:lnTo>
                  <a:lnTo>
                    <a:pt x="108" y="0"/>
                  </a:lnTo>
                  <a:close/>
                </a:path>
              </a:pathLst>
            </a:custGeom>
            <a:grpFill/>
            <a:ln w="0">
              <a:solidFill>
                <a:srgbClr val="C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3" name="Freeform 350"/>
            <p:cNvSpPr>
              <a:spLocks/>
            </p:cNvSpPr>
            <p:nvPr/>
          </p:nvSpPr>
          <p:spPr bwMode="auto">
            <a:xfrm>
              <a:off x="3662363" y="5497513"/>
              <a:ext cx="87313" cy="76200"/>
            </a:xfrm>
            <a:custGeom>
              <a:avLst/>
              <a:gdLst/>
              <a:ahLst/>
              <a:cxnLst>
                <a:cxn ang="0">
                  <a:pos x="66" y="0"/>
                </a:cxn>
                <a:cxn ang="0">
                  <a:pos x="74" y="0"/>
                </a:cxn>
                <a:cxn ang="0">
                  <a:pos x="78" y="3"/>
                </a:cxn>
                <a:cxn ang="0">
                  <a:pos x="81" y="7"/>
                </a:cxn>
                <a:cxn ang="0">
                  <a:pos x="110" y="81"/>
                </a:cxn>
                <a:cxn ang="0">
                  <a:pos x="110" y="88"/>
                </a:cxn>
                <a:cxn ang="0">
                  <a:pos x="109" y="91"/>
                </a:cxn>
                <a:cxn ang="0">
                  <a:pos x="106" y="94"/>
                </a:cxn>
                <a:cxn ang="0">
                  <a:pos x="103" y="95"/>
                </a:cxn>
                <a:cxn ang="0">
                  <a:pos x="102" y="97"/>
                </a:cxn>
                <a:cxn ang="0">
                  <a:pos x="96" y="97"/>
                </a:cxn>
                <a:cxn ang="0">
                  <a:pos x="92" y="95"/>
                </a:cxn>
                <a:cxn ang="0">
                  <a:pos x="89" y="92"/>
                </a:cxn>
                <a:cxn ang="0">
                  <a:pos x="88" y="88"/>
                </a:cxn>
                <a:cxn ang="0">
                  <a:pos x="66" y="31"/>
                </a:cxn>
                <a:cxn ang="0">
                  <a:pos x="19" y="72"/>
                </a:cxn>
                <a:cxn ang="0">
                  <a:pos x="15" y="73"/>
                </a:cxn>
                <a:cxn ang="0">
                  <a:pos x="7" y="73"/>
                </a:cxn>
                <a:cxn ang="0">
                  <a:pos x="3" y="70"/>
                </a:cxn>
                <a:cxn ang="0">
                  <a:pos x="1" y="68"/>
                </a:cxn>
                <a:cxn ang="0">
                  <a:pos x="0" y="64"/>
                </a:cxn>
                <a:cxn ang="0">
                  <a:pos x="0" y="59"/>
                </a:cxn>
                <a:cxn ang="0">
                  <a:pos x="1" y="57"/>
                </a:cxn>
                <a:cxn ang="0">
                  <a:pos x="4" y="54"/>
                </a:cxn>
                <a:cxn ang="0">
                  <a:pos x="63" y="3"/>
                </a:cxn>
                <a:cxn ang="0">
                  <a:pos x="66" y="0"/>
                </a:cxn>
              </a:cxnLst>
              <a:rect l="0" t="0" r="r" b="b"/>
              <a:pathLst>
                <a:path w="110" h="97">
                  <a:moveTo>
                    <a:pt x="66" y="0"/>
                  </a:moveTo>
                  <a:lnTo>
                    <a:pt x="74" y="0"/>
                  </a:lnTo>
                  <a:lnTo>
                    <a:pt x="78" y="3"/>
                  </a:lnTo>
                  <a:lnTo>
                    <a:pt x="81" y="7"/>
                  </a:lnTo>
                  <a:lnTo>
                    <a:pt x="110" y="81"/>
                  </a:lnTo>
                  <a:lnTo>
                    <a:pt x="110" y="88"/>
                  </a:lnTo>
                  <a:lnTo>
                    <a:pt x="109" y="91"/>
                  </a:lnTo>
                  <a:lnTo>
                    <a:pt x="106" y="94"/>
                  </a:lnTo>
                  <a:lnTo>
                    <a:pt x="103" y="95"/>
                  </a:lnTo>
                  <a:lnTo>
                    <a:pt x="102" y="97"/>
                  </a:lnTo>
                  <a:lnTo>
                    <a:pt x="96" y="97"/>
                  </a:lnTo>
                  <a:lnTo>
                    <a:pt x="92" y="95"/>
                  </a:lnTo>
                  <a:lnTo>
                    <a:pt x="89" y="92"/>
                  </a:lnTo>
                  <a:lnTo>
                    <a:pt x="88" y="88"/>
                  </a:lnTo>
                  <a:lnTo>
                    <a:pt x="66" y="31"/>
                  </a:lnTo>
                  <a:lnTo>
                    <a:pt x="19" y="72"/>
                  </a:lnTo>
                  <a:lnTo>
                    <a:pt x="15" y="73"/>
                  </a:lnTo>
                  <a:lnTo>
                    <a:pt x="7" y="73"/>
                  </a:lnTo>
                  <a:lnTo>
                    <a:pt x="3" y="70"/>
                  </a:lnTo>
                  <a:lnTo>
                    <a:pt x="1" y="68"/>
                  </a:lnTo>
                  <a:lnTo>
                    <a:pt x="0" y="64"/>
                  </a:lnTo>
                  <a:lnTo>
                    <a:pt x="0" y="59"/>
                  </a:lnTo>
                  <a:lnTo>
                    <a:pt x="1" y="57"/>
                  </a:lnTo>
                  <a:lnTo>
                    <a:pt x="4" y="54"/>
                  </a:lnTo>
                  <a:lnTo>
                    <a:pt x="63" y="3"/>
                  </a:lnTo>
                  <a:lnTo>
                    <a:pt x="66" y="0"/>
                  </a:lnTo>
                  <a:close/>
                </a:path>
              </a:pathLst>
            </a:custGeom>
            <a:grpFill/>
            <a:ln w="0">
              <a:solidFill>
                <a:srgbClr val="C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4" name="Freeform 351"/>
            <p:cNvSpPr>
              <a:spLocks/>
            </p:cNvSpPr>
            <p:nvPr/>
          </p:nvSpPr>
          <p:spPr bwMode="auto">
            <a:xfrm>
              <a:off x="3263900" y="5545138"/>
              <a:ext cx="80963" cy="80963"/>
            </a:xfrm>
            <a:custGeom>
              <a:avLst/>
              <a:gdLst/>
              <a:ahLst/>
              <a:cxnLst>
                <a:cxn ang="0">
                  <a:pos x="85" y="0"/>
                </a:cxn>
                <a:cxn ang="0">
                  <a:pos x="89" y="0"/>
                </a:cxn>
                <a:cxn ang="0">
                  <a:pos x="93" y="1"/>
                </a:cxn>
                <a:cxn ang="0">
                  <a:pos x="98" y="4"/>
                </a:cxn>
                <a:cxn ang="0">
                  <a:pos x="99" y="7"/>
                </a:cxn>
                <a:cxn ang="0">
                  <a:pos x="100" y="12"/>
                </a:cxn>
                <a:cxn ang="0">
                  <a:pos x="96" y="91"/>
                </a:cxn>
                <a:cxn ang="0">
                  <a:pos x="93" y="96"/>
                </a:cxn>
                <a:cxn ang="0">
                  <a:pos x="91" y="100"/>
                </a:cxn>
                <a:cxn ang="0">
                  <a:pos x="88" y="100"/>
                </a:cxn>
                <a:cxn ang="0">
                  <a:pos x="87" y="102"/>
                </a:cxn>
                <a:cxn ang="0">
                  <a:pos x="82" y="102"/>
                </a:cxn>
                <a:cxn ang="0">
                  <a:pos x="80" y="100"/>
                </a:cxn>
                <a:cxn ang="0">
                  <a:pos x="7" y="70"/>
                </a:cxn>
                <a:cxn ang="0">
                  <a:pos x="3" y="67"/>
                </a:cxn>
                <a:cxn ang="0">
                  <a:pos x="0" y="59"/>
                </a:cxn>
                <a:cxn ang="0">
                  <a:pos x="1" y="55"/>
                </a:cxn>
                <a:cxn ang="0">
                  <a:pos x="4" y="51"/>
                </a:cxn>
                <a:cxn ang="0">
                  <a:pos x="12" y="48"/>
                </a:cxn>
                <a:cxn ang="0">
                  <a:pos x="16" y="49"/>
                </a:cxn>
                <a:cxn ang="0">
                  <a:pos x="74" y="73"/>
                </a:cxn>
                <a:cxn ang="0">
                  <a:pos x="77" y="11"/>
                </a:cxn>
                <a:cxn ang="0">
                  <a:pos x="77" y="7"/>
                </a:cxn>
                <a:cxn ang="0">
                  <a:pos x="82" y="1"/>
                </a:cxn>
                <a:cxn ang="0">
                  <a:pos x="85" y="0"/>
                </a:cxn>
              </a:cxnLst>
              <a:rect l="0" t="0" r="r" b="b"/>
              <a:pathLst>
                <a:path w="100" h="102">
                  <a:moveTo>
                    <a:pt x="85" y="0"/>
                  </a:moveTo>
                  <a:lnTo>
                    <a:pt x="89" y="0"/>
                  </a:lnTo>
                  <a:lnTo>
                    <a:pt x="93" y="1"/>
                  </a:lnTo>
                  <a:lnTo>
                    <a:pt x="98" y="4"/>
                  </a:lnTo>
                  <a:lnTo>
                    <a:pt x="99" y="7"/>
                  </a:lnTo>
                  <a:lnTo>
                    <a:pt x="100" y="12"/>
                  </a:lnTo>
                  <a:lnTo>
                    <a:pt x="96" y="91"/>
                  </a:lnTo>
                  <a:lnTo>
                    <a:pt x="93" y="96"/>
                  </a:lnTo>
                  <a:lnTo>
                    <a:pt x="91" y="100"/>
                  </a:lnTo>
                  <a:lnTo>
                    <a:pt x="88" y="100"/>
                  </a:lnTo>
                  <a:lnTo>
                    <a:pt x="87" y="102"/>
                  </a:lnTo>
                  <a:lnTo>
                    <a:pt x="82" y="102"/>
                  </a:lnTo>
                  <a:lnTo>
                    <a:pt x="80" y="100"/>
                  </a:lnTo>
                  <a:lnTo>
                    <a:pt x="7" y="70"/>
                  </a:lnTo>
                  <a:lnTo>
                    <a:pt x="3" y="67"/>
                  </a:lnTo>
                  <a:lnTo>
                    <a:pt x="0" y="59"/>
                  </a:lnTo>
                  <a:lnTo>
                    <a:pt x="1" y="55"/>
                  </a:lnTo>
                  <a:lnTo>
                    <a:pt x="4" y="51"/>
                  </a:lnTo>
                  <a:lnTo>
                    <a:pt x="12" y="48"/>
                  </a:lnTo>
                  <a:lnTo>
                    <a:pt x="16" y="49"/>
                  </a:lnTo>
                  <a:lnTo>
                    <a:pt x="74" y="73"/>
                  </a:lnTo>
                  <a:lnTo>
                    <a:pt x="77" y="11"/>
                  </a:lnTo>
                  <a:lnTo>
                    <a:pt x="77" y="7"/>
                  </a:lnTo>
                  <a:lnTo>
                    <a:pt x="82" y="1"/>
                  </a:lnTo>
                  <a:lnTo>
                    <a:pt x="85" y="0"/>
                  </a:lnTo>
                  <a:close/>
                </a:path>
              </a:pathLst>
            </a:custGeom>
            <a:grpFill/>
            <a:ln w="0">
              <a:solidFill>
                <a:srgbClr val="C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5" name="Freeform 352"/>
            <p:cNvSpPr>
              <a:spLocks/>
            </p:cNvSpPr>
            <p:nvPr/>
          </p:nvSpPr>
          <p:spPr bwMode="auto">
            <a:xfrm>
              <a:off x="3416300" y="5229226"/>
              <a:ext cx="77788" cy="87313"/>
            </a:xfrm>
            <a:custGeom>
              <a:avLst/>
              <a:gdLst/>
              <a:ahLst/>
              <a:cxnLst>
                <a:cxn ang="0">
                  <a:pos x="58" y="0"/>
                </a:cxn>
                <a:cxn ang="0">
                  <a:pos x="66" y="0"/>
                </a:cxn>
                <a:cxn ang="0">
                  <a:pos x="69" y="2"/>
                </a:cxn>
                <a:cxn ang="0">
                  <a:pos x="71" y="6"/>
                </a:cxn>
                <a:cxn ang="0">
                  <a:pos x="73" y="10"/>
                </a:cxn>
                <a:cxn ang="0">
                  <a:pos x="73" y="14"/>
                </a:cxn>
                <a:cxn ang="0">
                  <a:pos x="70" y="18"/>
                </a:cxn>
                <a:cxn ang="0">
                  <a:pos x="30" y="66"/>
                </a:cxn>
                <a:cxn ang="0">
                  <a:pos x="89" y="87"/>
                </a:cxn>
                <a:cxn ang="0">
                  <a:pos x="95" y="93"/>
                </a:cxn>
                <a:cxn ang="0">
                  <a:pos x="96" y="95"/>
                </a:cxn>
                <a:cxn ang="0">
                  <a:pos x="98" y="99"/>
                </a:cxn>
                <a:cxn ang="0">
                  <a:pos x="95" y="105"/>
                </a:cxn>
                <a:cxn ang="0">
                  <a:pos x="92" y="108"/>
                </a:cxn>
                <a:cxn ang="0">
                  <a:pos x="89" y="109"/>
                </a:cxn>
                <a:cxn ang="0">
                  <a:pos x="82" y="109"/>
                </a:cxn>
                <a:cxn ang="0">
                  <a:pos x="8" y="83"/>
                </a:cxn>
                <a:cxn ang="0">
                  <a:pos x="4" y="82"/>
                </a:cxn>
                <a:cxn ang="0">
                  <a:pos x="1" y="79"/>
                </a:cxn>
                <a:cxn ang="0">
                  <a:pos x="0" y="75"/>
                </a:cxn>
                <a:cxn ang="0">
                  <a:pos x="0" y="71"/>
                </a:cxn>
                <a:cxn ang="0">
                  <a:pos x="3" y="65"/>
                </a:cxn>
                <a:cxn ang="0">
                  <a:pos x="52" y="5"/>
                </a:cxn>
                <a:cxn ang="0">
                  <a:pos x="55" y="2"/>
                </a:cxn>
                <a:cxn ang="0">
                  <a:pos x="58" y="0"/>
                </a:cxn>
              </a:cxnLst>
              <a:rect l="0" t="0" r="r" b="b"/>
              <a:pathLst>
                <a:path w="98" h="109">
                  <a:moveTo>
                    <a:pt x="58" y="0"/>
                  </a:moveTo>
                  <a:lnTo>
                    <a:pt x="66" y="0"/>
                  </a:lnTo>
                  <a:lnTo>
                    <a:pt x="69" y="2"/>
                  </a:lnTo>
                  <a:lnTo>
                    <a:pt x="71" y="6"/>
                  </a:lnTo>
                  <a:lnTo>
                    <a:pt x="73" y="10"/>
                  </a:lnTo>
                  <a:lnTo>
                    <a:pt x="73" y="14"/>
                  </a:lnTo>
                  <a:lnTo>
                    <a:pt x="70" y="18"/>
                  </a:lnTo>
                  <a:lnTo>
                    <a:pt x="30" y="66"/>
                  </a:lnTo>
                  <a:lnTo>
                    <a:pt x="89" y="87"/>
                  </a:lnTo>
                  <a:lnTo>
                    <a:pt x="95" y="93"/>
                  </a:lnTo>
                  <a:lnTo>
                    <a:pt x="96" y="95"/>
                  </a:lnTo>
                  <a:lnTo>
                    <a:pt x="98" y="99"/>
                  </a:lnTo>
                  <a:lnTo>
                    <a:pt x="95" y="105"/>
                  </a:lnTo>
                  <a:lnTo>
                    <a:pt x="92" y="108"/>
                  </a:lnTo>
                  <a:lnTo>
                    <a:pt x="89" y="109"/>
                  </a:lnTo>
                  <a:lnTo>
                    <a:pt x="82" y="109"/>
                  </a:lnTo>
                  <a:lnTo>
                    <a:pt x="8" y="83"/>
                  </a:lnTo>
                  <a:lnTo>
                    <a:pt x="4" y="82"/>
                  </a:lnTo>
                  <a:lnTo>
                    <a:pt x="1" y="79"/>
                  </a:lnTo>
                  <a:lnTo>
                    <a:pt x="0" y="75"/>
                  </a:lnTo>
                  <a:lnTo>
                    <a:pt x="0" y="71"/>
                  </a:lnTo>
                  <a:lnTo>
                    <a:pt x="3" y="65"/>
                  </a:lnTo>
                  <a:lnTo>
                    <a:pt x="52" y="5"/>
                  </a:lnTo>
                  <a:lnTo>
                    <a:pt x="55" y="2"/>
                  </a:lnTo>
                  <a:lnTo>
                    <a:pt x="58" y="0"/>
                  </a:lnTo>
                  <a:close/>
                </a:path>
              </a:pathLst>
            </a:custGeom>
            <a:grpFill/>
            <a:ln w="0">
              <a:solidFill>
                <a:srgbClr val="C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6" name="Freeform 353"/>
            <p:cNvSpPr>
              <a:spLocks/>
            </p:cNvSpPr>
            <p:nvPr/>
          </p:nvSpPr>
          <p:spPr bwMode="auto">
            <a:xfrm>
              <a:off x="3438525" y="5457826"/>
              <a:ext cx="120650" cy="19050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142" y="0"/>
                </a:cxn>
                <a:cxn ang="0">
                  <a:pos x="146" y="1"/>
                </a:cxn>
                <a:cxn ang="0">
                  <a:pos x="150" y="4"/>
                </a:cxn>
                <a:cxn ang="0">
                  <a:pos x="152" y="7"/>
                </a:cxn>
                <a:cxn ang="0">
                  <a:pos x="153" y="12"/>
                </a:cxn>
                <a:cxn ang="0">
                  <a:pos x="150" y="20"/>
                </a:cxn>
                <a:cxn ang="0">
                  <a:pos x="142" y="23"/>
                </a:cxn>
                <a:cxn ang="0">
                  <a:pos x="11" y="23"/>
                </a:cxn>
                <a:cxn ang="0">
                  <a:pos x="7" y="22"/>
                </a:cxn>
                <a:cxn ang="0">
                  <a:pos x="5" y="20"/>
                </a:cxn>
                <a:cxn ang="0">
                  <a:pos x="2" y="16"/>
                </a:cxn>
                <a:cxn ang="0">
                  <a:pos x="0" y="12"/>
                </a:cxn>
                <a:cxn ang="0">
                  <a:pos x="2" y="7"/>
                </a:cxn>
                <a:cxn ang="0">
                  <a:pos x="7" y="1"/>
                </a:cxn>
                <a:cxn ang="0">
                  <a:pos x="11" y="0"/>
                </a:cxn>
              </a:cxnLst>
              <a:rect l="0" t="0" r="r" b="b"/>
              <a:pathLst>
                <a:path w="153" h="23">
                  <a:moveTo>
                    <a:pt x="11" y="0"/>
                  </a:moveTo>
                  <a:lnTo>
                    <a:pt x="142" y="0"/>
                  </a:lnTo>
                  <a:lnTo>
                    <a:pt x="146" y="1"/>
                  </a:lnTo>
                  <a:lnTo>
                    <a:pt x="150" y="4"/>
                  </a:lnTo>
                  <a:lnTo>
                    <a:pt x="152" y="7"/>
                  </a:lnTo>
                  <a:lnTo>
                    <a:pt x="153" y="12"/>
                  </a:lnTo>
                  <a:lnTo>
                    <a:pt x="150" y="20"/>
                  </a:lnTo>
                  <a:lnTo>
                    <a:pt x="142" y="23"/>
                  </a:lnTo>
                  <a:lnTo>
                    <a:pt x="11" y="23"/>
                  </a:lnTo>
                  <a:lnTo>
                    <a:pt x="7" y="22"/>
                  </a:lnTo>
                  <a:lnTo>
                    <a:pt x="5" y="20"/>
                  </a:lnTo>
                  <a:lnTo>
                    <a:pt x="2" y="16"/>
                  </a:lnTo>
                  <a:lnTo>
                    <a:pt x="0" y="12"/>
                  </a:lnTo>
                  <a:lnTo>
                    <a:pt x="2" y="7"/>
                  </a:lnTo>
                  <a:lnTo>
                    <a:pt x="7" y="1"/>
                  </a:lnTo>
                  <a:lnTo>
                    <a:pt x="11" y="0"/>
                  </a:lnTo>
                  <a:close/>
                </a:path>
              </a:pathLst>
            </a:custGeom>
            <a:grpFill/>
            <a:ln w="0">
              <a:solidFill>
                <a:srgbClr val="C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7" name="Freeform 354"/>
            <p:cNvSpPr>
              <a:spLocks/>
            </p:cNvSpPr>
            <p:nvPr/>
          </p:nvSpPr>
          <p:spPr bwMode="auto">
            <a:xfrm>
              <a:off x="3438525" y="5494338"/>
              <a:ext cx="120650" cy="19050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142" y="0"/>
                </a:cxn>
                <a:cxn ang="0">
                  <a:pos x="146" y="1"/>
                </a:cxn>
                <a:cxn ang="0">
                  <a:pos x="150" y="4"/>
                </a:cxn>
                <a:cxn ang="0">
                  <a:pos x="152" y="6"/>
                </a:cxn>
                <a:cxn ang="0">
                  <a:pos x="153" y="12"/>
                </a:cxn>
                <a:cxn ang="0">
                  <a:pos x="150" y="20"/>
                </a:cxn>
                <a:cxn ang="0">
                  <a:pos x="142" y="23"/>
                </a:cxn>
                <a:cxn ang="0">
                  <a:pos x="11" y="23"/>
                </a:cxn>
                <a:cxn ang="0">
                  <a:pos x="7" y="22"/>
                </a:cxn>
                <a:cxn ang="0">
                  <a:pos x="5" y="20"/>
                </a:cxn>
                <a:cxn ang="0">
                  <a:pos x="2" y="16"/>
                </a:cxn>
                <a:cxn ang="0">
                  <a:pos x="0" y="12"/>
                </a:cxn>
                <a:cxn ang="0">
                  <a:pos x="2" y="6"/>
                </a:cxn>
                <a:cxn ang="0">
                  <a:pos x="7" y="1"/>
                </a:cxn>
                <a:cxn ang="0">
                  <a:pos x="11" y="0"/>
                </a:cxn>
              </a:cxnLst>
              <a:rect l="0" t="0" r="r" b="b"/>
              <a:pathLst>
                <a:path w="153" h="23">
                  <a:moveTo>
                    <a:pt x="11" y="0"/>
                  </a:moveTo>
                  <a:lnTo>
                    <a:pt x="142" y="0"/>
                  </a:lnTo>
                  <a:lnTo>
                    <a:pt x="146" y="1"/>
                  </a:lnTo>
                  <a:lnTo>
                    <a:pt x="150" y="4"/>
                  </a:lnTo>
                  <a:lnTo>
                    <a:pt x="152" y="6"/>
                  </a:lnTo>
                  <a:lnTo>
                    <a:pt x="153" y="12"/>
                  </a:lnTo>
                  <a:lnTo>
                    <a:pt x="150" y="20"/>
                  </a:lnTo>
                  <a:lnTo>
                    <a:pt x="142" y="23"/>
                  </a:lnTo>
                  <a:lnTo>
                    <a:pt x="11" y="23"/>
                  </a:lnTo>
                  <a:lnTo>
                    <a:pt x="7" y="22"/>
                  </a:lnTo>
                  <a:lnTo>
                    <a:pt x="5" y="20"/>
                  </a:lnTo>
                  <a:lnTo>
                    <a:pt x="2" y="16"/>
                  </a:lnTo>
                  <a:lnTo>
                    <a:pt x="0" y="12"/>
                  </a:lnTo>
                  <a:lnTo>
                    <a:pt x="2" y="6"/>
                  </a:lnTo>
                  <a:lnTo>
                    <a:pt x="7" y="1"/>
                  </a:lnTo>
                  <a:lnTo>
                    <a:pt x="11" y="0"/>
                  </a:lnTo>
                  <a:close/>
                </a:path>
              </a:pathLst>
            </a:custGeom>
            <a:grpFill/>
            <a:ln w="0">
              <a:solidFill>
                <a:srgbClr val="C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grpSp>
        <p:nvGrpSpPr>
          <p:cNvPr id="58" name="Группа 57"/>
          <p:cNvGrpSpPr/>
          <p:nvPr/>
        </p:nvGrpSpPr>
        <p:grpSpPr>
          <a:xfrm>
            <a:off x="3416331" y="5700397"/>
            <a:ext cx="636335" cy="612552"/>
            <a:chOff x="657225" y="2870200"/>
            <a:chExt cx="219075" cy="211138"/>
          </a:xfrm>
          <a:solidFill>
            <a:srgbClr val="C00000"/>
          </a:solidFill>
        </p:grpSpPr>
        <p:sp>
          <p:nvSpPr>
            <p:cNvPr id="60" name="Freeform 25"/>
            <p:cNvSpPr>
              <a:spLocks/>
            </p:cNvSpPr>
            <p:nvPr/>
          </p:nvSpPr>
          <p:spPr bwMode="auto">
            <a:xfrm>
              <a:off x="725488" y="2927350"/>
              <a:ext cx="95250" cy="33338"/>
            </a:xfrm>
            <a:custGeom>
              <a:avLst/>
              <a:gdLst/>
              <a:ahLst/>
              <a:cxnLst>
                <a:cxn ang="0">
                  <a:pos x="730" y="0"/>
                </a:cxn>
                <a:cxn ang="0">
                  <a:pos x="1029" y="118"/>
                </a:cxn>
                <a:cxn ang="0">
                  <a:pos x="1029" y="10"/>
                </a:cxn>
                <a:cxn ang="0">
                  <a:pos x="1165" y="10"/>
                </a:cxn>
                <a:cxn ang="0">
                  <a:pos x="1165" y="170"/>
                </a:cxn>
                <a:cxn ang="0">
                  <a:pos x="1342" y="239"/>
                </a:cxn>
                <a:cxn ang="0">
                  <a:pos x="1439" y="506"/>
                </a:cxn>
                <a:cxn ang="0">
                  <a:pos x="0" y="506"/>
                </a:cxn>
                <a:cxn ang="0">
                  <a:pos x="109" y="230"/>
                </a:cxn>
                <a:cxn ang="0">
                  <a:pos x="730" y="0"/>
                </a:cxn>
              </a:cxnLst>
              <a:rect l="0" t="0" r="r" b="b"/>
              <a:pathLst>
                <a:path w="1439" h="506">
                  <a:moveTo>
                    <a:pt x="730" y="0"/>
                  </a:moveTo>
                  <a:lnTo>
                    <a:pt x="1029" y="118"/>
                  </a:lnTo>
                  <a:lnTo>
                    <a:pt x="1029" y="10"/>
                  </a:lnTo>
                  <a:lnTo>
                    <a:pt x="1165" y="10"/>
                  </a:lnTo>
                  <a:lnTo>
                    <a:pt x="1165" y="170"/>
                  </a:lnTo>
                  <a:lnTo>
                    <a:pt x="1342" y="239"/>
                  </a:lnTo>
                  <a:lnTo>
                    <a:pt x="1439" y="506"/>
                  </a:lnTo>
                  <a:lnTo>
                    <a:pt x="0" y="506"/>
                  </a:lnTo>
                  <a:lnTo>
                    <a:pt x="109" y="230"/>
                  </a:lnTo>
                  <a:lnTo>
                    <a:pt x="730" y="0"/>
                  </a:lnTo>
                  <a:close/>
                </a:path>
              </a:pathLst>
            </a:custGeom>
            <a:grpFill/>
            <a:ln w="0">
              <a:solidFill>
                <a:srgbClr val="C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1" name="Freeform 26"/>
            <p:cNvSpPr>
              <a:spLocks noEditPoints="1"/>
            </p:cNvSpPr>
            <p:nvPr/>
          </p:nvSpPr>
          <p:spPr bwMode="auto">
            <a:xfrm>
              <a:off x="733425" y="2967038"/>
              <a:ext cx="82550" cy="44450"/>
            </a:xfrm>
            <a:custGeom>
              <a:avLst/>
              <a:gdLst/>
              <a:ahLst/>
              <a:cxnLst>
                <a:cxn ang="0">
                  <a:pos x="473" y="189"/>
                </a:cxn>
                <a:cxn ang="0">
                  <a:pos x="473" y="482"/>
                </a:cxn>
                <a:cxn ang="0">
                  <a:pos x="779" y="482"/>
                </a:cxn>
                <a:cxn ang="0">
                  <a:pos x="779" y="189"/>
                </a:cxn>
                <a:cxn ang="0">
                  <a:pos x="473" y="189"/>
                </a:cxn>
                <a:cxn ang="0">
                  <a:pos x="0" y="0"/>
                </a:cxn>
                <a:cxn ang="0">
                  <a:pos x="1251" y="0"/>
                </a:cxn>
                <a:cxn ang="0">
                  <a:pos x="1251" y="671"/>
                </a:cxn>
                <a:cxn ang="0">
                  <a:pos x="0" y="671"/>
                </a:cxn>
                <a:cxn ang="0">
                  <a:pos x="0" y="0"/>
                </a:cxn>
              </a:cxnLst>
              <a:rect l="0" t="0" r="r" b="b"/>
              <a:pathLst>
                <a:path w="1251" h="671">
                  <a:moveTo>
                    <a:pt x="473" y="189"/>
                  </a:moveTo>
                  <a:lnTo>
                    <a:pt x="473" y="482"/>
                  </a:lnTo>
                  <a:lnTo>
                    <a:pt x="779" y="482"/>
                  </a:lnTo>
                  <a:lnTo>
                    <a:pt x="779" y="189"/>
                  </a:lnTo>
                  <a:lnTo>
                    <a:pt x="473" y="189"/>
                  </a:lnTo>
                  <a:close/>
                  <a:moveTo>
                    <a:pt x="0" y="0"/>
                  </a:moveTo>
                  <a:lnTo>
                    <a:pt x="1251" y="0"/>
                  </a:lnTo>
                  <a:lnTo>
                    <a:pt x="1251" y="671"/>
                  </a:lnTo>
                  <a:lnTo>
                    <a:pt x="0" y="671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solidFill>
                <a:srgbClr val="C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2" name="Freeform 27"/>
            <p:cNvSpPr>
              <a:spLocks noEditPoints="1"/>
            </p:cNvSpPr>
            <p:nvPr/>
          </p:nvSpPr>
          <p:spPr bwMode="auto">
            <a:xfrm>
              <a:off x="657225" y="2870200"/>
              <a:ext cx="219075" cy="211138"/>
            </a:xfrm>
            <a:custGeom>
              <a:avLst/>
              <a:gdLst/>
              <a:ahLst/>
              <a:cxnLst>
                <a:cxn ang="0">
                  <a:pos x="1528" y="415"/>
                </a:cxn>
                <a:cxn ang="0">
                  <a:pos x="1233" y="525"/>
                </a:cxn>
                <a:cxn ang="0">
                  <a:pos x="982" y="706"/>
                </a:cxn>
                <a:cxn ang="0">
                  <a:pos x="787" y="949"/>
                </a:cxn>
                <a:cxn ang="0">
                  <a:pos x="662" y="1241"/>
                </a:cxn>
                <a:cxn ang="0">
                  <a:pos x="616" y="1566"/>
                </a:cxn>
                <a:cxn ang="0">
                  <a:pos x="662" y="1893"/>
                </a:cxn>
                <a:cxn ang="0">
                  <a:pos x="787" y="2184"/>
                </a:cxn>
                <a:cxn ang="0">
                  <a:pos x="982" y="2427"/>
                </a:cxn>
                <a:cxn ang="0">
                  <a:pos x="1233" y="2609"/>
                </a:cxn>
                <a:cxn ang="0">
                  <a:pos x="1528" y="2719"/>
                </a:cxn>
                <a:cxn ang="0">
                  <a:pos x="1852" y="2742"/>
                </a:cxn>
                <a:cxn ang="0">
                  <a:pos x="2164" y="2675"/>
                </a:cxn>
                <a:cxn ang="0">
                  <a:pos x="2439" y="2527"/>
                </a:cxn>
                <a:cxn ang="0">
                  <a:pos x="2663" y="2312"/>
                </a:cxn>
                <a:cxn ang="0">
                  <a:pos x="2825" y="2044"/>
                </a:cxn>
                <a:cxn ang="0">
                  <a:pos x="2912" y="1733"/>
                </a:cxn>
                <a:cxn ang="0">
                  <a:pos x="2912" y="1400"/>
                </a:cxn>
                <a:cxn ang="0">
                  <a:pos x="2825" y="1090"/>
                </a:cxn>
                <a:cxn ang="0">
                  <a:pos x="2663" y="821"/>
                </a:cxn>
                <a:cxn ang="0">
                  <a:pos x="2439" y="607"/>
                </a:cxn>
                <a:cxn ang="0">
                  <a:pos x="2164" y="459"/>
                </a:cxn>
                <a:cxn ang="0">
                  <a:pos x="1852" y="392"/>
                </a:cxn>
                <a:cxn ang="0">
                  <a:pos x="1964" y="12"/>
                </a:cxn>
                <a:cxn ang="0">
                  <a:pos x="2328" y="104"/>
                </a:cxn>
                <a:cxn ang="0">
                  <a:pos x="2651" y="276"/>
                </a:cxn>
                <a:cxn ang="0">
                  <a:pos x="2923" y="518"/>
                </a:cxn>
                <a:cxn ang="0">
                  <a:pos x="3132" y="818"/>
                </a:cxn>
                <a:cxn ang="0">
                  <a:pos x="3266" y="1164"/>
                </a:cxn>
                <a:cxn ang="0">
                  <a:pos x="3313" y="1543"/>
                </a:cxn>
                <a:cxn ang="0">
                  <a:pos x="3282" y="1851"/>
                </a:cxn>
                <a:cxn ang="0">
                  <a:pos x="3165" y="2201"/>
                </a:cxn>
                <a:cxn ang="0">
                  <a:pos x="2974" y="2509"/>
                </a:cxn>
                <a:cxn ang="0">
                  <a:pos x="2718" y="2762"/>
                </a:cxn>
                <a:cxn ang="0">
                  <a:pos x="2407" y="2950"/>
                </a:cxn>
                <a:cxn ang="0">
                  <a:pos x="2055" y="3061"/>
                </a:cxn>
                <a:cxn ang="0">
                  <a:pos x="1675" y="3085"/>
                </a:cxn>
                <a:cxn ang="0">
                  <a:pos x="1311" y="3018"/>
                </a:cxn>
                <a:cxn ang="0">
                  <a:pos x="984" y="2872"/>
                </a:cxn>
                <a:cxn ang="0">
                  <a:pos x="348" y="3118"/>
                </a:cxn>
                <a:cxn ang="0">
                  <a:pos x="77" y="2821"/>
                </a:cxn>
                <a:cxn ang="0">
                  <a:pos x="420" y="2291"/>
                </a:cxn>
                <a:cxn ang="0">
                  <a:pos x="281" y="1949"/>
                </a:cxn>
                <a:cxn ang="0">
                  <a:pos x="228" y="1571"/>
                </a:cxn>
                <a:cxn ang="0">
                  <a:pos x="239" y="1349"/>
                </a:cxn>
                <a:cxn ang="0">
                  <a:pos x="331" y="986"/>
                </a:cxn>
                <a:cxn ang="0">
                  <a:pos x="504" y="662"/>
                </a:cxn>
                <a:cxn ang="0">
                  <a:pos x="746" y="390"/>
                </a:cxn>
                <a:cxn ang="0">
                  <a:pos x="1045" y="181"/>
                </a:cxn>
                <a:cxn ang="0">
                  <a:pos x="1390" y="47"/>
                </a:cxn>
                <a:cxn ang="0">
                  <a:pos x="1770" y="0"/>
                </a:cxn>
              </a:cxnLst>
              <a:rect l="0" t="0" r="r" b="b"/>
              <a:pathLst>
                <a:path w="3313" h="3184">
                  <a:moveTo>
                    <a:pt x="1770" y="389"/>
                  </a:moveTo>
                  <a:lnTo>
                    <a:pt x="1688" y="392"/>
                  </a:lnTo>
                  <a:lnTo>
                    <a:pt x="1606" y="401"/>
                  </a:lnTo>
                  <a:lnTo>
                    <a:pt x="1528" y="415"/>
                  </a:lnTo>
                  <a:lnTo>
                    <a:pt x="1451" y="435"/>
                  </a:lnTo>
                  <a:lnTo>
                    <a:pt x="1375" y="459"/>
                  </a:lnTo>
                  <a:lnTo>
                    <a:pt x="1303" y="489"/>
                  </a:lnTo>
                  <a:lnTo>
                    <a:pt x="1233" y="525"/>
                  </a:lnTo>
                  <a:lnTo>
                    <a:pt x="1166" y="564"/>
                  </a:lnTo>
                  <a:lnTo>
                    <a:pt x="1101" y="607"/>
                  </a:lnTo>
                  <a:lnTo>
                    <a:pt x="1040" y="655"/>
                  </a:lnTo>
                  <a:lnTo>
                    <a:pt x="982" y="706"/>
                  </a:lnTo>
                  <a:lnTo>
                    <a:pt x="928" y="762"/>
                  </a:lnTo>
                  <a:lnTo>
                    <a:pt x="876" y="821"/>
                  </a:lnTo>
                  <a:lnTo>
                    <a:pt x="830" y="884"/>
                  </a:lnTo>
                  <a:lnTo>
                    <a:pt x="787" y="949"/>
                  </a:lnTo>
                  <a:lnTo>
                    <a:pt x="749" y="1019"/>
                  </a:lnTo>
                  <a:lnTo>
                    <a:pt x="715" y="1090"/>
                  </a:lnTo>
                  <a:lnTo>
                    <a:pt x="686" y="1164"/>
                  </a:lnTo>
                  <a:lnTo>
                    <a:pt x="662" y="1241"/>
                  </a:lnTo>
                  <a:lnTo>
                    <a:pt x="642" y="1319"/>
                  </a:lnTo>
                  <a:lnTo>
                    <a:pt x="627" y="1400"/>
                  </a:lnTo>
                  <a:lnTo>
                    <a:pt x="619" y="1482"/>
                  </a:lnTo>
                  <a:lnTo>
                    <a:pt x="616" y="1566"/>
                  </a:lnTo>
                  <a:lnTo>
                    <a:pt x="619" y="1651"/>
                  </a:lnTo>
                  <a:lnTo>
                    <a:pt x="627" y="1733"/>
                  </a:lnTo>
                  <a:lnTo>
                    <a:pt x="642" y="1814"/>
                  </a:lnTo>
                  <a:lnTo>
                    <a:pt x="662" y="1893"/>
                  </a:lnTo>
                  <a:lnTo>
                    <a:pt x="686" y="1969"/>
                  </a:lnTo>
                  <a:lnTo>
                    <a:pt x="715" y="2044"/>
                  </a:lnTo>
                  <a:lnTo>
                    <a:pt x="749" y="2115"/>
                  </a:lnTo>
                  <a:lnTo>
                    <a:pt x="787" y="2184"/>
                  </a:lnTo>
                  <a:lnTo>
                    <a:pt x="830" y="2250"/>
                  </a:lnTo>
                  <a:lnTo>
                    <a:pt x="876" y="2312"/>
                  </a:lnTo>
                  <a:lnTo>
                    <a:pt x="928" y="2371"/>
                  </a:lnTo>
                  <a:lnTo>
                    <a:pt x="982" y="2427"/>
                  </a:lnTo>
                  <a:lnTo>
                    <a:pt x="1040" y="2479"/>
                  </a:lnTo>
                  <a:lnTo>
                    <a:pt x="1101" y="2527"/>
                  </a:lnTo>
                  <a:lnTo>
                    <a:pt x="1166" y="2570"/>
                  </a:lnTo>
                  <a:lnTo>
                    <a:pt x="1233" y="2609"/>
                  </a:lnTo>
                  <a:lnTo>
                    <a:pt x="1303" y="2644"/>
                  </a:lnTo>
                  <a:lnTo>
                    <a:pt x="1375" y="2675"/>
                  </a:lnTo>
                  <a:lnTo>
                    <a:pt x="1451" y="2699"/>
                  </a:lnTo>
                  <a:lnTo>
                    <a:pt x="1528" y="2719"/>
                  </a:lnTo>
                  <a:lnTo>
                    <a:pt x="1606" y="2733"/>
                  </a:lnTo>
                  <a:lnTo>
                    <a:pt x="1688" y="2742"/>
                  </a:lnTo>
                  <a:lnTo>
                    <a:pt x="1770" y="2745"/>
                  </a:lnTo>
                  <a:lnTo>
                    <a:pt x="1852" y="2742"/>
                  </a:lnTo>
                  <a:lnTo>
                    <a:pt x="1934" y="2733"/>
                  </a:lnTo>
                  <a:lnTo>
                    <a:pt x="2012" y="2719"/>
                  </a:lnTo>
                  <a:lnTo>
                    <a:pt x="2089" y="2699"/>
                  </a:lnTo>
                  <a:lnTo>
                    <a:pt x="2164" y="2675"/>
                  </a:lnTo>
                  <a:lnTo>
                    <a:pt x="2237" y="2644"/>
                  </a:lnTo>
                  <a:lnTo>
                    <a:pt x="2307" y="2609"/>
                  </a:lnTo>
                  <a:lnTo>
                    <a:pt x="2374" y="2570"/>
                  </a:lnTo>
                  <a:lnTo>
                    <a:pt x="2439" y="2527"/>
                  </a:lnTo>
                  <a:lnTo>
                    <a:pt x="2500" y="2479"/>
                  </a:lnTo>
                  <a:lnTo>
                    <a:pt x="2558" y="2427"/>
                  </a:lnTo>
                  <a:lnTo>
                    <a:pt x="2612" y="2371"/>
                  </a:lnTo>
                  <a:lnTo>
                    <a:pt x="2663" y="2312"/>
                  </a:lnTo>
                  <a:lnTo>
                    <a:pt x="2710" y="2250"/>
                  </a:lnTo>
                  <a:lnTo>
                    <a:pt x="2753" y="2184"/>
                  </a:lnTo>
                  <a:lnTo>
                    <a:pt x="2791" y="2115"/>
                  </a:lnTo>
                  <a:lnTo>
                    <a:pt x="2825" y="2044"/>
                  </a:lnTo>
                  <a:lnTo>
                    <a:pt x="2854" y="1969"/>
                  </a:lnTo>
                  <a:lnTo>
                    <a:pt x="2878" y="1893"/>
                  </a:lnTo>
                  <a:lnTo>
                    <a:pt x="2898" y="1814"/>
                  </a:lnTo>
                  <a:lnTo>
                    <a:pt x="2912" y="1733"/>
                  </a:lnTo>
                  <a:lnTo>
                    <a:pt x="2920" y="1651"/>
                  </a:lnTo>
                  <a:lnTo>
                    <a:pt x="2923" y="1566"/>
                  </a:lnTo>
                  <a:lnTo>
                    <a:pt x="2920" y="1482"/>
                  </a:lnTo>
                  <a:lnTo>
                    <a:pt x="2912" y="1400"/>
                  </a:lnTo>
                  <a:lnTo>
                    <a:pt x="2898" y="1319"/>
                  </a:lnTo>
                  <a:lnTo>
                    <a:pt x="2878" y="1241"/>
                  </a:lnTo>
                  <a:lnTo>
                    <a:pt x="2854" y="1164"/>
                  </a:lnTo>
                  <a:lnTo>
                    <a:pt x="2825" y="1090"/>
                  </a:lnTo>
                  <a:lnTo>
                    <a:pt x="2791" y="1019"/>
                  </a:lnTo>
                  <a:lnTo>
                    <a:pt x="2753" y="949"/>
                  </a:lnTo>
                  <a:lnTo>
                    <a:pt x="2710" y="884"/>
                  </a:lnTo>
                  <a:lnTo>
                    <a:pt x="2663" y="821"/>
                  </a:lnTo>
                  <a:lnTo>
                    <a:pt x="2612" y="762"/>
                  </a:lnTo>
                  <a:lnTo>
                    <a:pt x="2558" y="706"/>
                  </a:lnTo>
                  <a:lnTo>
                    <a:pt x="2500" y="655"/>
                  </a:lnTo>
                  <a:lnTo>
                    <a:pt x="2439" y="607"/>
                  </a:lnTo>
                  <a:lnTo>
                    <a:pt x="2374" y="564"/>
                  </a:lnTo>
                  <a:lnTo>
                    <a:pt x="2307" y="525"/>
                  </a:lnTo>
                  <a:lnTo>
                    <a:pt x="2237" y="489"/>
                  </a:lnTo>
                  <a:lnTo>
                    <a:pt x="2164" y="459"/>
                  </a:lnTo>
                  <a:lnTo>
                    <a:pt x="2089" y="435"/>
                  </a:lnTo>
                  <a:lnTo>
                    <a:pt x="2012" y="415"/>
                  </a:lnTo>
                  <a:lnTo>
                    <a:pt x="1934" y="401"/>
                  </a:lnTo>
                  <a:lnTo>
                    <a:pt x="1852" y="392"/>
                  </a:lnTo>
                  <a:lnTo>
                    <a:pt x="1770" y="389"/>
                  </a:lnTo>
                  <a:close/>
                  <a:moveTo>
                    <a:pt x="1770" y="0"/>
                  </a:moveTo>
                  <a:lnTo>
                    <a:pt x="1867" y="3"/>
                  </a:lnTo>
                  <a:lnTo>
                    <a:pt x="1964" y="12"/>
                  </a:lnTo>
                  <a:lnTo>
                    <a:pt x="2058" y="27"/>
                  </a:lnTo>
                  <a:lnTo>
                    <a:pt x="2149" y="47"/>
                  </a:lnTo>
                  <a:lnTo>
                    <a:pt x="2240" y="73"/>
                  </a:lnTo>
                  <a:lnTo>
                    <a:pt x="2328" y="104"/>
                  </a:lnTo>
                  <a:lnTo>
                    <a:pt x="2412" y="140"/>
                  </a:lnTo>
                  <a:lnTo>
                    <a:pt x="2496" y="181"/>
                  </a:lnTo>
                  <a:lnTo>
                    <a:pt x="2575" y="226"/>
                  </a:lnTo>
                  <a:lnTo>
                    <a:pt x="2651" y="276"/>
                  </a:lnTo>
                  <a:lnTo>
                    <a:pt x="2725" y="331"/>
                  </a:lnTo>
                  <a:lnTo>
                    <a:pt x="2795" y="390"/>
                  </a:lnTo>
                  <a:lnTo>
                    <a:pt x="2861" y="452"/>
                  </a:lnTo>
                  <a:lnTo>
                    <a:pt x="2923" y="518"/>
                  </a:lnTo>
                  <a:lnTo>
                    <a:pt x="2982" y="589"/>
                  </a:lnTo>
                  <a:lnTo>
                    <a:pt x="3037" y="662"/>
                  </a:lnTo>
                  <a:lnTo>
                    <a:pt x="3087" y="739"/>
                  </a:lnTo>
                  <a:lnTo>
                    <a:pt x="3132" y="818"/>
                  </a:lnTo>
                  <a:lnTo>
                    <a:pt x="3173" y="900"/>
                  </a:lnTo>
                  <a:lnTo>
                    <a:pt x="3210" y="986"/>
                  </a:lnTo>
                  <a:lnTo>
                    <a:pt x="3240" y="1073"/>
                  </a:lnTo>
                  <a:lnTo>
                    <a:pt x="3266" y="1164"/>
                  </a:lnTo>
                  <a:lnTo>
                    <a:pt x="3286" y="1256"/>
                  </a:lnTo>
                  <a:lnTo>
                    <a:pt x="3301" y="1349"/>
                  </a:lnTo>
                  <a:lnTo>
                    <a:pt x="3310" y="1446"/>
                  </a:lnTo>
                  <a:lnTo>
                    <a:pt x="3313" y="1543"/>
                  </a:lnTo>
                  <a:lnTo>
                    <a:pt x="3312" y="1566"/>
                  </a:lnTo>
                  <a:lnTo>
                    <a:pt x="3308" y="1663"/>
                  </a:lnTo>
                  <a:lnTo>
                    <a:pt x="3298" y="1757"/>
                  </a:lnTo>
                  <a:lnTo>
                    <a:pt x="3282" y="1851"/>
                  </a:lnTo>
                  <a:lnTo>
                    <a:pt x="3261" y="1941"/>
                  </a:lnTo>
                  <a:lnTo>
                    <a:pt x="3234" y="2031"/>
                  </a:lnTo>
                  <a:lnTo>
                    <a:pt x="3203" y="2117"/>
                  </a:lnTo>
                  <a:lnTo>
                    <a:pt x="3165" y="2201"/>
                  </a:lnTo>
                  <a:lnTo>
                    <a:pt x="3124" y="2283"/>
                  </a:lnTo>
                  <a:lnTo>
                    <a:pt x="3079" y="2361"/>
                  </a:lnTo>
                  <a:lnTo>
                    <a:pt x="3029" y="2436"/>
                  </a:lnTo>
                  <a:lnTo>
                    <a:pt x="2974" y="2509"/>
                  </a:lnTo>
                  <a:lnTo>
                    <a:pt x="2915" y="2577"/>
                  </a:lnTo>
                  <a:lnTo>
                    <a:pt x="2853" y="2642"/>
                  </a:lnTo>
                  <a:lnTo>
                    <a:pt x="2787" y="2705"/>
                  </a:lnTo>
                  <a:lnTo>
                    <a:pt x="2718" y="2762"/>
                  </a:lnTo>
                  <a:lnTo>
                    <a:pt x="2644" y="2815"/>
                  </a:lnTo>
                  <a:lnTo>
                    <a:pt x="2568" y="2864"/>
                  </a:lnTo>
                  <a:lnTo>
                    <a:pt x="2489" y="2910"/>
                  </a:lnTo>
                  <a:lnTo>
                    <a:pt x="2407" y="2950"/>
                  </a:lnTo>
                  <a:lnTo>
                    <a:pt x="2323" y="2985"/>
                  </a:lnTo>
                  <a:lnTo>
                    <a:pt x="2236" y="3016"/>
                  </a:lnTo>
                  <a:lnTo>
                    <a:pt x="2146" y="3041"/>
                  </a:lnTo>
                  <a:lnTo>
                    <a:pt x="2055" y="3061"/>
                  </a:lnTo>
                  <a:lnTo>
                    <a:pt x="1962" y="3075"/>
                  </a:lnTo>
                  <a:lnTo>
                    <a:pt x="1866" y="3085"/>
                  </a:lnTo>
                  <a:lnTo>
                    <a:pt x="1770" y="3088"/>
                  </a:lnTo>
                  <a:lnTo>
                    <a:pt x="1675" y="3085"/>
                  </a:lnTo>
                  <a:lnTo>
                    <a:pt x="1581" y="3076"/>
                  </a:lnTo>
                  <a:lnTo>
                    <a:pt x="1490" y="3062"/>
                  </a:lnTo>
                  <a:lnTo>
                    <a:pt x="1399" y="3042"/>
                  </a:lnTo>
                  <a:lnTo>
                    <a:pt x="1311" y="3018"/>
                  </a:lnTo>
                  <a:lnTo>
                    <a:pt x="1226" y="2989"/>
                  </a:lnTo>
                  <a:lnTo>
                    <a:pt x="1142" y="2954"/>
                  </a:lnTo>
                  <a:lnTo>
                    <a:pt x="1062" y="2916"/>
                  </a:lnTo>
                  <a:lnTo>
                    <a:pt x="984" y="2872"/>
                  </a:lnTo>
                  <a:lnTo>
                    <a:pt x="909" y="2824"/>
                  </a:lnTo>
                  <a:lnTo>
                    <a:pt x="836" y="2772"/>
                  </a:lnTo>
                  <a:lnTo>
                    <a:pt x="425" y="3184"/>
                  </a:lnTo>
                  <a:lnTo>
                    <a:pt x="348" y="3118"/>
                  </a:lnTo>
                  <a:lnTo>
                    <a:pt x="275" y="3048"/>
                  </a:lnTo>
                  <a:lnTo>
                    <a:pt x="206" y="2976"/>
                  </a:lnTo>
                  <a:lnTo>
                    <a:pt x="141" y="2900"/>
                  </a:lnTo>
                  <a:lnTo>
                    <a:pt x="77" y="2821"/>
                  </a:lnTo>
                  <a:lnTo>
                    <a:pt x="19" y="2739"/>
                  </a:lnTo>
                  <a:lnTo>
                    <a:pt x="17" y="2736"/>
                  </a:lnTo>
                  <a:lnTo>
                    <a:pt x="0" y="2712"/>
                  </a:lnTo>
                  <a:lnTo>
                    <a:pt x="420" y="2291"/>
                  </a:lnTo>
                  <a:lnTo>
                    <a:pt x="377" y="2209"/>
                  </a:lnTo>
                  <a:lnTo>
                    <a:pt x="340" y="2125"/>
                  </a:lnTo>
                  <a:lnTo>
                    <a:pt x="308" y="2038"/>
                  </a:lnTo>
                  <a:lnTo>
                    <a:pt x="281" y="1949"/>
                  </a:lnTo>
                  <a:lnTo>
                    <a:pt x="259" y="1858"/>
                  </a:lnTo>
                  <a:lnTo>
                    <a:pt x="243" y="1764"/>
                  </a:lnTo>
                  <a:lnTo>
                    <a:pt x="233" y="1669"/>
                  </a:lnTo>
                  <a:lnTo>
                    <a:pt x="228" y="1571"/>
                  </a:lnTo>
                  <a:lnTo>
                    <a:pt x="228" y="1568"/>
                  </a:lnTo>
                  <a:lnTo>
                    <a:pt x="227" y="1543"/>
                  </a:lnTo>
                  <a:lnTo>
                    <a:pt x="230" y="1446"/>
                  </a:lnTo>
                  <a:lnTo>
                    <a:pt x="239" y="1349"/>
                  </a:lnTo>
                  <a:lnTo>
                    <a:pt x="254" y="1256"/>
                  </a:lnTo>
                  <a:lnTo>
                    <a:pt x="274" y="1164"/>
                  </a:lnTo>
                  <a:lnTo>
                    <a:pt x="300" y="1073"/>
                  </a:lnTo>
                  <a:lnTo>
                    <a:pt x="331" y="986"/>
                  </a:lnTo>
                  <a:lnTo>
                    <a:pt x="366" y="900"/>
                  </a:lnTo>
                  <a:lnTo>
                    <a:pt x="408" y="818"/>
                  </a:lnTo>
                  <a:lnTo>
                    <a:pt x="454" y="739"/>
                  </a:lnTo>
                  <a:lnTo>
                    <a:pt x="504" y="662"/>
                  </a:lnTo>
                  <a:lnTo>
                    <a:pt x="558" y="589"/>
                  </a:lnTo>
                  <a:lnTo>
                    <a:pt x="616" y="518"/>
                  </a:lnTo>
                  <a:lnTo>
                    <a:pt x="679" y="452"/>
                  </a:lnTo>
                  <a:lnTo>
                    <a:pt x="746" y="390"/>
                  </a:lnTo>
                  <a:lnTo>
                    <a:pt x="815" y="331"/>
                  </a:lnTo>
                  <a:lnTo>
                    <a:pt x="888" y="276"/>
                  </a:lnTo>
                  <a:lnTo>
                    <a:pt x="966" y="226"/>
                  </a:lnTo>
                  <a:lnTo>
                    <a:pt x="1045" y="181"/>
                  </a:lnTo>
                  <a:lnTo>
                    <a:pt x="1127" y="140"/>
                  </a:lnTo>
                  <a:lnTo>
                    <a:pt x="1213" y="104"/>
                  </a:lnTo>
                  <a:lnTo>
                    <a:pt x="1300" y="73"/>
                  </a:lnTo>
                  <a:lnTo>
                    <a:pt x="1390" y="47"/>
                  </a:lnTo>
                  <a:lnTo>
                    <a:pt x="1483" y="27"/>
                  </a:lnTo>
                  <a:lnTo>
                    <a:pt x="1576" y="12"/>
                  </a:lnTo>
                  <a:lnTo>
                    <a:pt x="1673" y="3"/>
                  </a:lnTo>
                  <a:lnTo>
                    <a:pt x="1770" y="0"/>
                  </a:lnTo>
                  <a:close/>
                </a:path>
              </a:pathLst>
            </a:custGeom>
            <a:grpFill/>
            <a:ln w="0">
              <a:solidFill>
                <a:srgbClr val="C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pic>
        <p:nvPicPr>
          <p:cNvPr id="24595" name="Picture 2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0025" y="1916113"/>
            <a:ext cx="3019425" cy="482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2" descr="Рисунок155555 копия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34131" y="-35720"/>
            <a:ext cx="9974261" cy="68937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 prstMaterial="matte">
            <a:bevelT/>
            <a:bevelB/>
          </a:sp3d>
          <a:extLst/>
        </p:spPr>
      </p:pic>
      <p:sp>
        <p:nvSpPr>
          <p:cNvPr id="79875" name="Text Box 5"/>
          <p:cNvSpPr txBox="1">
            <a:spLocks noChangeArrowheads="1"/>
          </p:cNvSpPr>
          <p:nvPr/>
        </p:nvSpPr>
        <p:spPr bwMode="auto">
          <a:xfrm>
            <a:off x="2063750" y="1981200"/>
            <a:ext cx="8255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ru-RU" altLang="ru-RU" sz="1400" b="1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79876" name="Text Box 6"/>
          <p:cNvSpPr txBox="1">
            <a:spLocks noChangeArrowheads="1"/>
          </p:cNvSpPr>
          <p:nvPr/>
        </p:nvSpPr>
        <p:spPr bwMode="auto">
          <a:xfrm>
            <a:off x="4017963" y="2852738"/>
            <a:ext cx="198437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200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79877" name="Text Box 7"/>
          <p:cNvSpPr txBox="1">
            <a:spLocks noChangeAspect="1" noChangeArrowheads="1"/>
          </p:cNvSpPr>
          <p:nvPr/>
        </p:nvSpPr>
        <p:spPr bwMode="auto">
          <a:xfrm>
            <a:off x="7010400" y="1319213"/>
            <a:ext cx="2495550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Ctr="1">
            <a:spAutoFit/>
          </a:bodyPr>
          <a:lstStyle>
            <a:lvl1pPr marL="457200" indent="-457200"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ru-RU" altLang="ru-RU" sz="1200" b="1" i="1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  <a:p>
            <a:pPr eaLnBrk="1" hangingPunct="1">
              <a:spcBef>
                <a:spcPct val="50000"/>
              </a:spcBef>
              <a:buFontTx/>
              <a:buNone/>
            </a:pPr>
            <a:endParaRPr lang="ru-RU" altLang="ru-RU" sz="1200" b="1" i="1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79878" name="AutoShape 9"/>
          <p:cNvSpPr>
            <a:spLocks noChangeArrowheads="1"/>
          </p:cNvSpPr>
          <p:nvPr/>
        </p:nvSpPr>
        <p:spPr bwMode="auto">
          <a:xfrm>
            <a:off x="5186363" y="1916113"/>
            <a:ext cx="990600" cy="609600"/>
          </a:xfrm>
          <a:prstGeom prst="wedgeRectCallout">
            <a:avLst>
              <a:gd name="adj1" fmla="val -43750"/>
              <a:gd name="adj2" fmla="val 70000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 anchorCtr="1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ru-RU" altLang="ru-RU" sz="2400" b="1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79879" name="Text Box 10"/>
          <p:cNvSpPr txBox="1">
            <a:spLocks noChangeArrowheads="1"/>
          </p:cNvSpPr>
          <p:nvPr/>
        </p:nvSpPr>
        <p:spPr bwMode="auto">
          <a:xfrm>
            <a:off x="6062663" y="3068638"/>
            <a:ext cx="198437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200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79880" name="Rectangle 11"/>
          <p:cNvSpPr>
            <a:spLocks noChangeArrowheads="1"/>
          </p:cNvSpPr>
          <p:nvPr/>
        </p:nvSpPr>
        <p:spPr bwMode="auto">
          <a:xfrm>
            <a:off x="4484688" y="2133600"/>
            <a:ext cx="936625" cy="1871663"/>
          </a:xfrm>
          <a:prstGeom prst="rect">
            <a:avLst/>
          </a:prstGeom>
          <a:noFill/>
          <a:ln w="28575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ru-RU" altLang="ru-RU" sz="1000" b="1">
              <a:solidFill>
                <a:srgbClr val="FFFFFF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79881" name="Rectangle 13"/>
          <p:cNvSpPr>
            <a:spLocks noChangeArrowheads="1"/>
          </p:cNvSpPr>
          <p:nvPr/>
        </p:nvSpPr>
        <p:spPr bwMode="auto">
          <a:xfrm>
            <a:off x="4484688" y="4076700"/>
            <a:ext cx="936625" cy="1152525"/>
          </a:xfrm>
          <a:prstGeom prst="rect">
            <a:avLst/>
          </a:prstGeom>
          <a:noFill/>
          <a:ln w="28575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ru-RU" altLang="ru-RU" sz="1000" b="1">
              <a:solidFill>
                <a:srgbClr val="FFFFFF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79882" name="Rectangle 14"/>
          <p:cNvSpPr>
            <a:spLocks noChangeArrowheads="1"/>
          </p:cNvSpPr>
          <p:nvPr/>
        </p:nvSpPr>
        <p:spPr bwMode="auto">
          <a:xfrm>
            <a:off x="4641850" y="4149725"/>
            <a:ext cx="701675" cy="1125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Ctr="1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400" b="1">
                <a:solidFill>
                  <a:srgbClr val="FFFFFF"/>
                </a:solidFill>
                <a:effectLst/>
                <a:latin typeface="Times New Roman" pitchFamily="18" charset="0"/>
                <a:cs typeface="Arial" pitchFamily="34" charset="0"/>
              </a:rPr>
              <a:t>82 млн.руб- черз  </a:t>
            </a:r>
            <a:r>
              <a:rPr lang="ru-RU" altLang="ru-RU" sz="1200" b="1">
                <a:solidFill>
                  <a:srgbClr val="FFFFFF"/>
                </a:solidFill>
                <a:effectLst/>
                <a:latin typeface="Times New Roman" pitchFamily="18" charset="0"/>
                <a:cs typeface="Arial" pitchFamily="34" charset="0"/>
              </a:rPr>
              <a:t>ИСН</a:t>
            </a:r>
          </a:p>
        </p:txBody>
      </p:sp>
      <p:sp>
        <p:nvSpPr>
          <p:cNvPr id="19467" name="Line 20"/>
          <p:cNvSpPr>
            <a:spLocks noChangeShapeType="1"/>
          </p:cNvSpPr>
          <p:nvPr/>
        </p:nvSpPr>
        <p:spPr bwMode="auto">
          <a:xfrm flipV="1">
            <a:off x="1833563" y="2205038"/>
            <a:ext cx="3041650" cy="2519362"/>
          </a:xfrm>
          <a:prstGeom prst="line">
            <a:avLst/>
          </a:prstGeom>
          <a:noFill/>
          <a:ln>
            <a:noFill/>
          </a:ln>
          <a:extLst/>
        </p:spPr>
        <p:txBody>
          <a:bodyPr anchor="ctr" anchorCtr="1">
            <a:spAutoFit/>
          </a:bodyPr>
          <a:lstStyle/>
          <a:p>
            <a:pPr>
              <a:defRPr/>
            </a:pPr>
            <a:endParaRPr lang="ru-RU"/>
          </a:p>
        </p:txBody>
      </p:sp>
      <p:sp>
        <p:nvSpPr>
          <p:cNvPr id="19468" name="Line 21"/>
          <p:cNvSpPr>
            <a:spLocks noChangeShapeType="1"/>
          </p:cNvSpPr>
          <p:nvPr/>
        </p:nvSpPr>
        <p:spPr bwMode="auto">
          <a:xfrm flipV="1">
            <a:off x="1833563" y="2205038"/>
            <a:ext cx="3041650" cy="2519362"/>
          </a:xfrm>
          <a:prstGeom prst="line">
            <a:avLst/>
          </a:prstGeom>
          <a:noFill/>
          <a:ln>
            <a:noFill/>
          </a:ln>
          <a:extLst/>
        </p:spPr>
        <p:txBody>
          <a:bodyPr anchor="ctr" anchorCtr="1">
            <a:spAutoFit/>
          </a:bodyPr>
          <a:lstStyle/>
          <a:p>
            <a:pPr>
              <a:defRPr/>
            </a:pPr>
            <a:endParaRPr lang="ru-RU"/>
          </a:p>
        </p:txBody>
      </p:sp>
      <p:pic>
        <p:nvPicPr>
          <p:cNvPr id="79885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438" y="0"/>
            <a:ext cx="500062" cy="622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26" name="Text Box 3"/>
          <p:cNvSpPr txBox="1">
            <a:spLocks noChangeArrowheads="1"/>
          </p:cNvSpPr>
          <p:nvPr/>
        </p:nvSpPr>
        <p:spPr bwMode="auto">
          <a:xfrm>
            <a:off x="850900" y="112713"/>
            <a:ext cx="8985250" cy="3968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r" defTabSz="449263">
              <a:spcBef>
                <a:spcPts val="1000"/>
              </a:spcBef>
              <a:buClr>
                <a:srgbClr val="0000CC"/>
              </a:buClr>
              <a:buSzPct val="100000"/>
              <a:buFont typeface="Arial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sz="2000" b="1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Arial Unicode MS" pitchFamily="34" charset="-128"/>
                <a:cs typeface="Arial Unicode MS" pitchFamily="34" charset="-128"/>
              </a:rPr>
              <a:t>Департамент финансов администрации города Нефтеюганска</a:t>
            </a:r>
          </a:p>
        </p:txBody>
      </p:sp>
      <p:sp>
        <p:nvSpPr>
          <p:cNvPr id="27" name="Line 2"/>
          <p:cNvSpPr>
            <a:spLocks noChangeShapeType="1"/>
          </p:cNvSpPr>
          <p:nvPr/>
        </p:nvSpPr>
        <p:spPr bwMode="auto">
          <a:xfrm>
            <a:off x="723900" y="620713"/>
            <a:ext cx="9180513" cy="1587"/>
          </a:xfrm>
          <a:prstGeom prst="line">
            <a:avLst/>
          </a:prstGeom>
          <a:noFill/>
          <a:ln w="57240">
            <a:solidFill>
              <a:srgbClr val="0000CC"/>
            </a:solidFill>
            <a:miter lim="800000"/>
            <a:headEnd/>
            <a:tailEnd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800" kern="0">
              <a:solidFill>
                <a:srgbClr val="333399"/>
              </a:solidFill>
              <a:cs typeface="Arial" charset="0"/>
            </a:endParaRPr>
          </a:p>
        </p:txBody>
      </p:sp>
      <p:pic>
        <p:nvPicPr>
          <p:cNvPr id="79888" name="Picture 2" descr="http://rasfokus.ru/images/photos/medium/82d1dc2d9db4ab1411f793f93d6e8188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68263" y="669925"/>
            <a:ext cx="9904413" cy="6075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8921750" y="6551613"/>
            <a:ext cx="914400" cy="19367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2" descr="Рисунок155555 копия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32309" y="0"/>
            <a:ext cx="9930372" cy="68399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 prstMaterial="matte">
            <a:bevelT/>
            <a:bevelB/>
          </a:sp3d>
          <a:extLst/>
        </p:spPr>
      </p:pic>
      <p:sp>
        <p:nvSpPr>
          <p:cNvPr id="25603" name="Text Box 6"/>
          <p:cNvSpPr txBox="1">
            <a:spLocks noChangeArrowheads="1"/>
          </p:cNvSpPr>
          <p:nvPr/>
        </p:nvSpPr>
        <p:spPr bwMode="auto">
          <a:xfrm>
            <a:off x="4017963" y="2852738"/>
            <a:ext cx="198437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200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25604" name="Text Box 10"/>
          <p:cNvSpPr txBox="1">
            <a:spLocks noChangeArrowheads="1"/>
          </p:cNvSpPr>
          <p:nvPr/>
        </p:nvSpPr>
        <p:spPr bwMode="auto">
          <a:xfrm>
            <a:off x="6062663" y="3068638"/>
            <a:ext cx="198437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200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20489" name="Line 20"/>
          <p:cNvSpPr>
            <a:spLocks noChangeShapeType="1"/>
          </p:cNvSpPr>
          <p:nvPr/>
        </p:nvSpPr>
        <p:spPr bwMode="auto">
          <a:xfrm flipV="1">
            <a:off x="1833563" y="2205038"/>
            <a:ext cx="3041650" cy="2519362"/>
          </a:xfrm>
          <a:prstGeom prst="line">
            <a:avLst/>
          </a:prstGeom>
          <a:noFill/>
          <a:ln>
            <a:noFill/>
          </a:ln>
          <a:extLst/>
        </p:spPr>
        <p:txBody>
          <a:bodyPr anchor="ctr" anchorCtr="1">
            <a:spAutoFit/>
          </a:bodyPr>
          <a:lstStyle/>
          <a:p>
            <a:pPr>
              <a:defRPr/>
            </a:pPr>
            <a:endParaRPr lang="ru-RU"/>
          </a:p>
        </p:txBody>
      </p:sp>
      <p:pic>
        <p:nvPicPr>
          <p:cNvPr id="25606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438" y="0"/>
            <a:ext cx="500062" cy="622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26" name="Text Box 3"/>
          <p:cNvSpPr txBox="1">
            <a:spLocks noChangeArrowheads="1"/>
          </p:cNvSpPr>
          <p:nvPr/>
        </p:nvSpPr>
        <p:spPr bwMode="auto">
          <a:xfrm>
            <a:off x="900113" y="0"/>
            <a:ext cx="8985250" cy="3968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r" defTabSz="449263">
              <a:spcBef>
                <a:spcPts val="1000"/>
              </a:spcBef>
              <a:buClr>
                <a:srgbClr val="0000CC"/>
              </a:buClr>
              <a:buSzPct val="100000"/>
              <a:buFont typeface="Arial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sz="2000" b="1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Arial Unicode MS" pitchFamily="34" charset="-128"/>
                <a:cs typeface="Arial Unicode MS" pitchFamily="34" charset="-128"/>
              </a:rPr>
              <a:t>Департамент финансов администрации города Нефтеюганска</a:t>
            </a:r>
          </a:p>
        </p:txBody>
      </p:sp>
      <p:sp>
        <p:nvSpPr>
          <p:cNvPr id="27" name="Line 2"/>
          <p:cNvSpPr>
            <a:spLocks noChangeShapeType="1"/>
          </p:cNvSpPr>
          <p:nvPr/>
        </p:nvSpPr>
        <p:spPr bwMode="auto">
          <a:xfrm>
            <a:off x="725488" y="396875"/>
            <a:ext cx="9180512" cy="1588"/>
          </a:xfrm>
          <a:prstGeom prst="line">
            <a:avLst/>
          </a:prstGeom>
          <a:noFill/>
          <a:ln w="57240">
            <a:solidFill>
              <a:srgbClr val="0000CC"/>
            </a:solidFill>
            <a:miter lim="800000"/>
            <a:headEnd/>
            <a:tailEnd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800" kern="0">
              <a:solidFill>
                <a:srgbClr val="333399"/>
              </a:solidFill>
              <a:cs typeface="Arial" charset="0"/>
            </a:endParaRPr>
          </a:p>
        </p:txBody>
      </p:sp>
      <p:pic>
        <p:nvPicPr>
          <p:cNvPr id="25609" name="Picture 2" descr="http://previews.123rf.com/images/unkreatives/unkreatives1011/unkreatives101100038/8176720-vector-illustration-of-a-unbalanced-balance-Stock-Vector-balance-scales-justice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06800" y="1677988"/>
            <a:ext cx="2673350" cy="234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" name="TextBox 28"/>
          <p:cNvSpPr txBox="1"/>
          <p:nvPr/>
        </p:nvSpPr>
        <p:spPr>
          <a:xfrm>
            <a:off x="1026173" y="3264664"/>
            <a:ext cx="2580861" cy="4001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2000" b="1" i="1" dirty="0">
                <a:solidFill>
                  <a:srgbClr val="C00000"/>
                </a:solidFill>
                <a:effectLst>
                  <a:innerShdw blurRad="63500" dist="50800" dir="18900000">
                    <a:prstClr val="black">
                      <a:alpha val="50000"/>
                    </a:prstClr>
                  </a:innerShdw>
                </a:effectLst>
                <a:cs typeface="Times New Roman" pitchFamily="18" charset="0"/>
              </a:rPr>
              <a:t>сбалансированность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6319440" y="3270310"/>
            <a:ext cx="1857388" cy="4001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2000" b="1" i="1" dirty="0">
                <a:solidFill>
                  <a:srgbClr val="C00000"/>
                </a:solidFill>
                <a:effectLst>
                  <a:innerShdw blurRad="63500" dist="50800" dir="18900000">
                    <a:prstClr val="black">
                      <a:alpha val="50000"/>
                    </a:prstClr>
                  </a:innerShdw>
                </a:effectLst>
                <a:cs typeface="Times New Roman" pitchFamily="18" charset="0"/>
              </a:rPr>
              <a:t>устойчивость</a:t>
            </a:r>
          </a:p>
        </p:txBody>
      </p:sp>
      <p:pic>
        <p:nvPicPr>
          <p:cNvPr id="25612" name="Picture 4" descr="http://www.kemsma.ru/mediawiki/images/1/18/%D0%94%D0%B5%D0%BA%D0%B0%D0%BD%D0%B0%D1%822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438" y="895350"/>
            <a:ext cx="2617787" cy="2230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613" name="Прямоугольник 24"/>
          <p:cNvSpPr>
            <a:spLocks noChangeArrowheads="1"/>
          </p:cNvSpPr>
          <p:nvPr/>
        </p:nvSpPr>
        <p:spPr bwMode="auto">
          <a:xfrm>
            <a:off x="-25400" y="4892675"/>
            <a:ext cx="9939338" cy="1938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3000" b="1">
                <a:effectLst/>
                <a:latin typeface="Times New Roman" pitchFamily="18" charset="0"/>
              </a:rPr>
              <a:t>Основной целью бюджетной и налоговой политики на 2018 год и на плановый период 2019-2020 годов  является повышение качества жизни граждан города Нефтеюганска</a:t>
            </a:r>
          </a:p>
        </p:txBody>
      </p:sp>
      <p:sp>
        <p:nvSpPr>
          <p:cNvPr id="28" name="Равнобедренный треугольник 27"/>
          <p:cNvSpPr/>
          <p:nvPr/>
        </p:nvSpPr>
        <p:spPr>
          <a:xfrm rot="10800000">
            <a:off x="166009" y="4005064"/>
            <a:ext cx="9555400" cy="978743"/>
          </a:xfrm>
          <a:prstGeom prst="triangle">
            <a:avLst>
              <a:gd name="adj" fmla="val 51310"/>
            </a:avLst>
          </a:prstGeom>
          <a:solidFill>
            <a:schemeClr val="bg1">
              <a:lumMod val="85000"/>
            </a:schemeClr>
          </a:solidFill>
          <a:ln>
            <a:noFill/>
          </a:ln>
          <a:scene3d>
            <a:camera prst="orthographicFront"/>
            <a:lightRig rig="threePt" dir="t"/>
          </a:scene3d>
          <a:sp3d prstMaterial="matte"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ru-RU"/>
          </a:p>
        </p:txBody>
      </p:sp>
      <p:sp>
        <p:nvSpPr>
          <p:cNvPr id="25617" name="Text Box 14"/>
          <p:cNvSpPr txBox="1">
            <a:spLocks noChangeArrowheads="1"/>
          </p:cNvSpPr>
          <p:nvPr/>
        </p:nvSpPr>
        <p:spPr bwMode="auto">
          <a:xfrm>
            <a:off x="2224088" y="476250"/>
            <a:ext cx="7661275" cy="151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000" tIns="18000" rIns="18000" bIns="18000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ru-RU" altLang="ru-RU" sz="2400" b="1">
                <a:effectLst/>
                <a:latin typeface="Times New Roman" pitchFamily="18" charset="0"/>
                <a:cs typeface="Times New Roman" pitchFamily="18" charset="0"/>
              </a:rPr>
              <a:t>Комплексная реализация всех вышеперечисленных направлений ориентирована на обеспечение сбалансированности и устойчивости  бюджета города Нефтеюганска</a:t>
            </a:r>
            <a:endParaRPr lang="ru-RU" altLang="ru-RU" sz="2400" b="1">
              <a:solidFill>
                <a:srgbClr val="00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2" descr="Рисунок155555 копия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906000" cy="69106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 prstMaterial="matte">
            <a:bevelT/>
            <a:bevelB/>
          </a:sp3d>
          <a:extLst/>
        </p:spPr>
      </p:pic>
      <p:sp>
        <p:nvSpPr>
          <p:cNvPr id="26627" name="Text Box 5"/>
          <p:cNvSpPr txBox="1">
            <a:spLocks noChangeArrowheads="1"/>
          </p:cNvSpPr>
          <p:nvPr/>
        </p:nvSpPr>
        <p:spPr bwMode="auto">
          <a:xfrm>
            <a:off x="2063750" y="1981200"/>
            <a:ext cx="8255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ru-RU" altLang="ru-RU" sz="1400" b="1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26628" name="Text Box 6"/>
          <p:cNvSpPr txBox="1">
            <a:spLocks noChangeArrowheads="1"/>
          </p:cNvSpPr>
          <p:nvPr/>
        </p:nvSpPr>
        <p:spPr bwMode="auto">
          <a:xfrm>
            <a:off x="4017963" y="2852738"/>
            <a:ext cx="198437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200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26629" name="AutoShape 9"/>
          <p:cNvSpPr>
            <a:spLocks noChangeArrowheads="1"/>
          </p:cNvSpPr>
          <p:nvPr/>
        </p:nvSpPr>
        <p:spPr bwMode="auto">
          <a:xfrm>
            <a:off x="5186363" y="1916113"/>
            <a:ext cx="990600" cy="609600"/>
          </a:xfrm>
          <a:prstGeom prst="wedgeRectCallout">
            <a:avLst>
              <a:gd name="adj1" fmla="val -43750"/>
              <a:gd name="adj2" fmla="val 70000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 anchorCtr="1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ru-RU" altLang="ru-RU" sz="2400" b="1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26630" name="Text Box 10"/>
          <p:cNvSpPr txBox="1">
            <a:spLocks noChangeArrowheads="1"/>
          </p:cNvSpPr>
          <p:nvPr/>
        </p:nvSpPr>
        <p:spPr bwMode="auto">
          <a:xfrm>
            <a:off x="6062663" y="3068638"/>
            <a:ext cx="198437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200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20489" name="Line 20"/>
          <p:cNvSpPr>
            <a:spLocks noChangeShapeType="1"/>
          </p:cNvSpPr>
          <p:nvPr/>
        </p:nvSpPr>
        <p:spPr bwMode="auto">
          <a:xfrm flipV="1">
            <a:off x="1833563" y="2205038"/>
            <a:ext cx="3041650" cy="2519362"/>
          </a:xfrm>
          <a:prstGeom prst="line">
            <a:avLst/>
          </a:prstGeom>
          <a:noFill/>
          <a:ln>
            <a:noFill/>
          </a:ln>
          <a:extLst/>
        </p:spPr>
        <p:txBody>
          <a:bodyPr anchor="ctr" anchorCtr="1">
            <a:spAutoFit/>
          </a:bodyPr>
          <a:lstStyle/>
          <a:p>
            <a:pPr>
              <a:defRPr/>
            </a:pPr>
            <a:endParaRPr lang="ru-RU"/>
          </a:p>
        </p:txBody>
      </p:sp>
      <p:sp>
        <p:nvSpPr>
          <p:cNvPr id="20490" name="Line 21"/>
          <p:cNvSpPr>
            <a:spLocks noChangeShapeType="1"/>
          </p:cNvSpPr>
          <p:nvPr/>
        </p:nvSpPr>
        <p:spPr bwMode="auto">
          <a:xfrm flipV="1">
            <a:off x="1833563" y="2205038"/>
            <a:ext cx="3041650" cy="2519362"/>
          </a:xfrm>
          <a:prstGeom prst="line">
            <a:avLst/>
          </a:prstGeom>
          <a:noFill/>
          <a:ln>
            <a:noFill/>
          </a:ln>
          <a:extLst/>
        </p:spPr>
        <p:txBody>
          <a:bodyPr anchor="ctr" anchorCtr="1">
            <a:spAutoFit/>
          </a:bodyPr>
          <a:lstStyle/>
          <a:p>
            <a:pPr>
              <a:defRPr/>
            </a:pPr>
            <a:endParaRPr lang="ru-RU"/>
          </a:p>
        </p:txBody>
      </p:sp>
      <p:pic>
        <p:nvPicPr>
          <p:cNvPr id="26633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438" y="0"/>
            <a:ext cx="500062" cy="622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26" name="Text Box 3"/>
          <p:cNvSpPr txBox="1">
            <a:spLocks noChangeArrowheads="1"/>
          </p:cNvSpPr>
          <p:nvPr/>
        </p:nvSpPr>
        <p:spPr bwMode="auto">
          <a:xfrm>
            <a:off x="900113" y="0"/>
            <a:ext cx="8985250" cy="3968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r" defTabSz="449263">
              <a:spcBef>
                <a:spcPts val="1000"/>
              </a:spcBef>
              <a:buClr>
                <a:srgbClr val="0000CC"/>
              </a:buClr>
              <a:buSzPct val="100000"/>
              <a:buFont typeface="Arial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sz="2000" b="1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Arial Unicode MS" pitchFamily="34" charset="-128"/>
                <a:cs typeface="Arial Unicode MS" pitchFamily="34" charset="-128"/>
              </a:rPr>
              <a:t>Департамент финансов администрации города Нефтеюганска</a:t>
            </a:r>
          </a:p>
        </p:txBody>
      </p:sp>
      <p:sp>
        <p:nvSpPr>
          <p:cNvPr id="27" name="Line 2"/>
          <p:cNvSpPr>
            <a:spLocks noChangeShapeType="1"/>
          </p:cNvSpPr>
          <p:nvPr/>
        </p:nvSpPr>
        <p:spPr bwMode="auto">
          <a:xfrm>
            <a:off x="765175" y="454025"/>
            <a:ext cx="9180513" cy="1588"/>
          </a:xfrm>
          <a:prstGeom prst="line">
            <a:avLst/>
          </a:prstGeom>
          <a:noFill/>
          <a:ln w="57240">
            <a:solidFill>
              <a:srgbClr val="0000CC"/>
            </a:solidFill>
            <a:miter lim="800000"/>
            <a:headEnd/>
            <a:tailEnd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800" kern="0">
              <a:solidFill>
                <a:srgbClr val="333399"/>
              </a:solidFill>
              <a:cs typeface="Arial" charset="0"/>
            </a:endParaRPr>
          </a:p>
        </p:txBody>
      </p:sp>
      <p:pic>
        <p:nvPicPr>
          <p:cNvPr id="26636" name="Picture 114" descr="http://previews.123rf.com/images/coramax/coramax1301/coramax130100143/17148391-3d-people-man-person-pointing-a-energy-efficiency-rating--Stock-Photo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2075" y="622300"/>
            <a:ext cx="2484438" cy="194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637" name="Прямоугольник 18"/>
          <p:cNvSpPr>
            <a:spLocks noChangeArrowheads="1"/>
          </p:cNvSpPr>
          <p:nvPr/>
        </p:nvSpPr>
        <p:spPr bwMode="auto">
          <a:xfrm>
            <a:off x="1558925" y="527050"/>
            <a:ext cx="8245475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ru-RU" altLang="ru-RU" sz="3000" b="1">
                <a:effectLst/>
                <a:latin typeface="Times New Roman" pitchFamily="18" charset="0"/>
              </a:rPr>
              <a:t>Прогноз социально-экономического развития города Нефтеюганска на 2018-2020 гг, руб.</a:t>
            </a: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517525" y="2466975"/>
          <a:ext cx="9037637" cy="4364035"/>
        </p:xfrm>
        <a:graphic>
          <a:graphicData uri="http://schemas.openxmlformats.org/drawingml/2006/table">
            <a:tbl>
              <a:tblPr/>
              <a:tblGrid>
                <a:gridCol w="2244510"/>
                <a:gridCol w="1320566"/>
                <a:gridCol w="1540661"/>
                <a:gridCol w="1247201"/>
                <a:gridCol w="1320566"/>
                <a:gridCol w="1364133"/>
              </a:tblGrid>
              <a:tr h="236359"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Times New Roman"/>
                        </a:rPr>
                        <a:t>Показатели</a:t>
                      </a:r>
                    </a:p>
                  </a:txBody>
                  <a:tcPr marL="7817" marR="7817" marT="7818" marB="0" anchor="b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F7F7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Times New Roman"/>
                        </a:rPr>
                        <a:t>2016 год (факт)</a:t>
                      </a:r>
                    </a:p>
                  </a:txBody>
                  <a:tcPr marL="7817" marR="7817" marT="7818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F7F7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Times New Roman"/>
                        </a:rPr>
                        <a:t>2017 год (оценка)</a:t>
                      </a:r>
                    </a:p>
                  </a:txBody>
                  <a:tcPr marL="7817" marR="7817" marT="7818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F7F7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Times New Roman"/>
                        </a:rPr>
                        <a:t>2018 год (план)</a:t>
                      </a:r>
                    </a:p>
                  </a:txBody>
                  <a:tcPr marL="7817" marR="7817" marT="7818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F7F7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Times New Roman"/>
                        </a:rPr>
                        <a:t>2019 </a:t>
                      </a:r>
                      <a:r>
                        <a:rPr lang="ru-RU" sz="14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Times New Roman"/>
                        </a:rPr>
                        <a:t>год (план)     </a:t>
                      </a:r>
                      <a:endParaRPr lang="ru-RU" sz="1400" b="1" i="0" u="none" strike="noStrike" dirty="0">
                        <a:solidFill>
                          <a:srgbClr val="FFFFFF"/>
                        </a:solidFill>
                        <a:effectLst/>
                        <a:latin typeface="Times New Roman"/>
                      </a:endParaRPr>
                    </a:p>
                  </a:txBody>
                  <a:tcPr marL="7817" marR="7817" marT="7818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F7F7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Times New Roman"/>
                        </a:rPr>
                        <a:t>2020 </a:t>
                      </a:r>
                      <a:r>
                        <a:rPr lang="ru-RU" sz="14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Times New Roman"/>
                        </a:rPr>
                        <a:t>год (план) </a:t>
                      </a:r>
                      <a:endParaRPr lang="ru-RU" sz="1400" b="1" i="0" u="none" strike="noStrike" dirty="0">
                        <a:solidFill>
                          <a:srgbClr val="FFFFFF"/>
                        </a:solidFill>
                        <a:effectLst/>
                        <a:latin typeface="Times New Roman"/>
                      </a:endParaRPr>
                    </a:p>
                  </a:txBody>
                  <a:tcPr marL="7817" marR="7817" marT="7818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F7F7F"/>
                    </a:solidFill>
                  </a:tcPr>
                </a:tc>
              </a:tr>
              <a:tr h="343973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Доходы</a:t>
                      </a:r>
                    </a:p>
                  </a:txBody>
                  <a:tcPr marL="7817" marR="7817" marT="7818" marB="0" anchor="b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7 251 395 390,40</a:t>
                      </a:r>
                    </a:p>
                  </a:txBody>
                  <a:tcPr marL="7817" marR="7817" marT="7818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6 453 886 997</a:t>
                      </a:r>
                    </a:p>
                  </a:txBody>
                  <a:tcPr marL="7817" marR="7817" marT="7818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6 566 911 340</a:t>
                      </a:r>
                    </a:p>
                  </a:txBody>
                  <a:tcPr marL="7817" marR="7817" marT="7818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6 218 169 240</a:t>
                      </a:r>
                    </a:p>
                  </a:txBody>
                  <a:tcPr marL="7817" marR="7817" marT="7818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6 256 894 540</a:t>
                      </a:r>
                    </a:p>
                  </a:txBody>
                  <a:tcPr marL="7817" marR="7817" marT="7818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</a:tr>
              <a:tr h="343973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в % к 2016 году</a:t>
                      </a:r>
                    </a:p>
                  </a:txBody>
                  <a:tcPr marL="7817" marR="7817" marT="7818" marB="0" anchor="b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817" marR="7817" marT="7818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-11,00%</a:t>
                      </a:r>
                    </a:p>
                  </a:txBody>
                  <a:tcPr marL="7817" marR="7817" marT="7818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-9,44%</a:t>
                      </a:r>
                    </a:p>
                  </a:txBody>
                  <a:tcPr marL="7817" marR="7817" marT="7818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-14,25%</a:t>
                      </a:r>
                    </a:p>
                  </a:txBody>
                  <a:tcPr marL="7817" marR="7817" marT="7818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-13,71%</a:t>
                      </a:r>
                    </a:p>
                  </a:txBody>
                  <a:tcPr marL="7817" marR="7817" marT="7818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</a:tr>
              <a:tr h="343973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в % к 2017 году</a:t>
                      </a:r>
                    </a:p>
                  </a:txBody>
                  <a:tcPr marL="7817" marR="7817" marT="7818" marB="0" anchor="b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817" marR="7817" marT="7818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817" marR="7817" marT="7818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1,75%</a:t>
                      </a:r>
                    </a:p>
                  </a:txBody>
                  <a:tcPr marL="7817" marR="7817" marT="7818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-3,65%</a:t>
                      </a:r>
                    </a:p>
                  </a:txBody>
                  <a:tcPr marL="7817" marR="7817" marT="7818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-3,05%</a:t>
                      </a:r>
                    </a:p>
                  </a:txBody>
                  <a:tcPr marL="7817" marR="7817" marT="7818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</a:tr>
              <a:tr h="343973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в % к 2018 году </a:t>
                      </a:r>
                    </a:p>
                  </a:txBody>
                  <a:tcPr marL="7817" marR="7817" marT="7818" marB="0" anchor="b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817" marR="7817" marT="7818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817" marR="7817" marT="7818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817" marR="7817" marT="7818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-5,31%</a:t>
                      </a:r>
                    </a:p>
                  </a:txBody>
                  <a:tcPr marL="7817" marR="7817" marT="7818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-4,72%</a:t>
                      </a:r>
                    </a:p>
                  </a:txBody>
                  <a:tcPr marL="7817" marR="7817" marT="7818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</a:tr>
              <a:tr h="343973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в % к 2019 году</a:t>
                      </a:r>
                    </a:p>
                  </a:txBody>
                  <a:tcPr marL="7817" marR="7817" marT="7818" marB="0" anchor="b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 dirty="0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817" marR="7817" marT="7818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817" marR="7817" marT="7818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817" marR="7817" marT="7818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 dirty="0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817" marR="7817" marT="7818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1,62%</a:t>
                      </a:r>
                    </a:p>
                  </a:txBody>
                  <a:tcPr marL="7817" marR="7817" marT="7818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</a:tr>
              <a:tr h="343973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Расходы</a:t>
                      </a:r>
                    </a:p>
                  </a:txBody>
                  <a:tcPr marL="7817" marR="7817" marT="7818" marB="0" anchor="b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7 190 808 131,91</a:t>
                      </a:r>
                    </a:p>
                  </a:txBody>
                  <a:tcPr marL="7817" marR="7817" marT="7818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6 767 120 921,08</a:t>
                      </a:r>
                    </a:p>
                  </a:txBody>
                  <a:tcPr marL="7817" marR="7817" marT="7818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6 683 524 012</a:t>
                      </a:r>
                    </a:p>
                  </a:txBody>
                  <a:tcPr marL="7817" marR="7817" marT="7818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6 319 186 849</a:t>
                      </a:r>
                    </a:p>
                  </a:txBody>
                  <a:tcPr marL="7817" marR="7817" marT="7818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6 303 685 869</a:t>
                      </a:r>
                    </a:p>
                  </a:txBody>
                  <a:tcPr marL="7817" marR="7817" marT="7818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</a:tr>
              <a:tr h="343973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в % к 2016 году</a:t>
                      </a:r>
                    </a:p>
                  </a:txBody>
                  <a:tcPr marL="7817" marR="7817" marT="7818" marB="0" anchor="b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817" marR="7817" marT="7818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-5,89%</a:t>
                      </a:r>
                    </a:p>
                  </a:txBody>
                  <a:tcPr marL="7817" marR="7817" marT="7818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-7,05%</a:t>
                      </a:r>
                    </a:p>
                  </a:txBody>
                  <a:tcPr marL="7817" marR="7817" marT="7818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-12,12%</a:t>
                      </a:r>
                    </a:p>
                  </a:txBody>
                  <a:tcPr marL="7817" marR="7817" marT="7818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-12,34%</a:t>
                      </a:r>
                    </a:p>
                  </a:txBody>
                  <a:tcPr marL="7817" marR="7817" marT="7818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</a:tr>
              <a:tr h="343973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в % к 2017 году</a:t>
                      </a:r>
                    </a:p>
                  </a:txBody>
                  <a:tcPr marL="7817" marR="7817" marT="7818" marB="0" anchor="b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817" marR="7817" marT="7818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817" marR="7817" marT="7818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-1,24%</a:t>
                      </a:r>
                    </a:p>
                  </a:txBody>
                  <a:tcPr marL="7817" marR="7817" marT="7818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-6,62%</a:t>
                      </a:r>
                    </a:p>
                  </a:txBody>
                  <a:tcPr marL="7817" marR="7817" marT="7818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-6,85%</a:t>
                      </a:r>
                    </a:p>
                  </a:txBody>
                  <a:tcPr marL="7817" marR="7817" marT="7818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</a:tr>
              <a:tr h="343973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в % к 2018 году </a:t>
                      </a:r>
                    </a:p>
                  </a:txBody>
                  <a:tcPr marL="7817" marR="7817" marT="7818" marB="0" anchor="b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817" marR="7817" marT="7818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817" marR="7817" marT="7818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817" marR="7817" marT="7818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-5,45%</a:t>
                      </a:r>
                    </a:p>
                  </a:txBody>
                  <a:tcPr marL="7817" marR="7817" marT="7818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-5,68%</a:t>
                      </a:r>
                    </a:p>
                  </a:txBody>
                  <a:tcPr marL="7817" marR="7817" marT="7818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</a:tr>
              <a:tr h="343973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в % к 2018 году</a:t>
                      </a:r>
                    </a:p>
                  </a:txBody>
                  <a:tcPr marL="7817" marR="7817" marT="7818" marB="0" anchor="b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817" marR="7817" marT="7818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817" marR="7817" marT="7818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817" marR="7817" marT="7818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817" marR="7817" marT="7818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-0,25%</a:t>
                      </a:r>
                    </a:p>
                  </a:txBody>
                  <a:tcPr marL="7817" marR="7817" marT="7818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</a:tr>
              <a:tr h="343973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Дефицит (-), профицит (+)</a:t>
                      </a:r>
                    </a:p>
                  </a:txBody>
                  <a:tcPr marL="7817" marR="7817" marT="7818" marB="0" anchor="b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60 587 258,49</a:t>
                      </a:r>
                    </a:p>
                  </a:txBody>
                  <a:tcPr marL="7817" marR="7817" marT="7818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-313 233 924,08</a:t>
                      </a:r>
                    </a:p>
                  </a:txBody>
                  <a:tcPr marL="7817" marR="7817" marT="7818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-116 612 672</a:t>
                      </a:r>
                    </a:p>
                  </a:txBody>
                  <a:tcPr marL="7817" marR="7817" marT="7818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-101 017 609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7817" marR="7817" marT="7818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-46 791 392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7817" marR="7817" marT="7818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</a:tr>
              <a:tr h="343973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Муниципальный долг </a:t>
                      </a:r>
                    </a:p>
                  </a:txBody>
                  <a:tcPr marL="7817" marR="7817" marT="7818" marB="0" anchor="b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817" marR="7817" marT="7818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817" marR="7817" marT="7818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26 612 672</a:t>
                      </a:r>
                    </a:p>
                  </a:txBody>
                  <a:tcPr marL="7817" marR="7817" marT="7818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101 017 609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7817" marR="7817" marT="7818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46</a:t>
                      </a:r>
                      <a:r>
                        <a:rPr lang="ru-RU" sz="14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791 329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7817" marR="7817" marT="7818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2" descr="Рисунок155555 копия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15875"/>
            <a:ext cx="9906000" cy="68919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 prstMaterial="matte">
            <a:bevelT/>
            <a:bevelB/>
          </a:sp3d>
          <a:extLst/>
        </p:spPr>
      </p:pic>
      <p:sp>
        <p:nvSpPr>
          <p:cNvPr id="27651" name="Text Box 5"/>
          <p:cNvSpPr txBox="1">
            <a:spLocks noChangeArrowheads="1"/>
          </p:cNvSpPr>
          <p:nvPr/>
        </p:nvSpPr>
        <p:spPr bwMode="auto">
          <a:xfrm>
            <a:off x="2063750" y="1981200"/>
            <a:ext cx="8255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ru-RU" altLang="ru-RU" sz="1400" b="1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27652" name="Text Box 6"/>
          <p:cNvSpPr txBox="1">
            <a:spLocks noChangeArrowheads="1"/>
          </p:cNvSpPr>
          <p:nvPr/>
        </p:nvSpPr>
        <p:spPr bwMode="auto">
          <a:xfrm>
            <a:off x="4017963" y="2852738"/>
            <a:ext cx="198437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200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27653" name="Text Box 7"/>
          <p:cNvSpPr txBox="1">
            <a:spLocks noChangeAspect="1" noChangeArrowheads="1"/>
          </p:cNvSpPr>
          <p:nvPr/>
        </p:nvSpPr>
        <p:spPr bwMode="auto">
          <a:xfrm>
            <a:off x="7059613" y="1268413"/>
            <a:ext cx="2495550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Ctr="1">
            <a:spAutoFit/>
          </a:bodyPr>
          <a:lstStyle>
            <a:lvl1pPr marL="457200" indent="-457200"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ru-RU" altLang="ru-RU" sz="1200" b="1" i="1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  <a:p>
            <a:pPr eaLnBrk="1" hangingPunct="1">
              <a:spcBef>
                <a:spcPct val="50000"/>
              </a:spcBef>
              <a:buFontTx/>
              <a:buNone/>
            </a:pPr>
            <a:endParaRPr lang="ru-RU" altLang="ru-RU" sz="1200" b="1" i="1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27654" name="AutoShape 9"/>
          <p:cNvSpPr>
            <a:spLocks noChangeArrowheads="1"/>
          </p:cNvSpPr>
          <p:nvPr/>
        </p:nvSpPr>
        <p:spPr bwMode="auto">
          <a:xfrm>
            <a:off x="5186363" y="1916113"/>
            <a:ext cx="990600" cy="609600"/>
          </a:xfrm>
          <a:prstGeom prst="wedgeRectCallout">
            <a:avLst>
              <a:gd name="adj1" fmla="val -43750"/>
              <a:gd name="adj2" fmla="val 70000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 anchorCtr="1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ru-RU" altLang="ru-RU" sz="2400" b="1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27655" name="Text Box 10"/>
          <p:cNvSpPr txBox="1">
            <a:spLocks noChangeArrowheads="1"/>
          </p:cNvSpPr>
          <p:nvPr/>
        </p:nvSpPr>
        <p:spPr bwMode="auto">
          <a:xfrm>
            <a:off x="6062663" y="3068638"/>
            <a:ext cx="198437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200"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20489" name="Line 20"/>
          <p:cNvSpPr>
            <a:spLocks noChangeShapeType="1"/>
          </p:cNvSpPr>
          <p:nvPr/>
        </p:nvSpPr>
        <p:spPr bwMode="auto">
          <a:xfrm flipV="1">
            <a:off x="1833563" y="2205038"/>
            <a:ext cx="3041650" cy="2519362"/>
          </a:xfrm>
          <a:prstGeom prst="line">
            <a:avLst/>
          </a:prstGeom>
          <a:noFill/>
          <a:ln>
            <a:noFill/>
          </a:ln>
          <a:extLst/>
        </p:spPr>
        <p:txBody>
          <a:bodyPr anchor="ctr" anchorCtr="1">
            <a:spAutoFit/>
          </a:bodyPr>
          <a:lstStyle/>
          <a:p>
            <a:pPr>
              <a:defRPr/>
            </a:pPr>
            <a:endParaRPr lang="ru-RU"/>
          </a:p>
        </p:txBody>
      </p:sp>
      <p:sp>
        <p:nvSpPr>
          <p:cNvPr id="20490" name="Line 21"/>
          <p:cNvSpPr>
            <a:spLocks noChangeShapeType="1"/>
          </p:cNvSpPr>
          <p:nvPr/>
        </p:nvSpPr>
        <p:spPr bwMode="auto">
          <a:xfrm flipV="1">
            <a:off x="1833563" y="2205038"/>
            <a:ext cx="3041650" cy="2519362"/>
          </a:xfrm>
          <a:prstGeom prst="line">
            <a:avLst/>
          </a:prstGeom>
          <a:noFill/>
          <a:ln>
            <a:noFill/>
          </a:ln>
          <a:extLst/>
        </p:spPr>
        <p:txBody>
          <a:bodyPr anchor="ctr" anchorCtr="1">
            <a:spAutoFit/>
          </a:bodyPr>
          <a:lstStyle/>
          <a:p>
            <a:pPr>
              <a:defRPr/>
            </a:pPr>
            <a:endParaRPr lang="ru-RU"/>
          </a:p>
        </p:txBody>
      </p:sp>
      <p:pic>
        <p:nvPicPr>
          <p:cNvPr id="27658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438" y="0"/>
            <a:ext cx="500062" cy="622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26" name="Text Box 3"/>
          <p:cNvSpPr txBox="1">
            <a:spLocks noChangeArrowheads="1"/>
          </p:cNvSpPr>
          <p:nvPr/>
        </p:nvSpPr>
        <p:spPr bwMode="auto">
          <a:xfrm>
            <a:off x="900113" y="0"/>
            <a:ext cx="8985250" cy="3968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r" defTabSz="449263">
              <a:spcBef>
                <a:spcPts val="1000"/>
              </a:spcBef>
              <a:buClr>
                <a:srgbClr val="0000CC"/>
              </a:buClr>
              <a:buSzPct val="100000"/>
              <a:buFont typeface="Arial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sz="2000" b="1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Arial Unicode MS" pitchFamily="34" charset="-128"/>
                <a:cs typeface="Arial Unicode MS" pitchFamily="34" charset="-128"/>
              </a:rPr>
              <a:t>Департамент финансов администрации города Нефтеюганска</a:t>
            </a:r>
          </a:p>
        </p:txBody>
      </p:sp>
      <p:sp>
        <p:nvSpPr>
          <p:cNvPr id="27" name="Line 2"/>
          <p:cNvSpPr>
            <a:spLocks noChangeShapeType="1"/>
          </p:cNvSpPr>
          <p:nvPr/>
        </p:nvSpPr>
        <p:spPr bwMode="auto">
          <a:xfrm>
            <a:off x="765175" y="454025"/>
            <a:ext cx="9180513" cy="1588"/>
          </a:xfrm>
          <a:prstGeom prst="line">
            <a:avLst/>
          </a:prstGeom>
          <a:noFill/>
          <a:ln w="57240">
            <a:solidFill>
              <a:srgbClr val="0000CC"/>
            </a:solidFill>
            <a:miter lim="800000"/>
            <a:headEnd/>
            <a:tailEnd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800" kern="0">
              <a:solidFill>
                <a:srgbClr val="333399"/>
              </a:solidFill>
              <a:cs typeface="Arial" charset="0"/>
            </a:endParaRPr>
          </a:p>
        </p:txBody>
      </p:sp>
      <p:sp>
        <p:nvSpPr>
          <p:cNvPr id="27661" name="Прямоугольник 18"/>
          <p:cNvSpPr>
            <a:spLocks noChangeArrowheads="1"/>
          </p:cNvSpPr>
          <p:nvPr/>
        </p:nvSpPr>
        <p:spPr bwMode="auto">
          <a:xfrm>
            <a:off x="1517650" y="323850"/>
            <a:ext cx="8245475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ru-RU" altLang="ru-RU" sz="3000" b="1">
                <a:effectLst/>
                <a:latin typeface="Times New Roman" pitchFamily="18" charset="0"/>
              </a:rPr>
              <a:t>Прогноз социально-экономического развития города Нефтеюганска на 2018-2020 гг, руб.</a:t>
            </a: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07950" y="1236663"/>
          <a:ext cx="9690101" cy="5537350"/>
        </p:xfrm>
        <a:graphic>
          <a:graphicData uri="http://schemas.openxmlformats.org/drawingml/2006/table">
            <a:tbl>
              <a:tblPr/>
              <a:tblGrid>
                <a:gridCol w="3090355"/>
                <a:gridCol w="1706055"/>
                <a:gridCol w="583651"/>
                <a:gridCol w="538755"/>
                <a:gridCol w="538755"/>
                <a:gridCol w="538755"/>
                <a:gridCol w="538755"/>
                <a:gridCol w="538755"/>
                <a:gridCol w="538755"/>
                <a:gridCol w="538755"/>
                <a:gridCol w="538755"/>
              </a:tblGrid>
              <a:tr h="120526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Показатели</a:t>
                      </a:r>
                    </a:p>
                  </a:txBody>
                  <a:tcPr marL="4096" marR="4096" marT="40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Единица измерения</a:t>
                      </a:r>
                    </a:p>
                  </a:txBody>
                  <a:tcPr marL="4096" marR="4096" marT="40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отчет</a:t>
                      </a:r>
                    </a:p>
                  </a:txBody>
                  <a:tcPr marL="4096" marR="4096" marT="40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отчет</a:t>
                      </a:r>
                    </a:p>
                  </a:txBody>
                  <a:tcPr marL="4096" marR="4096" marT="40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оценка</a:t>
                      </a:r>
                    </a:p>
                  </a:txBody>
                  <a:tcPr marL="4096" marR="4096" marT="40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6"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прогноз</a:t>
                      </a:r>
                    </a:p>
                  </a:txBody>
                  <a:tcPr marL="4096" marR="4096" marT="40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4463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2015</a:t>
                      </a:r>
                    </a:p>
                  </a:txBody>
                  <a:tcPr marL="4096" marR="4096" marT="40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2016</a:t>
                      </a:r>
                    </a:p>
                  </a:txBody>
                  <a:tcPr marL="4096" marR="4096" marT="40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2017</a:t>
                      </a:r>
                    </a:p>
                  </a:txBody>
                  <a:tcPr marL="4096" marR="4096" marT="40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2018 год</a:t>
                      </a:r>
                    </a:p>
                  </a:txBody>
                  <a:tcPr marL="4096" marR="4096" marT="40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2018</a:t>
                      </a:r>
                    </a:p>
                  </a:txBody>
                  <a:tcPr marL="4096" marR="4096" marT="40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2018</a:t>
                      </a:r>
                    </a:p>
                  </a:txBody>
                  <a:tcPr marL="4096" marR="4096" marT="40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2601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 вариант</a:t>
                      </a:r>
                    </a:p>
                  </a:txBody>
                  <a:tcPr marL="4096" marR="4096" marT="40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 вариант</a:t>
                      </a:r>
                    </a:p>
                  </a:txBody>
                  <a:tcPr marL="4096" marR="4096" marT="40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 вариант</a:t>
                      </a:r>
                    </a:p>
                  </a:txBody>
                  <a:tcPr marL="4096" marR="4096" marT="40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 вариант</a:t>
                      </a:r>
                    </a:p>
                  </a:txBody>
                  <a:tcPr marL="4096" marR="4096" marT="40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 вариант</a:t>
                      </a:r>
                    </a:p>
                  </a:txBody>
                  <a:tcPr marL="4096" marR="4096" marT="40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 вариант</a:t>
                      </a:r>
                    </a:p>
                  </a:txBody>
                  <a:tcPr marL="4096" marR="4096" marT="40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6012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Население</a:t>
                      </a:r>
                    </a:p>
                  </a:txBody>
                  <a:tcPr marL="4096" marR="4096" marT="40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4096" marR="4096" marT="40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4096" marR="4096" marT="40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4096" marR="4096" marT="40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4096" marR="4096" marT="40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4096" marR="4096" marT="40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4096" marR="4096" marT="40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4096" marR="4096" marT="40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4096" marR="4096" marT="40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4096" marR="4096" marT="40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4096" marR="4096" marT="40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6012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Численность населения (среднегодовая)</a:t>
                      </a:r>
                    </a:p>
                  </a:txBody>
                  <a:tcPr marL="4096" marR="4096" marT="40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4096" marR="4096" marT="40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4096" marR="4096" marT="40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 dirty="0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4096" marR="4096" marT="40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 dirty="0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4096" marR="4096" marT="40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 dirty="0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4096" marR="4096" marT="40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4096" marR="4096" marT="40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 dirty="0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4096" marR="4096" marT="40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4096" marR="4096" marT="40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4096" marR="4096" marT="40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4096" marR="4096" marT="40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6012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Все население (среднегодовая)</a:t>
                      </a:r>
                    </a:p>
                  </a:txBody>
                  <a:tcPr marL="4096" marR="4096" marT="40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effectLst/>
                          <a:latin typeface="Times New Roman"/>
                        </a:rPr>
                        <a:t>тыс.чел.</a:t>
                      </a:r>
                    </a:p>
                  </a:txBody>
                  <a:tcPr marL="4096" marR="4096" marT="40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125,137</a:t>
                      </a:r>
                    </a:p>
                  </a:txBody>
                  <a:tcPr marL="4096" marR="4096" marT="40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125,76</a:t>
                      </a:r>
                    </a:p>
                  </a:txBody>
                  <a:tcPr marL="4096" marR="4096" marT="40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126,52</a:t>
                      </a:r>
                    </a:p>
                  </a:txBody>
                  <a:tcPr marL="4096" marR="4096" marT="40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127,28</a:t>
                      </a:r>
                    </a:p>
                  </a:txBody>
                  <a:tcPr marL="4096" marR="4096" marT="40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127,29</a:t>
                      </a:r>
                    </a:p>
                  </a:txBody>
                  <a:tcPr marL="4096" marR="4096" marT="40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128,13</a:t>
                      </a:r>
                    </a:p>
                  </a:txBody>
                  <a:tcPr marL="4096" marR="4096" marT="40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128,15</a:t>
                      </a:r>
                    </a:p>
                  </a:txBody>
                  <a:tcPr marL="4096" marR="4096" marT="40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129,34</a:t>
                      </a:r>
                    </a:p>
                  </a:txBody>
                  <a:tcPr marL="4096" marR="4096" marT="40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129,36</a:t>
                      </a:r>
                    </a:p>
                  </a:txBody>
                  <a:tcPr marL="4096" marR="4096" marT="40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6012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Городское население (среднегодовая)</a:t>
                      </a:r>
                    </a:p>
                  </a:txBody>
                  <a:tcPr marL="4096" marR="4096" marT="40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effectLst/>
                          <a:latin typeface="Times New Roman"/>
                        </a:rPr>
                        <a:t>тыс.чел.</a:t>
                      </a:r>
                    </a:p>
                  </a:txBody>
                  <a:tcPr marL="4096" marR="4096" marT="40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125,137</a:t>
                      </a:r>
                    </a:p>
                  </a:txBody>
                  <a:tcPr marL="4096" marR="4096" marT="40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125,76</a:t>
                      </a:r>
                    </a:p>
                  </a:txBody>
                  <a:tcPr marL="4096" marR="4096" marT="40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126,52</a:t>
                      </a:r>
                    </a:p>
                  </a:txBody>
                  <a:tcPr marL="4096" marR="4096" marT="40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127,28</a:t>
                      </a:r>
                    </a:p>
                  </a:txBody>
                  <a:tcPr marL="4096" marR="4096" marT="40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127,29</a:t>
                      </a:r>
                    </a:p>
                  </a:txBody>
                  <a:tcPr marL="4096" marR="4096" marT="40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128,13</a:t>
                      </a:r>
                    </a:p>
                  </a:txBody>
                  <a:tcPr marL="4096" marR="4096" marT="40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128,15</a:t>
                      </a:r>
                    </a:p>
                  </a:txBody>
                  <a:tcPr marL="4096" marR="4096" marT="40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129,34</a:t>
                      </a:r>
                    </a:p>
                  </a:txBody>
                  <a:tcPr marL="4096" marR="4096" marT="40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129,36</a:t>
                      </a:r>
                    </a:p>
                  </a:txBody>
                  <a:tcPr marL="4096" marR="4096" marT="40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7929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Общий коэффициент рождаемости</a:t>
                      </a:r>
                    </a:p>
                  </a:txBody>
                  <a:tcPr marL="4096" marR="4096" marT="40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effectLst/>
                          <a:latin typeface="Times New Roman"/>
                        </a:rPr>
                        <a:t>число родившихся на 1000 человек населения</a:t>
                      </a:r>
                    </a:p>
                  </a:txBody>
                  <a:tcPr marL="4096" marR="4096" marT="40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15,48</a:t>
                      </a:r>
                    </a:p>
                  </a:txBody>
                  <a:tcPr marL="4096" marR="4096" marT="40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13,47</a:t>
                      </a:r>
                    </a:p>
                  </a:txBody>
                  <a:tcPr marL="4096" marR="4096" marT="40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11,55</a:t>
                      </a:r>
                    </a:p>
                  </a:txBody>
                  <a:tcPr marL="4096" marR="4096" marT="40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11,97</a:t>
                      </a:r>
                    </a:p>
                  </a:txBody>
                  <a:tcPr marL="4096" marR="4096" marT="40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11,98</a:t>
                      </a:r>
                    </a:p>
                  </a:txBody>
                  <a:tcPr marL="4096" marR="4096" marT="40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12,02</a:t>
                      </a:r>
                    </a:p>
                  </a:txBody>
                  <a:tcPr marL="4096" marR="4096" marT="40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12,03</a:t>
                      </a:r>
                    </a:p>
                  </a:txBody>
                  <a:tcPr marL="4096" marR="4096" marT="40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15,26</a:t>
                      </a:r>
                    </a:p>
                  </a:txBody>
                  <a:tcPr marL="4096" marR="4096" marT="40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15,32</a:t>
                      </a:r>
                    </a:p>
                  </a:txBody>
                  <a:tcPr marL="4096" marR="4096" marT="40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7929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Общий коэффициент смертности</a:t>
                      </a:r>
                    </a:p>
                  </a:txBody>
                  <a:tcPr marL="4096" marR="4096" marT="40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effectLst/>
                          <a:latin typeface="Times New Roman"/>
                        </a:rPr>
                        <a:t>число умерших на 1000 человек населения</a:t>
                      </a:r>
                    </a:p>
                  </a:txBody>
                  <a:tcPr marL="4096" marR="4096" marT="40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6,2</a:t>
                      </a:r>
                    </a:p>
                  </a:txBody>
                  <a:tcPr marL="4096" marR="4096" marT="40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6,04</a:t>
                      </a:r>
                    </a:p>
                  </a:txBody>
                  <a:tcPr marL="4096" marR="4096" marT="40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5,76</a:t>
                      </a:r>
                    </a:p>
                  </a:txBody>
                  <a:tcPr marL="4096" marR="4096" marT="40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5,77</a:t>
                      </a:r>
                    </a:p>
                  </a:txBody>
                  <a:tcPr marL="4096" marR="4096" marT="40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5,74</a:t>
                      </a:r>
                    </a:p>
                  </a:txBody>
                  <a:tcPr marL="4096" marR="4096" marT="40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5,68</a:t>
                      </a:r>
                    </a:p>
                  </a:txBody>
                  <a:tcPr marL="4096" marR="4096" marT="40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5,64</a:t>
                      </a:r>
                    </a:p>
                  </a:txBody>
                  <a:tcPr marL="4096" marR="4096" marT="40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5,61</a:t>
                      </a:r>
                    </a:p>
                  </a:txBody>
                  <a:tcPr marL="4096" marR="4096" marT="40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5,58</a:t>
                      </a:r>
                    </a:p>
                  </a:txBody>
                  <a:tcPr marL="4096" marR="4096" marT="40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6012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Коэффициент естественного прироста населения</a:t>
                      </a:r>
                    </a:p>
                  </a:txBody>
                  <a:tcPr marL="4096" marR="4096" marT="40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effectLst/>
                          <a:latin typeface="Times New Roman"/>
                        </a:rPr>
                        <a:t>на 1000 человек населения</a:t>
                      </a:r>
                    </a:p>
                  </a:txBody>
                  <a:tcPr marL="4096" marR="4096" marT="40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9,28</a:t>
                      </a:r>
                    </a:p>
                  </a:txBody>
                  <a:tcPr marL="4096" marR="4096" marT="40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7,43</a:t>
                      </a:r>
                    </a:p>
                  </a:txBody>
                  <a:tcPr marL="4096" marR="4096" marT="40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5,79</a:t>
                      </a:r>
                    </a:p>
                  </a:txBody>
                  <a:tcPr marL="4096" marR="4096" marT="40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6,19</a:t>
                      </a:r>
                    </a:p>
                  </a:txBody>
                  <a:tcPr marL="4096" marR="4096" marT="40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6,24</a:t>
                      </a:r>
                    </a:p>
                  </a:txBody>
                  <a:tcPr marL="4096" marR="4096" marT="40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6,33</a:t>
                      </a:r>
                    </a:p>
                  </a:txBody>
                  <a:tcPr marL="4096" marR="4096" marT="40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6,34</a:t>
                      </a:r>
                    </a:p>
                  </a:txBody>
                  <a:tcPr marL="4096" marR="4096" marT="40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9,66</a:t>
                      </a:r>
                    </a:p>
                  </a:txBody>
                  <a:tcPr marL="4096" marR="4096" marT="40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9,74</a:t>
                      </a:r>
                    </a:p>
                  </a:txBody>
                  <a:tcPr marL="4096" marR="4096" marT="40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6012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Число прибывших на территорию региона</a:t>
                      </a:r>
                    </a:p>
                  </a:txBody>
                  <a:tcPr marL="4096" marR="4096" marT="40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effectLst/>
                          <a:latin typeface="Times New Roman"/>
                        </a:rPr>
                        <a:t>тыс. человек</a:t>
                      </a:r>
                    </a:p>
                  </a:txBody>
                  <a:tcPr marL="4096" marR="4096" marT="40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4,95</a:t>
                      </a:r>
                    </a:p>
                  </a:txBody>
                  <a:tcPr marL="4096" marR="4096" marT="40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5,98</a:t>
                      </a:r>
                    </a:p>
                  </a:txBody>
                  <a:tcPr marL="4096" marR="4096" marT="40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5,99</a:t>
                      </a:r>
                    </a:p>
                  </a:txBody>
                  <a:tcPr marL="4096" marR="4096" marT="40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6,02</a:t>
                      </a:r>
                    </a:p>
                  </a:txBody>
                  <a:tcPr marL="4096" marR="4096" marT="40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6,03</a:t>
                      </a:r>
                    </a:p>
                  </a:txBody>
                  <a:tcPr marL="4096" marR="4096" marT="40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6,04</a:t>
                      </a:r>
                    </a:p>
                  </a:txBody>
                  <a:tcPr marL="4096" marR="4096" marT="40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6,05</a:t>
                      </a:r>
                    </a:p>
                  </a:txBody>
                  <a:tcPr marL="4096" marR="4096" marT="40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6,28</a:t>
                      </a:r>
                    </a:p>
                  </a:txBody>
                  <a:tcPr marL="4096" marR="4096" marT="40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6,29</a:t>
                      </a:r>
                    </a:p>
                  </a:txBody>
                  <a:tcPr marL="4096" marR="4096" marT="40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6012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Число выбывших с территории региона </a:t>
                      </a:r>
                    </a:p>
                  </a:txBody>
                  <a:tcPr marL="4096" marR="4096" marT="40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effectLst/>
                          <a:latin typeface="Times New Roman"/>
                        </a:rPr>
                        <a:t>тыс. человек</a:t>
                      </a:r>
                    </a:p>
                  </a:txBody>
                  <a:tcPr marL="4096" marR="4096" marT="40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6,12</a:t>
                      </a:r>
                    </a:p>
                  </a:txBody>
                  <a:tcPr marL="4096" marR="4096" marT="40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6,11</a:t>
                      </a:r>
                    </a:p>
                  </a:txBody>
                  <a:tcPr marL="4096" marR="4096" marT="40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6,00</a:t>
                      </a:r>
                    </a:p>
                  </a:txBody>
                  <a:tcPr marL="4096" marR="4096" marT="40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5,99</a:t>
                      </a:r>
                    </a:p>
                  </a:txBody>
                  <a:tcPr marL="4096" marR="4096" marT="40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5,99</a:t>
                      </a:r>
                    </a:p>
                  </a:txBody>
                  <a:tcPr marL="4096" marR="4096" marT="40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5,99</a:t>
                      </a:r>
                    </a:p>
                  </a:txBody>
                  <a:tcPr marL="4096" marR="4096" marT="40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5,98</a:t>
                      </a:r>
                    </a:p>
                  </a:txBody>
                  <a:tcPr marL="4096" marR="4096" marT="40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6,00</a:t>
                      </a:r>
                    </a:p>
                  </a:txBody>
                  <a:tcPr marL="4096" marR="4096" marT="40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5,99</a:t>
                      </a:r>
                    </a:p>
                  </a:txBody>
                  <a:tcPr marL="4096" marR="4096" marT="40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6012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Коэффициент миграционного прироста</a:t>
                      </a:r>
                    </a:p>
                  </a:txBody>
                  <a:tcPr marL="4096" marR="4096" marT="40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effectLst/>
                          <a:latin typeface="Times New Roman"/>
                        </a:rPr>
                        <a:t>на 10 000 человек населения</a:t>
                      </a:r>
                    </a:p>
                  </a:txBody>
                  <a:tcPr marL="4096" marR="4096" marT="40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-99,77</a:t>
                      </a:r>
                    </a:p>
                  </a:txBody>
                  <a:tcPr marL="4096" marR="4096" marT="40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-10,65</a:t>
                      </a:r>
                    </a:p>
                  </a:txBody>
                  <a:tcPr marL="4096" marR="4096" marT="40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-1,19</a:t>
                      </a:r>
                    </a:p>
                  </a:txBody>
                  <a:tcPr marL="4096" marR="4096" marT="40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2,28</a:t>
                      </a:r>
                    </a:p>
                  </a:txBody>
                  <a:tcPr marL="4096" marR="4096" marT="40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3,22</a:t>
                      </a:r>
                    </a:p>
                  </a:txBody>
                  <a:tcPr marL="4096" marR="4096" marT="40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5,31</a:t>
                      </a:r>
                    </a:p>
                  </a:txBody>
                  <a:tcPr marL="4096" marR="4096" marT="40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5,32</a:t>
                      </a:r>
                    </a:p>
                  </a:txBody>
                  <a:tcPr marL="4096" marR="4096" marT="40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22,42</a:t>
                      </a:r>
                    </a:p>
                  </a:txBody>
                  <a:tcPr marL="4096" marR="4096" marT="40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23,50</a:t>
                      </a:r>
                    </a:p>
                  </a:txBody>
                  <a:tcPr marL="4096" marR="4096" marT="40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6012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Промышленное производство (</a:t>
                      </a:r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BCDE)</a:t>
                      </a:r>
                    </a:p>
                  </a:txBody>
                  <a:tcPr marL="4096" marR="4096" marT="40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4096" marR="4096" marT="40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41 960,83   </a:t>
                      </a:r>
                    </a:p>
                  </a:txBody>
                  <a:tcPr marL="4096" marR="4096" marT="40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68 667,82</a:t>
                      </a:r>
                    </a:p>
                  </a:txBody>
                  <a:tcPr marL="4096" marR="4096" marT="40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92 710,29</a:t>
                      </a:r>
                    </a:p>
                  </a:txBody>
                  <a:tcPr marL="4096" marR="4096" marT="40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97 359,04</a:t>
                      </a:r>
                    </a:p>
                  </a:txBody>
                  <a:tcPr marL="4096" marR="4096" marT="40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97 775,74</a:t>
                      </a:r>
                    </a:p>
                  </a:txBody>
                  <a:tcPr marL="4096" marR="4096" marT="40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102 733,27</a:t>
                      </a:r>
                    </a:p>
                  </a:txBody>
                  <a:tcPr marL="4096" marR="4096" marT="40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103 495,07</a:t>
                      </a:r>
                    </a:p>
                  </a:txBody>
                  <a:tcPr marL="4096" marR="4096" marT="40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109 602,01</a:t>
                      </a:r>
                    </a:p>
                  </a:txBody>
                  <a:tcPr marL="4096" marR="4096" marT="40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110 711,38</a:t>
                      </a:r>
                    </a:p>
                  </a:txBody>
                  <a:tcPr marL="4096" marR="4096" marT="40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7929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Индекс промышленного производства </a:t>
                      </a:r>
                    </a:p>
                  </a:txBody>
                  <a:tcPr marL="4096" marR="4096" marT="40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effectLst/>
                          <a:latin typeface="Times New Roman"/>
                        </a:rPr>
                        <a:t>% к предыдущему году в сопоставимых ценах</a:t>
                      </a:r>
                    </a:p>
                  </a:txBody>
                  <a:tcPr marL="4096" marR="4096" marT="40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105,11</a:t>
                      </a:r>
                    </a:p>
                  </a:txBody>
                  <a:tcPr marL="4096" marR="4096" marT="40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160,12</a:t>
                      </a:r>
                    </a:p>
                  </a:txBody>
                  <a:tcPr marL="4096" marR="4096" marT="40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127,61</a:t>
                      </a:r>
                    </a:p>
                  </a:txBody>
                  <a:tcPr marL="4096" marR="4096" marT="40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100,78</a:t>
                      </a:r>
                    </a:p>
                  </a:txBody>
                  <a:tcPr marL="4096" marR="4096" marT="40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101,31</a:t>
                      </a:r>
                    </a:p>
                  </a:txBody>
                  <a:tcPr marL="4096" marR="4096" marT="40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101,46</a:t>
                      </a:r>
                    </a:p>
                  </a:txBody>
                  <a:tcPr marL="4096" marR="4096" marT="40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101,78</a:t>
                      </a:r>
                    </a:p>
                  </a:txBody>
                  <a:tcPr marL="4096" marR="4096" marT="40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102,39</a:t>
                      </a:r>
                    </a:p>
                  </a:txBody>
                  <a:tcPr marL="4096" marR="4096" marT="40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102,76</a:t>
                      </a:r>
                    </a:p>
                  </a:txBody>
                  <a:tcPr marL="4096" marR="4096" marT="40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6012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Денежные доходы и расходы населения</a:t>
                      </a:r>
                    </a:p>
                  </a:txBody>
                  <a:tcPr marL="4096" marR="4096" marT="40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4096" marR="4096" marT="40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4096" marR="4096" marT="40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4096" marR="4096" marT="40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4096" marR="4096" marT="40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4096" marR="4096" marT="40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4096" marR="4096" marT="40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4096" marR="4096" marT="40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4096" marR="4096" marT="40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4096" marR="4096" marT="40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4096" marR="4096" marT="40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26012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Денежные доходы населения</a:t>
                      </a:r>
                    </a:p>
                  </a:txBody>
                  <a:tcPr marL="4096" marR="4096" marT="40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млн.руб.</a:t>
                      </a:r>
                    </a:p>
                  </a:txBody>
                  <a:tcPr marL="4096" marR="4096" marT="40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46 879,20</a:t>
                      </a:r>
                    </a:p>
                  </a:txBody>
                  <a:tcPr marL="4096" marR="4096" marT="40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48 666,20</a:t>
                      </a:r>
                    </a:p>
                  </a:txBody>
                  <a:tcPr marL="4096" marR="4096" marT="40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52 714,00</a:t>
                      </a:r>
                    </a:p>
                  </a:txBody>
                  <a:tcPr marL="4096" marR="4096" marT="40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55 338,50</a:t>
                      </a:r>
                    </a:p>
                  </a:txBody>
                  <a:tcPr marL="4096" marR="4096" marT="40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56 304,00</a:t>
                      </a:r>
                    </a:p>
                  </a:txBody>
                  <a:tcPr marL="4096" marR="4096" marT="40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58 148,40</a:t>
                      </a:r>
                    </a:p>
                  </a:txBody>
                  <a:tcPr marL="4096" marR="4096" marT="40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60 509,70</a:t>
                      </a:r>
                    </a:p>
                  </a:txBody>
                  <a:tcPr marL="4096" marR="4096" marT="40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61 351,20</a:t>
                      </a:r>
                    </a:p>
                  </a:txBody>
                  <a:tcPr marL="4096" marR="4096" marT="40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64 874,60</a:t>
                      </a:r>
                    </a:p>
                  </a:txBody>
                  <a:tcPr marL="4096" marR="4096" marT="40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26012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в том числе:</a:t>
                      </a:r>
                    </a:p>
                  </a:txBody>
                  <a:tcPr marL="4096" marR="4096" marT="40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4096" marR="4096" marT="40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4096" marR="4096" marT="40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4096" marR="4096" marT="40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4096" marR="4096" marT="40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4096" marR="4096" marT="40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4096" marR="4096" marT="40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4096" marR="4096" marT="40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4096" marR="4096" marT="40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4096" marR="4096" marT="40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4096" marR="4096" marT="40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26012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доходы от предпринимательской деятельности</a:t>
                      </a:r>
                    </a:p>
                  </a:txBody>
                  <a:tcPr marL="4096" marR="4096" marT="40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млн.руб.</a:t>
                      </a:r>
                    </a:p>
                  </a:txBody>
                  <a:tcPr marL="4096" marR="4096" marT="40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3 079,50</a:t>
                      </a:r>
                    </a:p>
                  </a:txBody>
                  <a:tcPr marL="4096" marR="4096" marT="40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3 433,90</a:t>
                      </a:r>
                    </a:p>
                  </a:txBody>
                  <a:tcPr marL="4096" marR="4096" marT="40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3 460,50</a:t>
                      </a:r>
                    </a:p>
                  </a:txBody>
                  <a:tcPr marL="4096" marR="4096" marT="40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3 596,20</a:t>
                      </a:r>
                    </a:p>
                  </a:txBody>
                  <a:tcPr marL="4096" marR="4096" marT="40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3 657,50</a:t>
                      </a:r>
                    </a:p>
                  </a:txBody>
                  <a:tcPr marL="4096" marR="4096" marT="40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3 619,00</a:t>
                      </a:r>
                    </a:p>
                  </a:txBody>
                  <a:tcPr marL="4096" marR="4096" marT="40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3 980,90</a:t>
                      </a:r>
                    </a:p>
                  </a:txBody>
                  <a:tcPr marL="4096" marR="4096" marT="40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3 610,80</a:t>
                      </a:r>
                    </a:p>
                  </a:txBody>
                  <a:tcPr marL="4096" marR="4096" marT="40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4 051,00</a:t>
                      </a:r>
                    </a:p>
                  </a:txBody>
                  <a:tcPr marL="4096" marR="4096" marT="40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26012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оплата труда</a:t>
                      </a:r>
                    </a:p>
                  </a:txBody>
                  <a:tcPr marL="4096" marR="4096" marT="40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млн.руб.</a:t>
                      </a:r>
                    </a:p>
                  </a:txBody>
                  <a:tcPr marL="4096" marR="4096" marT="40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28 162,20</a:t>
                      </a:r>
                    </a:p>
                  </a:txBody>
                  <a:tcPr marL="4096" marR="4096" marT="40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32 227,30</a:t>
                      </a:r>
                    </a:p>
                  </a:txBody>
                  <a:tcPr marL="4096" marR="4096" marT="40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34 533,30</a:t>
                      </a:r>
                    </a:p>
                  </a:txBody>
                  <a:tcPr marL="4096" marR="4096" marT="40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35 905,00</a:t>
                      </a:r>
                    </a:p>
                  </a:txBody>
                  <a:tcPr marL="4096" marR="4096" marT="40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36 046,00</a:t>
                      </a:r>
                    </a:p>
                  </a:txBody>
                  <a:tcPr marL="4096" marR="4096" marT="40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37 330,00</a:t>
                      </a:r>
                    </a:p>
                  </a:txBody>
                  <a:tcPr marL="4096" marR="4096" marT="40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38 133,90</a:t>
                      </a:r>
                    </a:p>
                  </a:txBody>
                  <a:tcPr marL="4096" marR="4096" marT="40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38 815,40</a:t>
                      </a:r>
                    </a:p>
                  </a:txBody>
                  <a:tcPr marL="4096" marR="4096" marT="40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39 212,00</a:t>
                      </a:r>
                    </a:p>
                  </a:txBody>
                  <a:tcPr marL="4096" marR="4096" marT="40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47929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другие доходы (включая "скрытые", от продажи валюты, денежные переводы и пр.)</a:t>
                      </a:r>
                    </a:p>
                  </a:txBody>
                  <a:tcPr marL="4096" marR="4096" marT="40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млн.руб.</a:t>
                      </a:r>
                    </a:p>
                  </a:txBody>
                  <a:tcPr marL="4096" marR="4096" marT="40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1 824,80</a:t>
                      </a:r>
                    </a:p>
                  </a:txBody>
                  <a:tcPr marL="4096" marR="4096" marT="40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1 480,00</a:t>
                      </a:r>
                    </a:p>
                  </a:txBody>
                  <a:tcPr marL="4096" marR="4096" marT="40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1 613,60</a:t>
                      </a:r>
                    </a:p>
                  </a:txBody>
                  <a:tcPr marL="4096" marR="4096" marT="40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2 042,20</a:t>
                      </a:r>
                    </a:p>
                  </a:txBody>
                  <a:tcPr marL="4096" marR="4096" marT="40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2 064,00</a:t>
                      </a:r>
                    </a:p>
                  </a:txBody>
                  <a:tcPr marL="4096" marR="4096" marT="40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2 200,60</a:t>
                      </a:r>
                    </a:p>
                  </a:txBody>
                  <a:tcPr marL="4096" marR="4096" marT="40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2 288,60</a:t>
                      </a:r>
                    </a:p>
                  </a:txBody>
                  <a:tcPr marL="4096" marR="4096" marT="40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2 305,80</a:t>
                      </a:r>
                    </a:p>
                  </a:txBody>
                  <a:tcPr marL="4096" marR="4096" marT="40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2 411,80</a:t>
                      </a:r>
                    </a:p>
                  </a:txBody>
                  <a:tcPr marL="4096" marR="4096" marT="40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26012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доходы от собственности</a:t>
                      </a:r>
                    </a:p>
                  </a:txBody>
                  <a:tcPr marL="4096" marR="4096" marT="40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млн.руб.</a:t>
                      </a:r>
                    </a:p>
                  </a:txBody>
                  <a:tcPr marL="4096" marR="4096" marT="40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5 848,20</a:t>
                      </a:r>
                    </a:p>
                  </a:txBody>
                  <a:tcPr marL="4096" marR="4096" marT="40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3 429,40</a:t>
                      </a:r>
                    </a:p>
                  </a:txBody>
                  <a:tcPr marL="4096" marR="4096" marT="40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3 429,00</a:t>
                      </a:r>
                    </a:p>
                  </a:txBody>
                  <a:tcPr marL="4096" marR="4096" marT="40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3 518,00</a:t>
                      </a:r>
                    </a:p>
                  </a:txBody>
                  <a:tcPr marL="4096" marR="4096" marT="40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3 831,30</a:t>
                      </a:r>
                    </a:p>
                  </a:txBody>
                  <a:tcPr marL="4096" marR="4096" marT="40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3 928,30</a:t>
                      </a:r>
                    </a:p>
                  </a:txBody>
                  <a:tcPr marL="4096" marR="4096" marT="40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4 451,00</a:t>
                      </a:r>
                    </a:p>
                  </a:txBody>
                  <a:tcPr marL="4096" marR="4096" marT="40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5 015,10</a:t>
                      </a:r>
                    </a:p>
                  </a:txBody>
                  <a:tcPr marL="4096" marR="4096" marT="40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6 175,60</a:t>
                      </a:r>
                    </a:p>
                  </a:txBody>
                  <a:tcPr marL="4096" marR="4096" marT="40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26012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социальные выплаты</a:t>
                      </a:r>
                    </a:p>
                  </a:txBody>
                  <a:tcPr marL="4096" marR="4096" marT="40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млн.руб.</a:t>
                      </a:r>
                    </a:p>
                  </a:txBody>
                  <a:tcPr marL="4096" marR="4096" marT="40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7 964,50</a:t>
                      </a:r>
                    </a:p>
                  </a:txBody>
                  <a:tcPr marL="4096" marR="4096" marT="40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8 095,60</a:t>
                      </a:r>
                    </a:p>
                  </a:txBody>
                  <a:tcPr marL="4096" marR="4096" marT="40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9 677,60</a:t>
                      </a:r>
                    </a:p>
                  </a:txBody>
                  <a:tcPr marL="4096" marR="4096" marT="40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10 277,00</a:t>
                      </a:r>
                    </a:p>
                  </a:txBody>
                  <a:tcPr marL="4096" marR="4096" marT="40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10 705,20</a:t>
                      </a:r>
                    </a:p>
                  </a:txBody>
                  <a:tcPr marL="4096" marR="4096" marT="40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11 070,60</a:t>
                      </a:r>
                    </a:p>
                  </a:txBody>
                  <a:tcPr marL="4096" marR="4096" marT="40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11 655,30</a:t>
                      </a:r>
                    </a:p>
                  </a:txBody>
                  <a:tcPr marL="4096" marR="4096" marT="40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11 604,10</a:t>
                      </a:r>
                    </a:p>
                  </a:txBody>
                  <a:tcPr marL="4096" marR="4096" marT="40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13 024,20</a:t>
                      </a:r>
                    </a:p>
                  </a:txBody>
                  <a:tcPr marL="4096" marR="4096" marT="40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26012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в том числе:</a:t>
                      </a:r>
                    </a:p>
                  </a:txBody>
                  <a:tcPr marL="4096" marR="4096" marT="40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4096" marR="4096" marT="40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4096" marR="4096" marT="40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4096" marR="4096" marT="40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4096" marR="4096" marT="40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4096" marR="4096" marT="40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4096" marR="4096" marT="40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4096" marR="4096" marT="40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4096" marR="4096" marT="40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4096" marR="4096" marT="40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4096" marR="4096" marT="40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26012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пенсии</a:t>
                      </a:r>
                    </a:p>
                  </a:txBody>
                  <a:tcPr marL="4096" marR="4096" marT="40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млн.руб.</a:t>
                      </a:r>
                    </a:p>
                  </a:txBody>
                  <a:tcPr marL="4096" marR="4096" marT="40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6 690,90</a:t>
                      </a:r>
                    </a:p>
                  </a:txBody>
                  <a:tcPr marL="4096" marR="4096" marT="40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6 958,60</a:t>
                      </a:r>
                    </a:p>
                  </a:txBody>
                  <a:tcPr marL="4096" marR="4096" marT="40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8 430,00</a:t>
                      </a:r>
                    </a:p>
                  </a:txBody>
                  <a:tcPr marL="4096" marR="4096" marT="40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8 917,70</a:t>
                      </a:r>
                    </a:p>
                  </a:txBody>
                  <a:tcPr marL="4096" marR="4096" marT="40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9 272,60</a:t>
                      </a:r>
                    </a:p>
                  </a:txBody>
                  <a:tcPr marL="4096" marR="4096" marT="40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9 591,30</a:t>
                      </a:r>
                    </a:p>
                  </a:txBody>
                  <a:tcPr marL="4096" marR="4096" marT="40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10 007,40</a:t>
                      </a:r>
                    </a:p>
                  </a:txBody>
                  <a:tcPr marL="4096" marR="4096" marT="40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9 994,10</a:t>
                      </a:r>
                    </a:p>
                  </a:txBody>
                  <a:tcPr marL="4096" marR="4096" marT="40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11 128,30</a:t>
                      </a:r>
                    </a:p>
                  </a:txBody>
                  <a:tcPr marL="4096" marR="4096" marT="40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26012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пособия и социальная помощь</a:t>
                      </a:r>
                    </a:p>
                  </a:txBody>
                  <a:tcPr marL="4096" marR="4096" marT="40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млн.руб.</a:t>
                      </a:r>
                    </a:p>
                  </a:txBody>
                  <a:tcPr marL="4096" marR="4096" marT="40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1 041,80</a:t>
                      </a:r>
                    </a:p>
                  </a:txBody>
                  <a:tcPr marL="4096" marR="4096" marT="40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997,70</a:t>
                      </a:r>
                    </a:p>
                  </a:txBody>
                  <a:tcPr marL="4096" marR="4096" marT="40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1 087,50</a:t>
                      </a:r>
                    </a:p>
                  </a:txBody>
                  <a:tcPr marL="4096" marR="4096" marT="40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1 185,40</a:t>
                      </a:r>
                    </a:p>
                  </a:txBody>
                  <a:tcPr marL="4096" marR="4096" marT="40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1 252,80</a:t>
                      </a:r>
                    </a:p>
                  </a:txBody>
                  <a:tcPr marL="4096" marR="4096" marT="40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1 292,00</a:t>
                      </a:r>
                    </a:p>
                  </a:txBody>
                  <a:tcPr marL="4096" marR="4096" marT="40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1 440,70</a:t>
                      </a:r>
                    </a:p>
                  </a:txBody>
                  <a:tcPr marL="4096" marR="4096" marT="40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1 408,30</a:t>
                      </a:r>
                    </a:p>
                  </a:txBody>
                  <a:tcPr marL="4096" marR="4096" marT="40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1 656,80</a:t>
                      </a:r>
                    </a:p>
                  </a:txBody>
                  <a:tcPr marL="4096" marR="4096" marT="40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26012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стипендии</a:t>
                      </a:r>
                    </a:p>
                  </a:txBody>
                  <a:tcPr marL="4096" marR="4096" marT="40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млн.руб.</a:t>
                      </a:r>
                    </a:p>
                  </a:txBody>
                  <a:tcPr marL="4096" marR="4096" marT="40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15,90</a:t>
                      </a:r>
                    </a:p>
                  </a:txBody>
                  <a:tcPr marL="4096" marR="4096" marT="40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16,20</a:t>
                      </a:r>
                    </a:p>
                  </a:txBody>
                  <a:tcPr marL="4096" marR="4096" marT="40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18,00</a:t>
                      </a:r>
                    </a:p>
                  </a:txBody>
                  <a:tcPr marL="4096" marR="4096" marT="40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19,80</a:t>
                      </a:r>
                    </a:p>
                  </a:txBody>
                  <a:tcPr marL="4096" marR="4096" marT="40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20,70</a:t>
                      </a:r>
                    </a:p>
                  </a:txBody>
                  <a:tcPr marL="4096" marR="4096" marT="40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20,00</a:t>
                      </a:r>
                    </a:p>
                  </a:txBody>
                  <a:tcPr marL="4096" marR="4096" marT="40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21,00</a:t>
                      </a:r>
                    </a:p>
                  </a:txBody>
                  <a:tcPr marL="4096" marR="4096" marT="40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20,20</a:t>
                      </a:r>
                    </a:p>
                  </a:txBody>
                  <a:tcPr marL="4096" marR="4096" marT="40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21,30</a:t>
                      </a:r>
                    </a:p>
                  </a:txBody>
                  <a:tcPr marL="4096" marR="4096" marT="40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26012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Реальные денежные доходы населения</a:t>
                      </a:r>
                    </a:p>
                  </a:txBody>
                  <a:tcPr marL="4096" marR="4096" marT="40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% к предыдущему году</a:t>
                      </a:r>
                    </a:p>
                  </a:txBody>
                  <a:tcPr marL="4096" marR="4096" marT="40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92,15</a:t>
                      </a:r>
                    </a:p>
                  </a:txBody>
                  <a:tcPr marL="4096" marR="4096" marT="40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95,38</a:t>
                      </a:r>
                    </a:p>
                  </a:txBody>
                  <a:tcPr marL="4096" marR="4096" marT="40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103,53</a:t>
                      </a:r>
                    </a:p>
                  </a:txBody>
                  <a:tcPr marL="4096" marR="4096" marT="40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100,33</a:t>
                      </a:r>
                    </a:p>
                  </a:txBody>
                  <a:tcPr marL="4096" marR="4096" marT="40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102,08</a:t>
                      </a:r>
                    </a:p>
                  </a:txBody>
                  <a:tcPr marL="4096" marR="4096" marT="40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100,37</a:t>
                      </a:r>
                    </a:p>
                  </a:txBody>
                  <a:tcPr marL="4096" marR="4096" marT="40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102,65</a:t>
                      </a:r>
                    </a:p>
                  </a:txBody>
                  <a:tcPr marL="4096" marR="4096" marT="40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100,50</a:t>
                      </a:r>
                    </a:p>
                  </a:txBody>
                  <a:tcPr marL="4096" marR="4096" marT="40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102,12</a:t>
                      </a:r>
                    </a:p>
                  </a:txBody>
                  <a:tcPr marL="4096" marR="4096" marT="40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26012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Среднедушевые денежные доходы (в месяц) </a:t>
                      </a:r>
                    </a:p>
                  </a:txBody>
                  <a:tcPr marL="4096" marR="4096" marT="40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руб.</a:t>
                      </a:r>
                    </a:p>
                  </a:txBody>
                  <a:tcPr marL="4096" marR="4096" marT="40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31 161,10</a:t>
                      </a:r>
                    </a:p>
                  </a:txBody>
                  <a:tcPr marL="4096" marR="4096" marT="40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32 247,30</a:t>
                      </a:r>
                    </a:p>
                  </a:txBody>
                  <a:tcPr marL="4096" marR="4096" marT="40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34 721,60</a:t>
                      </a:r>
                    </a:p>
                  </a:txBody>
                  <a:tcPr marL="4096" marR="4096" marT="40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36 230,60</a:t>
                      </a:r>
                    </a:p>
                  </a:txBody>
                  <a:tcPr marL="4096" marR="4096" marT="40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36 860,10</a:t>
                      </a:r>
                    </a:p>
                  </a:txBody>
                  <a:tcPr marL="4096" marR="4096" marT="40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37 818,40</a:t>
                      </a:r>
                    </a:p>
                  </a:txBody>
                  <a:tcPr marL="4096" marR="4096" marT="40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39 349,50</a:t>
                      </a:r>
                    </a:p>
                  </a:txBody>
                  <a:tcPr marL="4096" marR="4096" marT="40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39 528,40</a:t>
                      </a:r>
                    </a:p>
                  </a:txBody>
                  <a:tcPr marL="4096" marR="4096" marT="40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41 790,70</a:t>
                      </a:r>
                    </a:p>
                  </a:txBody>
                  <a:tcPr marL="4096" marR="4096" marT="40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26012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Средний размер назначенных пенсий</a:t>
                      </a:r>
                    </a:p>
                  </a:txBody>
                  <a:tcPr marL="4096" marR="4096" marT="40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руб.</a:t>
                      </a:r>
                    </a:p>
                  </a:txBody>
                  <a:tcPr marL="4096" marR="4096" marT="40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18 391,60</a:t>
                      </a:r>
                    </a:p>
                  </a:txBody>
                  <a:tcPr marL="4096" marR="4096" marT="40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20 636,60</a:t>
                      </a:r>
                    </a:p>
                  </a:txBody>
                  <a:tcPr marL="4096" marR="4096" marT="40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21 961,40</a:t>
                      </a:r>
                    </a:p>
                  </a:txBody>
                  <a:tcPr marL="4096" marR="4096" marT="40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23 371,40</a:t>
                      </a:r>
                    </a:p>
                  </a:txBody>
                  <a:tcPr marL="4096" marR="4096" marT="40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26 016,10</a:t>
                      </a:r>
                    </a:p>
                  </a:txBody>
                  <a:tcPr marL="4096" marR="4096" marT="40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24 871,80</a:t>
                      </a:r>
                    </a:p>
                  </a:txBody>
                  <a:tcPr marL="4096" marR="4096" marT="40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29 210,90</a:t>
                      </a:r>
                    </a:p>
                  </a:txBody>
                  <a:tcPr marL="4096" marR="4096" marT="40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25 916,40</a:t>
                      </a:r>
                    </a:p>
                  </a:txBody>
                  <a:tcPr marL="4096" marR="4096" marT="40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32 132,00</a:t>
                      </a:r>
                    </a:p>
                  </a:txBody>
                  <a:tcPr marL="4096" marR="4096" marT="40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26012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Реальный размер назначенных пенсий</a:t>
                      </a:r>
                    </a:p>
                  </a:txBody>
                  <a:tcPr marL="4096" marR="4096" marT="40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% к предыдущему году</a:t>
                      </a:r>
                    </a:p>
                  </a:txBody>
                  <a:tcPr marL="4096" marR="4096" marT="40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97,22</a:t>
                      </a:r>
                    </a:p>
                  </a:txBody>
                  <a:tcPr marL="4096" marR="4096" marT="40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103,42</a:t>
                      </a:r>
                    </a:p>
                  </a:txBody>
                  <a:tcPr marL="4096" marR="4096" marT="40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102,33</a:t>
                      </a:r>
                    </a:p>
                  </a:txBody>
                  <a:tcPr marL="4096" marR="4096" marT="40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102,33</a:t>
                      </a:r>
                    </a:p>
                  </a:txBody>
                  <a:tcPr marL="4096" marR="4096" marT="40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113,91</a:t>
                      </a:r>
                    </a:p>
                  </a:txBody>
                  <a:tcPr marL="4096" marR="4096" marT="40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102,33</a:t>
                      </a:r>
                    </a:p>
                  </a:txBody>
                  <a:tcPr marL="4096" marR="4096" marT="40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107,96</a:t>
                      </a:r>
                    </a:p>
                  </a:txBody>
                  <a:tcPr marL="4096" marR="4096" marT="40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100,19</a:t>
                      </a:r>
                    </a:p>
                  </a:txBody>
                  <a:tcPr marL="4096" marR="4096" marT="40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105,77</a:t>
                      </a:r>
                    </a:p>
                  </a:txBody>
                  <a:tcPr marL="4096" marR="4096" marT="40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26012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Величина прожиточного минимума (в среднем на душу населения)</a:t>
                      </a:r>
                    </a:p>
                  </a:txBody>
                  <a:tcPr marL="4096" marR="4096" marT="40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руб. в месяц</a:t>
                      </a:r>
                    </a:p>
                  </a:txBody>
                  <a:tcPr marL="4096" marR="4096" marT="40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14 316,00</a:t>
                      </a:r>
                    </a:p>
                  </a:txBody>
                  <a:tcPr marL="4096" marR="4096" marT="40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14 757,00</a:t>
                      </a:r>
                    </a:p>
                  </a:txBody>
                  <a:tcPr marL="4096" marR="4096" marT="40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15 347,28</a:t>
                      </a:r>
                    </a:p>
                  </a:txBody>
                  <a:tcPr marL="4096" marR="4096" marT="40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16 759,23</a:t>
                      </a:r>
                    </a:p>
                  </a:txBody>
                  <a:tcPr marL="4096" marR="4096" marT="40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16 759,23</a:t>
                      </a:r>
                    </a:p>
                  </a:txBody>
                  <a:tcPr marL="4096" marR="4096" marT="40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17 429,60</a:t>
                      </a:r>
                    </a:p>
                  </a:txBody>
                  <a:tcPr marL="4096" marR="4096" marT="40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17 429,60</a:t>
                      </a:r>
                    </a:p>
                  </a:txBody>
                  <a:tcPr marL="4096" marR="4096" marT="40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18 126,78</a:t>
                      </a:r>
                    </a:p>
                  </a:txBody>
                  <a:tcPr marL="4096" marR="4096" marT="40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18 126,78</a:t>
                      </a:r>
                    </a:p>
                  </a:txBody>
                  <a:tcPr marL="4096" marR="4096" marT="40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26012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Расходы населения</a:t>
                      </a:r>
                    </a:p>
                  </a:txBody>
                  <a:tcPr marL="4096" marR="4096" marT="40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млн.руб.</a:t>
                      </a:r>
                    </a:p>
                  </a:txBody>
                  <a:tcPr marL="4096" marR="4096" marT="40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55 349,90</a:t>
                      </a:r>
                    </a:p>
                  </a:txBody>
                  <a:tcPr marL="4096" marR="4096" marT="40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58 525,30</a:t>
                      </a:r>
                    </a:p>
                  </a:txBody>
                  <a:tcPr marL="4096" marR="4096" marT="40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61 304,60</a:t>
                      </a:r>
                    </a:p>
                  </a:txBody>
                  <a:tcPr marL="4096" marR="4096" marT="40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64 451,50</a:t>
                      </a:r>
                    </a:p>
                  </a:txBody>
                  <a:tcPr marL="4096" marR="4096" marT="40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65 553,00</a:t>
                      </a:r>
                    </a:p>
                  </a:txBody>
                  <a:tcPr marL="4096" marR="4096" marT="40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68 170,20</a:t>
                      </a:r>
                    </a:p>
                  </a:txBody>
                  <a:tcPr marL="4096" marR="4096" marT="40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70 271,40</a:t>
                      </a:r>
                    </a:p>
                  </a:txBody>
                  <a:tcPr marL="4096" marR="4096" marT="40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72 320,30</a:t>
                      </a:r>
                    </a:p>
                  </a:txBody>
                  <a:tcPr marL="4096" marR="4096" marT="40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75 310,50</a:t>
                      </a:r>
                    </a:p>
                  </a:txBody>
                  <a:tcPr marL="4096" marR="4096" marT="40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26012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в том числе:</a:t>
                      </a:r>
                    </a:p>
                  </a:txBody>
                  <a:tcPr marL="4096" marR="4096" marT="40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</a:t>
                      </a:r>
                    </a:p>
                  </a:txBody>
                  <a:tcPr marL="4096" marR="4096" marT="40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4096" marR="4096" marT="40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4096" marR="4096" marT="40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4096" marR="4096" marT="40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4096" marR="4096" marT="40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4096" marR="4096" marT="40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4096" marR="4096" marT="40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4096" marR="4096" marT="40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4096" marR="4096" marT="40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4096" marR="4096" marT="40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26012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покупка товаров и оплата услуг</a:t>
                      </a:r>
                    </a:p>
                  </a:txBody>
                  <a:tcPr marL="4096" marR="4096" marT="40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млн.руб.</a:t>
                      </a:r>
                    </a:p>
                  </a:txBody>
                  <a:tcPr marL="4096" marR="4096" marT="40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31 701,10</a:t>
                      </a:r>
                    </a:p>
                  </a:txBody>
                  <a:tcPr marL="4096" marR="4096" marT="40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33 980,80</a:t>
                      </a:r>
                    </a:p>
                  </a:txBody>
                  <a:tcPr marL="4096" marR="4096" marT="40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36 015,00</a:t>
                      </a:r>
                    </a:p>
                  </a:txBody>
                  <a:tcPr marL="4096" marR="4096" marT="40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38 534,30</a:t>
                      </a:r>
                    </a:p>
                  </a:txBody>
                  <a:tcPr marL="4096" marR="4096" marT="40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38 728,50</a:t>
                      </a:r>
                    </a:p>
                  </a:txBody>
                  <a:tcPr marL="4096" marR="4096" marT="40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41 450,50</a:t>
                      </a:r>
                    </a:p>
                  </a:txBody>
                  <a:tcPr marL="4096" marR="4096" marT="40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42 031,70</a:t>
                      </a:r>
                    </a:p>
                  </a:txBody>
                  <a:tcPr marL="4096" marR="4096" marT="40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44 742,50</a:t>
                      </a:r>
                    </a:p>
                  </a:txBody>
                  <a:tcPr marL="4096" marR="4096" marT="40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45 718,60</a:t>
                      </a:r>
                    </a:p>
                  </a:txBody>
                  <a:tcPr marL="4096" marR="4096" marT="40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26012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из них покупка товаров</a:t>
                      </a:r>
                    </a:p>
                  </a:txBody>
                  <a:tcPr marL="4096" marR="4096" marT="40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млн.руб.</a:t>
                      </a:r>
                    </a:p>
                  </a:txBody>
                  <a:tcPr marL="4096" marR="4096" marT="40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22 123,20</a:t>
                      </a:r>
                    </a:p>
                  </a:txBody>
                  <a:tcPr marL="4096" marR="4096" marT="40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23 724,60</a:t>
                      </a:r>
                    </a:p>
                  </a:txBody>
                  <a:tcPr marL="4096" marR="4096" marT="40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25 146,60</a:t>
                      </a:r>
                    </a:p>
                  </a:txBody>
                  <a:tcPr marL="4096" marR="4096" marT="40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26 857,30</a:t>
                      </a:r>
                    </a:p>
                  </a:txBody>
                  <a:tcPr marL="4096" marR="4096" marT="40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26 987,30</a:t>
                      </a:r>
                    </a:p>
                  </a:txBody>
                  <a:tcPr marL="4096" marR="4096" marT="40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28 897,40</a:t>
                      </a:r>
                    </a:p>
                  </a:txBody>
                  <a:tcPr marL="4096" marR="4096" marT="40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29 288,00</a:t>
                      </a:r>
                    </a:p>
                  </a:txBody>
                  <a:tcPr marL="4096" marR="4096" marT="40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31 154,10</a:t>
                      </a:r>
                    </a:p>
                  </a:txBody>
                  <a:tcPr marL="4096" marR="4096" marT="40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31 815,60</a:t>
                      </a:r>
                    </a:p>
                  </a:txBody>
                  <a:tcPr marL="4096" marR="4096" marT="40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26012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обязательные платежи и разнообразные взносы</a:t>
                      </a:r>
                    </a:p>
                  </a:txBody>
                  <a:tcPr marL="4096" marR="4096" marT="40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млн. руб.</a:t>
                      </a:r>
                    </a:p>
                  </a:txBody>
                  <a:tcPr marL="4096" marR="4096" marT="40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4 791,90</a:t>
                      </a:r>
                    </a:p>
                  </a:txBody>
                  <a:tcPr marL="4096" marR="4096" marT="40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5 337,40</a:t>
                      </a:r>
                    </a:p>
                  </a:txBody>
                  <a:tcPr marL="4096" marR="4096" marT="40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5 755,60</a:t>
                      </a:r>
                    </a:p>
                  </a:txBody>
                  <a:tcPr marL="4096" marR="4096" marT="40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5 967,50</a:t>
                      </a:r>
                    </a:p>
                  </a:txBody>
                  <a:tcPr marL="4096" marR="4096" marT="40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6 034,00</a:t>
                      </a:r>
                    </a:p>
                  </a:txBody>
                  <a:tcPr marL="4096" marR="4096" marT="40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6 157,10</a:t>
                      </a:r>
                    </a:p>
                  </a:txBody>
                  <a:tcPr marL="4096" marR="4096" marT="40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6 381,80</a:t>
                      </a:r>
                    </a:p>
                  </a:txBody>
                  <a:tcPr marL="4096" marR="4096" marT="40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6 374,80</a:t>
                      </a:r>
                    </a:p>
                  </a:txBody>
                  <a:tcPr marL="4096" marR="4096" marT="40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6 604,50</a:t>
                      </a:r>
                    </a:p>
                  </a:txBody>
                  <a:tcPr marL="4096" marR="4096" marT="40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26012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прочие расходы</a:t>
                      </a:r>
                    </a:p>
                  </a:txBody>
                  <a:tcPr marL="4096" marR="4096" marT="40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млн.руб.</a:t>
                      </a:r>
                    </a:p>
                  </a:txBody>
                  <a:tcPr marL="4096" marR="4096" marT="40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18 856,90</a:t>
                      </a:r>
                    </a:p>
                  </a:txBody>
                  <a:tcPr marL="4096" marR="4096" marT="40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19 207,10</a:t>
                      </a:r>
                    </a:p>
                  </a:txBody>
                  <a:tcPr marL="4096" marR="4096" marT="40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19 534,00</a:t>
                      </a:r>
                    </a:p>
                  </a:txBody>
                  <a:tcPr marL="4096" marR="4096" marT="40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19 949,80</a:t>
                      </a:r>
                    </a:p>
                  </a:txBody>
                  <a:tcPr marL="4096" marR="4096" marT="40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20 790,40</a:t>
                      </a:r>
                    </a:p>
                  </a:txBody>
                  <a:tcPr marL="4096" marR="4096" marT="40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20 562,60</a:t>
                      </a:r>
                    </a:p>
                  </a:txBody>
                  <a:tcPr marL="4096" marR="4096" marT="40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21 858,00</a:t>
                      </a:r>
                    </a:p>
                  </a:txBody>
                  <a:tcPr marL="4096" marR="4096" marT="40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21 203,00</a:t>
                      </a:r>
                    </a:p>
                  </a:txBody>
                  <a:tcPr marL="4096" marR="4096" marT="40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22 987,40</a:t>
                      </a:r>
                    </a:p>
                  </a:txBody>
                  <a:tcPr marL="4096" marR="4096" marT="40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47929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     Превышение доходов над расходами (+), или расходов над доходами (-)</a:t>
                      </a:r>
                    </a:p>
                  </a:txBody>
                  <a:tcPr marL="4096" marR="4096" marT="40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млн.руб.</a:t>
                      </a:r>
                    </a:p>
                  </a:txBody>
                  <a:tcPr marL="4096" marR="4096" marT="40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-8 470,70</a:t>
                      </a:r>
                    </a:p>
                  </a:txBody>
                  <a:tcPr marL="4096" marR="4096" marT="40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-9 859,10</a:t>
                      </a:r>
                    </a:p>
                  </a:txBody>
                  <a:tcPr marL="4096" marR="4096" marT="40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-8 590,60</a:t>
                      </a:r>
                    </a:p>
                  </a:txBody>
                  <a:tcPr marL="4096" marR="4096" marT="40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-9 113,00</a:t>
                      </a:r>
                    </a:p>
                  </a:txBody>
                  <a:tcPr marL="4096" marR="4096" marT="40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-9 249,00</a:t>
                      </a:r>
                    </a:p>
                  </a:txBody>
                  <a:tcPr marL="4096" marR="4096" marT="40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-10 021,80</a:t>
                      </a:r>
                    </a:p>
                  </a:txBody>
                  <a:tcPr marL="4096" marR="4096" marT="40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-9 761,70</a:t>
                      </a:r>
                    </a:p>
                  </a:txBody>
                  <a:tcPr marL="4096" marR="4096" marT="40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-10 969,10</a:t>
                      </a:r>
                    </a:p>
                  </a:txBody>
                  <a:tcPr marL="4096" marR="4096" marT="40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-10 435,90</a:t>
                      </a:r>
                    </a:p>
                  </a:txBody>
                  <a:tcPr marL="4096" marR="4096" marT="40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_Оформление по умолчанию">
  <a:themeElements>
    <a:clrScheme name="2_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2_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4000" b="0" i="0" u="none" strike="noStrike" cap="none" normalizeH="0" baseline="0" noProof="1" smtClean="0">
            <a:ln>
              <a:noFill/>
            </a:ln>
            <a:solidFill>
              <a:schemeClr val="accent2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4000" b="0" i="0" u="none" strike="noStrike" cap="none" normalizeH="0" baseline="0" noProof="1" smtClean="0">
            <a:ln>
              <a:noFill/>
            </a:ln>
            <a:solidFill>
              <a:schemeClr val="accent2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</a:defRPr>
        </a:defPPr>
      </a:lstStyle>
    </a:lnDef>
  </a:objectDefaults>
  <a:extraClrSchemeLst>
    <a:extraClrScheme>
      <a:clrScheme name="2_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3_Оформление по умолчанию">
  <a:themeElements>
    <a:clrScheme name="2_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2_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2_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55184</TotalTime>
  <Words>10061</Words>
  <Application>Microsoft Office PowerPoint</Application>
  <PresentationFormat>Лист A4 (210x297 мм)</PresentationFormat>
  <Paragraphs>2477</Paragraphs>
  <Slides>60</Slides>
  <Notes>52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10</vt:i4>
      </vt:variant>
      <vt:variant>
        <vt:lpstr>Тема</vt:lpstr>
      </vt:variant>
      <vt:variant>
        <vt:i4>2</vt:i4>
      </vt:variant>
      <vt:variant>
        <vt:lpstr>Внедренные серверы OLE</vt:lpstr>
      </vt:variant>
      <vt:variant>
        <vt:i4>4</vt:i4>
      </vt:variant>
      <vt:variant>
        <vt:lpstr>Заголовки слайдов</vt:lpstr>
      </vt:variant>
      <vt:variant>
        <vt:i4>60</vt:i4>
      </vt:variant>
    </vt:vector>
  </HeadingPairs>
  <TitlesOfParts>
    <vt:vector size="76" baseType="lpstr">
      <vt:lpstr>Times New Roman</vt:lpstr>
      <vt:lpstr>Arial</vt:lpstr>
      <vt:lpstr>Arial Unicode MS</vt:lpstr>
      <vt:lpstr>Arial Cyr</vt:lpstr>
      <vt:lpstr>Wingdings</vt:lpstr>
      <vt:lpstr>Pragmatica</vt:lpstr>
      <vt:lpstr>Calibri</vt:lpstr>
      <vt:lpstr>Courier New</vt:lpstr>
      <vt:lpstr>Batang</vt:lpstr>
      <vt:lpstr>SimSun</vt:lpstr>
      <vt:lpstr>2_Оформление по умолчанию</vt:lpstr>
      <vt:lpstr>3_Оформление по умолчанию</vt:lpstr>
      <vt:lpstr>Microsoft Excel Chart</vt:lpstr>
      <vt:lpstr>Microsoft Excel 97-2003 Worksheet</vt:lpstr>
      <vt:lpstr>Microsoft Graph Chart</vt:lpstr>
      <vt:lpstr>Диаграмма Microsoft Excel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dautekhin</dc:creator>
  <cp:lastModifiedBy>Duma</cp:lastModifiedBy>
  <cp:revision>2291</cp:revision>
  <cp:lastPrinted>2017-11-20T05:35:46Z</cp:lastPrinted>
  <dcterms:created xsi:type="dcterms:W3CDTF">2005-01-13T08:13:18Z</dcterms:created>
  <dcterms:modified xsi:type="dcterms:W3CDTF">2018-01-09T04:22:18Z</dcterms:modified>
</cp:coreProperties>
</file>