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4" r:id="rId2"/>
    <p:sldId id="286" r:id="rId3"/>
    <p:sldId id="298" r:id="rId4"/>
    <p:sldId id="258" r:id="rId5"/>
    <p:sldId id="271" r:id="rId6"/>
    <p:sldId id="262" r:id="rId7"/>
    <p:sldId id="299" r:id="rId8"/>
    <p:sldId id="300" r:id="rId9"/>
    <p:sldId id="275" r:id="rId10"/>
    <p:sldId id="287" r:id="rId11"/>
    <p:sldId id="288" r:id="rId12"/>
    <p:sldId id="289" r:id="rId13"/>
    <p:sldId id="291" r:id="rId14"/>
    <p:sldId id="295" r:id="rId15"/>
    <p:sldId id="296" r:id="rId16"/>
  </p:sldIdLst>
  <p:sldSz cx="9144000" cy="5143500" type="screen16x9"/>
  <p:notesSz cx="6742113" cy="98726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00"/>
    <a:srgbClr val="760000"/>
    <a:srgbClr val="97B953"/>
    <a:srgbClr val="9F092D"/>
    <a:srgbClr val="F9AD6F"/>
    <a:srgbClr val="6B6B6B"/>
    <a:srgbClr val="4D4D4D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100" d="100"/>
          <a:sy n="100" d="100"/>
        </p:scale>
        <p:origin x="-1944" y="-864"/>
      </p:cViewPr>
      <p:guideLst>
        <p:guide orient="horz" pos="192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0680" tIns="45340" rIns="90680" bIns="4534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0680" tIns="45340" rIns="90680" bIns="4534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1F0616-630B-4ADE-B5F1-1EB7E082149A}" type="datetimeFigureOut">
              <a:rPr lang="ru-RU"/>
              <a:pPr>
                <a:defRPr/>
              </a:pPr>
              <a:t>17.11.2017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41363"/>
            <a:ext cx="658177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80" tIns="45340" rIns="90680" bIns="4534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0680" tIns="45340" rIns="90680" bIns="4534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0680" tIns="45340" rIns="90680" bIns="4534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wrap="square" lIns="90680" tIns="45340" rIns="90680" bIns="453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64BF16A-65A2-41A9-8484-0855E6D0C0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1449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0963" y="741363"/>
            <a:ext cx="6589712" cy="3706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0C46133-CEA0-4DF3-A34D-72BC81AD7E7C}" type="slidenum">
              <a:rPr lang="ru-RU" altLang="ru-RU" smtClean="0"/>
              <a:pPr>
                <a:spcBef>
                  <a:spcPct val="0"/>
                </a:spcBef>
              </a:pPr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9D1523F-BA38-4DA6-9623-38BC5406A95F}" type="slidenum">
              <a:rPr lang="ru-RU" altLang="ru-RU" smtClean="0"/>
              <a:pPr>
                <a:spcBef>
                  <a:spcPct val="0"/>
                </a:spcBef>
              </a:pPr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CB4A44E-4041-4411-A4D4-CE590D0E183C}" type="slidenum">
              <a:rPr lang="ru-RU" altLang="ru-RU" smtClean="0"/>
              <a:pPr>
                <a:spcBef>
                  <a:spcPct val="0"/>
                </a:spcBef>
              </a:pPr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7344EBA-94C4-4239-A8C2-8A72CE90EED3}" type="slidenum">
              <a:rPr lang="ru-RU" altLang="ru-RU" smtClean="0"/>
              <a:pPr>
                <a:spcBef>
                  <a:spcPct val="0"/>
                </a:spcBef>
              </a:pPr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13C8CB0-5256-4D29-ACCB-419EA679C71C}" type="slidenum">
              <a:rPr lang="ru-RU" altLang="ru-RU" smtClean="0"/>
              <a:pPr>
                <a:spcBef>
                  <a:spcPct val="0"/>
                </a:spcBef>
              </a:pPr>
              <a:t>12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13E304A-88B1-4A85-88E4-39D632709D94}" type="slidenum">
              <a:rPr lang="ru-RU" altLang="ru-RU" smtClean="0"/>
              <a:pPr>
                <a:spcBef>
                  <a:spcPct val="0"/>
                </a:spcBef>
              </a:pPr>
              <a:t>13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7CF54-2995-4A11-BF90-0BFC030AA843}" type="datetimeFigureOut">
              <a:rPr lang="ru-RU"/>
              <a:pPr>
                <a:defRPr/>
              </a:pPr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B6EF-653A-4FC0-9E5D-CF01531499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57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16443-725D-49D0-815F-A0F6D1F64271}" type="datetimeFigureOut">
              <a:rPr lang="ru-RU"/>
              <a:pPr>
                <a:defRPr/>
              </a:pPr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7B4E2-43DA-4169-9190-8415A44916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6686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4959C-6609-44CC-903D-C92B06F3C006}" type="datetimeFigureOut">
              <a:rPr lang="ru-RU"/>
              <a:pPr>
                <a:defRPr/>
              </a:pPr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3C333-9035-4B15-A3BD-A2C960309E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1112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6B2C0-47EA-46A4-841D-C5205C358D8A}" type="datetimeFigureOut">
              <a:rPr lang="ru-RU"/>
              <a:pPr>
                <a:defRPr/>
              </a:pPr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5737A-3CC2-4FE5-B880-D9E492B2A1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015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0A252-8213-4020-B83E-084B0F2E3837}" type="datetimeFigureOut">
              <a:rPr lang="ru-RU"/>
              <a:pPr>
                <a:defRPr/>
              </a:pPr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25E8F-2F25-40A0-B0D3-87EDC82781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265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C298F-EF08-4B13-9CD7-2EF637EC7710}" type="datetimeFigureOut">
              <a:rPr lang="ru-RU"/>
              <a:pPr>
                <a:defRPr/>
              </a:pPr>
              <a:t>17.11.2017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AB968-449B-43D7-9330-C10F8C8488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06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418E2-6ADE-4427-81F4-2D7063ED26ED}" type="datetimeFigureOut">
              <a:rPr lang="ru-RU"/>
              <a:pPr>
                <a:defRPr/>
              </a:pPr>
              <a:t>17.11.2017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88928-7652-4B3C-9C6E-ACD32177B9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532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91938-9CA1-4A4E-8177-B6665C31B16B}" type="datetimeFigureOut">
              <a:rPr lang="ru-RU"/>
              <a:pPr>
                <a:defRPr/>
              </a:pPr>
              <a:t>17.11.2017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1C2A4-6735-4402-B453-FE3F2474F5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0559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9DE14-98C9-4BEE-AE79-1A3607891266}" type="datetimeFigureOut">
              <a:rPr lang="ru-RU"/>
              <a:pPr>
                <a:defRPr/>
              </a:pPr>
              <a:t>17.11.2017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8714B-C5D4-41C4-B2BE-4A9C7DFF39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6388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88393-7D43-4BBC-9941-79BA9714ADBB}" type="datetimeFigureOut">
              <a:rPr lang="ru-RU"/>
              <a:pPr>
                <a:defRPr/>
              </a:pPr>
              <a:t>17.11.2017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4D54F-F14E-458D-BF00-04D6627A3F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083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E9292-EEF5-42AD-B22B-07988BF892FF}" type="datetimeFigureOut">
              <a:rPr lang="ru-RU"/>
              <a:pPr>
                <a:defRPr/>
              </a:pPr>
              <a:t>17.11.2017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2F745-C942-46B7-ABB3-B7E404953B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42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5055D0-8711-43B7-9BF6-7483EC1CC237}" type="datetimeFigureOut">
              <a:rPr lang="ru-RU"/>
              <a:pPr>
                <a:defRPr/>
              </a:pPr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B9EC4C7-E6B1-48C4-8AC4-1552C215DE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фон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Прямоугольник 8"/>
          <p:cNvSpPr>
            <a:spLocks noChangeArrowheads="1"/>
          </p:cNvSpPr>
          <p:nvPr/>
        </p:nvSpPr>
        <p:spPr bwMode="auto">
          <a:xfrm>
            <a:off x="7938" y="1131888"/>
            <a:ext cx="88931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9A0000"/>
                </a:solidFill>
                <a:latin typeface="Arial Narrow" pitchFamily="34" charset="0"/>
              </a:rPr>
              <a:t>Министерство обороны Российской Федерации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 dirty="0">
              <a:solidFill>
                <a:srgbClr val="9A0000"/>
              </a:solidFill>
              <a:latin typeface="Arial Narrow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rgbClr val="9A0000"/>
              </a:solidFill>
              <a:latin typeface="Arial Narrow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9A0000"/>
                </a:solidFill>
                <a:latin typeface="Arial Narrow" pitchFamily="34" charset="0"/>
              </a:rPr>
              <a:t>ВСЕРОССИЙСКОЕ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9A0000"/>
                </a:solidFill>
                <a:latin typeface="Arial Narrow" pitchFamily="34" charset="0"/>
              </a:rPr>
              <a:t>ВОЕННО-ПАТРИОТИЧЕСКОЕ ДВИЖЕНИЕ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9A0000"/>
                </a:solidFill>
                <a:latin typeface="Arial Narrow" pitchFamily="34" charset="0"/>
              </a:rPr>
              <a:t>«ЮНАРМИЯ»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36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фон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3175"/>
            <a:ext cx="9174163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Прямоугольник 4"/>
          <p:cNvSpPr>
            <a:spLocks noChangeArrowheads="1"/>
          </p:cNvSpPr>
          <p:nvPr/>
        </p:nvSpPr>
        <p:spPr bwMode="auto">
          <a:xfrm>
            <a:off x="107950" y="87313"/>
            <a:ext cx="9066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9A0000"/>
                </a:solidFill>
                <a:latin typeface="Arial Narrow" pitchFamily="34" charset="0"/>
              </a:rPr>
              <a:t>ЮНАРМЕЙСКАЯ ФОРМА ОДЕЖДЫ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488950"/>
            <a:ext cx="8145463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8532813" y="87313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760000"/>
                </a:solidFill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фон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3175"/>
            <a:ext cx="9174163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Прямоугольник 4"/>
          <p:cNvSpPr>
            <a:spLocks noChangeArrowheads="1"/>
          </p:cNvSpPr>
          <p:nvPr/>
        </p:nvSpPr>
        <p:spPr bwMode="auto">
          <a:xfrm>
            <a:off x="107950" y="87313"/>
            <a:ext cx="9066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9A0000"/>
                </a:solidFill>
                <a:latin typeface="Arial Narrow" pitchFamily="34" charset="0"/>
              </a:rPr>
              <a:t>ЮНАРМЕЙСКАЯ ФОРМА ОДЕЖДЫ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84188"/>
            <a:ext cx="8293100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8532813" y="87313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760000"/>
                </a:solidFill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фон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3175"/>
            <a:ext cx="9174163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Прямоугольник 4"/>
          <p:cNvSpPr>
            <a:spLocks noChangeArrowheads="1"/>
          </p:cNvSpPr>
          <p:nvPr/>
        </p:nvSpPr>
        <p:spPr bwMode="auto">
          <a:xfrm>
            <a:off x="107950" y="87313"/>
            <a:ext cx="9066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9A0000"/>
                </a:solidFill>
                <a:latin typeface="Arial Narrow" pitchFamily="34" charset="0"/>
              </a:rPr>
              <a:t>ЮНАРМЕЙСКАЯ ФОРМА ОДЕЖДЫ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100" y="484188"/>
            <a:ext cx="8129588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8532813" y="87313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760000"/>
                </a:solidFill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фон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3175"/>
            <a:ext cx="9174163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107950" y="87313"/>
            <a:ext cx="9066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9A0000"/>
                </a:solidFill>
                <a:latin typeface="Arial Narrow" pitchFamily="34" charset="0"/>
              </a:rPr>
              <a:t>ЮНАРМЕЙСКАЯ ФОРМА ОДЕЖДЫ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531813"/>
            <a:ext cx="8207375" cy="45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8532813" y="87313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760000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G:\29-03-2016_11-55-31\Команта_Юнармеец_с орлом3_с фигурами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8" y="201613"/>
            <a:ext cx="905827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7"/>
          <p:cNvSpPr txBox="1">
            <a:spLocks noChangeArrowheads="1"/>
          </p:cNvSpPr>
          <p:nvPr/>
        </p:nvSpPr>
        <p:spPr bwMode="auto">
          <a:xfrm>
            <a:off x="1912938" y="50800"/>
            <a:ext cx="6181725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200">
                <a:solidFill>
                  <a:srgbClr val="9E0000"/>
                </a:solidFill>
                <a:latin typeface="Tahoma" pitchFamily="34" charset="0"/>
              </a:rPr>
              <a:t>ОБЩИЙ ВИД ЮНАРМЕЙСКОЙ КОМНАТЫ</a:t>
            </a:r>
          </a:p>
        </p:txBody>
      </p:sp>
      <p:pic>
        <p:nvPicPr>
          <p:cNvPr id="15364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9725"/>
            <a:ext cx="91376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10" descr="Безымянный-1.e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50800"/>
            <a:ext cx="8096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8532813" y="87313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760000"/>
                </a:solidFill>
              </a:rPr>
              <a:t>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Команта_Юнармеец_с орлом3_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" y="195263"/>
            <a:ext cx="905827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7"/>
          <p:cNvSpPr txBox="1">
            <a:spLocks noChangeArrowheads="1"/>
          </p:cNvSpPr>
          <p:nvPr/>
        </p:nvSpPr>
        <p:spPr bwMode="auto">
          <a:xfrm>
            <a:off x="1912938" y="50800"/>
            <a:ext cx="61817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200">
                <a:solidFill>
                  <a:srgbClr val="9E0000"/>
                </a:solidFill>
                <a:latin typeface="Tahoma" pitchFamily="34" charset="0"/>
              </a:rPr>
              <a:t>ОБЩИЙ ВИД ЮНАРМЕЙСКОЙ КОМНАТЫ</a:t>
            </a:r>
          </a:p>
        </p:txBody>
      </p:sp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9725"/>
            <a:ext cx="91376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10" descr="Безымянный-1.e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50800"/>
            <a:ext cx="8096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8532813" y="87313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760000"/>
                </a:solidFill>
              </a:rPr>
              <a:t>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ChangeArrowheads="1"/>
          </p:cNvSpPr>
          <p:nvPr/>
        </p:nvSpPr>
        <p:spPr bwMode="auto">
          <a:xfrm>
            <a:off x="1108075" y="327025"/>
            <a:ext cx="69342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247" tIns="54135" rIns="108247" bIns="54135" anchor="ctr"/>
          <a:lstStyle>
            <a:lvl1pPr defTabSz="900113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0113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011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011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011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100">
              <a:solidFill>
                <a:srgbClr val="000000"/>
              </a:solidFill>
            </a:endParaRPr>
          </a:p>
        </p:txBody>
      </p:sp>
      <p:pic>
        <p:nvPicPr>
          <p:cNvPr id="3075" name="Picture 2" descr="E:\фон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8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88" y="736600"/>
            <a:ext cx="2820987" cy="4319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132138" y="747713"/>
            <a:ext cx="5832475" cy="4283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indent="1762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Повышение </a:t>
            </a: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интереса граждан к военной истории Отечества и памятным </a:t>
            </a:r>
            <a:r>
              <a:rPr lang="ru-RU" alt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датам.</a:t>
            </a:r>
          </a:p>
          <a:p>
            <a:pPr algn="just" eaLnBrk="1" hangingPunct="1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latin typeface="Arial" panose="020B0604020202020204" pitchFamily="34" charset="0"/>
              </a:rPr>
              <a:t>создание </a:t>
            </a:r>
            <a:r>
              <a:rPr lang="ru-RU" sz="1400" dirty="0">
                <a:latin typeface="Arial" panose="020B0604020202020204" pitchFamily="34" charset="0"/>
              </a:rPr>
              <a:t>условий, в том числе нормативных и правовых, для обеспечения координации и взаимодействия </a:t>
            </a:r>
            <a:r>
              <a:rPr lang="ru-RU" sz="1400" b="1" dirty="0">
                <a:latin typeface="Arial" panose="020B0604020202020204" pitchFamily="34" charset="0"/>
              </a:rPr>
              <a:t>военно-патриотических объединений (клубов)</a:t>
            </a:r>
            <a:r>
              <a:rPr lang="ru-RU" sz="1400" dirty="0">
                <a:latin typeface="Arial" panose="020B0604020202020204" pitchFamily="34" charset="0"/>
              </a:rPr>
              <a:t> по различным направлениям и формам профильной деятельности в целях повышения эффективности формирования у молодёжи готовности к защите Отечества и военной службе; </a:t>
            </a:r>
          </a:p>
          <a:p>
            <a:pPr algn="just" eaLnBrk="1" hangingPunct="1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развитие у подрастающего поколения чувства гордости, глубокого уважения и почитания к Государственному гербу Российской Федерации, Государственному флагу Российской Федерации, Государственному гимну Российской Федерации, а также к другим, в том числе историческим, символам и памятникам Отечества;</a:t>
            </a:r>
          </a:p>
          <a:p>
            <a:pPr algn="just" eaLnBrk="1" hangingPunct="1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latin typeface="Arial" panose="020B0604020202020204" pitchFamily="34" charset="0"/>
              </a:rPr>
              <a:t>создание </a:t>
            </a:r>
            <a:r>
              <a:rPr lang="ru-RU" sz="1400" dirty="0">
                <a:latin typeface="Arial" panose="020B0604020202020204" pitchFamily="34" charset="0"/>
              </a:rPr>
              <a:t>условий для повышения эффективности деятельности ДОСААФ России как основного субъекта военно-патриотического воспитания и подготовки молодёжи к военной и </a:t>
            </a:r>
            <a:r>
              <a:rPr lang="ru-RU" sz="1400" dirty="0" smtClean="0">
                <a:latin typeface="Arial" panose="020B0604020202020204" pitchFamily="34" charset="0"/>
              </a:rPr>
              <a:t>государственной</a:t>
            </a:r>
          </a:p>
          <a:p>
            <a:pPr indent="0" algn="just" eaLnBrk="1" hangingPunct="1">
              <a:spcAft>
                <a:spcPts val="200"/>
              </a:spcAft>
              <a:defRPr/>
            </a:pPr>
            <a:r>
              <a:rPr lang="ru-RU" sz="1400" dirty="0" smtClean="0">
                <a:latin typeface="Arial" panose="020B0604020202020204" pitchFamily="34" charset="0"/>
              </a:rPr>
              <a:t>службе. </a:t>
            </a:r>
          </a:p>
          <a:p>
            <a:pPr indent="0" algn="just" eaLnBrk="1" hangingPunct="1">
              <a:spcAft>
                <a:spcPts val="200"/>
              </a:spcAft>
              <a:defRPr/>
            </a:pPr>
            <a:endParaRPr lang="ru-RU" altLang="ru-RU" sz="1200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078" name="Прямоугольник 8"/>
          <p:cNvSpPr>
            <a:spLocks noChangeArrowheads="1"/>
          </p:cNvSpPr>
          <p:nvPr/>
        </p:nvSpPr>
        <p:spPr bwMode="auto">
          <a:xfrm>
            <a:off x="82550" y="12700"/>
            <a:ext cx="8893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9A0000"/>
                </a:solidFill>
                <a:latin typeface="Arial Narrow" pitchFamily="34" charset="0"/>
              </a:rPr>
              <a:t>Государственная программа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9A0000"/>
                </a:solidFill>
                <a:latin typeface="Arial Narrow" pitchFamily="34" charset="0"/>
              </a:rPr>
              <a:t>«Патриотическое воспитание граждан Российской Федерации на 2016-2020 годы»</a:t>
            </a:r>
          </a:p>
        </p:txBody>
      </p:sp>
      <p:sp>
        <p:nvSpPr>
          <p:cNvPr id="3079" name="TextBox 9"/>
          <p:cNvSpPr txBox="1">
            <a:spLocks noChangeArrowheads="1"/>
          </p:cNvSpPr>
          <p:nvPr/>
        </p:nvSpPr>
        <p:spPr bwMode="auto">
          <a:xfrm>
            <a:off x="8532813" y="87313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760000"/>
                </a:solidFill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фон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Прямоугольник 8"/>
          <p:cNvSpPr>
            <a:spLocks noChangeArrowheads="1"/>
          </p:cNvSpPr>
          <p:nvPr/>
        </p:nvSpPr>
        <p:spPr bwMode="auto">
          <a:xfrm>
            <a:off x="250825" y="484188"/>
            <a:ext cx="8650288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9A0000"/>
                </a:solidFill>
                <a:latin typeface="Arial Narrow" pitchFamily="34" charset="0"/>
              </a:rPr>
              <a:t>Утвержден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9A0000"/>
                </a:solidFill>
                <a:latin typeface="Arial Narrow" pitchFamily="34" charset="0"/>
              </a:rPr>
              <a:t>                               Учредительным собранием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9A0000"/>
                </a:solidFill>
                <a:latin typeface="Arial Narrow" pitchFamily="34" charset="0"/>
              </a:rPr>
              <a:t>           28 мая 2016 года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rgbClr val="9A0000"/>
              </a:solidFill>
              <a:latin typeface="Arial Narrow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9A0000"/>
                </a:solidFill>
                <a:latin typeface="Arial Narrow" pitchFamily="34" charset="0"/>
              </a:rPr>
              <a:t>Устав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9A0000"/>
                </a:solidFill>
                <a:latin typeface="Arial Narrow" pitchFamily="34" charset="0"/>
              </a:rPr>
              <a:t>ВСЕРОССИЙСКОГО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9A0000"/>
                </a:solidFill>
                <a:latin typeface="Arial Narrow" pitchFamily="34" charset="0"/>
              </a:rPr>
              <a:t>ВОЕННО-ПАТРИОТИЧЕСКОГО ДВИЖЕНИЯ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9A0000"/>
                </a:solidFill>
                <a:latin typeface="Arial Narrow" pitchFamily="34" charset="0"/>
              </a:rPr>
              <a:t>«ЮНАРМИЯ»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3600" b="1">
              <a:solidFill>
                <a:srgbClr val="9A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фон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32888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рямоугольник 6"/>
          <p:cNvSpPr>
            <a:spLocks noChangeArrowheads="1"/>
          </p:cNvSpPr>
          <p:nvPr/>
        </p:nvSpPr>
        <p:spPr bwMode="auto">
          <a:xfrm>
            <a:off x="2700338" y="50800"/>
            <a:ext cx="645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9A0000"/>
                </a:solidFill>
                <a:latin typeface="Arial" charset="0"/>
              </a:rPr>
              <a:t>ОСНОВНЫЕ ЦЕЛИ ЮНАРМЕЙСКОГО ДВИЖЕНИЯ</a:t>
            </a:r>
          </a:p>
        </p:txBody>
      </p:sp>
      <p:sp>
        <p:nvSpPr>
          <p:cNvPr id="5124" name="Прямоугольник 13"/>
          <p:cNvSpPr>
            <a:spLocks noChangeArrowheads="1"/>
          </p:cNvSpPr>
          <p:nvPr/>
        </p:nvSpPr>
        <p:spPr bwMode="auto">
          <a:xfrm>
            <a:off x="1835150" y="411163"/>
            <a:ext cx="7129463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ru-RU" altLang="ru-RU" sz="1300">
                <a:solidFill>
                  <a:srgbClr val="9A0000"/>
                </a:solidFill>
                <a:latin typeface="Arial" charset="0"/>
              </a:rPr>
              <a:t>развитие и совершенствование </a:t>
            </a:r>
            <a:r>
              <a:rPr lang="ru-RU" altLang="ru-RU" sz="1300" b="1">
                <a:solidFill>
                  <a:srgbClr val="9A0000"/>
                </a:solidFill>
                <a:latin typeface="Arial" charset="0"/>
              </a:rPr>
              <a:t>системы</a:t>
            </a:r>
            <a:r>
              <a:rPr lang="ru-RU" altLang="ru-RU" sz="1300">
                <a:solidFill>
                  <a:srgbClr val="9A0000"/>
                </a:solidFill>
                <a:latin typeface="Arial" charset="0"/>
              </a:rPr>
              <a:t> военно-патриотического воспитания молодежи;</a:t>
            </a:r>
          </a:p>
          <a:p>
            <a:pPr algn="just" eaLnBrk="1" hangingPunct="1">
              <a:spcBef>
                <a:spcPct val="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ru-RU" altLang="ru-RU" sz="1300">
                <a:solidFill>
                  <a:srgbClr val="9A0000"/>
                </a:solidFill>
                <a:latin typeface="Arial" charset="0"/>
              </a:rPr>
              <a:t>объединение и координация деятельности молодежных  </a:t>
            </a:r>
            <a:r>
              <a:rPr lang="ru-RU" altLang="ru-RU" sz="1300" b="1">
                <a:solidFill>
                  <a:srgbClr val="9A0000"/>
                </a:solidFill>
                <a:latin typeface="Arial" charset="0"/>
              </a:rPr>
              <a:t>организаций</a:t>
            </a:r>
            <a:r>
              <a:rPr lang="ru-RU" altLang="ru-RU" sz="1300">
                <a:solidFill>
                  <a:srgbClr val="9A0000"/>
                </a:solidFill>
                <a:latin typeface="Arial" charset="0"/>
              </a:rPr>
              <a:t> военно-патриотической направленности; </a:t>
            </a:r>
          </a:p>
          <a:p>
            <a:pPr algn="just" eaLnBrk="1" hangingPunct="1">
              <a:spcBef>
                <a:spcPct val="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ru-RU" altLang="ru-RU" sz="1300">
                <a:solidFill>
                  <a:srgbClr val="9A0000"/>
                </a:solidFill>
                <a:latin typeface="Arial" charset="0"/>
              </a:rPr>
              <a:t>поддержка в молодежной среде государственных и общественных </a:t>
            </a:r>
            <a:r>
              <a:rPr lang="ru-RU" altLang="ru-RU" sz="1300" b="1">
                <a:solidFill>
                  <a:srgbClr val="9A0000"/>
                </a:solidFill>
                <a:latin typeface="Arial" charset="0"/>
              </a:rPr>
              <a:t>инициатив</a:t>
            </a:r>
            <a:r>
              <a:rPr lang="ru-RU" altLang="ru-RU" sz="1300">
                <a:solidFill>
                  <a:srgbClr val="9A0000"/>
                </a:solidFill>
                <a:latin typeface="Arial" charset="0"/>
              </a:rPr>
              <a:t>, направленных на укрепление обороноспособности Российской Федерации  </a:t>
            </a:r>
          </a:p>
        </p:txBody>
      </p:sp>
      <p:pic>
        <p:nvPicPr>
          <p:cNvPr id="5125" name="Picture 2" descr="E:\Предложения и работа отдела\Юнармейское движение\картинки на слайды\ico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01600"/>
            <a:ext cx="16192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3" descr="E:\Предложения и работа отдела\Юнармейское движение\картинки на слайды\icon (10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276350"/>
            <a:ext cx="16192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C:\Documents and Settings\user\Мои документы\Олег\Дизайн\ФОТО ВСЕ\ПАТРИОТИКА\бАКАНАЧ КИРГИЗ 2014\DSC_2222 (800x530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88" y="2451100"/>
            <a:ext cx="1620837" cy="1128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Documents and Settings\user\Рабочий стол\P1260239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950" y="3681413"/>
            <a:ext cx="1619250" cy="1373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Прямоугольник 19"/>
          <p:cNvSpPr>
            <a:spLocks noChangeArrowheads="1"/>
          </p:cNvSpPr>
          <p:nvPr/>
        </p:nvSpPr>
        <p:spPr bwMode="auto">
          <a:xfrm>
            <a:off x="4175125" y="1811338"/>
            <a:ext cx="2889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9A0000"/>
                </a:solidFill>
                <a:latin typeface="Arial" charset="0"/>
              </a:rPr>
              <a:t>ОСНОВНЫЕ ЗАДАЧИ</a:t>
            </a:r>
          </a:p>
        </p:txBody>
      </p:sp>
      <p:sp>
        <p:nvSpPr>
          <p:cNvPr id="5130" name="Прямоугольник 20"/>
          <p:cNvSpPr>
            <a:spLocks noChangeArrowheads="1"/>
          </p:cNvSpPr>
          <p:nvPr/>
        </p:nvSpPr>
        <p:spPr bwMode="auto">
          <a:xfrm>
            <a:off x="1835150" y="2139950"/>
            <a:ext cx="72009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8288" indent="-268288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ru-RU" altLang="ru-RU" sz="1300" b="1">
                <a:solidFill>
                  <a:srgbClr val="9A0000"/>
                </a:solidFill>
                <a:latin typeface="Arial" charset="0"/>
              </a:rPr>
              <a:t>воспитание </a:t>
            </a:r>
            <a:r>
              <a:rPr lang="ru-RU" altLang="ru-RU" sz="1300">
                <a:solidFill>
                  <a:srgbClr val="9A0000"/>
                </a:solidFill>
                <a:latin typeface="Arial" charset="0"/>
              </a:rPr>
              <a:t>у молодежи чувства патриотизма, приверженности идеям интернационализма, дружбы и войскового товарищества, противодействия идеологии экстремизма;</a:t>
            </a:r>
          </a:p>
          <a:p>
            <a:pPr algn="just" eaLnBrk="1" hangingPunct="1">
              <a:spcBef>
                <a:spcPct val="0"/>
              </a:spcBef>
              <a:spcAft>
                <a:spcPts val="400"/>
              </a:spcAft>
              <a:buFont typeface="Wingdings" pitchFamily="2" charset="2"/>
              <a:buChar char="Ø"/>
            </a:pPr>
            <a:r>
              <a:rPr lang="ru-RU" altLang="ru-RU" sz="1300" b="1">
                <a:solidFill>
                  <a:srgbClr val="9A0000"/>
                </a:solidFill>
                <a:latin typeface="Arial" charset="0"/>
              </a:rPr>
              <a:t>формирование положительной мотивации </a:t>
            </a:r>
            <a:r>
              <a:rPr lang="ru-RU" altLang="ru-RU" sz="1300">
                <a:solidFill>
                  <a:srgbClr val="9A0000"/>
                </a:solidFill>
                <a:latin typeface="Arial" charset="0"/>
              </a:rPr>
              <a:t>у молодых людей к прохождению военной службы и всесторонняя подготовка юношей к исполнению воинского долга, службе в Вооруженных Силах Российской Федерации;</a:t>
            </a:r>
          </a:p>
          <a:p>
            <a:pPr algn="just" eaLnBrk="1" hangingPunct="1">
              <a:spcBef>
                <a:spcPct val="0"/>
              </a:spcBef>
              <a:spcAft>
                <a:spcPts val="400"/>
              </a:spcAft>
              <a:buFont typeface="Wingdings" pitchFamily="2" charset="2"/>
              <a:buChar char="Ø"/>
            </a:pPr>
            <a:r>
              <a:rPr lang="ru-RU" altLang="ru-RU" sz="1300" b="1">
                <a:solidFill>
                  <a:srgbClr val="9A0000"/>
                </a:solidFill>
                <a:latin typeface="Arial" charset="0"/>
              </a:rPr>
              <a:t>изучение </a:t>
            </a:r>
            <a:r>
              <a:rPr lang="ru-RU" altLang="ru-RU" sz="1300">
                <a:solidFill>
                  <a:srgbClr val="9A0000"/>
                </a:solidFill>
                <a:latin typeface="Arial" charset="0"/>
              </a:rPr>
              <a:t>истории страны и военно-исторического наследия Отечества, развитие краеведения, расширение знаний об истории и выдающихся людях «малой» Родины;</a:t>
            </a:r>
          </a:p>
          <a:p>
            <a:pPr algn="just" eaLnBrk="1" hangingPunct="1">
              <a:spcBef>
                <a:spcPct val="0"/>
              </a:spcBef>
              <a:spcAft>
                <a:spcPts val="400"/>
              </a:spcAft>
              <a:buFont typeface="Wingdings" pitchFamily="2" charset="2"/>
              <a:buChar char="Ø"/>
            </a:pPr>
            <a:r>
              <a:rPr lang="ru-RU" altLang="ru-RU" sz="1300" b="1">
                <a:solidFill>
                  <a:srgbClr val="9A0000"/>
                </a:solidFill>
                <a:latin typeface="Arial" charset="0"/>
              </a:rPr>
              <a:t>развитие</a:t>
            </a:r>
            <a:r>
              <a:rPr lang="ru-RU" altLang="ru-RU" sz="1300">
                <a:solidFill>
                  <a:srgbClr val="9A0000"/>
                </a:solidFill>
                <a:latin typeface="Arial" charset="0"/>
              </a:rPr>
              <a:t> материально-технической базы военно-патриотического воспитания;</a:t>
            </a:r>
          </a:p>
          <a:p>
            <a:pPr algn="just" eaLnBrk="1" hangingPunct="1">
              <a:spcBef>
                <a:spcPct val="0"/>
              </a:spcBef>
              <a:spcAft>
                <a:spcPts val="400"/>
              </a:spcAft>
              <a:buFont typeface="Wingdings" pitchFamily="2" charset="2"/>
              <a:buChar char="Ø"/>
            </a:pPr>
            <a:r>
              <a:rPr lang="ru-RU" altLang="ru-RU" sz="1300" b="1">
                <a:solidFill>
                  <a:srgbClr val="9A0000"/>
                </a:solidFill>
                <a:latin typeface="Arial" charset="0"/>
              </a:rPr>
              <a:t>пропаганда</a:t>
            </a:r>
            <a:r>
              <a:rPr lang="ru-RU" altLang="ru-RU" sz="1300">
                <a:solidFill>
                  <a:srgbClr val="9A0000"/>
                </a:solidFill>
                <a:latin typeface="Arial" charset="0"/>
              </a:rPr>
              <a:t> здорового образа жизни, укрепление физической закалки и выносливости;</a:t>
            </a:r>
          </a:p>
          <a:p>
            <a:pPr algn="just" eaLnBrk="1" hangingPunct="1">
              <a:spcBef>
                <a:spcPct val="0"/>
              </a:spcBef>
              <a:spcAft>
                <a:spcPts val="400"/>
              </a:spcAft>
              <a:buFont typeface="Wingdings" pitchFamily="2" charset="2"/>
              <a:buChar char="Ø"/>
            </a:pPr>
            <a:r>
              <a:rPr lang="ru-RU" altLang="ru-RU" sz="1300">
                <a:solidFill>
                  <a:srgbClr val="9A0000"/>
                </a:solidFill>
                <a:latin typeface="Arial" charset="0"/>
              </a:rPr>
              <a:t>активное </a:t>
            </a:r>
            <a:r>
              <a:rPr lang="ru-RU" altLang="ru-RU" sz="1300" b="1">
                <a:solidFill>
                  <a:srgbClr val="9A0000"/>
                </a:solidFill>
                <a:latin typeface="Arial" charset="0"/>
              </a:rPr>
              <a:t>приобщение </a:t>
            </a:r>
            <a:r>
              <a:rPr lang="ru-RU" altLang="ru-RU" sz="1300">
                <a:solidFill>
                  <a:srgbClr val="9A0000"/>
                </a:solidFill>
                <a:latin typeface="Arial" charset="0"/>
              </a:rPr>
              <a:t>молодежи к военно-техническим знаниям и техническому творчеству</a:t>
            </a:r>
          </a:p>
        </p:txBody>
      </p:sp>
      <p:sp>
        <p:nvSpPr>
          <p:cNvPr id="5131" name="TextBox 11"/>
          <p:cNvSpPr txBox="1">
            <a:spLocks noChangeArrowheads="1"/>
          </p:cNvSpPr>
          <p:nvPr/>
        </p:nvSpPr>
        <p:spPr bwMode="auto">
          <a:xfrm>
            <a:off x="8532813" y="87313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7600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фон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4763"/>
            <a:ext cx="91328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Прямоугольник 5"/>
          <p:cNvSpPr>
            <a:spLocks noChangeArrowheads="1"/>
          </p:cNvSpPr>
          <p:nvPr/>
        </p:nvSpPr>
        <p:spPr bwMode="auto">
          <a:xfrm>
            <a:off x="857250" y="87313"/>
            <a:ext cx="7386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9A0000"/>
                </a:solidFill>
                <a:latin typeface="Arial Narrow" pitchFamily="34" charset="0"/>
              </a:rPr>
              <a:t>СТРУКТУРА РУКОВОДЯЩИХ ОРГАНОВ</a:t>
            </a:r>
          </a:p>
        </p:txBody>
      </p:sp>
      <p:sp>
        <p:nvSpPr>
          <p:cNvPr id="6148" name="Прямоугольник 6"/>
          <p:cNvSpPr>
            <a:spLocks noChangeArrowheads="1"/>
          </p:cNvSpPr>
          <p:nvPr/>
        </p:nvSpPr>
        <p:spPr bwMode="auto">
          <a:xfrm>
            <a:off x="1943100" y="1058863"/>
            <a:ext cx="5184775" cy="369887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9A0000"/>
                </a:solidFill>
                <a:latin typeface="Arial Narrow" pitchFamily="34" charset="0"/>
              </a:rPr>
              <a:t>Всероссийский юнармейский слет</a:t>
            </a:r>
          </a:p>
        </p:txBody>
      </p:sp>
      <p:sp>
        <p:nvSpPr>
          <p:cNvPr id="19" name="Двойная стрелка влево/вправо 18"/>
          <p:cNvSpPr/>
          <p:nvPr/>
        </p:nvSpPr>
        <p:spPr>
          <a:xfrm>
            <a:off x="4302125" y="3292475"/>
            <a:ext cx="592138" cy="161925"/>
          </a:xfrm>
          <a:prstGeom prst="leftRightArrow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357688" y="1460500"/>
            <a:ext cx="442912" cy="468313"/>
          </a:xfrm>
          <a:prstGeom prst="downArrow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Picture 2" descr="C:\Documents and Settings\user\Мои документы\Олег\Дизайн\ФОТО ВСЕ\ПАТРИОТИКА\main11310611_f2fbf0f05441734ccadf72c03ad2f82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827213"/>
            <a:ext cx="1655763" cy="10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Documents and Settings\user\Мои документы\Олег\Дизайн\ФОТО ВСЕ\ПАТРИОТИКА\dsc0419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2188" y="1851025"/>
            <a:ext cx="1614487" cy="973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Documents and Settings\user\Мои документы\Олег\Дизайн\ФОТО ВСЕ\ПАТРИОТИКА\Победа 2014\DSCF2423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771525"/>
            <a:ext cx="1655763" cy="100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4" name="Прямоугольник 8"/>
          <p:cNvSpPr>
            <a:spLocks noChangeArrowheads="1"/>
          </p:cNvSpPr>
          <p:nvPr/>
        </p:nvSpPr>
        <p:spPr bwMode="auto">
          <a:xfrm>
            <a:off x="2033588" y="1971675"/>
            <a:ext cx="5130800" cy="584200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9A0000"/>
                </a:solidFill>
                <a:latin typeface="Arial Narrow" pitchFamily="34" charset="0"/>
              </a:rPr>
              <a:t>Главный штаб Всероссийского военно-патриотического  движения «ЮНАРМИЯ»</a:t>
            </a:r>
          </a:p>
        </p:txBody>
      </p:sp>
      <p:pic>
        <p:nvPicPr>
          <p:cNvPr id="7173" name="Picture 5" descr="C:\Documents and Settings\user\Рабочий стол\вдв\svdv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2975" y="771525"/>
            <a:ext cx="1671638" cy="10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5"/>
          <p:cNvSpPr>
            <a:spLocks noChangeArrowheads="1"/>
          </p:cNvSpPr>
          <p:nvPr/>
        </p:nvSpPr>
        <p:spPr bwMode="gray">
          <a:xfrm>
            <a:off x="55563" y="3790950"/>
            <a:ext cx="8959850" cy="76358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indent="360000" algn="just"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Центральной площадкой юнармейских мероприятий является Военно-патриотический парк культуры и отдыха </a:t>
            </a:r>
            <a:endParaRPr lang="ru-RU" sz="1200" b="1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indent="360000" algn="just"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Вооруженных сил </a:t>
            </a:r>
            <a:r>
              <a:rPr lang="ru-RU" sz="12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РФ «Патриот» в подмосковной Кубинке и его филиалы в военных округах, на региональном уровне </a:t>
            </a:r>
            <a:r>
              <a:rPr lang="ru-RU" sz="12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– </a:t>
            </a:r>
          </a:p>
          <a:p>
            <a:pPr indent="360000" algn="just"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спортивные </a:t>
            </a:r>
            <a:r>
              <a:rPr lang="ru-RU" sz="12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объекты </a:t>
            </a:r>
            <a:r>
              <a:rPr lang="ru-RU" sz="12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ЦСКА </a:t>
            </a:r>
            <a:r>
              <a:rPr lang="ru-RU" sz="12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и ДОСААФ </a:t>
            </a:r>
            <a:r>
              <a:rPr lang="ru-RU" sz="12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России</a:t>
            </a:r>
            <a:endParaRPr lang="ru-RU" sz="12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157" name="Прямоугольник 23"/>
          <p:cNvSpPr>
            <a:spLocks noChangeArrowheads="1"/>
          </p:cNvSpPr>
          <p:nvPr/>
        </p:nvSpPr>
        <p:spPr bwMode="auto">
          <a:xfrm>
            <a:off x="3429000" y="592138"/>
            <a:ext cx="2366963" cy="369887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9A0000"/>
                </a:solidFill>
                <a:latin typeface="Arial Narrow" pitchFamily="34" charset="0"/>
              </a:rPr>
              <a:t>ЛИДЕР ДВИЖЕНИЯ</a:t>
            </a:r>
          </a:p>
        </p:txBody>
      </p:sp>
      <p:sp>
        <p:nvSpPr>
          <p:cNvPr id="22" name="Стрелка вниз 21"/>
          <p:cNvSpPr/>
          <p:nvPr/>
        </p:nvSpPr>
        <p:spPr>
          <a:xfrm>
            <a:off x="4319588" y="2595563"/>
            <a:ext cx="539750" cy="503237"/>
          </a:xfrm>
          <a:prstGeom prst="downArrow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25413" y="2913063"/>
            <a:ext cx="3995737" cy="792162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9A0000"/>
                </a:solidFill>
                <a:latin typeface="Arial Narrow" pitchFamily="34" charset="0"/>
              </a:rPr>
              <a:t>Региональные штабы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9A0000"/>
                </a:solidFill>
                <a:latin typeface="Arial Narrow" pitchFamily="34" charset="0"/>
              </a:rPr>
              <a:t>(Начальник регионального штаба ХМАО – Югры Булатов </a:t>
            </a:r>
            <a:r>
              <a:rPr lang="ru-RU" sz="1600" b="1" dirty="0" err="1">
                <a:solidFill>
                  <a:srgbClr val="9A0000"/>
                </a:solidFill>
                <a:latin typeface="Arial Narrow" pitchFamily="34" charset="0"/>
              </a:rPr>
              <a:t>Шавкат</a:t>
            </a:r>
            <a:r>
              <a:rPr lang="ru-RU" sz="1600" b="1" dirty="0">
                <a:solidFill>
                  <a:srgbClr val="9A0000"/>
                </a:solidFill>
                <a:latin typeface="Arial Narrow" pitchFamily="34" charset="0"/>
              </a:rPr>
              <a:t> </a:t>
            </a:r>
            <a:r>
              <a:rPr lang="ru-RU" sz="1600" b="1" dirty="0" err="1">
                <a:solidFill>
                  <a:srgbClr val="9A0000"/>
                </a:solidFill>
                <a:latin typeface="Arial Narrow" pitchFamily="34" charset="0"/>
              </a:rPr>
              <a:t>Равильевич</a:t>
            </a:r>
            <a:r>
              <a:rPr lang="ru-RU" sz="1600" b="1" dirty="0">
                <a:solidFill>
                  <a:srgbClr val="9A0000"/>
                </a:solidFill>
                <a:latin typeface="Arial Narrow" pitchFamily="34" charset="0"/>
              </a:rPr>
              <a:t>)</a:t>
            </a:r>
            <a:endParaRPr lang="ru-RU" sz="16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10150" y="2889250"/>
            <a:ext cx="3924300" cy="792163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9A0000"/>
              </a:solidFill>
              <a:latin typeface="Arial Narrow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9A0000"/>
                </a:solidFill>
                <a:latin typeface="Arial Narrow" pitchFamily="34" charset="0"/>
              </a:rPr>
              <a:t>Местные отделения - юнармейские отряды </a:t>
            </a:r>
            <a:r>
              <a:rPr lang="ru-RU" sz="1400" b="1" dirty="0">
                <a:solidFill>
                  <a:srgbClr val="9A0000"/>
                </a:solidFill>
                <a:latin typeface="Arial Narrow" pitchFamily="34" charset="0"/>
              </a:rPr>
              <a:t>(по месту дислокации соединений, воинских частей, военно-учебных заведений)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gray">
          <a:xfrm>
            <a:off x="76200" y="4587875"/>
            <a:ext cx="8959850" cy="468313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+mn-cs"/>
              </a:rPr>
              <a:t>Региональный штаб г. Когалым, ул. Сибирская д.11 . Площадка – «Центр подготовки к военной службе»</a:t>
            </a:r>
            <a:endParaRPr lang="ru-RU" sz="1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6162" name="TextBox 26"/>
          <p:cNvSpPr txBox="1">
            <a:spLocks noChangeArrowheads="1"/>
          </p:cNvSpPr>
          <p:nvPr/>
        </p:nvSpPr>
        <p:spPr bwMode="auto">
          <a:xfrm>
            <a:off x="8532813" y="87313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760000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фон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271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 flipV="1">
            <a:off x="52388" y="627063"/>
            <a:ext cx="9142412" cy="34925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771525"/>
            <a:ext cx="2286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5863" y="2905125"/>
            <a:ext cx="12842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2388" y="771525"/>
            <a:ext cx="197961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2600" y="2833688"/>
            <a:ext cx="2151063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Прямоугольник 2"/>
          <p:cNvSpPr>
            <a:spLocks noChangeArrowheads="1"/>
          </p:cNvSpPr>
          <p:nvPr/>
        </p:nvSpPr>
        <p:spPr bwMode="auto">
          <a:xfrm>
            <a:off x="6596063" y="1893888"/>
            <a:ext cx="259873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9A0000"/>
                </a:solidFill>
                <a:latin typeface="Arial Narrow" pitchFamily="34" charset="0"/>
              </a:rPr>
              <a:t>Детско-юношеские военно-патриотические, военно-исторические клубы </a:t>
            </a:r>
            <a:endParaRPr lang="ru-RU" altLang="ru-RU" sz="1400"/>
          </a:p>
        </p:txBody>
      </p:sp>
      <p:sp>
        <p:nvSpPr>
          <p:cNvPr id="7177" name="Прямоугольник 6"/>
          <p:cNvSpPr>
            <a:spLocks noChangeArrowheads="1"/>
          </p:cNvSpPr>
          <p:nvPr/>
        </p:nvSpPr>
        <p:spPr bwMode="auto">
          <a:xfrm>
            <a:off x="107950" y="1893888"/>
            <a:ext cx="45720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9A0000"/>
                </a:solidFill>
                <a:latin typeface="Arial Narrow" pitchFamily="34" charset="0"/>
              </a:rPr>
              <a:t>Профильные специализированные формирования юнармейцев (юных летчиков, моряков, десантников, танкистов, и другие)</a:t>
            </a:r>
          </a:p>
        </p:txBody>
      </p:sp>
      <p:pic>
        <p:nvPicPr>
          <p:cNvPr id="7178" name="Picture 2" descr="E:\клубы000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2952750"/>
            <a:ext cx="18986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Заголовок 1"/>
          <p:cNvSpPr txBox="1">
            <a:spLocks/>
          </p:cNvSpPr>
          <p:nvPr/>
        </p:nvSpPr>
        <p:spPr bwMode="auto">
          <a:xfrm>
            <a:off x="900113" y="85725"/>
            <a:ext cx="7272337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9A0000"/>
                </a:solidFill>
                <a:latin typeface="Arial Narrow" pitchFamily="34" charset="0"/>
              </a:rPr>
              <a:t>УЧАСТНИКИ ЮНАРМЕЙСКОГО ДВИЖЕНИЯ</a:t>
            </a:r>
          </a:p>
        </p:txBody>
      </p:sp>
      <p:sp>
        <p:nvSpPr>
          <p:cNvPr id="7180" name="Прямоугольник 7"/>
          <p:cNvSpPr>
            <a:spLocks noChangeArrowheads="1"/>
          </p:cNvSpPr>
          <p:nvPr/>
        </p:nvSpPr>
        <p:spPr bwMode="auto">
          <a:xfrm>
            <a:off x="2873375" y="3956050"/>
            <a:ext cx="24495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9A0000"/>
                </a:solidFill>
                <a:latin typeface="Arial Narrow" pitchFamily="34" charset="0"/>
              </a:rPr>
              <a:t>Юнармейские посты у Вечного огня, обелисков, мемориалов, участие в воинских ритуалах</a:t>
            </a:r>
          </a:p>
        </p:txBody>
      </p:sp>
      <p:sp>
        <p:nvSpPr>
          <p:cNvPr id="7181" name="Прямоугольник 8"/>
          <p:cNvSpPr>
            <a:spLocks noChangeArrowheads="1"/>
          </p:cNvSpPr>
          <p:nvPr/>
        </p:nvSpPr>
        <p:spPr bwMode="auto">
          <a:xfrm>
            <a:off x="5341938" y="4129088"/>
            <a:ext cx="3768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9A0000"/>
                </a:solidFill>
                <a:latin typeface="Arial Narrow" pitchFamily="34" charset="0"/>
              </a:rPr>
              <a:t>Всероссийские молодежные спартакиады по военно-прикладным видам спорта, сдача норм ГТО   </a:t>
            </a:r>
          </a:p>
        </p:txBody>
      </p:sp>
      <p:pic>
        <p:nvPicPr>
          <p:cNvPr id="7182" name="Picture 2" descr="http://media.baltinfo.ru/photo/new/4228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771525"/>
            <a:ext cx="1606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3" name="Прямоугольник 27"/>
          <p:cNvSpPr>
            <a:spLocks noChangeArrowheads="1"/>
          </p:cNvSpPr>
          <p:nvPr/>
        </p:nvSpPr>
        <p:spPr bwMode="auto">
          <a:xfrm>
            <a:off x="4787900" y="1893888"/>
            <a:ext cx="1827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9A0000"/>
                </a:solidFill>
                <a:latin typeface="Arial Narrow" pitchFamily="34" charset="0"/>
              </a:rPr>
              <a:t>Детско-юношеские поисковые отряды </a:t>
            </a:r>
            <a:endParaRPr lang="ru-RU" altLang="ru-RU" sz="1400"/>
          </a:p>
        </p:txBody>
      </p:sp>
      <p:pic>
        <p:nvPicPr>
          <p:cNvPr id="7184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" y="2862263"/>
            <a:ext cx="2198688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Прямоугольник 29"/>
          <p:cNvSpPr>
            <a:spLocks noChangeArrowheads="1"/>
          </p:cNvSpPr>
          <p:nvPr/>
        </p:nvSpPr>
        <p:spPr bwMode="auto">
          <a:xfrm>
            <a:off x="231775" y="3925888"/>
            <a:ext cx="25987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9A0000"/>
                </a:solidFill>
                <a:latin typeface="Arial Narrow" pitchFamily="34" charset="0"/>
              </a:rPr>
              <a:t>Всероссийские молодежные военно-патриотические игры, олимпиады, конкурсы</a:t>
            </a:r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gray">
          <a:xfrm>
            <a:off x="250825" y="4695825"/>
            <a:ext cx="8653463" cy="32385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6">
                  <a:alpha val="87000"/>
                  <a:lumMod val="97000"/>
                </a:schemeClr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7187" name="Прямоугольник 30"/>
          <p:cNvSpPr>
            <a:spLocks noChangeArrowheads="1"/>
          </p:cNvSpPr>
          <p:nvPr/>
        </p:nvSpPr>
        <p:spPr bwMode="auto">
          <a:xfrm>
            <a:off x="231775" y="4699000"/>
            <a:ext cx="86248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b="1">
                <a:solidFill>
                  <a:schemeClr val="bg1"/>
                </a:solidFill>
                <a:latin typeface="Arial Narrow" pitchFamily="34" charset="0"/>
              </a:rPr>
              <a:t>Всероссийский слёт Всероссийского военно-патриотического движения «Юнармия»</a:t>
            </a:r>
          </a:p>
        </p:txBody>
      </p:sp>
      <p:pic>
        <p:nvPicPr>
          <p:cNvPr id="7188" name="Picture 2" descr="E:\Предложения и работа отдела\Юнармейское движение\картинки на слайды\DSC01300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771525"/>
            <a:ext cx="230346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9" name="TextBox 31"/>
          <p:cNvSpPr txBox="1">
            <a:spLocks noChangeArrowheads="1"/>
          </p:cNvSpPr>
          <p:nvPr/>
        </p:nvSpPr>
        <p:spPr bwMode="auto">
          <a:xfrm>
            <a:off x="8532813" y="87313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760000"/>
                </a:solidFill>
              </a:rPr>
              <a:t>4</a:t>
            </a:r>
          </a:p>
        </p:txBody>
      </p:sp>
      <p:sp>
        <p:nvSpPr>
          <p:cNvPr id="7190" name="Прямоугольник 30"/>
          <p:cNvSpPr>
            <a:spLocks noChangeArrowheads="1"/>
          </p:cNvSpPr>
          <p:nvPr/>
        </p:nvSpPr>
        <p:spPr bwMode="auto">
          <a:xfrm>
            <a:off x="52388" y="2492375"/>
            <a:ext cx="91424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b="1">
                <a:solidFill>
                  <a:srgbClr val="9A0000"/>
                </a:solidFill>
                <a:latin typeface="Arial Narrow" pitchFamily="34" charset="0"/>
              </a:rPr>
              <a:t>Формы работы </a:t>
            </a:r>
          </a:p>
        </p:txBody>
      </p:sp>
      <p:sp>
        <p:nvSpPr>
          <p:cNvPr id="7191" name="Прямоугольник 1"/>
          <p:cNvSpPr>
            <a:spLocks noChangeArrowheads="1"/>
          </p:cNvSpPr>
          <p:nvPr/>
        </p:nvSpPr>
        <p:spPr bwMode="auto">
          <a:xfrm>
            <a:off x="34925" y="3778250"/>
            <a:ext cx="9067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фон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33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Прямоугольник 8"/>
          <p:cNvSpPr>
            <a:spLocks noChangeArrowheads="1"/>
          </p:cNvSpPr>
          <p:nvPr/>
        </p:nvSpPr>
        <p:spPr bwMode="auto">
          <a:xfrm>
            <a:off x="3708400" y="46038"/>
            <a:ext cx="5543550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9A0000"/>
                </a:solidFill>
                <a:latin typeface="Arial Narrow" pitchFamily="34" charset="0"/>
              </a:rPr>
              <a:t>18-19 октября 2017 года - окружной слёт юнармейских отрядов, центров, клубов, объединений патриотической направленности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9A0000"/>
                </a:solidFill>
                <a:latin typeface="Arial Narrow" pitchFamily="34" charset="0"/>
              </a:rPr>
              <a:t>г.Пыть-Ях Окружной призывной пункт «Центр подготовки к военной службе»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rgbClr val="9A0000"/>
              </a:solidFill>
              <a:latin typeface="Arial Narrow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9A0000"/>
                </a:solidFill>
                <a:latin typeface="Arial Narrow" pitchFamily="34" charset="0"/>
              </a:rPr>
              <a:t>Команда «Защитник Отечества» МБУ ДО «Дом детского творчества» представила город Нефтеюганск: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rgbClr val="9A0000"/>
              </a:solidFill>
              <a:latin typeface="Arial Narrow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9A0000"/>
                </a:solidFill>
                <a:latin typeface="Arial Narrow" pitchFamily="34" charset="0"/>
              </a:rPr>
              <a:t>-приняты в ряды юнармейцев – 5 воспитанников военно-патриотического клуба «Защитник Отечества»;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rgbClr val="9A0000"/>
              </a:solidFill>
              <a:latin typeface="Arial Narrow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9A0000"/>
                </a:solidFill>
                <a:latin typeface="Arial Narrow" pitchFamily="34" charset="0"/>
              </a:rPr>
              <a:t>-военно-патриотическая работа в городе представлена на круглом столе с участием представителей региона;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rgbClr val="9A0000"/>
              </a:solidFill>
              <a:latin typeface="Arial Narrow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9A0000"/>
                </a:solidFill>
                <a:latin typeface="Arial Narrow" pitchFamily="34" charset="0"/>
              </a:rPr>
              <a:t>-в рамках семинара для руководителей клубов, центров, объединений патриотической направленности прошли 2 педагога;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9A0000"/>
                </a:solidFill>
                <a:latin typeface="Arial Narrow" pitchFamily="34" charset="0"/>
              </a:rPr>
              <a:t>-команда «Защитник Отечества»  заняла 3 место в соревнованиях «Стрельба из пневматической винтовки».</a:t>
            </a:r>
          </a:p>
        </p:txBody>
      </p:sp>
      <p:pic>
        <p:nvPicPr>
          <p:cNvPr id="8196" name="Picture 2" descr="C:\Users\user\Desktop\РДШ\Юнармия\IMG-1e6f1f5c9184b2e5f941d6a9392ac9f3-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"/>
          <a:stretch>
            <a:fillRect/>
          </a:stretch>
        </p:blipFill>
        <p:spPr bwMode="auto">
          <a:xfrm>
            <a:off x="468313" y="3211513"/>
            <a:ext cx="251936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 descr="C:\Users\user\Desktop\РДШ\Юнармия\IMG-aa6c39e9a13686f31184c47194b8b26a-V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925" y="339725"/>
            <a:ext cx="3240088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фон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Прямоугольник 8"/>
          <p:cNvSpPr>
            <a:spLocks noChangeArrowheads="1"/>
          </p:cNvSpPr>
          <p:nvPr/>
        </p:nvSpPr>
        <p:spPr bwMode="auto">
          <a:xfrm>
            <a:off x="74613" y="123825"/>
            <a:ext cx="89281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i="1" dirty="0" smtClean="0">
                <a:solidFill>
                  <a:srgbClr val="9A0000"/>
                </a:solidFill>
                <a:latin typeface="Arial Narrow" pitchFamily="34" charset="0"/>
              </a:rPr>
              <a:t>             </a:t>
            </a:r>
            <a:r>
              <a:rPr lang="ru-RU" altLang="ru-RU" sz="2200" b="1" i="1" dirty="0" smtClean="0">
                <a:solidFill>
                  <a:srgbClr val="9A0000"/>
                </a:solidFill>
                <a:latin typeface="Arial Narrow" pitchFamily="34" charset="0"/>
              </a:rPr>
              <a:t>Имеющиеся ресурсы для создания «</a:t>
            </a:r>
            <a:r>
              <a:rPr lang="ru-RU" altLang="ru-RU" sz="2200" b="1" i="1" dirty="0" err="1" smtClean="0">
                <a:solidFill>
                  <a:srgbClr val="9A0000"/>
                </a:solidFill>
                <a:latin typeface="Arial Narrow" pitchFamily="34" charset="0"/>
              </a:rPr>
              <a:t>Юнармии</a:t>
            </a:r>
            <a:r>
              <a:rPr lang="ru-RU" altLang="ru-RU" sz="2200" b="1" i="1" dirty="0" smtClean="0">
                <a:solidFill>
                  <a:srgbClr val="9A0000"/>
                </a:solidFill>
                <a:latin typeface="Arial Narrow" pitchFamily="34" charset="0"/>
              </a:rPr>
              <a:t>» в Нефтеюганске: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000" b="1" i="1" dirty="0" smtClean="0">
              <a:solidFill>
                <a:srgbClr val="9A0000"/>
              </a:solidFill>
              <a:latin typeface="Arial Narrow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rgbClr val="9A0000"/>
                </a:solidFill>
                <a:latin typeface="Arial Narrow" pitchFamily="34" charset="0"/>
              </a:rPr>
              <a:t>-учебная лаборатория для создания м</a:t>
            </a:r>
            <a:r>
              <a:rPr lang="ru-RU" sz="2000" b="1" dirty="0" smtClean="0">
                <a:solidFill>
                  <a:srgbClr val="9A0000"/>
                </a:solidFill>
                <a:latin typeface="Arial Narrow" pitchFamily="34" charset="0"/>
                <a:cs typeface="+mn-cs"/>
              </a:rPr>
              <a:t>естного отделения «</a:t>
            </a:r>
            <a:r>
              <a:rPr lang="ru-RU" sz="2000" b="1" dirty="0" err="1" smtClean="0">
                <a:solidFill>
                  <a:srgbClr val="9A0000"/>
                </a:solidFill>
                <a:latin typeface="Arial Narrow" pitchFamily="34" charset="0"/>
                <a:cs typeface="+mn-cs"/>
              </a:rPr>
              <a:t>Юнармии</a:t>
            </a:r>
            <a:r>
              <a:rPr lang="ru-RU" sz="2000" b="1" dirty="0" smtClean="0">
                <a:solidFill>
                  <a:srgbClr val="9A0000"/>
                </a:solidFill>
                <a:latin typeface="Arial Narrow" pitchFamily="34" charset="0"/>
                <a:cs typeface="+mn-cs"/>
              </a:rPr>
              <a:t>» -  муниципальное бюджетное образовательное учреждение «Дом детского творчества» </a:t>
            </a:r>
            <a:r>
              <a:rPr lang="ru-RU" sz="2000" b="1" i="1" dirty="0" smtClean="0">
                <a:solidFill>
                  <a:srgbClr val="9A0000"/>
                </a:solidFill>
                <a:latin typeface="Arial Narrow" pitchFamily="34" charset="0"/>
                <a:cs typeface="+mn-cs"/>
              </a:rPr>
              <a:t>(</a:t>
            </a:r>
            <a:r>
              <a:rPr lang="ru-RU" sz="1800" b="1" i="1" dirty="0" smtClean="0">
                <a:solidFill>
                  <a:srgbClr val="9A0000"/>
                </a:solidFill>
                <a:latin typeface="Times New Roman"/>
                <a:ea typeface="Times New Roman"/>
              </a:rPr>
              <a:t>класс безопасности жизнедеятельности и основ воинской службы, тренажерный зал, стрелковый тир для стрельбы из пневматического оружия; закрытый полигон «Школа безопасности») </a:t>
            </a:r>
            <a:r>
              <a:rPr lang="ru-RU" sz="1800" b="1" i="1" dirty="0" smtClean="0">
                <a:solidFill>
                  <a:srgbClr val="9A0000"/>
                </a:solidFill>
                <a:latin typeface="Arial Narrow" pitchFamily="34" charset="0"/>
                <a:cs typeface="+mn-cs"/>
              </a:rPr>
              <a:t>;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+mn-cs"/>
              </a:rPr>
              <a:t>!!!  В перспективе  ресурсно-методический центр допризывной подготовки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sz="2000" b="1" dirty="0" smtClean="0">
                <a:solidFill>
                  <a:srgbClr val="9A0000"/>
                </a:solidFill>
                <a:latin typeface="Arial Narrow" pitchFamily="34" charset="0"/>
                <a:cs typeface="+mn-cs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rgbClr val="9A0000"/>
                </a:solidFill>
                <a:latin typeface="Arial Narrow" pitchFamily="34" charset="0"/>
              </a:rPr>
              <a:t>-образовательные программы дополнительного образования «Защитник Отечества» </a:t>
            </a:r>
            <a:r>
              <a:rPr lang="ru-RU" altLang="ru-RU" sz="1800" b="1" i="1" dirty="0" smtClean="0">
                <a:solidFill>
                  <a:srgbClr val="9A0000"/>
                </a:solidFill>
                <a:latin typeface="Arial Narrow" pitchFamily="34" charset="0"/>
              </a:rPr>
              <a:t>(9-11 класс), </a:t>
            </a:r>
            <a:r>
              <a:rPr lang="ru-RU" altLang="ru-RU" sz="2000" b="1" dirty="0" smtClean="0">
                <a:solidFill>
                  <a:srgbClr val="9A0000"/>
                </a:solidFill>
                <a:latin typeface="Arial Narrow" pitchFamily="34" charset="0"/>
              </a:rPr>
              <a:t>«Школа безопасности» </a:t>
            </a:r>
            <a:r>
              <a:rPr lang="ru-RU" altLang="ru-RU" sz="1800" b="1" i="1" dirty="0" smtClean="0">
                <a:solidFill>
                  <a:srgbClr val="9A0000"/>
                </a:solidFill>
                <a:latin typeface="Arial Narrow" pitchFamily="34" charset="0"/>
              </a:rPr>
              <a:t>(5-8 класс);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400" b="1" i="1" dirty="0" smtClean="0">
              <a:solidFill>
                <a:srgbClr val="9A0000"/>
              </a:solidFill>
              <a:latin typeface="Arial Narrow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rgbClr val="9A0000"/>
                </a:solidFill>
                <a:latin typeface="Arial Narrow" pitchFamily="34" charset="0"/>
              </a:rPr>
              <a:t>-подготовленные профессиональные кадры </a:t>
            </a:r>
            <a:r>
              <a:rPr lang="ru-RU" altLang="ru-RU" sz="1800" b="1" i="1" dirty="0" smtClean="0">
                <a:solidFill>
                  <a:srgbClr val="9A0000"/>
                </a:solidFill>
                <a:latin typeface="Arial Narrow" pitchFamily="34" charset="0"/>
              </a:rPr>
              <a:t>(в том числе выпускники объединения «Защитник Отечества»);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b="1" i="1" dirty="0" smtClean="0">
              <a:solidFill>
                <a:srgbClr val="9A0000"/>
              </a:solidFill>
              <a:latin typeface="Arial Narrow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i="1" dirty="0" smtClean="0">
                <a:solidFill>
                  <a:srgbClr val="9A0000"/>
                </a:solidFill>
                <a:latin typeface="Arial Narrow" pitchFamily="34" charset="0"/>
              </a:rPr>
              <a:t>-</a:t>
            </a:r>
            <a:r>
              <a:rPr lang="ru-RU" altLang="ru-RU" sz="2000" b="1" dirty="0" smtClean="0">
                <a:solidFill>
                  <a:srgbClr val="9A0000"/>
                </a:solidFill>
                <a:latin typeface="Arial Narrow" pitchFamily="34" charset="0"/>
              </a:rPr>
              <a:t>сеть муниципальных общеобразовательных организаций.</a:t>
            </a:r>
          </a:p>
        </p:txBody>
      </p:sp>
      <p:pic>
        <p:nvPicPr>
          <p:cNvPr id="9220" name="Рисунок 10" descr="Безымянный-1.e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3850" y="96838"/>
            <a:ext cx="14192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фон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3175"/>
            <a:ext cx="9174163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149225" y="1030288"/>
            <a:ext cx="8847138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Arial Narrow" pitchFamily="34" charset="0"/>
              </a:rPr>
              <a:t>Образовательные мероприятия</a:t>
            </a:r>
            <a:r>
              <a:rPr lang="ru-RU" altLang="ru-RU" sz="1600" b="1">
                <a:solidFill>
                  <a:srgbClr val="002060"/>
                </a:solidFill>
                <a:latin typeface="Arial Narrow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9A0000"/>
                </a:solidFill>
                <a:latin typeface="Arial Narrow" pitchFamily="34" charset="0"/>
              </a:rPr>
              <a:t>-организация семинаров/кадровых школ для руководителей, курирующих юнармейские отряды;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9A0000"/>
                </a:solidFill>
                <a:latin typeface="Arial Narrow" pitchFamily="34" charset="0"/>
              </a:rPr>
              <a:t>-проведение форумов/профильных смен для участников движения «Юнармия» в каникулярный период;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9A0000"/>
                </a:solidFill>
                <a:latin typeface="Arial Narrow" pitchFamily="34" charset="0"/>
              </a:rPr>
              <a:t>-проведение олимпиад военно-патриотической направленности, учебных сборов допризывной молодёжи, уроков мужества.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rgbClr val="9A0000"/>
              </a:solidFill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800" b="1">
                <a:solidFill>
                  <a:srgbClr val="002060"/>
                </a:solidFill>
                <a:latin typeface="Arial Narrow" pitchFamily="34" charset="0"/>
              </a:rPr>
              <a:t>Практические мероприятия</a:t>
            </a:r>
            <a:r>
              <a:rPr lang="ru-RU" altLang="ru-RU" sz="1600" b="1">
                <a:solidFill>
                  <a:srgbClr val="002060"/>
                </a:solidFill>
                <a:latin typeface="Arial Narrow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600" b="1">
                <a:solidFill>
                  <a:srgbClr val="9A0000"/>
                </a:solidFill>
                <a:latin typeface="Arial Narrow" pitchFamily="34" charset="0"/>
              </a:rPr>
              <a:t>-проведение мероприятий, приуроченных к празднованию Государственных праздников , памятных дней России;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600" b="1">
                <a:solidFill>
                  <a:srgbClr val="9A0000"/>
                </a:solidFill>
                <a:latin typeface="Arial Narrow" pitchFamily="34" charset="0"/>
              </a:rPr>
              <a:t>-проведение муниципальных этапов Всероссийских юнармейских военно-спортивных игр «Победа»,  «Арми 2018», «Зарница», «Орленок», спартакиада допризывной подготовки,  соревнования «Школа безопасности»;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600" b="1">
                <a:solidFill>
                  <a:srgbClr val="9A0000"/>
                </a:solidFill>
                <a:latin typeface="Arial Narrow" pitchFamily="34" charset="0"/>
              </a:rPr>
              <a:t>-проведение акций, фестивалей (сдача норм Всероссийского комплекса ГТО, «Бессмертный полк», «Письмо солдату», «Пост № 1».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rgbClr val="9A0000"/>
              </a:solidFill>
              <a:latin typeface="Arial Narrow" pitchFamily="34" charset="0"/>
            </a:endParaRPr>
          </a:p>
        </p:txBody>
      </p:sp>
      <p:pic>
        <p:nvPicPr>
          <p:cNvPr id="10244" name="Picture 3" descr="C:\Documents and Settings\user\Мои документы\Олег\Дизайн\ГЕРАЛЬДИКА\Звезда разная\zvezda.gif"/>
          <p:cNvPicPr preferRelativeResize="0"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71575"/>
            <a:ext cx="215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Прямоугольник 4"/>
          <p:cNvSpPr>
            <a:spLocks noChangeArrowheads="1"/>
          </p:cNvSpPr>
          <p:nvPr/>
        </p:nvSpPr>
        <p:spPr bwMode="auto">
          <a:xfrm>
            <a:off x="107950" y="87313"/>
            <a:ext cx="90662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9A0000"/>
                </a:solidFill>
                <a:latin typeface="Arial Narrow" pitchFamily="34" charset="0"/>
              </a:rPr>
              <a:t>Предложения в </a:t>
            </a:r>
            <a:r>
              <a:rPr lang="ru-RU" altLang="ru-RU" sz="2000" b="1" u="sng">
                <a:solidFill>
                  <a:srgbClr val="9A0000"/>
                </a:solidFill>
                <a:latin typeface="Arial Narrow" pitchFamily="34" charset="0"/>
              </a:rPr>
              <a:t>межведомственный </a:t>
            </a:r>
            <a:r>
              <a:rPr lang="ru-RU" altLang="ru-RU" sz="2000" b="1">
                <a:solidFill>
                  <a:srgbClr val="9A0000"/>
                </a:solidFill>
                <a:latin typeface="Arial Narrow" pitchFamily="34" charset="0"/>
              </a:rPr>
              <a:t>план мероприятий по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9A0000"/>
                </a:solidFill>
                <a:latin typeface="Arial Narrow" pitchFamily="34" charset="0"/>
              </a:rPr>
              <a:t>развитию Всероссийского детско-юношеского военно-патриотического общественного движения «ЮНАРМИЯ» в городе Нефтеюганске</a:t>
            </a:r>
          </a:p>
        </p:txBody>
      </p:sp>
      <p:pic>
        <p:nvPicPr>
          <p:cNvPr id="10246" name="Picture 3" descr="C:\Documents and Settings\user\Мои документы\Олег\Дизайн\ГЕРАЛЬДИКА\Звезда разная\zvezda.gif"/>
          <p:cNvPicPr preferRelativeResize="0"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78138"/>
            <a:ext cx="215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Box 20"/>
          <p:cNvSpPr txBox="1">
            <a:spLocks noChangeArrowheads="1"/>
          </p:cNvSpPr>
          <p:nvPr/>
        </p:nvSpPr>
        <p:spPr bwMode="auto">
          <a:xfrm>
            <a:off x="8532813" y="87313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760000"/>
                </a:solidFill>
              </a:rPr>
              <a:t>6</a:t>
            </a:r>
          </a:p>
        </p:txBody>
      </p:sp>
      <p:pic>
        <p:nvPicPr>
          <p:cNvPr id="10248" name="Рисунок 10" descr="Безымянный-1.em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73025"/>
            <a:ext cx="900113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3945</TotalTime>
  <Words>842</Words>
  <Application>Microsoft Office PowerPoint</Application>
  <PresentationFormat>Экран (16:9)</PresentationFormat>
  <Paragraphs>108</Paragraphs>
  <Slides>15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Calibri</vt:lpstr>
      <vt:lpstr>Arial</vt:lpstr>
      <vt:lpstr>Arial Narrow</vt:lpstr>
      <vt:lpstr>Tahoma</vt:lpstr>
      <vt:lpstr>Wingdings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Duma</cp:lastModifiedBy>
  <cp:revision>324</cp:revision>
  <cp:lastPrinted>2016-05-12T07:52:06Z</cp:lastPrinted>
  <dcterms:created xsi:type="dcterms:W3CDTF">2016-02-04T07:46:41Z</dcterms:created>
  <dcterms:modified xsi:type="dcterms:W3CDTF">2017-11-17T10:23:11Z</dcterms:modified>
</cp:coreProperties>
</file>