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  <p:sldMasterId id="2147483693" r:id="rId2"/>
  </p:sldMasterIdLst>
  <p:notesMasterIdLst>
    <p:notesMasterId r:id="rId19"/>
  </p:notesMasterIdLst>
  <p:handoutMasterIdLst>
    <p:handoutMasterId r:id="rId20"/>
  </p:handoutMasterIdLst>
  <p:sldIdLst>
    <p:sldId id="1003" r:id="rId3"/>
    <p:sldId id="962" r:id="rId4"/>
    <p:sldId id="963" r:id="rId5"/>
    <p:sldId id="935" r:id="rId6"/>
    <p:sldId id="987" r:id="rId7"/>
    <p:sldId id="938" r:id="rId8"/>
    <p:sldId id="991" r:id="rId9"/>
    <p:sldId id="939" r:id="rId10"/>
    <p:sldId id="992" r:id="rId11"/>
    <p:sldId id="944" r:id="rId12"/>
    <p:sldId id="951" r:id="rId13"/>
    <p:sldId id="1004" r:id="rId14"/>
    <p:sldId id="947" r:id="rId15"/>
    <p:sldId id="968" r:id="rId16"/>
    <p:sldId id="967" r:id="rId17"/>
    <p:sldId id="1005" r:id="rId18"/>
  </p:sldIdLst>
  <p:sldSz cx="9906000" cy="6858000" type="A4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CC00"/>
    <a:srgbClr val="CCFF33"/>
    <a:srgbClr val="FFFF00"/>
    <a:srgbClr val="FF6600"/>
    <a:srgbClr val="FF3300"/>
    <a:srgbClr val="3333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1964" autoAdjust="0"/>
    <p:restoredTop sz="90971" autoAdjust="0"/>
  </p:normalViewPr>
  <p:slideViewPr>
    <p:cSldViewPr snapToObjects="1">
      <p:cViewPr>
        <p:scale>
          <a:sx n="100" d="100"/>
          <a:sy n="100" d="100"/>
        </p:scale>
        <p:origin x="-2430" y="-2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942" y="-78"/>
      </p:cViewPr>
      <p:guideLst>
        <p:guide orient="horz" pos="313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8B65A2-E569-4A29-957E-759DF71BE6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4576E-C264-4567-8F3F-DE766D6EEA0C}">
      <dgm:prSet phldrT="[Текст]" custT="1"/>
      <dgm:spPr>
        <a:solidFill>
          <a:schemeClr val="bg1">
            <a:lumMod val="85000"/>
          </a:schemeClr>
        </a:solidFill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</a:t>
          </a:r>
          <a:r>
            <a:rPr lang="ru-RU" sz="3500" baseline="0" dirty="0" smtClean="0">
              <a:solidFill>
                <a:srgbClr val="3333FF"/>
              </a:solidFill>
            </a:rPr>
            <a:t> </a:t>
          </a:r>
          <a:r>
            <a:rPr lang="ru-RU" alt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4 813 972 813,56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B09F0BF7-C978-466D-AEAB-E7C9C64960FD}" type="parTrans" cxnId="{CF7CB341-2E59-422A-926B-DB92EEFD9628}">
      <dgm:prSet/>
      <dgm:spPr/>
      <dgm:t>
        <a:bodyPr/>
        <a:lstStyle/>
        <a:p>
          <a:endParaRPr lang="ru-RU"/>
        </a:p>
      </dgm:t>
    </dgm:pt>
    <dgm:pt modelId="{636EF809-6F50-4569-933E-700E336AFD8D}" type="sibTrans" cxnId="{CF7CB341-2E59-422A-926B-DB92EEFD9628}">
      <dgm:prSet/>
      <dgm:spPr/>
      <dgm:t>
        <a:bodyPr/>
        <a:lstStyle/>
        <a:p>
          <a:endParaRPr lang="ru-RU"/>
        </a:p>
      </dgm:t>
    </dgm:pt>
    <dgm:pt modelId="{6674006D-7A1C-4582-A87E-E41DFBD5A044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alt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4 402 780 219,13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7ED30428-91E0-469C-B31B-43D5EBA10CF9}" type="parTrans" cxnId="{481BC956-9A90-426F-9B70-1F0368FF1999}">
      <dgm:prSet/>
      <dgm:spPr/>
      <dgm:t>
        <a:bodyPr/>
        <a:lstStyle/>
        <a:p>
          <a:endParaRPr lang="ru-RU"/>
        </a:p>
      </dgm:t>
    </dgm:pt>
    <dgm:pt modelId="{978EAB93-57FF-4A1B-AED1-3D60F64C527C}" type="sibTrans" cxnId="{481BC956-9A90-426F-9B70-1F0368FF1999}">
      <dgm:prSet/>
      <dgm:spPr/>
      <dgm:t>
        <a:bodyPr/>
        <a:lstStyle/>
        <a:p>
          <a:endParaRPr lang="ru-RU"/>
        </a:p>
      </dgm:t>
    </dgm:pt>
    <dgm:pt modelId="{DA5A7DD4-BCDA-4E47-AB99-019AFCA3C05B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 sz="2900" b="1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411 192 594,43</a:t>
          </a:r>
        </a:p>
        <a:p>
          <a:r>
            <a:rPr lang="ru-RU" sz="2900" dirty="0" smtClean="0"/>
            <a:t> </a:t>
          </a:r>
          <a:endParaRPr lang="ru-RU" sz="2900" dirty="0"/>
        </a:p>
      </dgm:t>
    </dgm:pt>
    <dgm:pt modelId="{EFC85D02-F64A-4D25-B00D-DF5E9743778A}" type="parTrans" cxnId="{B975763C-9D6D-4375-AF9B-E090257D3B98}">
      <dgm:prSet/>
      <dgm:spPr/>
      <dgm:t>
        <a:bodyPr/>
        <a:lstStyle/>
        <a:p>
          <a:endParaRPr lang="ru-RU"/>
        </a:p>
      </dgm:t>
    </dgm:pt>
    <dgm:pt modelId="{3B8F921A-9850-435E-BB22-6247607452EC}" type="sibTrans" cxnId="{B975763C-9D6D-4375-AF9B-E090257D3B98}">
      <dgm:prSet/>
      <dgm:spPr/>
      <dgm:t>
        <a:bodyPr/>
        <a:lstStyle/>
        <a:p>
          <a:endParaRPr lang="ru-RU"/>
        </a:p>
      </dgm:t>
    </dgm:pt>
    <dgm:pt modelId="{07BD0C8A-A36F-494C-8A51-2EFC58C5599D}" type="pres">
      <dgm:prSet presAssocID="{D08B65A2-E569-4A29-957E-759DF71BE6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C3C395-EEFA-4D16-9A07-34AA75D33CF9}" type="pres">
      <dgm:prSet presAssocID="{C044576E-C264-4567-8F3F-DE766D6EEA0C}" presName="parentLin" presStyleCnt="0"/>
      <dgm:spPr/>
    </dgm:pt>
    <dgm:pt modelId="{0DC193EF-99B2-4EA3-A01C-4B3D9F84F95F}" type="pres">
      <dgm:prSet presAssocID="{C044576E-C264-4567-8F3F-DE766D6EEA0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4FE4D7-635C-482C-88A0-9862EFA8211D}" type="pres">
      <dgm:prSet presAssocID="{C044576E-C264-4567-8F3F-DE766D6EEA0C}" presName="parentText" presStyleLbl="node1" presStyleIdx="0" presStyleCnt="3" custScaleX="118391" custLinFactNeighborX="11640" custLinFactNeighborY="203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7A0D2-B282-4512-A844-92FF7B44F1B3}" type="pres">
      <dgm:prSet presAssocID="{C044576E-C264-4567-8F3F-DE766D6EEA0C}" presName="negativeSpace" presStyleCnt="0"/>
      <dgm:spPr/>
    </dgm:pt>
    <dgm:pt modelId="{5637776B-3049-428D-84B5-FE2F3A03D482}" type="pres">
      <dgm:prSet presAssocID="{C044576E-C264-4567-8F3F-DE766D6EEA0C}" presName="childText" presStyleLbl="conFgAcc1" presStyleIdx="0" presStyleCnt="3" custScaleY="127236" custLinFactNeighborY="-18754">
        <dgm:presLayoutVars>
          <dgm:bulletEnabled val="1"/>
        </dgm:presLayoutVars>
      </dgm:prSet>
      <dgm:spPr>
        <a:solidFill>
          <a:srgbClr val="3333FF"/>
        </a:solidFill>
        <a:ln>
          <a:noFill/>
        </a:ln>
        <a:scene3d>
          <a:camera prst="orthographicFront"/>
          <a:lightRig rig="balanced" dir="t"/>
        </a:scene3d>
        <a:sp3d>
          <a:bevelT/>
          <a:bevelB/>
        </a:sp3d>
      </dgm:spPr>
    </dgm:pt>
    <dgm:pt modelId="{210C257F-6B1C-47A5-8BD0-2049AE1C29F7}" type="pres">
      <dgm:prSet presAssocID="{636EF809-6F50-4569-933E-700E336AFD8D}" presName="spaceBetweenRectangles" presStyleCnt="0"/>
      <dgm:spPr/>
    </dgm:pt>
    <dgm:pt modelId="{E52B542F-E7EA-4975-840B-67D73F56C873}" type="pres">
      <dgm:prSet presAssocID="{6674006D-7A1C-4582-A87E-E41DFBD5A044}" presName="parentLin" presStyleCnt="0"/>
      <dgm:spPr/>
    </dgm:pt>
    <dgm:pt modelId="{4CFAD494-29CA-4623-81B6-1074BFA1DC8F}" type="pres">
      <dgm:prSet presAssocID="{6674006D-7A1C-4582-A87E-E41DFBD5A0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A2D62E-1FFB-42EE-9191-15A3F796D037}" type="pres">
      <dgm:prSet presAssocID="{6674006D-7A1C-4582-A87E-E41DFBD5A044}" presName="parentText" presStyleLbl="node1" presStyleIdx="1" presStyleCnt="3" custScaleX="118837" custLinFactNeighborX="8518" custLinFactNeighborY="247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6D6EA-5F1F-4064-9550-426D35647F0B}" type="pres">
      <dgm:prSet presAssocID="{6674006D-7A1C-4582-A87E-E41DFBD5A044}" presName="negativeSpace" presStyleCnt="0"/>
      <dgm:spPr/>
    </dgm:pt>
    <dgm:pt modelId="{26B5C529-2343-4473-95C8-0E4958CE16F9}" type="pres">
      <dgm:prSet presAssocID="{6674006D-7A1C-4582-A87E-E41DFBD5A044}" presName="childText" presStyleLbl="conFgAcc1" presStyleIdx="1" presStyleCnt="3" custScaleY="136524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  <dgm:pt modelId="{A8EB197D-78D6-43C3-966B-F7616F71E827}" type="pres">
      <dgm:prSet presAssocID="{978EAB93-57FF-4A1B-AED1-3D60F64C527C}" presName="spaceBetweenRectangles" presStyleCnt="0"/>
      <dgm:spPr/>
    </dgm:pt>
    <dgm:pt modelId="{B30CCEAD-C3FF-481C-AA8E-FCF67787CC6C}" type="pres">
      <dgm:prSet presAssocID="{DA5A7DD4-BCDA-4E47-AB99-019AFCA3C05B}" presName="parentLin" presStyleCnt="0"/>
      <dgm:spPr/>
    </dgm:pt>
    <dgm:pt modelId="{286A1535-8919-4BA8-B98D-421857F156B3}" type="pres">
      <dgm:prSet presAssocID="{DA5A7DD4-BCDA-4E47-AB99-019AFCA3C05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E320982-5A87-4DD7-8A0C-7C1D3DD1C3DE}" type="pres">
      <dgm:prSet presAssocID="{DA5A7DD4-BCDA-4E47-AB99-019AFCA3C05B}" presName="parentText" presStyleLbl="node1" presStyleIdx="2" presStyleCnt="3" custScaleX="118692" custLinFactNeighborX="9533" custLinFactNeighborY="20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02429-BA9B-4595-9C9E-41D7B95832F4}" type="pres">
      <dgm:prSet presAssocID="{DA5A7DD4-BCDA-4E47-AB99-019AFCA3C05B}" presName="negativeSpace" presStyleCnt="0"/>
      <dgm:spPr/>
    </dgm:pt>
    <dgm:pt modelId="{E1C16CA4-5035-461D-822A-34EA10242293}" type="pres">
      <dgm:prSet presAssocID="{DA5A7DD4-BCDA-4E47-AB99-019AFCA3C05B}" presName="childText" presStyleLbl="conFgAcc1" presStyleIdx="2" presStyleCnt="3" custScaleY="138915" custLinFactNeighborX="501" custLinFactNeighborY="-13993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</dgm:ptLst>
  <dgm:cxnLst>
    <dgm:cxn modelId="{F96CF1EF-4F39-49DA-9D57-22D294666910}" type="presOf" srcId="{D08B65A2-E569-4A29-957E-759DF71BE64C}" destId="{07BD0C8A-A36F-494C-8A51-2EFC58C5599D}" srcOrd="0" destOrd="0" presId="urn:microsoft.com/office/officeart/2005/8/layout/list1"/>
    <dgm:cxn modelId="{CF7CB341-2E59-422A-926B-DB92EEFD9628}" srcId="{D08B65A2-E569-4A29-957E-759DF71BE64C}" destId="{C044576E-C264-4567-8F3F-DE766D6EEA0C}" srcOrd="0" destOrd="0" parTransId="{B09F0BF7-C978-466D-AEAB-E7C9C64960FD}" sibTransId="{636EF809-6F50-4569-933E-700E336AFD8D}"/>
    <dgm:cxn modelId="{3232F5E2-72D4-47D2-83E5-68E838900EB9}" type="presOf" srcId="{C044576E-C264-4567-8F3F-DE766D6EEA0C}" destId="{0DC193EF-99B2-4EA3-A01C-4B3D9F84F95F}" srcOrd="0" destOrd="0" presId="urn:microsoft.com/office/officeart/2005/8/layout/list1"/>
    <dgm:cxn modelId="{374EC491-9B75-499F-8E95-09857B0B83B6}" type="presOf" srcId="{6674006D-7A1C-4582-A87E-E41DFBD5A044}" destId="{4CFAD494-29CA-4623-81B6-1074BFA1DC8F}" srcOrd="0" destOrd="0" presId="urn:microsoft.com/office/officeart/2005/8/layout/list1"/>
    <dgm:cxn modelId="{B975763C-9D6D-4375-AF9B-E090257D3B98}" srcId="{D08B65A2-E569-4A29-957E-759DF71BE64C}" destId="{DA5A7DD4-BCDA-4E47-AB99-019AFCA3C05B}" srcOrd="2" destOrd="0" parTransId="{EFC85D02-F64A-4D25-B00D-DF5E9743778A}" sibTransId="{3B8F921A-9850-435E-BB22-6247607452EC}"/>
    <dgm:cxn modelId="{233DADE7-0FDC-4302-9B55-5A08B09FB5FB}" type="presOf" srcId="{DA5A7DD4-BCDA-4E47-AB99-019AFCA3C05B}" destId="{9E320982-5A87-4DD7-8A0C-7C1D3DD1C3DE}" srcOrd="1" destOrd="0" presId="urn:microsoft.com/office/officeart/2005/8/layout/list1"/>
    <dgm:cxn modelId="{AC2F2800-AE0C-49A2-8831-FC8619ABB1AE}" type="presOf" srcId="{C044576E-C264-4567-8F3F-DE766D6EEA0C}" destId="{3C4FE4D7-635C-482C-88A0-9862EFA8211D}" srcOrd="1" destOrd="0" presId="urn:microsoft.com/office/officeart/2005/8/layout/list1"/>
    <dgm:cxn modelId="{481BC956-9A90-426F-9B70-1F0368FF1999}" srcId="{D08B65A2-E569-4A29-957E-759DF71BE64C}" destId="{6674006D-7A1C-4582-A87E-E41DFBD5A044}" srcOrd="1" destOrd="0" parTransId="{7ED30428-91E0-469C-B31B-43D5EBA10CF9}" sibTransId="{978EAB93-57FF-4A1B-AED1-3D60F64C527C}"/>
    <dgm:cxn modelId="{F5182800-99FD-45D3-94B3-2DB10D41CD13}" type="presOf" srcId="{DA5A7DD4-BCDA-4E47-AB99-019AFCA3C05B}" destId="{286A1535-8919-4BA8-B98D-421857F156B3}" srcOrd="0" destOrd="0" presId="urn:microsoft.com/office/officeart/2005/8/layout/list1"/>
    <dgm:cxn modelId="{3327FB15-42FC-455E-9795-D310A5404CBE}" type="presOf" srcId="{6674006D-7A1C-4582-A87E-E41DFBD5A044}" destId="{C9A2D62E-1FFB-42EE-9191-15A3F796D037}" srcOrd="1" destOrd="0" presId="urn:microsoft.com/office/officeart/2005/8/layout/list1"/>
    <dgm:cxn modelId="{B716FF88-71EA-41BE-9383-259FC5EDFB07}" type="presParOf" srcId="{07BD0C8A-A36F-494C-8A51-2EFC58C5599D}" destId="{E7C3C395-EEFA-4D16-9A07-34AA75D33CF9}" srcOrd="0" destOrd="0" presId="urn:microsoft.com/office/officeart/2005/8/layout/list1"/>
    <dgm:cxn modelId="{17E4DFA8-8FAB-4A3E-AA42-D96C0D612A5D}" type="presParOf" srcId="{E7C3C395-EEFA-4D16-9A07-34AA75D33CF9}" destId="{0DC193EF-99B2-4EA3-A01C-4B3D9F84F95F}" srcOrd="0" destOrd="0" presId="urn:microsoft.com/office/officeart/2005/8/layout/list1"/>
    <dgm:cxn modelId="{B7E35952-90CF-4920-97B3-276D226AD058}" type="presParOf" srcId="{E7C3C395-EEFA-4D16-9A07-34AA75D33CF9}" destId="{3C4FE4D7-635C-482C-88A0-9862EFA8211D}" srcOrd="1" destOrd="0" presId="urn:microsoft.com/office/officeart/2005/8/layout/list1"/>
    <dgm:cxn modelId="{2B9E7079-613E-4086-8563-50EC3ED0098D}" type="presParOf" srcId="{07BD0C8A-A36F-494C-8A51-2EFC58C5599D}" destId="{D057A0D2-B282-4512-A844-92FF7B44F1B3}" srcOrd="1" destOrd="0" presId="urn:microsoft.com/office/officeart/2005/8/layout/list1"/>
    <dgm:cxn modelId="{C27FE9E9-7F8E-46A5-A7D7-037B72E46AFB}" type="presParOf" srcId="{07BD0C8A-A36F-494C-8A51-2EFC58C5599D}" destId="{5637776B-3049-428D-84B5-FE2F3A03D482}" srcOrd="2" destOrd="0" presId="urn:microsoft.com/office/officeart/2005/8/layout/list1"/>
    <dgm:cxn modelId="{8273F4D0-3634-4461-8F96-7859DDB2CB24}" type="presParOf" srcId="{07BD0C8A-A36F-494C-8A51-2EFC58C5599D}" destId="{210C257F-6B1C-47A5-8BD0-2049AE1C29F7}" srcOrd="3" destOrd="0" presId="urn:microsoft.com/office/officeart/2005/8/layout/list1"/>
    <dgm:cxn modelId="{F4FD3E83-86E8-47F7-814F-CA38D9601FCE}" type="presParOf" srcId="{07BD0C8A-A36F-494C-8A51-2EFC58C5599D}" destId="{E52B542F-E7EA-4975-840B-67D73F56C873}" srcOrd="4" destOrd="0" presId="urn:microsoft.com/office/officeart/2005/8/layout/list1"/>
    <dgm:cxn modelId="{DBFC964A-5223-48EF-B247-06FD64164037}" type="presParOf" srcId="{E52B542F-E7EA-4975-840B-67D73F56C873}" destId="{4CFAD494-29CA-4623-81B6-1074BFA1DC8F}" srcOrd="0" destOrd="0" presId="urn:microsoft.com/office/officeart/2005/8/layout/list1"/>
    <dgm:cxn modelId="{6D37A910-53C3-4BD3-AAA4-CE2B63EDBC14}" type="presParOf" srcId="{E52B542F-E7EA-4975-840B-67D73F56C873}" destId="{C9A2D62E-1FFB-42EE-9191-15A3F796D037}" srcOrd="1" destOrd="0" presId="urn:microsoft.com/office/officeart/2005/8/layout/list1"/>
    <dgm:cxn modelId="{AC53CB04-3D07-41F9-AC85-BBB86E95389C}" type="presParOf" srcId="{07BD0C8A-A36F-494C-8A51-2EFC58C5599D}" destId="{7BA6D6EA-5F1F-4064-9550-426D35647F0B}" srcOrd="5" destOrd="0" presId="urn:microsoft.com/office/officeart/2005/8/layout/list1"/>
    <dgm:cxn modelId="{A5A5CFD6-8C54-411C-A9DF-831B4C9DA49B}" type="presParOf" srcId="{07BD0C8A-A36F-494C-8A51-2EFC58C5599D}" destId="{26B5C529-2343-4473-95C8-0E4958CE16F9}" srcOrd="6" destOrd="0" presId="urn:microsoft.com/office/officeart/2005/8/layout/list1"/>
    <dgm:cxn modelId="{0D346D9C-C8B2-4FBC-8823-0E1498FCC989}" type="presParOf" srcId="{07BD0C8A-A36F-494C-8A51-2EFC58C5599D}" destId="{A8EB197D-78D6-43C3-966B-F7616F71E827}" srcOrd="7" destOrd="0" presId="urn:microsoft.com/office/officeart/2005/8/layout/list1"/>
    <dgm:cxn modelId="{C9DC301C-485F-44AD-96CE-8898DA6BEFB2}" type="presParOf" srcId="{07BD0C8A-A36F-494C-8A51-2EFC58C5599D}" destId="{B30CCEAD-C3FF-481C-AA8E-FCF67787CC6C}" srcOrd="8" destOrd="0" presId="urn:microsoft.com/office/officeart/2005/8/layout/list1"/>
    <dgm:cxn modelId="{8FA8285F-73A7-415B-BF96-CF3F7ABF7538}" type="presParOf" srcId="{B30CCEAD-C3FF-481C-AA8E-FCF67787CC6C}" destId="{286A1535-8919-4BA8-B98D-421857F156B3}" srcOrd="0" destOrd="0" presId="urn:microsoft.com/office/officeart/2005/8/layout/list1"/>
    <dgm:cxn modelId="{D98EE273-7933-4E25-850E-525062DB11E0}" type="presParOf" srcId="{B30CCEAD-C3FF-481C-AA8E-FCF67787CC6C}" destId="{9E320982-5A87-4DD7-8A0C-7C1D3DD1C3DE}" srcOrd="1" destOrd="0" presId="urn:microsoft.com/office/officeart/2005/8/layout/list1"/>
    <dgm:cxn modelId="{D9D55236-F1BD-45AC-94D1-44E4D132BF11}" type="presParOf" srcId="{07BD0C8A-A36F-494C-8A51-2EFC58C5599D}" destId="{E6F02429-BA9B-4595-9C9E-41D7B95832F4}" srcOrd="9" destOrd="0" presId="urn:microsoft.com/office/officeart/2005/8/layout/list1"/>
    <dgm:cxn modelId="{5FF0AC2D-804F-443A-A47C-EC78EBF304F8}" type="presParOf" srcId="{07BD0C8A-A36F-494C-8A51-2EFC58C5599D}" destId="{E1C16CA4-5035-461D-822A-34EA1024229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7776B-3049-428D-84B5-FE2F3A03D482}">
      <dsp:nvSpPr>
        <dsp:cNvPr id="0" name=""/>
        <dsp:cNvSpPr/>
      </dsp:nvSpPr>
      <dsp:spPr>
        <a:xfrm>
          <a:off x="0" y="494555"/>
          <a:ext cx="6604000" cy="1090158"/>
        </a:xfrm>
        <a:prstGeom prst="rect">
          <a:avLst/>
        </a:prstGeom>
        <a:solidFill>
          <a:srgbClr val="3333FF"/>
        </a:solidFill>
        <a:ln w="25400" cap="flat" cmpd="sng" algn="ctr">
          <a:noFill/>
          <a:prstDash val="solid"/>
        </a:ln>
        <a:effectLst/>
        <a:scene3d>
          <a:camera prst="orthographicFront"/>
          <a:lightRig rig="balanced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FE4D7-635C-482C-88A0-9862EFA8211D}">
      <dsp:nvSpPr>
        <dsp:cNvPr id="0" name=""/>
        <dsp:cNvSpPr/>
      </dsp:nvSpPr>
      <dsp:spPr>
        <a:xfrm>
          <a:off x="368635" y="231397"/>
          <a:ext cx="5472979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</a:t>
          </a:r>
          <a:r>
            <a:rPr lang="ru-RU" sz="3500" kern="1200" baseline="0" dirty="0" smtClean="0">
              <a:solidFill>
                <a:srgbClr val="3333FF"/>
              </a:solidFill>
            </a:rPr>
            <a:t> </a:t>
          </a:r>
          <a:r>
            <a:rPr lang="ru-RU" alt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4 813 972 813,56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417631" y="280393"/>
        <a:ext cx="5374987" cy="905688"/>
      </dsp:txXfrm>
    </dsp:sp>
    <dsp:sp modelId="{26B5C529-2343-4473-95C8-0E4958CE16F9}">
      <dsp:nvSpPr>
        <dsp:cNvPr id="0" name=""/>
        <dsp:cNvSpPr/>
      </dsp:nvSpPr>
      <dsp:spPr>
        <a:xfrm>
          <a:off x="0" y="2304586"/>
          <a:ext cx="6604000" cy="1169737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2D62E-1FFB-42EE-9191-15A3F796D037}">
      <dsp:nvSpPr>
        <dsp:cNvPr id="0" name=""/>
        <dsp:cNvSpPr/>
      </dsp:nvSpPr>
      <dsp:spPr>
        <a:xfrm>
          <a:off x="358326" y="2051046"/>
          <a:ext cx="5493596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4 402 780 219,13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407322" y="2100042"/>
        <a:ext cx="5395604" cy="905688"/>
      </dsp:txXfrm>
    </dsp:sp>
    <dsp:sp modelId="{E1C16CA4-5035-461D-822A-34EA10242293}">
      <dsp:nvSpPr>
        <dsp:cNvPr id="0" name=""/>
        <dsp:cNvSpPr/>
      </dsp:nvSpPr>
      <dsp:spPr>
        <a:xfrm>
          <a:off x="0" y="4089541"/>
          <a:ext cx="6604000" cy="1190223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20982-5A87-4DD7-8A0C-7C1D3DD1C3DE}">
      <dsp:nvSpPr>
        <dsp:cNvPr id="0" name=""/>
        <dsp:cNvSpPr/>
      </dsp:nvSpPr>
      <dsp:spPr>
        <a:xfrm>
          <a:off x="361677" y="3864963"/>
          <a:ext cx="5486893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411 192 594,43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410673" y="3913959"/>
        <a:ext cx="5388901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8813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4675"/>
            <a:ext cx="295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64675"/>
            <a:ext cx="2881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EC9E6F32-0D71-479C-A110-84B1711D1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142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88975" y="746125"/>
            <a:ext cx="53832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45625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9F5B3EB3-809C-41BA-ABA9-2AAB5CFD81CF}" type="slidenum">
              <a:rPr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506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3E32588-2574-4B06-9C13-44AFD8C57ED0}" type="slidenum">
              <a:rPr altLang="ru-RU" sz="1100" smtClean="0"/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 sz="11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Исходя из утвержденной функциональной структуры бюджета, за 9 месяцев, бюджет города традиционно сохранил свою социальную направленность. На образование, культуру, здравоохранение, спорт и социальную политику направлено 71,3% всего расходов бюджета, которые составили 3 140 543 020,05 рублей. 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C5A6D-BBB8-42F1-B291-94262843CCA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Наибольшую долю расходов за 9 месяцев 2017 года составляют безвозмездные перечисления 3 023 247 277,9 рублей  или 68,7%.  Которые в виде субсидий направлены на выполнение муниципальных заданий.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4958B42-EC19-48D3-8497-AEE31FA5137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Расходы бюджета города на 2017 год имеют программную структуру, основу которой составляют 15 муниципальных, охватывающих все сферы деятельности муниципального образования. На их реализацию в отчетном периоде 2017 года было направлено 4 269 705 940,87 рубль, что составляет 65,8% к уточненному плану на год. 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328E8DC-EA4C-4D72-9574-8190F6536BC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 реализацию 15 муниципальных программ за 9 месяцев 2017 года направлено 4 269 705 940,87  рублей. Удельный вес программно-целевых расходов сложился в размере 97,0% к общему объему исполненных расходов. Непрограммные направления расходов бюджета города, сложились  в сумме  133 074 278,26 рублей или 3,0%.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A7BE8E7-1D4E-47BD-B2A3-C8338022330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CCECBCF-1CF8-4211-86AE-723D72F3B0D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646F781-3D69-4E9E-8470-2BEDA32268D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Основные показатели исполнения бюджета города Нефтеюганска за 9 месяцев 2017 года сложились следующие:</a:t>
            </a:r>
          </a:p>
          <a:p>
            <a:r>
              <a:rPr lang="ru-RU" altLang="ru-RU" smtClean="0"/>
              <a:t>- общий объем доходов, поступивших в бюджет города составил 4 813 972 813,56 рублей, или 78,1% к уточненному годовому плану;</a:t>
            </a:r>
          </a:p>
          <a:p>
            <a:r>
              <a:rPr lang="ru-RU" altLang="ru-RU" smtClean="0"/>
              <a:t>- общий объем расходов бюджета города составил 4 402 780 213,19  рублей или 66,3%  к уточненному плану года;</a:t>
            </a:r>
          </a:p>
          <a:p>
            <a:r>
              <a:rPr lang="ru-RU" altLang="ru-RU" smtClean="0"/>
              <a:t>- профицит бюджета сложился в  сумме 411 192 594,43 рубля. (при уточненном плане дефицита -165 020 741 рубль). </a:t>
            </a:r>
          </a:p>
          <a:p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049B563-F798-4C2E-BE51-6DC7B9DBCE2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Поступления в доход бюджета в отчетном периоде больше аналогичного периода прошлого года на 27 475 182,94 рубля. </a:t>
            </a:r>
          </a:p>
          <a:p>
            <a:r>
              <a:rPr lang="ru-RU" altLang="ru-RU" smtClean="0"/>
              <a:t>Увеличение поступлений по налогу на доходы физических лиц, в соответствии с периодом прошлого года, связано с ростом поступлений от ряда предприятий.</a:t>
            </a:r>
          </a:p>
          <a:p>
            <a:r>
              <a:rPr lang="ru-RU" altLang="ru-RU" smtClean="0"/>
              <a:t>По налогу на имущество физических лиц срок уплаты не позднее 1 декабря 2017 года в соответствии с налоговым кодексом Российской Федерации.  Поступление за 9 месяцев текущего года составляет недоимка прошлых лет и авансовые платежи.</a:t>
            </a:r>
          </a:p>
          <a:p>
            <a:r>
              <a:rPr lang="ru-RU" altLang="ru-RU" smtClean="0"/>
              <a:t>Снижение по земельному налогу, в связи с изменением кадастровой стоимости земельных участков и планировалось поступление налога в счет погашения недоимки прошлых периодов. </a:t>
            </a:r>
          </a:p>
          <a:p>
            <a:r>
              <a:rPr lang="ru-RU" altLang="ru-RU" smtClean="0"/>
              <a:t>Поступления от государственной пошлины являются разовыми.</a:t>
            </a:r>
          </a:p>
          <a:p>
            <a:r>
              <a:rPr lang="ru-RU" altLang="ru-RU" smtClean="0"/>
              <a:t>Поступление в доход бюджета от использования имущества, находящегося в государственной и муниципальной собственности в отчётном периоде меньше аналогичного периода прошлого года на  28 612 686,61 рублей в связи с тем, что в 2016 году поступила задолженность по дивидендам за 2013 год от ОАО «Югансктранстеплосервис», исполнительным листам, а также снижение  количества договоров аренды в 2017 году.</a:t>
            </a:r>
          </a:p>
          <a:p>
            <a:r>
              <a:rPr lang="ru-RU" altLang="ru-RU" smtClean="0"/>
              <a:t>Доходы от оказания платных услуг и компенсации затрат государства составляет в основном возврат дебиторской задолженности прошлых лет, которую невозможно спрогнозировать. </a:t>
            </a:r>
          </a:p>
          <a:p>
            <a:r>
              <a:rPr lang="ru-RU" altLang="ru-RU" smtClean="0"/>
              <a:t>Штрафы, санкции, возмещение ущерб согласно административному законодательству, данные суммы (штрафы, пени, сборы) являются принудительными и  оплачиваются в добровольном порядке  в течение месяца после вынесенных решений.</a:t>
            </a:r>
          </a:p>
          <a:p>
            <a:r>
              <a:rPr lang="ru-RU" altLang="ru-RU" smtClean="0"/>
              <a:t>Прочие неналоговые доходы, к ним отнесены невыясненные поступления, зачисляемые в бюджеты городских округов, которые не планируются. </a:t>
            </a: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91A2F75-D4FF-423A-BB34-28B2D1AC96A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Удельный вес в общей сумме поступивших доходов в бюджет города составил:</a:t>
            </a:r>
          </a:p>
          <a:p>
            <a:r>
              <a:rPr lang="ru-RU" altLang="ru-RU" u="sng" smtClean="0"/>
              <a:t>безвозмездные поступления </a:t>
            </a:r>
            <a:r>
              <a:rPr lang="ru-RU" altLang="ru-RU" smtClean="0"/>
              <a:t>62,5% или 3 009 133 686,75 рублей, </a:t>
            </a:r>
          </a:p>
          <a:p>
            <a:r>
              <a:rPr lang="ru-RU" altLang="ru-RU" u="sng" smtClean="0"/>
              <a:t>неналоговые доходы</a:t>
            </a:r>
            <a:r>
              <a:rPr lang="ru-RU" altLang="ru-RU" smtClean="0"/>
              <a:t> 6,6% или 319 567 081,07 рубль, </a:t>
            </a:r>
          </a:p>
          <a:p>
            <a:r>
              <a:rPr lang="ru-RU" altLang="ru-RU" u="sng" smtClean="0"/>
              <a:t>налоговые доходы </a:t>
            </a:r>
            <a:r>
              <a:rPr lang="ru-RU" altLang="ru-RU" smtClean="0"/>
              <a:t> 30,9% или 1 485 272 045,74 рублей.</a:t>
            </a:r>
          </a:p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185801E-1C22-4F2F-9A31-7B57C815A14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       Наибольший удельный вес в общей сумме налоговых доходов  по-прежнему составляет налог на доходы физических лиц (75,3%), поступления по которому сложились в сумме 1 118 860 314,09 рублей. Показатели, прогнозируемые в кассовом плане за 9 месяцев, выполнены на 99,5 %, к годовым назначениям составили 83,8%. </a:t>
            </a:r>
          </a:p>
          <a:p>
            <a:r>
              <a:rPr lang="ru-RU" altLang="ru-RU" smtClean="0"/>
              <a:t>Акцизы на нефтепродукты, рассчитываемые исходя из протяженности автомобильных дорог местного значения, поступили в сумме 5 173 954,75 рубля, которые составили 59,8% к годовым назначениям, или 79,8%  к кассовому плану за 9 месяцев.</a:t>
            </a:r>
          </a:p>
          <a:p>
            <a:r>
              <a:rPr lang="ru-RU" altLang="ru-RU" smtClean="0"/>
              <a:t>По налогу на совокупный доход, занимающему 19,6% в общей сумме налоговых доходов, поступления составили 290 732 933,55 рубля.  Кассовый план за 9 месяцев выполнен на 110,0%, поступления к годовому плану составили 95,7%.</a:t>
            </a:r>
          </a:p>
          <a:p>
            <a:r>
              <a:rPr lang="ru-RU" altLang="ru-RU" smtClean="0"/>
              <a:t>По налогам на имущество  поступления составили  55 112 915,90 рублей, или  3,7% в общем объеме налоговых платежей, план за  9 месяцев выполнен на 74,5%, 41,2% к годовым назначениям из них:</a:t>
            </a:r>
          </a:p>
          <a:p>
            <a:r>
              <a:rPr lang="ru-RU" altLang="ru-RU" smtClean="0"/>
              <a:t>•налог на имущество физических лиц, доля которого составляет 0,7%, поступил в сумме 10 999 536,51 рублей;</a:t>
            </a:r>
          </a:p>
          <a:p>
            <a:r>
              <a:rPr lang="ru-RU" altLang="ru-RU" smtClean="0"/>
              <a:t>•земельный налог, доля которого составляет 3,0%, поступил в сумме 44 113 379,39 рублей.</a:t>
            </a:r>
          </a:p>
          <a:p>
            <a:r>
              <a:rPr lang="ru-RU" altLang="ru-RU" smtClean="0"/>
              <a:t>Государственная пошлина поступила в сумме  15 391 927,45 рублей, что составляет 96,3% к кассовому плану за 9 месяцев, или 70,6% к годовым назначениям.</a:t>
            </a: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3044155-C63A-4775-86F2-DFCEB318D31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Неналоговые доходы исполнены в сумме 319 567 081,07 рубль, 93 % к уточненному плану года. Показатели, прогнозируемые в кассовом плане за 9 месяцев 2017 года, выполнены на 108,7%. </a:t>
            </a:r>
          </a:p>
          <a:p>
            <a:r>
              <a:rPr lang="ru-RU" altLang="ru-RU" smtClean="0"/>
              <a:t>Основную часть 76,8% неналоговых доходов составляют поступления  от использования имущества находящегося в муниципальной собственности.</a:t>
            </a:r>
          </a:p>
          <a:p>
            <a:r>
              <a:rPr lang="ru-RU" altLang="ru-RU" smtClean="0"/>
              <a:t>Доходы от использования имущества, находящегося в муниципальной собственности выполнены 87,2% к годовому плану,  к плану за 9 месяцев на 103,5%. Увеличение сложилось в результате своевременной оплаты за аренду по договорам, срок оплаты которых до 05 числа месяца следующего за истекшим периодом, поступления задолженности по исполнительным листам. </a:t>
            </a:r>
          </a:p>
          <a:p>
            <a:r>
              <a:rPr lang="ru-RU" altLang="ru-RU" smtClean="0"/>
              <a:t>Платежи при пользовании природными ресурсами выполнены на 112,8% к годовому плану, к кассовому плану за 9 месяцев на 122,2%. Увеличение произошло в связи с оплатой задолженности налогоплательщиком за 2013-2014гг. за сбросы загрязняющих веществ в водные объекты.</a:t>
            </a:r>
          </a:p>
          <a:p>
            <a:r>
              <a:rPr lang="ru-RU" altLang="ru-RU" smtClean="0"/>
              <a:t>Доходы от оказания платных услуг и компенсации затрат государства выполнены на 174,5% к годовому плану,  кассовый план 9 месяцев выполнен на 179,4%, в основном за счет возврата дебиторской задолженности прошлых лет, которую невозможно спрогнозировать. </a:t>
            </a:r>
          </a:p>
          <a:p>
            <a:r>
              <a:rPr lang="ru-RU" altLang="ru-RU" smtClean="0"/>
              <a:t>Доходы от продажи материальных и нематериальных активов выполнены 85,9% к годовому плану, кассовый план за 9 месяцев выполнен на 100,3%.</a:t>
            </a:r>
          </a:p>
          <a:p>
            <a:r>
              <a:rPr lang="ru-RU" altLang="ru-RU" smtClean="0"/>
              <a:t>Штрафы, санкции, возмещение ущерба выполнены на 148,7% к годовому плану, исполнение за 9 месяцев составило 152,4%. Согласно административному законодательству, данные суммы (штрафы, пени, сборы) являются принудительными и  оплачиваются в добровольном порядке  в течение месяца после вынесенных решений.</a:t>
            </a:r>
          </a:p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345DFEF-853F-40F4-A31A-C62A5D84F17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В сумму безвозмездных поступлений 3 009 133 686,75 рублей включены безвозмездные поступления из бюджета  автономного округа и прочие безвозмездные поступления.  </a:t>
            </a:r>
          </a:p>
          <a:p>
            <a:r>
              <a:rPr lang="ru-RU" altLang="ru-RU" smtClean="0"/>
              <a:t>Безвозмездные поступления из бюджета автономного округа составили в сумме 2 741 165 624,01 рубля, из них:</a:t>
            </a:r>
          </a:p>
          <a:p>
            <a:r>
              <a:rPr lang="ru-RU" altLang="ru-RU" smtClean="0"/>
              <a:t>дотации  610 409 900,00 рублей,</a:t>
            </a:r>
          </a:p>
          <a:p>
            <a:r>
              <a:rPr lang="ru-RU" altLang="ru-RU" smtClean="0"/>
              <a:t>субвенции 1 885 739 127,81 рублей</a:t>
            </a:r>
          </a:p>
          <a:p>
            <a:r>
              <a:rPr lang="ru-RU" altLang="ru-RU" smtClean="0"/>
              <a:t>субсидии 233 129 172,69 рубля, </a:t>
            </a:r>
          </a:p>
          <a:p>
            <a:r>
              <a:rPr lang="ru-RU" altLang="ru-RU" smtClean="0"/>
              <a:t>прочие межбюджетные трансферты 11 887 423,51 рубля.</a:t>
            </a:r>
          </a:p>
          <a:p>
            <a:r>
              <a:rPr lang="ru-RU" altLang="ru-RU" smtClean="0"/>
              <a:t>По прочим безвозмездным поступлениям в бюджеты городских округов отражено поступление по договору целевого пожертвования    ООО «РН-Юганскнефтегаз» на сумму 290 041 500,00 рублей.</a:t>
            </a:r>
          </a:p>
          <a:p>
            <a:r>
              <a:rPr lang="ru-RU" altLang="ru-RU" smtClean="0"/>
              <a:t>Доходы бюджетов городских округов от возврата бюджетными учреждениями остатков субсидий прошлых лет составили 181 016,90 рублей.</a:t>
            </a:r>
          </a:p>
          <a:p>
            <a:r>
              <a:rPr lang="ru-RU" altLang="ru-RU" smtClean="0"/>
              <a:t>В бюджет Ханты - Мансийского автономного округа осуществлен возврат остатков субсидий и субвенций, имеющих целевое назначение  прошлых лет в сумме 22 254 454,16 рубля.</a:t>
            </a:r>
          </a:p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4A41DFC-D324-44E5-B4DC-688777D7BF2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Общий объем расходов бюджета города, произведенных за 9 месяцев 2017 года, составил 4 402 780 219,13  рублей или 90,7% к уточненному плану 9 месяцев. Исполнение расходной части бюджета за 9 месяцев 2016 года составило 4 411 270 422,35 рубля или 88,8 %  к уточненному плану 9 месяцев. </a:t>
            </a:r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38BCFD-31A6-4A5F-A100-CFB83796D03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Наибольшую долю расходов в функциональном разрезе, как в абсолютном, так и в относительном выражении занимают расходы на образование. По итогам 9 месяцев 2017 года они исполнены в сумме </a:t>
            </a:r>
          </a:p>
          <a:p>
            <a:r>
              <a:rPr lang="ru-RU" altLang="ru-RU" smtClean="0"/>
              <a:t>2 587 915 802,11 рублей, что составляет 58,8 % в общих расходах бюджета.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A4F606D-DFE2-4EAD-A7AD-EFEE75E691C7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E444B-8865-49E9-A229-375CF5C51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341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E8064-F7F1-4E9F-9CF2-FD4A0AE79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4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9B830-8255-40A6-BFF8-494C7E8E9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426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7614537-C961-4342-B688-63D4871FB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532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C5F80F0-7AE7-4CDF-89F4-F1869F9C5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54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7D12939-7A11-426E-9ADC-9BF1E2F8F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40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8E38289-5A9D-428A-B50C-473BDE640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32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A34EDEF5-9642-4BE8-B4C6-02C27FEB9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486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DF1DAC6-BB2B-4671-807A-DDEC477CC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96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0DF9F2F-A06D-48EB-8542-F97CB6BC6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0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3FF03FCC-6D05-437D-BFAD-363F938BC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91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2B41D-1C09-436D-92AD-8BC66BEEE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164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96B76F3E-C56D-4275-A111-74EF5FF9A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06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6492A335-6499-4D46-AA8C-D6D396ACE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37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784FC95D-8D9E-4BC5-807A-D439FC56D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99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59EA4FAA-63B1-4767-8061-B727FB6D0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479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A9753B85-B6AE-4BCB-AC8C-C4282DA81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345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89154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3938588"/>
            <a:ext cx="89154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3E778F52-352A-4278-A68B-2880E109F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300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3F1DAFD0-8D0D-4DFE-9616-CCF59871B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9518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8CCA2232-52B2-4DFE-B3E3-9A3349D28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1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226EC-38B3-4EBF-BF0A-918DEF348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15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5137F-8D9D-4FB2-8891-10AC5991A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39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E2BD2-8C50-4DB5-BBF7-50629FC7A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8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88780-D500-4DCF-B6A1-ACB297CEF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21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BF243-F0E8-4104-8804-A0EA2B3B9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40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DB713-F4F8-40B7-8814-56086638D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69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94C45-C00C-4774-9004-27291C24C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99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DDDDD"/>
            </a:gs>
            <a:gs pos="10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09CF44F-1064-45BE-99D4-E770B7F30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1035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90153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4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5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390157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/>
                <a:ahLst/>
                <a:cxnLst>
                  <a:cxn ang="0">
                    <a:pos x="269" y="922"/>
                  </a:cxn>
                  <a:cxn ang="0">
                    <a:pos x="0" y="650"/>
                  </a:cxn>
                  <a:cxn ang="0">
                    <a:pos x="0" y="0"/>
                  </a:cxn>
                  <a:cxn ang="0">
                    <a:pos x="269" y="0"/>
                  </a:cxn>
                  <a:cxn ang="0">
                    <a:pos x="269" y="922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8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2" y="1568"/>
                  </a:cxn>
                  <a:cxn ang="0">
                    <a:pos x="0" y="1299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1568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9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0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1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2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0" y="1299"/>
                  </a:cxn>
                  <a:cxn ang="0">
                    <a:pos x="0" y="1568"/>
                  </a:cxn>
                  <a:cxn ang="0">
                    <a:pos x="0" y="0"/>
                  </a:cxn>
                  <a:cxn ang="0">
                    <a:pos x="270" y="0"/>
                  </a:cxn>
                  <a:cxn ang="0">
                    <a:pos x="270" y="129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3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/>
                <a:ahLst/>
                <a:cxnLst>
                  <a:cxn ang="0">
                    <a:pos x="272" y="650"/>
                  </a:cxn>
                  <a:cxn ang="0">
                    <a:pos x="0" y="922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650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90164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21" r:id="rId1"/>
    <p:sldLayoutId id="2147486422" r:id="rId2"/>
    <p:sldLayoutId id="2147486423" r:id="rId3"/>
    <p:sldLayoutId id="2147486424" r:id="rId4"/>
    <p:sldLayoutId id="2147486425" r:id="rId5"/>
    <p:sldLayoutId id="2147486426" r:id="rId6"/>
    <p:sldLayoutId id="2147486427" r:id="rId7"/>
    <p:sldLayoutId id="2147486428" r:id="rId8"/>
    <p:sldLayoutId id="2147486429" r:id="rId9"/>
    <p:sldLayoutId id="2147486430" r:id="rId10"/>
    <p:sldLayoutId id="214748643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4A3C2FC2-62B5-4EC8-9C24-78D454761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2059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092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3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4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</p:grpSp>
        <p:grpSp>
          <p:nvGrpSpPr>
            <p:cNvPr id="2060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2061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>
                  <a:gd name="T0" fmla="*/ 94 w 269"/>
                  <a:gd name="T1" fmla="*/ 321 h 922"/>
                  <a:gd name="T2" fmla="*/ 0 w 269"/>
                  <a:gd name="T3" fmla="*/ 226 h 922"/>
                  <a:gd name="T4" fmla="*/ 0 w 269"/>
                  <a:gd name="T5" fmla="*/ 0 h 922"/>
                  <a:gd name="T6" fmla="*/ 94 w 269"/>
                  <a:gd name="T7" fmla="*/ 0 h 922"/>
                  <a:gd name="T8" fmla="*/ 94 w 269"/>
                  <a:gd name="T9" fmla="*/ 321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>
                  <a:gd name="T0" fmla="*/ 94 w 272"/>
                  <a:gd name="T1" fmla="*/ 546 h 1568"/>
                  <a:gd name="T2" fmla="*/ 0 w 272"/>
                  <a:gd name="T3" fmla="*/ 452 h 1568"/>
                  <a:gd name="T4" fmla="*/ 0 w 272"/>
                  <a:gd name="T5" fmla="*/ 0 h 1568"/>
                  <a:gd name="T6" fmla="*/ 94 w 272"/>
                  <a:gd name="T7" fmla="*/ 0 h 1568"/>
                  <a:gd name="T8" fmla="*/ 94 w 272"/>
                  <a:gd name="T9" fmla="*/ 546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87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8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9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2066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>
                  <a:gd name="T0" fmla="*/ 94 w 270"/>
                  <a:gd name="T1" fmla="*/ 452 h 1568"/>
                  <a:gd name="T2" fmla="*/ 0 w 270"/>
                  <a:gd name="T3" fmla="*/ 546 h 1568"/>
                  <a:gd name="T4" fmla="*/ 0 w 270"/>
                  <a:gd name="T5" fmla="*/ 0 h 1568"/>
                  <a:gd name="T6" fmla="*/ 94 w 270"/>
                  <a:gd name="T7" fmla="*/ 0 h 1568"/>
                  <a:gd name="T8" fmla="*/ 94 w 270"/>
                  <a:gd name="T9" fmla="*/ 452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>
                  <a:gd name="T0" fmla="*/ 96 w 272"/>
                  <a:gd name="T1" fmla="*/ 226 h 922"/>
                  <a:gd name="T2" fmla="*/ 0 w 272"/>
                  <a:gd name="T3" fmla="*/ 321 h 922"/>
                  <a:gd name="T4" fmla="*/ 0 w 272"/>
                  <a:gd name="T5" fmla="*/ 0 h 922"/>
                  <a:gd name="T6" fmla="*/ 96 w 272"/>
                  <a:gd name="T7" fmla="*/ 0 h 922"/>
                  <a:gd name="T8" fmla="*/ 96 w 272"/>
                  <a:gd name="T9" fmla="*/ 226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6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32" r:id="rId1"/>
    <p:sldLayoutId id="2147486433" r:id="rId2"/>
    <p:sldLayoutId id="2147486434" r:id="rId3"/>
    <p:sldLayoutId id="2147486435" r:id="rId4"/>
    <p:sldLayoutId id="2147486436" r:id="rId5"/>
    <p:sldLayoutId id="2147486437" r:id="rId6"/>
    <p:sldLayoutId id="2147486438" r:id="rId7"/>
    <p:sldLayoutId id="2147486439" r:id="rId8"/>
    <p:sldLayoutId id="2147486440" r:id="rId9"/>
    <p:sldLayoutId id="2147486441" r:id="rId10"/>
    <p:sldLayoutId id="2147486442" r:id="rId11"/>
    <p:sldLayoutId id="2147486443" r:id="rId12"/>
    <p:sldLayoutId id="2147486444" r:id="rId13"/>
    <p:sldLayoutId id="2147486445" r:id="rId14"/>
    <p:sldLayoutId id="2147486446" r:id="rId15"/>
    <p:sldLayoutId id="2147486447" r:id="rId16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image" Target="../media/image27.jpeg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Microsoft_Excel_Chart8.xls"/><Relationship Id="rId12" Type="http://schemas.openxmlformats.org/officeDocument/2006/relationships/image" Target="../media/image26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5.jpeg"/><Relationship Id="rId5" Type="http://schemas.openxmlformats.org/officeDocument/2006/relationships/image" Target="../media/image2.jpeg"/><Relationship Id="rId10" Type="http://schemas.openxmlformats.org/officeDocument/2006/relationships/image" Target="../media/image24.jpeg"/><Relationship Id="rId4" Type="http://schemas.openxmlformats.org/officeDocument/2006/relationships/image" Target="../media/image21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Microsoft_Excel_Chart9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10.xls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jpeg"/><Relationship Id="rId5" Type="http://schemas.openxmlformats.org/officeDocument/2006/relationships/image" Target="../media/image2.jpeg"/><Relationship Id="rId4" Type="http://schemas.openxmlformats.org/officeDocument/2006/relationships/image" Target="../media/image31.jpeg"/><Relationship Id="rId9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5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jpeg"/><Relationship Id="rId11" Type="http://schemas.openxmlformats.org/officeDocument/2006/relationships/diagramColors" Target="../diagrams/colors1.xml"/><Relationship Id="rId5" Type="http://schemas.openxmlformats.org/officeDocument/2006/relationships/image" Target="../media/image5.jpe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2.jpeg"/><Relationship Id="rId9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jpeg"/><Relationship Id="rId5" Type="http://schemas.openxmlformats.org/officeDocument/2006/relationships/image" Target="../media/image2.jpeg"/><Relationship Id="rId10" Type="http://schemas.openxmlformats.org/officeDocument/2006/relationships/image" Target="../media/image17.jpeg"/><Relationship Id="rId4" Type="http://schemas.openxmlformats.org/officeDocument/2006/relationships/image" Target="../media/image15.jpeg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Microsoft_Excel_Chart7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905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4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1947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622300"/>
            <a:ext cx="98361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95250" y="681038"/>
            <a:ext cx="98329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Отчет об исполнении </a:t>
            </a:r>
          </a:p>
          <a:p>
            <a:pPr>
              <a:defRPr/>
            </a:pP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бюджета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-41275" y="4437063"/>
            <a:ext cx="98329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города Нефтеюганска </a:t>
            </a:r>
            <a:b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 за 9 месяцев 2017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607" y="0"/>
            <a:ext cx="993997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867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868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1706" y="287001"/>
            <a:ext cx="944701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на функционирование социальной сферы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9 месяцев  2017 года, руб.</a:t>
            </a:r>
            <a:endParaRPr lang="ru-RU" sz="3000" dirty="0"/>
          </a:p>
        </p:txBody>
      </p:sp>
      <p:graphicFrame>
        <p:nvGraphicFramePr>
          <p:cNvPr id="28686" name="Объект 1"/>
          <p:cNvGraphicFramePr>
            <a:graphicFrameLocks/>
          </p:cNvGraphicFramePr>
          <p:nvPr/>
        </p:nvGraphicFramePr>
        <p:xfrm>
          <a:off x="-735013" y="1268413"/>
          <a:ext cx="11376026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Диаграмма" r:id="rId7" imgW="9144000" imgH="1314360" progId="Excel.Chart.8">
                  <p:embed/>
                </p:oleObj>
              </mc:Choice>
              <mc:Fallback>
                <p:oleObj name="Диаграмма" r:id="rId7" imgW="9144000" imgH="131436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35013" y="1268413"/>
                        <a:ext cx="11376026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4635500" y="4306888"/>
            <a:ext cx="4572000" cy="249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500" b="1" dirty="0">
                <a:solidFill>
                  <a:schemeClr val="tx1"/>
                </a:solidFill>
              </a:rPr>
              <a:t>-</a:t>
            </a:r>
            <a:r>
              <a:rPr lang="ru-RU" sz="2600" b="1" dirty="0">
                <a:solidFill>
                  <a:schemeClr val="tx1"/>
                </a:solidFill>
              </a:rPr>
              <a:t>Образование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Культура 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Здравоохранение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Социальная политика</a:t>
            </a:r>
          </a:p>
          <a:p>
            <a:pPr algn="l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</a:rPr>
              <a:t>Физическая культура и спорт</a:t>
            </a:r>
          </a:p>
        </p:txBody>
      </p:sp>
      <p:sp>
        <p:nvSpPr>
          <p:cNvPr id="29" name="AutoShape 20"/>
          <p:cNvSpPr>
            <a:spLocks/>
          </p:cNvSpPr>
          <p:nvPr/>
        </p:nvSpPr>
        <p:spPr bwMode="auto">
          <a:xfrm rot="10800000">
            <a:off x="4484688" y="4365625"/>
            <a:ext cx="215900" cy="2376488"/>
          </a:xfrm>
          <a:prstGeom prst="rightBrace">
            <a:avLst>
              <a:gd name="adj1" fmla="val 66728"/>
              <a:gd name="adj2" fmla="val 4986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-28575" y="5013325"/>
            <a:ext cx="666750" cy="522288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23888" y="4945063"/>
            <a:ext cx="3941762" cy="59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tx1"/>
                </a:solidFill>
              </a:rPr>
              <a:t>Социальная сфера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571500" y="5672138"/>
            <a:ext cx="3927475" cy="682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200" b="1" dirty="0">
                <a:solidFill>
                  <a:schemeClr val="tx1"/>
                </a:solidFill>
              </a:rPr>
              <a:t> 3 140 543 020,05</a:t>
            </a:r>
          </a:p>
        </p:txBody>
      </p:sp>
      <p:pic>
        <p:nvPicPr>
          <p:cNvPr id="28692" name="Picture 13" descr="Несколько слов о фрактальном анализе новости Пензы, News58.ru - пензенские новост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113" y="4191000"/>
            <a:ext cx="10795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3" name="Picture 5" descr="Классный форум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0" y="4833938"/>
            <a:ext cx="8048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4" name="Picture 2" descr="Модернизация областного здравоохранения. Оренбургские новост…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9025" y="4991100"/>
            <a:ext cx="6127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5" name="Picture 6" descr="развития Кто есть Кто. - Idwhoiswho.kz Pag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5580063"/>
            <a:ext cx="7397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6" name="Picture 31" descr="Без малого 100 миллиардов на оздоровление Новости Челябинской области - Сайт города u74.ru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50" y="6346825"/>
            <a:ext cx="6921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97" name="Group 14"/>
          <p:cNvGrpSpPr>
            <a:grpSpLocks/>
          </p:cNvGrpSpPr>
          <p:nvPr/>
        </p:nvGrpSpPr>
        <p:grpSpPr bwMode="auto">
          <a:xfrm>
            <a:off x="3275013" y="2176463"/>
            <a:ext cx="3381375" cy="1143000"/>
            <a:chOff x="1063" y="1674"/>
            <a:chExt cx="781" cy="173"/>
          </a:xfrm>
        </p:grpSpPr>
        <p:sp>
          <p:nvSpPr>
            <p:cNvPr id="41" name="Oval 15"/>
            <p:cNvSpPr>
              <a:spLocks noChangeArrowheads="1"/>
            </p:cNvSpPr>
            <p:nvPr/>
          </p:nvSpPr>
          <p:spPr bwMode="auto">
            <a:xfrm>
              <a:off x="1063" y="1674"/>
              <a:ext cx="781" cy="173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1082" y="1718"/>
              <a:ext cx="72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200" b="1" dirty="0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lang="ru-RU" sz="3200" b="1" dirty="0">
                  <a:solidFill>
                    <a:srgbClr val="000000"/>
                  </a:solidFill>
                  <a:cs typeface="Times New Roman" pitchFamily="18" charset="0"/>
                </a:rPr>
                <a:t>4 402 780 219,13</a:t>
              </a:r>
              <a:endParaRPr lang="ru-RU" sz="3200" b="1" dirty="0">
                <a:solidFill>
                  <a:srgbClr val="000000"/>
                </a:solidFill>
                <a:latin typeface="Arial" charset="0"/>
              </a:endParaRPr>
            </a:p>
            <a:p>
              <a:pPr>
                <a:defRPr/>
              </a:pPr>
              <a:endParaRPr lang="ru-RU" sz="3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0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31143" y="311727"/>
            <a:ext cx="9094886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Исполнение расходной части бюджета города за                 9 месяцев 2017 года в разрезе экономических статей, руб.</a:t>
            </a:r>
            <a:endParaRPr lang="ru-RU" sz="3000" dirty="0">
              <a:solidFill>
                <a:srgbClr val="333399"/>
              </a:solidFill>
            </a:endParaRPr>
          </a:p>
        </p:txBody>
      </p:sp>
      <p:graphicFrame>
        <p:nvGraphicFramePr>
          <p:cNvPr id="29709" name="Объект 1"/>
          <p:cNvGraphicFramePr>
            <a:graphicFrameLocks/>
          </p:cNvGraphicFramePr>
          <p:nvPr/>
        </p:nvGraphicFramePr>
        <p:xfrm>
          <a:off x="-2552700" y="1790700"/>
          <a:ext cx="14849475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4" name="Диаграмма" r:id="rId7" imgW="11601399" imgH="1971810" progId="Excel.Chart.8">
                  <p:embed/>
                </p:oleObj>
              </mc:Choice>
              <mc:Fallback>
                <p:oleObj name="Диаграмма" r:id="rId7" imgW="11601399" imgH="197181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52700" y="1790700"/>
                        <a:ext cx="14849475" cy="252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265907" y="5044281"/>
            <a:ext cx="222250" cy="277813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>
              <a:solidFill>
                <a:srgbClr val="333399"/>
              </a:solidFill>
              <a:effectLst/>
              <a:latin typeface="Times New Roman" pitchFamily="18" charset="0"/>
            </a:endParaRPr>
          </a:p>
        </p:txBody>
      </p:sp>
      <p:sp>
        <p:nvSpPr>
          <p:cNvPr id="29711" name="Text Box 14"/>
          <p:cNvSpPr txBox="1">
            <a:spLocks noChangeArrowheads="1"/>
          </p:cNvSpPr>
          <p:nvPr/>
        </p:nvSpPr>
        <p:spPr bwMode="auto">
          <a:xfrm>
            <a:off x="534988" y="5072063"/>
            <a:ext cx="39528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Оплата труда и начисления на выплаты по оплате труда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623 672 171,52 (14,2%)</a:t>
            </a:r>
          </a:p>
        </p:txBody>
      </p:sp>
      <p:sp>
        <p:nvSpPr>
          <p:cNvPr id="29712" name="Text Box 6"/>
          <p:cNvSpPr txBox="1">
            <a:spLocks noChangeArrowheads="1"/>
          </p:cNvSpPr>
          <p:nvPr/>
        </p:nvSpPr>
        <p:spPr bwMode="auto">
          <a:xfrm rot="-5400000">
            <a:off x="265907" y="5704681"/>
            <a:ext cx="222250" cy="277813"/>
          </a:xfrm>
          <a:prstGeom prst="rect">
            <a:avLst/>
          </a:prstGeom>
          <a:solidFill>
            <a:srgbClr val="00FF00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3" name="Text Box 14"/>
          <p:cNvSpPr txBox="1">
            <a:spLocks noChangeArrowheads="1"/>
          </p:cNvSpPr>
          <p:nvPr/>
        </p:nvSpPr>
        <p:spPr bwMode="auto">
          <a:xfrm>
            <a:off x="538163" y="5670550"/>
            <a:ext cx="44862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Оплата работ услуг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463 560 761,89 (10,5%)</a:t>
            </a:r>
          </a:p>
        </p:txBody>
      </p:sp>
      <p:sp>
        <p:nvSpPr>
          <p:cNvPr id="29714" name="Text Box 6"/>
          <p:cNvSpPr txBox="1">
            <a:spLocks noChangeArrowheads="1"/>
          </p:cNvSpPr>
          <p:nvPr/>
        </p:nvSpPr>
        <p:spPr bwMode="auto">
          <a:xfrm rot="-5400000">
            <a:off x="265907" y="6082506"/>
            <a:ext cx="222250" cy="277813"/>
          </a:xfrm>
          <a:prstGeom prst="rect">
            <a:avLst/>
          </a:prstGeom>
          <a:solidFill>
            <a:srgbClr val="0000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5" name="Text Box 14"/>
          <p:cNvSpPr txBox="1">
            <a:spLocks noChangeArrowheads="1"/>
          </p:cNvSpPr>
          <p:nvPr/>
        </p:nvSpPr>
        <p:spPr bwMode="auto">
          <a:xfrm>
            <a:off x="534988" y="6065838"/>
            <a:ext cx="534828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перечисления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3 023 247 277,9 (68,7%)</a:t>
            </a:r>
          </a:p>
        </p:txBody>
      </p:sp>
      <p:sp>
        <p:nvSpPr>
          <p:cNvPr id="29716" name="Text Box 6"/>
          <p:cNvSpPr txBox="1">
            <a:spLocks noChangeArrowheads="1"/>
          </p:cNvSpPr>
          <p:nvPr/>
        </p:nvSpPr>
        <p:spPr bwMode="auto">
          <a:xfrm rot="-5400000">
            <a:off x="280194" y="6465094"/>
            <a:ext cx="222250" cy="277812"/>
          </a:xfrm>
          <a:prstGeom prst="rect">
            <a:avLst/>
          </a:prstGeom>
          <a:solidFill>
            <a:srgbClr val="9966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7" name="Text Box 14"/>
          <p:cNvSpPr txBox="1">
            <a:spLocks noChangeArrowheads="1"/>
          </p:cNvSpPr>
          <p:nvPr/>
        </p:nvSpPr>
        <p:spPr bwMode="auto">
          <a:xfrm>
            <a:off x="571500" y="6448425"/>
            <a:ext cx="49704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Социальное обеспечение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62 757 353,65 (1,4%)</a:t>
            </a:r>
          </a:p>
        </p:txBody>
      </p:sp>
      <p:sp>
        <p:nvSpPr>
          <p:cNvPr id="29718" name="Text Box 6"/>
          <p:cNvSpPr txBox="1">
            <a:spLocks noChangeArrowheads="1"/>
          </p:cNvSpPr>
          <p:nvPr/>
        </p:nvSpPr>
        <p:spPr bwMode="auto">
          <a:xfrm rot="-5400000">
            <a:off x="5911057" y="5117306"/>
            <a:ext cx="222250" cy="277813"/>
          </a:xfrm>
          <a:prstGeom prst="rect">
            <a:avLst/>
          </a:prstGeom>
          <a:solidFill>
            <a:srgbClr val="D60093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19" name="Text Box 14"/>
          <p:cNvSpPr txBox="1">
            <a:spLocks noChangeArrowheads="1"/>
          </p:cNvSpPr>
          <p:nvPr/>
        </p:nvSpPr>
        <p:spPr bwMode="auto">
          <a:xfrm>
            <a:off x="6184900" y="5072063"/>
            <a:ext cx="38036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Прочие расходы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22 560 489,67 (0,5</a:t>
            </a:r>
            <a:r>
              <a:rPr lang="ru-RU" altLang="ru-RU" sz="19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9720" name="Text Box 6"/>
          <p:cNvSpPr txBox="1">
            <a:spLocks noChangeArrowheads="1"/>
          </p:cNvSpPr>
          <p:nvPr/>
        </p:nvSpPr>
        <p:spPr bwMode="auto">
          <a:xfrm rot="-5400000">
            <a:off x="5910263" y="5511800"/>
            <a:ext cx="223837" cy="277813"/>
          </a:xfrm>
          <a:prstGeom prst="rect">
            <a:avLst/>
          </a:prstGeom>
          <a:solidFill>
            <a:srgbClr val="00FF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21" name="Text Box 14"/>
          <p:cNvSpPr txBox="1">
            <a:spLocks noChangeArrowheads="1"/>
          </p:cNvSpPr>
          <p:nvPr/>
        </p:nvSpPr>
        <p:spPr bwMode="auto">
          <a:xfrm>
            <a:off x="6232525" y="5440363"/>
            <a:ext cx="36512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Увеличение стоимости основных средств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196 541 169,77 (4,5%)</a:t>
            </a:r>
          </a:p>
        </p:txBody>
      </p:sp>
      <p:sp>
        <p:nvSpPr>
          <p:cNvPr id="29722" name="Text Box 6"/>
          <p:cNvSpPr txBox="1">
            <a:spLocks noChangeArrowheads="1"/>
          </p:cNvSpPr>
          <p:nvPr/>
        </p:nvSpPr>
        <p:spPr bwMode="auto">
          <a:xfrm rot="-5400000">
            <a:off x="5911057" y="6158706"/>
            <a:ext cx="222250" cy="277813"/>
          </a:xfrm>
          <a:prstGeom prst="rect">
            <a:avLst/>
          </a:prstGeom>
          <a:solidFill>
            <a:srgbClr val="990033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9723" name="Text Box 14"/>
          <p:cNvSpPr txBox="1">
            <a:spLocks noChangeArrowheads="1"/>
          </p:cNvSpPr>
          <p:nvPr/>
        </p:nvSpPr>
        <p:spPr bwMode="auto">
          <a:xfrm>
            <a:off x="6261100" y="6065838"/>
            <a:ext cx="3644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Увеличение стоимости материальных запасов  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10 440 994,73 (0,2%)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0"/>
            <a:ext cx="99182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072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072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07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88654" y="398463"/>
            <a:ext cx="7776864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Times New Roman" pitchFamily="18" charset="0"/>
              </a:rPr>
              <a:t>«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ea typeface="+mj-ea"/>
                <a:cs typeface="Times New Roman" pitchFamily="18" charset="0"/>
              </a:rPr>
              <a:t>Программная» структура расходов бюджета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ea typeface="+mj-ea"/>
                <a:cs typeface="Times New Roman" pitchFamily="18" charset="0"/>
              </a:rPr>
              <a:t>за 9 месяцев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ea typeface="+mj-ea"/>
                <a:cs typeface="Times New Roman" pitchFamily="18" charset="0"/>
              </a:rPr>
              <a:t>2017 года, руб.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8738" y="1373188"/>
          <a:ext cx="9632950" cy="5364166"/>
        </p:xfrm>
        <a:graphic>
          <a:graphicData uri="http://schemas.openxmlformats.org/drawingml/2006/table">
            <a:tbl>
              <a:tblPr/>
              <a:tblGrid>
                <a:gridCol w="5614248"/>
                <a:gridCol w="1511989"/>
                <a:gridCol w="1282722"/>
                <a:gridCol w="1223991"/>
              </a:tblGrid>
              <a:tr h="155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Наименование 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уточненный план год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исполнение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% исполнения к году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"Развитие образования и молодёжной политики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3 328 196 453,00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2 283 698 677,26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68,6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"Дополнительные меры социальной поддержки отдельных категорий граждан города Нефтеюганска с 2016 по 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113 952 142,85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80 271 744,12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70,4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8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"Доступная среда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1 509 419,00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260 000,00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17,2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"Развитие сферы культуры города Нефтеюганска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483 609 138,00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356 792 956,89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73,8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Муниципальная программа "Развитие физической культуры и спорта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495 622 508,00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370 399 752,57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74,7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"Обеспечение доступным и комфортным жильем жителей города Нефтеюганска в 2014-2020 годах"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284 646 659,09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164 775 088,53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57,9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"Развитие жилищно-коммунального комплекса в городе Нефтеюганске в 2014-2020 годах"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653 058 816,00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263 329 015,44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40,3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0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"Профилактика правонарушений в сфере общественного порядка, безопасности дорожного движения, пропаганда здорового образа жизни (профилактика наркомании, токсикомании и алкоголизма)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8 188 850,00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493 384,87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6,0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73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Муниципальная программа "Защита населения и территории от чрезвычайных ситуаций, обеспечение первичных мер пожарной безопасности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23 765 852,00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10 205 498,23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42,9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"Социально - экономическое развитие города Нефтеюганска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410 660 420,00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287 603 396,78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70,0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Муниципальная программа "Развитие транспортной системы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543 972 226,00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353 914 224,89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65,1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"Управление муниципальными финансами города Нефтеюганска в 2014-2020 годах"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58 394 700,00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43 048 750,95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73,7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Муниципальная программа "Управление муниципальным имуществом города Нефтеюганска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74 575 403,00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50 888 000,34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68,2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3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Муниципальная программа "Профилактика экстремизма, гармонизация межэтнических и межкультурных отношений в городе Нефтеюганске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705 400,00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365 650,00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51,8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73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Муниципальная программа "Поддержка социально ориентированных некоммерческих организаций, осуществляющих деятельность в городе Нефтеюганске, на 2014-2020 годы"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4 333 200,00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3 659 800,00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84,5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9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Итого по программам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6 485 191 186,94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4 269 705 940,87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65,8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59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Непрограммные расходы</a:t>
                      </a:r>
                    </a:p>
                  </a:txBody>
                  <a:tcPr marL="3503" marR="3503" marT="35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155 521 257,00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133 074 278,26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85,6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6 640 712 443,94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4 402 780 219,13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66,3</a:t>
                      </a:r>
                    </a:p>
                  </a:txBody>
                  <a:tcPr marL="3503" marR="3503" marT="35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56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4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1753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4938" y="437356"/>
            <a:ext cx="98139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в рамках муниципальных программ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9 месяцев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2017 года, руб.</a:t>
            </a:r>
            <a:endParaRPr lang="ru-RU" sz="3000" dirty="0"/>
          </a:p>
        </p:txBody>
      </p:sp>
      <p:pic>
        <p:nvPicPr>
          <p:cNvPr id="31757" name="Picture 4" descr="Дефицит госбюджета в ноябре - 167 млн. латов :: Балтийский курс новости и аналитик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981075"/>
            <a:ext cx="1849438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34938" y="2093913"/>
          <a:ext cx="5051425" cy="4359273"/>
        </p:xfrm>
        <a:graphic>
          <a:graphicData uri="http://schemas.openxmlformats.org/drawingml/2006/table">
            <a:tbl>
              <a:tblPr/>
              <a:tblGrid>
                <a:gridCol w="3089871"/>
                <a:gridCol w="1961554"/>
              </a:tblGrid>
              <a:tr h="2770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7833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- всего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4 402 780 219,13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60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75746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4 269 705 940,87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непрограммную деятельность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133 074 278,26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781" name="Объект 1"/>
          <p:cNvGraphicFramePr>
            <a:graphicFrameLocks/>
          </p:cNvGraphicFramePr>
          <p:nvPr/>
        </p:nvGraphicFramePr>
        <p:xfrm>
          <a:off x="5191125" y="2133600"/>
          <a:ext cx="5953125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9" name="Диаграмма" r:id="rId8" imgW="9753690" imgH="2819340" progId="Excel.Chart.8">
                  <p:embed/>
                </p:oleObj>
              </mc:Choice>
              <mc:Fallback>
                <p:oleObj name="Диаграмма" r:id="rId8" imgW="9753690" imgH="281934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25" y="2133600"/>
                        <a:ext cx="5953125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5562600" y="5781675"/>
            <a:ext cx="500063" cy="261938"/>
          </a:xfrm>
          <a:prstGeom prst="flowChartProcess">
            <a:avLst/>
          </a:prstGeom>
          <a:gradFill rotWithShape="1">
            <a:gsLst>
              <a:gs pos="15000">
                <a:srgbClr val="FFFF99"/>
              </a:gs>
              <a:gs pos="100000">
                <a:schemeClr val="bg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6089650" y="5646738"/>
            <a:ext cx="3824288" cy="528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Расходы на реализацию муниципальных программ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>
            <a:off x="5562600" y="6421438"/>
            <a:ext cx="500063" cy="260350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161088" y="6410325"/>
            <a:ext cx="3379787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Непрограммные расходы</a:t>
            </a:r>
          </a:p>
        </p:txBody>
      </p:sp>
      <p:grpSp>
        <p:nvGrpSpPr>
          <p:cNvPr id="31786" name="Group 7"/>
          <p:cNvGrpSpPr>
            <a:grpSpLocks/>
          </p:cNvGrpSpPr>
          <p:nvPr/>
        </p:nvGrpSpPr>
        <p:grpSpPr bwMode="auto">
          <a:xfrm>
            <a:off x="6346825" y="3068638"/>
            <a:ext cx="3013075" cy="650875"/>
            <a:chOff x="1211" y="2108"/>
            <a:chExt cx="868" cy="204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237" y="2108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1211" y="2152"/>
              <a:ext cx="86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2000" b="1" dirty="0" smtClean="0">
                  <a:latin typeface="Times New Roman" pitchFamily="18" charset="0"/>
                </a:rPr>
                <a:t>4 402 780 219,13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4" y="-1"/>
            <a:ext cx="9938893" cy="70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1469" y="548680"/>
            <a:ext cx="9447013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Объем муниципального долга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9 месяцев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2017 года, руб.</a:t>
            </a:r>
            <a:endParaRPr lang="ru-RU" sz="3000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033838" y="1773238"/>
          <a:ext cx="5400676" cy="1903414"/>
        </p:xfrm>
        <a:graphic>
          <a:graphicData uri="http://schemas.openxmlformats.org/drawingml/2006/table">
            <a:tbl>
              <a:tblPr/>
              <a:tblGrid>
                <a:gridCol w="2160270"/>
                <a:gridCol w="1656208"/>
                <a:gridCol w="1584198"/>
              </a:tblGrid>
              <a:tr h="26410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36235">
                <a:tc vMerge="1">
                  <a:txBody>
                    <a:bodyPr/>
                    <a:lstStyle/>
                    <a:p>
                      <a:pPr algn="l" fontAlgn="b"/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3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на начало отчетного периода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на конец отчетного периода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362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Предоставление муниципальной гарантии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</a:endParaRPr>
                    </a:p>
                  </a:txBody>
                  <a:tcPr marL="9525" marR="9525" marT="951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362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Кредиты кредитных организаций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1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06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1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pic>
        <p:nvPicPr>
          <p:cNvPr id="32803" name="Picture 2" descr="http://brusexpo.ru/image/566af4f4c0924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341438"/>
            <a:ext cx="3441700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200472" y="4724400"/>
            <a:ext cx="9433047" cy="187220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2807" name="Text Box 14"/>
          <p:cNvSpPr txBox="1">
            <a:spLocks noChangeArrowheads="1"/>
          </p:cNvSpPr>
          <p:nvPr/>
        </p:nvSpPr>
        <p:spPr bwMode="auto">
          <a:xfrm>
            <a:off x="320675" y="5087938"/>
            <a:ext cx="91694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ru-RU" altLang="ru-RU" sz="1800" b="1">
                <a:effectLst/>
                <a:latin typeface="Times New Roman" pitchFamily="18" charset="0"/>
                <a:cs typeface="Times New Roman" pitchFamily="18" charset="0"/>
              </a:rPr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  <a:r>
              <a:rPr lang="ru-RU" altLang="ru-RU" sz="1800" b="1">
                <a:effectLst/>
                <a:latin typeface="Times New Roman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195" y="567710"/>
            <a:ext cx="970609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КОНТАКТНАЯ ИНФОРМАЦИЯ:</a:t>
            </a:r>
            <a:endParaRPr lang="ru-RU" sz="3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85938" y="3777981"/>
            <a:ext cx="7200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Департамент финансов администрации города Нефтеюганска</a:t>
            </a:r>
            <a:endParaRPr lang="ru-RU" sz="3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786" y="5468287"/>
            <a:ext cx="51863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 микрорайон, дом 25, г. Нефтеюганск,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Ханты-Мансийский автономный округ-Югра (Тюменская область), 626430 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22552" y="5445224"/>
            <a:ext cx="3983831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Телефон: (3463) 23-70-60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Факс: (3463) 23-77-74</a:t>
            </a:r>
          </a:p>
          <a:p>
            <a:pPr algn="l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E-mail</a:t>
            </a: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: </a:t>
            </a:r>
            <a:r>
              <a:rPr lang="en-US" sz="2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depfin@admugansk.ru</a:t>
            </a:r>
            <a:endParaRPr lang="ru-RU" sz="200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3808" name="Picture 12" descr="Фото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8" y="1085850"/>
            <a:ext cx="47545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15" y="0"/>
            <a:ext cx="9993058" cy="70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5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34826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33803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3804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482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61913"/>
            <a:ext cx="50006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613" y="0"/>
            <a:ext cx="9070975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1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500063"/>
            <a:ext cx="9186862" cy="5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2" name="Picture 2" descr="C:\Users\KolesnikovaEV\Desktop\мое\Виды города\IMG_935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6738"/>
            <a:ext cx="9979025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5680"/>
            <a:ext cx="10067255" cy="69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4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0492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5" y="1684338"/>
            <a:ext cx="20637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-23813" y="354013"/>
            <a:ext cx="9993313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характеристики бюджета города Нефтеюганска за 9 месяцев 2017 года, руб.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1074738" y="1543050"/>
            <a:ext cx="577850" cy="661988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0495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8" y="3394075"/>
            <a:ext cx="2063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трелка вниз 19"/>
          <p:cNvSpPr/>
          <p:nvPr/>
        </p:nvSpPr>
        <p:spPr>
          <a:xfrm rot="10800000">
            <a:off x="1047750" y="3122613"/>
            <a:ext cx="574675" cy="666750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0497" name="Picture 14" descr="http://i.favito.net/2013/09/21/109672/109672_1379741777_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4941888"/>
            <a:ext cx="16637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/>
        </p:nvGraphicFramePr>
        <p:xfrm>
          <a:off x="3155975" y="1292224"/>
          <a:ext cx="6604000" cy="5377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128"/>
            <a:ext cx="9906000" cy="689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150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20750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109559" y="298648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доходов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9 месяцев 2016 – 2017 гг., руб.</a:t>
            </a:r>
            <a:endParaRPr lang="ru-RU" sz="3200" dirty="0"/>
          </a:p>
        </p:txBody>
      </p:sp>
      <p:graphicFrame>
        <p:nvGraphicFramePr>
          <p:cNvPr id="21516" name="Объект 1"/>
          <p:cNvGraphicFramePr>
            <a:graphicFrameLocks noChangeAspect="1"/>
          </p:cNvGraphicFramePr>
          <p:nvPr/>
        </p:nvGraphicFramePr>
        <p:xfrm>
          <a:off x="209550" y="1492250"/>
          <a:ext cx="9586913" cy="431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Лист" r:id="rId7" imgW="6114999" imgH="1485810" progId="Excel.Sheet.8">
                  <p:embed/>
                </p:oleObj>
              </mc:Choice>
              <mc:Fallback>
                <p:oleObj name="Лист" r:id="rId7" imgW="6114999" imgH="1485810" progId="Excel.Sheet.8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492250"/>
                        <a:ext cx="9586913" cy="431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350044" y="5364164"/>
            <a:ext cx="173037" cy="708025"/>
          </a:xfrm>
          <a:prstGeom prst="flowChartProcess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  <a:bevelB w="152400" h="50800" prst="softRound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50888" y="5364163"/>
            <a:ext cx="27574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Исполнение  9 месяцев 2016 года</a:t>
            </a:r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 rot="16200000">
            <a:off x="350837" y="5922962"/>
            <a:ext cx="173038" cy="706438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16200000">
            <a:off x="-289718" y="2089944"/>
            <a:ext cx="2338387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1 309 331 631,73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16200000">
            <a:off x="728663" y="2089150"/>
            <a:ext cx="23399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1 485 272 045,74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 rot="16200000">
            <a:off x="2963863" y="2089150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324 962 070,51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6200000">
            <a:off x="4030663" y="2089150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319 567 081,07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6200000">
            <a:off x="5975351" y="2201862"/>
            <a:ext cx="24495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3 152 203 928,38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7023100" y="2201863"/>
            <a:ext cx="23383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2325">
              <a:defRPr/>
            </a:pPr>
            <a:r>
              <a:rPr lang="ru-RU" sz="2400" b="1" dirty="0">
                <a:solidFill>
                  <a:schemeClr val="tx1"/>
                </a:solidFill>
              </a:rPr>
              <a:t>3 009 133 686,75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38538" y="5349875"/>
          <a:ext cx="6215063" cy="1308102"/>
        </p:xfrm>
        <a:graphic>
          <a:graphicData uri="http://schemas.openxmlformats.org/drawingml/2006/table">
            <a:tbl>
              <a:tblPr/>
              <a:tblGrid>
                <a:gridCol w="1928813"/>
                <a:gridCol w="1571625"/>
                <a:gridCol w="1571625"/>
                <a:gridCol w="1143000"/>
              </a:tblGrid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месяцев 2016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месяцев 2017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Отклонение 2017/2016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9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1 309 331 631,73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1 485 272 045,74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175 940 414,01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324 962 070,51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319 567 081,07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-5 394 989,44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3 152 203 928,38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3 009 133 686,75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-143 070 241,63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765175" y="6008688"/>
            <a:ext cx="27574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Исполнение 9 месяцев 2017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253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500" y="396875"/>
            <a:ext cx="977753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доходов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9 месяцев 2017 года, руб.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5138" y="5603521"/>
            <a:ext cx="2834653" cy="1005619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56856" y="5579864"/>
            <a:ext cx="2880320" cy="1029276"/>
          </a:xfrm>
          <a:prstGeom prst="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1468" y="5589240"/>
            <a:ext cx="2903339" cy="1080120"/>
          </a:xfrm>
          <a:prstGeom prst="rect">
            <a:avLst/>
          </a:prstGeom>
          <a:solidFill>
            <a:srgbClr val="99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2551" name="Text Box 14"/>
          <p:cNvSpPr txBox="1">
            <a:spLocks noChangeArrowheads="1"/>
          </p:cNvSpPr>
          <p:nvPr/>
        </p:nvSpPr>
        <p:spPr bwMode="auto">
          <a:xfrm>
            <a:off x="6805613" y="5605463"/>
            <a:ext cx="291623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НАЛОГОВЫЕ ДОХОДЫ                          1 485 272 045,74 (30,9%)</a:t>
            </a:r>
          </a:p>
        </p:txBody>
      </p:sp>
      <p:sp>
        <p:nvSpPr>
          <p:cNvPr id="22552" name="Text Box 14"/>
          <p:cNvSpPr txBox="1">
            <a:spLocks noChangeArrowheads="1"/>
          </p:cNvSpPr>
          <p:nvPr/>
        </p:nvSpPr>
        <p:spPr bwMode="auto">
          <a:xfrm>
            <a:off x="3808413" y="5651500"/>
            <a:ext cx="255428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НЕНАЛОГОВЫЕ ДОХОДЫ                  319 567 081,07 (6,6%)</a:t>
            </a:r>
          </a:p>
        </p:txBody>
      </p:sp>
      <p:sp>
        <p:nvSpPr>
          <p:cNvPr id="22553" name="Text Box 14"/>
          <p:cNvSpPr txBox="1">
            <a:spLocks noChangeArrowheads="1"/>
          </p:cNvSpPr>
          <p:nvPr/>
        </p:nvSpPr>
        <p:spPr bwMode="auto">
          <a:xfrm>
            <a:off x="300038" y="5649913"/>
            <a:ext cx="29241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БЕЗВОЗМЕЗДНЫЕ ПОСТУПЛЕНИЯ                   3 009 133 686,75 (62,5%)</a:t>
            </a:r>
          </a:p>
        </p:txBody>
      </p:sp>
      <p:graphicFrame>
        <p:nvGraphicFramePr>
          <p:cNvPr id="22554" name="Объект 1"/>
          <p:cNvGraphicFramePr>
            <a:graphicFrameLocks/>
          </p:cNvGraphicFramePr>
          <p:nvPr/>
        </p:nvGraphicFramePr>
        <p:xfrm>
          <a:off x="-808038" y="1298575"/>
          <a:ext cx="11090276" cy="407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Лист" r:id="rId7" imgW="9182089" imgH="1666980" progId="Excel.Sheet.8">
                  <p:embed/>
                </p:oleObj>
              </mc:Choice>
              <mc:Fallback>
                <p:oleObj name="Лист" r:id="rId7" imgW="9182089" imgH="166698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08038" y="1298575"/>
                        <a:ext cx="11090276" cy="407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55" name="Group 7"/>
          <p:cNvGrpSpPr>
            <a:grpSpLocks/>
          </p:cNvGrpSpPr>
          <p:nvPr/>
        </p:nvGrpSpPr>
        <p:grpSpPr bwMode="auto">
          <a:xfrm>
            <a:off x="2792413" y="2667000"/>
            <a:ext cx="3840162" cy="1076325"/>
            <a:chOff x="1088" y="1781"/>
            <a:chExt cx="830" cy="204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088" y="1805"/>
              <a:ext cx="83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4 813 972 813,56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7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355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57819" y="377131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Структура налоговых доходов за 9 месяцев 2017года, руб.</a:t>
            </a:r>
          </a:p>
        </p:txBody>
      </p:sp>
      <p:graphicFrame>
        <p:nvGraphicFramePr>
          <p:cNvPr id="23564" name="Объект 1"/>
          <p:cNvGraphicFramePr>
            <a:graphicFrameLocks/>
          </p:cNvGraphicFramePr>
          <p:nvPr/>
        </p:nvGraphicFramePr>
        <p:xfrm>
          <a:off x="-1588" y="1343025"/>
          <a:ext cx="9993313" cy="551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Лист" r:id="rId7" imgW="9172634" imgH="2924100" progId="Excel.Sheet.8">
                  <p:embed/>
                </p:oleObj>
              </mc:Choice>
              <mc:Fallback>
                <p:oleObj name="Лист" r:id="rId7" imgW="9172634" imgH="292410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8" y="1343025"/>
                        <a:ext cx="9993313" cy="551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65" name="Group 7"/>
          <p:cNvGrpSpPr>
            <a:grpSpLocks/>
          </p:cNvGrpSpPr>
          <p:nvPr/>
        </p:nvGrpSpPr>
        <p:grpSpPr bwMode="auto">
          <a:xfrm>
            <a:off x="3130550" y="3127375"/>
            <a:ext cx="4111625" cy="974725"/>
            <a:chOff x="1067" y="1791"/>
            <a:chExt cx="895" cy="204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097" y="179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1067" y="1821"/>
              <a:ext cx="89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1 485 272 045,74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7" y="0"/>
            <a:ext cx="9908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458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8" y="330080"/>
            <a:ext cx="98393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 Структура неналоговых доходов за 9 месяцев 2017 года, руб.</a:t>
            </a:r>
          </a:p>
        </p:txBody>
      </p:sp>
      <p:graphicFrame>
        <p:nvGraphicFramePr>
          <p:cNvPr id="24588" name="Объект 2"/>
          <p:cNvGraphicFramePr>
            <a:graphicFrameLocks/>
          </p:cNvGraphicFramePr>
          <p:nvPr/>
        </p:nvGraphicFramePr>
        <p:xfrm>
          <a:off x="152400" y="1341438"/>
          <a:ext cx="9718675" cy="547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Лист" r:id="rId7" imgW="9172634" imgH="3733830" progId="Excel.Sheet.8">
                  <p:embed/>
                </p:oleObj>
              </mc:Choice>
              <mc:Fallback>
                <p:oleObj name="Лист" r:id="rId7" imgW="9172634" imgH="3733830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341438"/>
                        <a:ext cx="9718675" cy="547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9" name="Group 7"/>
          <p:cNvGrpSpPr>
            <a:grpSpLocks/>
          </p:cNvGrpSpPr>
          <p:nvPr/>
        </p:nvGrpSpPr>
        <p:grpSpPr bwMode="auto">
          <a:xfrm>
            <a:off x="2795588" y="2852738"/>
            <a:ext cx="4392612" cy="1149350"/>
            <a:chOff x="1097" y="1744"/>
            <a:chExt cx="837" cy="204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1097" y="1744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1117" y="1795"/>
              <a:ext cx="817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latin typeface="Times New Roman" pitchFamily="18" charset="0"/>
                </a:rPr>
                <a:t>319 567 081,07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" y="-21432"/>
            <a:ext cx="9905604" cy="687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560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260920" y="501649"/>
            <a:ext cx="1027226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Безвозмездные поступления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9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месяцев 2017 года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руб.</a:t>
            </a:r>
          </a:p>
        </p:txBody>
      </p:sp>
      <p:sp>
        <p:nvSpPr>
          <p:cNvPr id="31" name="Прямоугольник 24"/>
          <p:cNvSpPr>
            <a:spLocks noChangeArrowheads="1"/>
          </p:cNvSpPr>
          <p:nvPr/>
        </p:nvSpPr>
        <p:spPr bwMode="auto">
          <a:xfrm rot="5400000">
            <a:off x="378620" y="3567906"/>
            <a:ext cx="4087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latin typeface="Times New Roman" pitchFamily="18" charset="0"/>
              </a:rPr>
              <a:t>3 009 133 686,75</a:t>
            </a:r>
          </a:p>
        </p:txBody>
      </p:sp>
      <p:pic>
        <p:nvPicPr>
          <p:cNvPr id="39" name="Picture 23" descr="C:\Users\OstaninaMN\Desktop\Презент годовая\картинки к годовой презентации\02defc562f0ae91d2449229c21a27f4a.jpg"/>
          <p:cNvPicPr>
            <a:picLocks noChangeAspect="1" noChangeArrowheads="1"/>
          </p:cNvPicPr>
          <p:nvPr/>
        </p:nvPicPr>
        <p:blipFill>
          <a:blip r:embed="rId6" cstate="email">
            <a:lum brigh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5624" y="2546514"/>
            <a:ext cx="3103480" cy="1792450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chemeClr val="bg1"/>
            </a:outerShdw>
            <a:softEdge rad="112500"/>
          </a:effectLst>
        </p:spPr>
      </p:pic>
      <p:sp>
        <p:nvSpPr>
          <p:cNvPr id="40" name="Стрелка вправо 39"/>
          <p:cNvSpPr/>
          <p:nvPr/>
        </p:nvSpPr>
        <p:spPr>
          <a:xfrm>
            <a:off x="2776843" y="1931236"/>
            <a:ext cx="3498544" cy="709528"/>
          </a:xfrm>
          <a:prstGeom prst="rightArrow">
            <a:avLst/>
          </a:prstGeom>
          <a:solidFill>
            <a:srgbClr val="9900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2690813" y="980728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Безвозмездные поступления из бюджета  автономного округа</a:t>
            </a:r>
          </a:p>
        </p:txBody>
      </p:sp>
      <p:graphicFrame>
        <p:nvGraphicFramePr>
          <p:cNvPr id="25619" name="Объект 1"/>
          <p:cNvGraphicFramePr>
            <a:graphicFrameLocks/>
          </p:cNvGraphicFramePr>
          <p:nvPr/>
        </p:nvGraphicFramePr>
        <p:xfrm>
          <a:off x="-1390650" y="-260350"/>
          <a:ext cx="3983038" cy="711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name="Лист" r:id="rId8" imgW="3933946" imgH="3066930" progId="Excel.Sheet.8">
                  <p:embed/>
                </p:oleObj>
              </mc:Choice>
              <mc:Fallback>
                <p:oleObj name="Лист" r:id="rId8" imgW="3933946" imgH="306693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390650" y="-260350"/>
                        <a:ext cx="3983038" cy="711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Прямоугольник 24"/>
          <p:cNvSpPr>
            <a:spLocks noChangeArrowheads="1"/>
          </p:cNvSpPr>
          <p:nvPr/>
        </p:nvSpPr>
        <p:spPr bwMode="auto">
          <a:xfrm>
            <a:off x="2592388" y="1470025"/>
            <a:ext cx="3668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9900CC"/>
                </a:solidFill>
                <a:latin typeface="Times New Roman" pitchFamily="18" charset="0"/>
              </a:rPr>
              <a:t>2 741 165 624,01</a:t>
            </a: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6465888" y="774700"/>
            <a:ext cx="3290887" cy="3563938"/>
          </a:xfrm>
          <a:prstGeom prst="triangle">
            <a:avLst>
              <a:gd name="adj" fmla="val 50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>
            <a:off x="8220481" y="1144185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25" name="Text Box 14"/>
          <p:cNvSpPr txBox="1">
            <a:spLocks noChangeArrowheads="1"/>
          </p:cNvSpPr>
          <p:nvPr/>
        </p:nvSpPr>
        <p:spPr bwMode="auto">
          <a:xfrm>
            <a:off x="8147050" y="1598613"/>
            <a:ext cx="173831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Субвенции             </a:t>
            </a:r>
            <a:r>
              <a:rPr lang="ru-RU" altLang="ru-RU" sz="1800" b="1">
                <a:effectLst/>
                <a:latin typeface="Times New Roman" pitchFamily="18" charset="0"/>
              </a:rPr>
              <a:t>1 885 739 127,81</a:t>
            </a: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6509550" y="2780747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3366CC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29" name="Text Box 14"/>
          <p:cNvSpPr txBox="1">
            <a:spLocks noChangeArrowheads="1"/>
          </p:cNvSpPr>
          <p:nvPr/>
        </p:nvSpPr>
        <p:spPr bwMode="auto">
          <a:xfrm>
            <a:off x="6477000" y="3148013"/>
            <a:ext cx="16589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Субсидии              </a:t>
            </a:r>
            <a:r>
              <a:rPr lang="ru-RU" altLang="ru-RU" sz="1900" b="1">
                <a:effectLst/>
                <a:latin typeface="Times New Roman" pitchFamily="18" charset="0"/>
              </a:rPr>
              <a:t>233 129 172,69</a:t>
            </a:r>
          </a:p>
        </p:txBody>
      </p:sp>
      <p:sp>
        <p:nvSpPr>
          <p:cNvPr id="61" name="AutoShape 11"/>
          <p:cNvSpPr>
            <a:spLocks noChangeArrowheads="1"/>
          </p:cNvSpPr>
          <p:nvPr/>
        </p:nvSpPr>
        <p:spPr bwMode="auto">
          <a:xfrm>
            <a:off x="8185824" y="2766459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33" name="Text Box 14"/>
          <p:cNvSpPr txBox="1">
            <a:spLocks noChangeArrowheads="1"/>
          </p:cNvSpPr>
          <p:nvPr/>
        </p:nvSpPr>
        <p:spPr bwMode="auto">
          <a:xfrm>
            <a:off x="8210550" y="2989263"/>
            <a:ext cx="158432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Иные межбюджетные трансферты          </a:t>
            </a:r>
            <a:r>
              <a:rPr lang="ru-RU" altLang="ru-RU" sz="2000" b="1">
                <a:effectLst/>
                <a:latin typeface="Times New Roman" pitchFamily="18" charset="0"/>
              </a:rPr>
              <a:t>11 887 423,51</a:t>
            </a:r>
          </a:p>
        </p:txBody>
      </p:sp>
      <p:sp>
        <p:nvSpPr>
          <p:cNvPr id="57" name="AutoShape 11"/>
          <p:cNvSpPr>
            <a:spLocks noChangeArrowheads="1"/>
          </p:cNvSpPr>
          <p:nvPr/>
        </p:nvSpPr>
        <p:spPr bwMode="auto">
          <a:xfrm>
            <a:off x="6519570" y="1156180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>
              <a:defRPr/>
            </a:pPr>
            <a:endParaRPr lang="ru-RU" sz="9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5637" name="Text Box 14"/>
          <p:cNvSpPr txBox="1">
            <a:spLocks noChangeArrowheads="1"/>
          </p:cNvSpPr>
          <p:nvPr/>
        </p:nvSpPr>
        <p:spPr bwMode="auto">
          <a:xfrm>
            <a:off x="6529388" y="1627188"/>
            <a:ext cx="15636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Дотации           </a:t>
            </a:r>
            <a:r>
              <a:rPr lang="ru-RU" altLang="ru-RU" sz="2000" b="1">
                <a:effectLst/>
                <a:latin typeface="Times New Roman" pitchFamily="18" charset="0"/>
              </a:rPr>
              <a:t>610 409 900</a:t>
            </a:r>
          </a:p>
        </p:txBody>
      </p:sp>
      <p:sp>
        <p:nvSpPr>
          <p:cNvPr id="62" name="TextBox 9"/>
          <p:cNvSpPr txBox="1">
            <a:spLocks noChangeArrowheads="1"/>
          </p:cNvSpPr>
          <p:nvPr/>
        </p:nvSpPr>
        <p:spPr bwMode="auto">
          <a:xfrm>
            <a:off x="2740819" y="4446856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Безвозмездные поступления ООО «РН-Юганскнефтегаз»</a:t>
            </a:r>
          </a:p>
        </p:txBody>
      </p:sp>
      <p:sp>
        <p:nvSpPr>
          <p:cNvPr id="63" name="Стрелка вправо 62"/>
          <p:cNvSpPr/>
          <p:nvPr/>
        </p:nvSpPr>
        <p:spPr>
          <a:xfrm>
            <a:off x="2832407" y="5410463"/>
            <a:ext cx="3498544" cy="709528"/>
          </a:xfrm>
          <a:prstGeom prst="rightArrow">
            <a:avLst/>
          </a:prstGeom>
          <a:solidFill>
            <a:srgbClr val="339966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4" name="Прямоугольник 24"/>
          <p:cNvSpPr>
            <a:spLocks noChangeArrowheads="1"/>
          </p:cNvSpPr>
          <p:nvPr/>
        </p:nvSpPr>
        <p:spPr bwMode="auto">
          <a:xfrm>
            <a:off x="2789238" y="4992688"/>
            <a:ext cx="3498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339966"/>
                </a:solidFill>
                <a:latin typeface="Times New Roman" pitchFamily="18" charset="0"/>
              </a:rPr>
              <a:t>290 041 500</a:t>
            </a:r>
          </a:p>
        </p:txBody>
      </p:sp>
      <p:pic>
        <p:nvPicPr>
          <p:cNvPr id="25645" name="Picture 5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850" y="4437063"/>
            <a:ext cx="329247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авая фигурная скобка 2"/>
          <p:cNvSpPr/>
          <p:nvPr/>
        </p:nvSpPr>
        <p:spPr>
          <a:xfrm>
            <a:off x="1497013" y="2208213"/>
            <a:ext cx="520700" cy="3705225"/>
          </a:xfrm>
          <a:prstGeom prst="rightBrace">
            <a:avLst>
              <a:gd name="adj1" fmla="val 8333"/>
              <a:gd name="adj2" fmla="val 5051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0800000">
            <a:off x="2144688" y="6580098"/>
            <a:ext cx="4275162" cy="227282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2120107" y="6122144"/>
            <a:ext cx="4409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i="1" dirty="0">
                <a:solidFill>
                  <a:schemeClr val="tx1"/>
                </a:solidFill>
                <a:effectLst/>
                <a:cs typeface="Times New Roman" pitchFamily="18" charset="0"/>
              </a:rPr>
              <a:t>Возврат остатков субсидий и субвенций в бюджет Ханты-Мансийского автономного округа  22 073 437,26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241" y="9376"/>
            <a:ext cx="9905604" cy="69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662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663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-20241" y="494159"/>
            <a:ext cx="988536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расходов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9 месяцев 2016 – 2017 гг., руб.</a:t>
            </a:r>
            <a:endParaRPr lang="ru-RU" sz="3200" dirty="0"/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254125" y="5934075"/>
          <a:ext cx="8523289" cy="846137"/>
        </p:xfrm>
        <a:graphic>
          <a:graphicData uri="http://schemas.openxmlformats.org/drawingml/2006/table">
            <a:tbl>
              <a:tblPr/>
              <a:tblGrid>
                <a:gridCol w="1322611"/>
                <a:gridCol w="2376264"/>
                <a:gridCol w="2448183"/>
                <a:gridCol w="2376231"/>
              </a:tblGrid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9 месяцев 2016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9 месяцев 2017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Отклонение 2017/2016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7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>
                          <a:latin typeface="Times New Roman"/>
                        </a:rPr>
                        <a:t>План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4 968 284 519,40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4 856 604 870,94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-111 679 648,46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Исполнение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4 411 270 422,35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4 402 780 219,13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-8 490 203,22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AutoShape 10"/>
          <p:cNvSpPr>
            <a:spLocks noChangeArrowheads="1"/>
          </p:cNvSpPr>
          <p:nvPr/>
        </p:nvSpPr>
        <p:spPr bwMode="auto">
          <a:xfrm rot="16200000">
            <a:off x="338932" y="6065044"/>
            <a:ext cx="173037" cy="708025"/>
          </a:xfrm>
          <a:prstGeom prst="flowChartProcess">
            <a:avLst/>
          </a:prstGeom>
          <a:solidFill>
            <a:srgbClr val="9A9964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5" name="AutoShape 10"/>
          <p:cNvSpPr>
            <a:spLocks noChangeArrowheads="1"/>
          </p:cNvSpPr>
          <p:nvPr/>
        </p:nvSpPr>
        <p:spPr bwMode="auto">
          <a:xfrm rot="16200000">
            <a:off x="338932" y="6377781"/>
            <a:ext cx="173038" cy="708025"/>
          </a:xfrm>
          <a:prstGeom prst="flowChartProcess">
            <a:avLst/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26660" name="Объект 4"/>
          <p:cNvGraphicFramePr>
            <a:graphicFrameLocks noChangeAspect="1"/>
          </p:cNvGraphicFramePr>
          <p:nvPr/>
        </p:nvGraphicFramePr>
        <p:xfrm>
          <a:off x="322263" y="1268413"/>
          <a:ext cx="8916987" cy="357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name="Лист" r:id="rId7" imgW="6696055" imgH="1438290" progId="Excel.Sheet.8">
                  <p:embed/>
                </p:oleObj>
              </mc:Choice>
              <mc:Fallback>
                <p:oleObj name="Лист" r:id="rId7" imgW="6696055" imgH="1438290" progId="Excel.Sheet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268413"/>
                        <a:ext cx="8916987" cy="357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равая фигурная скобка 45"/>
          <p:cNvSpPr/>
          <p:nvPr/>
        </p:nvSpPr>
        <p:spPr bwMode="auto">
          <a:xfrm rot="5400000">
            <a:off x="2316957" y="3075781"/>
            <a:ext cx="233362" cy="392747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 noProof="1"/>
          </a:p>
        </p:txBody>
      </p:sp>
      <p:sp>
        <p:nvSpPr>
          <p:cNvPr id="47" name="Правая фигурная скобка 46"/>
          <p:cNvSpPr/>
          <p:nvPr/>
        </p:nvSpPr>
        <p:spPr bwMode="auto">
          <a:xfrm rot="5400000">
            <a:off x="7013576" y="3059112"/>
            <a:ext cx="171450" cy="398462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ru-RU" noProof="1"/>
          </a:p>
        </p:txBody>
      </p:sp>
      <p:sp>
        <p:nvSpPr>
          <p:cNvPr id="48" name="Прямоугольник 47"/>
          <p:cNvSpPr/>
          <p:nvPr/>
        </p:nvSpPr>
        <p:spPr>
          <a:xfrm>
            <a:off x="927100" y="5241925"/>
            <a:ext cx="29797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9 месяцев 2016 года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941888" y="5241925"/>
            <a:ext cx="42386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9 месяцев 2017 года</a:t>
            </a: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412750" y="2001838"/>
            <a:ext cx="2362200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/>
                </a:solidFill>
              </a:rPr>
              <a:t>4 968 284 519,40</a:t>
            </a:r>
          </a:p>
        </p:txBody>
      </p:sp>
      <p:sp>
        <p:nvSpPr>
          <p:cNvPr id="53" name="Text Box 30"/>
          <p:cNvSpPr txBox="1">
            <a:spLocks noChangeArrowheads="1"/>
          </p:cNvSpPr>
          <p:nvPr/>
        </p:nvSpPr>
        <p:spPr bwMode="auto">
          <a:xfrm>
            <a:off x="2433638" y="2465388"/>
            <a:ext cx="2530475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/>
                </a:solidFill>
              </a:rPr>
              <a:t>4 411 270 422,35</a:t>
            </a:r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4737100" y="2128838"/>
            <a:ext cx="2427288" cy="404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/>
                </a:solidFill>
              </a:rPr>
              <a:t>4 856 604 870,94</a:t>
            </a:r>
          </a:p>
        </p:txBody>
      </p:sp>
      <p:sp>
        <p:nvSpPr>
          <p:cNvPr id="55" name="Text Box 30"/>
          <p:cNvSpPr txBox="1">
            <a:spLocks noChangeArrowheads="1"/>
          </p:cNvSpPr>
          <p:nvPr/>
        </p:nvSpPr>
        <p:spPr bwMode="auto">
          <a:xfrm>
            <a:off x="6954838" y="2465388"/>
            <a:ext cx="2462212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/>
                </a:solidFill>
              </a:rPr>
              <a:t>4 402 780 219,13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5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>
              <a:solidFill>
                <a:srgbClr val="333399"/>
              </a:solidFill>
            </a:endParaRPr>
          </a:p>
        </p:txBody>
      </p:sp>
      <p:pic>
        <p:nvPicPr>
          <p:cNvPr id="2765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39688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27660" name="Объект 1"/>
          <p:cNvGraphicFramePr>
            <a:graphicFrameLocks/>
          </p:cNvGraphicFramePr>
          <p:nvPr/>
        </p:nvGraphicFramePr>
        <p:xfrm>
          <a:off x="-809625" y="1333500"/>
          <a:ext cx="13573125" cy="35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2" name="Диаграмма" r:id="rId7" imgW="9763145" imgH="1647810" progId="Excel.Chart.8">
                  <p:embed/>
                </p:oleObj>
              </mc:Choice>
              <mc:Fallback>
                <p:oleObj name="Диаграмма" r:id="rId7" imgW="9763145" imgH="164781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09625" y="1333500"/>
                        <a:ext cx="13573125" cy="355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4993482" y="4898231"/>
            <a:ext cx="222250" cy="277813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 dirty="0">
              <a:solidFill>
                <a:srgbClr val="333399"/>
              </a:solidFill>
              <a:effectLst/>
              <a:latin typeface="Times New Roman" pitchFamily="18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303838" y="4889500"/>
            <a:ext cx="3952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Образование  2 587 915 802,11 (58,8%)</a:t>
            </a:r>
          </a:p>
        </p:txBody>
      </p:sp>
      <p:sp>
        <p:nvSpPr>
          <p:cNvPr id="27663" name="Text Box 6"/>
          <p:cNvSpPr txBox="1">
            <a:spLocks noChangeArrowheads="1"/>
          </p:cNvSpPr>
          <p:nvPr/>
        </p:nvSpPr>
        <p:spPr bwMode="auto">
          <a:xfrm rot="-5400000">
            <a:off x="4993482" y="5177631"/>
            <a:ext cx="222250" cy="277813"/>
          </a:xfrm>
          <a:prstGeom prst="rect">
            <a:avLst/>
          </a:prstGeom>
          <a:solidFill>
            <a:srgbClr val="00FF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4" name="Text Box 14"/>
          <p:cNvSpPr txBox="1">
            <a:spLocks noChangeArrowheads="1"/>
          </p:cNvSpPr>
          <p:nvPr/>
        </p:nvSpPr>
        <p:spPr bwMode="auto">
          <a:xfrm>
            <a:off x="5303838" y="5148263"/>
            <a:ext cx="42624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Культура, кинематография 225 177 344,6 (5,1%)</a:t>
            </a:r>
          </a:p>
        </p:txBody>
      </p:sp>
      <p:sp>
        <p:nvSpPr>
          <p:cNvPr id="27665" name="Text Box 6"/>
          <p:cNvSpPr txBox="1">
            <a:spLocks noChangeArrowheads="1"/>
          </p:cNvSpPr>
          <p:nvPr/>
        </p:nvSpPr>
        <p:spPr bwMode="auto">
          <a:xfrm rot="-5400000">
            <a:off x="4985544" y="5493544"/>
            <a:ext cx="222250" cy="277812"/>
          </a:xfrm>
          <a:prstGeom prst="rect">
            <a:avLst/>
          </a:prstGeom>
          <a:solidFill>
            <a:srgbClr val="CC0099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6" name="Text Box 14"/>
          <p:cNvSpPr txBox="1">
            <a:spLocks noChangeArrowheads="1"/>
          </p:cNvSpPr>
          <p:nvPr/>
        </p:nvSpPr>
        <p:spPr bwMode="auto">
          <a:xfrm>
            <a:off x="5316538" y="5499100"/>
            <a:ext cx="3514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Здравоохранение 16 554 236,14 (0,4%)</a:t>
            </a:r>
          </a:p>
        </p:txBody>
      </p:sp>
      <p:sp>
        <p:nvSpPr>
          <p:cNvPr id="27667" name="Text Box 6"/>
          <p:cNvSpPr txBox="1">
            <a:spLocks noChangeArrowheads="1"/>
          </p:cNvSpPr>
          <p:nvPr/>
        </p:nvSpPr>
        <p:spPr bwMode="auto">
          <a:xfrm rot="-5400000">
            <a:off x="4985544" y="5815807"/>
            <a:ext cx="222250" cy="277812"/>
          </a:xfrm>
          <a:prstGeom prst="rect">
            <a:avLst/>
          </a:prstGeom>
          <a:solidFill>
            <a:srgbClr val="FFFF66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68" name="Text Box 14"/>
          <p:cNvSpPr txBox="1">
            <a:spLocks noChangeArrowheads="1"/>
          </p:cNvSpPr>
          <p:nvPr/>
        </p:nvSpPr>
        <p:spPr bwMode="auto">
          <a:xfrm>
            <a:off x="5316538" y="5808663"/>
            <a:ext cx="38560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Социальная политика 142 250 266,87 (3,3%)</a:t>
            </a:r>
          </a:p>
        </p:txBody>
      </p:sp>
      <p:sp>
        <p:nvSpPr>
          <p:cNvPr id="27669" name="Text Box 6"/>
          <p:cNvSpPr txBox="1">
            <a:spLocks noChangeArrowheads="1"/>
          </p:cNvSpPr>
          <p:nvPr/>
        </p:nvSpPr>
        <p:spPr bwMode="auto">
          <a:xfrm rot="-5400000">
            <a:off x="4985544" y="6150769"/>
            <a:ext cx="222250" cy="277812"/>
          </a:xfrm>
          <a:prstGeom prst="rect">
            <a:avLst/>
          </a:prstGeom>
          <a:solidFill>
            <a:srgbClr val="9999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0" name="Text Box 14"/>
          <p:cNvSpPr txBox="1">
            <a:spLocks noChangeArrowheads="1"/>
          </p:cNvSpPr>
          <p:nvPr/>
        </p:nvSpPr>
        <p:spPr bwMode="auto">
          <a:xfrm>
            <a:off x="5316538" y="6153150"/>
            <a:ext cx="4460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Физическая культура и спорт 168 645 370,33 (3,8%)</a:t>
            </a:r>
          </a:p>
        </p:txBody>
      </p:sp>
      <p:sp>
        <p:nvSpPr>
          <p:cNvPr id="27671" name="Text Box 6"/>
          <p:cNvSpPr txBox="1">
            <a:spLocks noChangeArrowheads="1"/>
          </p:cNvSpPr>
          <p:nvPr/>
        </p:nvSpPr>
        <p:spPr bwMode="auto">
          <a:xfrm rot="-5400000">
            <a:off x="4972050" y="6489701"/>
            <a:ext cx="223837" cy="277812"/>
          </a:xfrm>
          <a:prstGeom prst="rect">
            <a:avLst/>
          </a:prstGeom>
          <a:solidFill>
            <a:srgbClr val="CC0000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2" name="Text Box 14"/>
          <p:cNvSpPr txBox="1">
            <a:spLocks noChangeArrowheads="1"/>
          </p:cNvSpPr>
          <p:nvPr/>
        </p:nvSpPr>
        <p:spPr bwMode="auto">
          <a:xfrm>
            <a:off x="398463" y="5316538"/>
            <a:ext cx="45053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 27 250 837,75(0,6%)</a:t>
            </a:r>
          </a:p>
        </p:txBody>
      </p:sp>
      <p:sp>
        <p:nvSpPr>
          <p:cNvPr id="27673" name="Text Box 6"/>
          <p:cNvSpPr txBox="1">
            <a:spLocks noChangeArrowheads="1"/>
          </p:cNvSpPr>
          <p:nvPr/>
        </p:nvSpPr>
        <p:spPr bwMode="auto">
          <a:xfrm rot="-5400000">
            <a:off x="73819" y="4906169"/>
            <a:ext cx="222250" cy="277812"/>
          </a:xfrm>
          <a:prstGeom prst="rect">
            <a:avLst/>
          </a:prstGeom>
          <a:solidFill>
            <a:srgbClr val="0066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4" name="Text Box 14"/>
          <p:cNvSpPr txBox="1">
            <a:spLocks noChangeArrowheads="1"/>
          </p:cNvSpPr>
          <p:nvPr/>
        </p:nvSpPr>
        <p:spPr bwMode="auto">
          <a:xfrm>
            <a:off x="301625" y="4922838"/>
            <a:ext cx="47355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Общегосударственные расходы 433 411 473,05(9,8%)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1600" y="313988"/>
            <a:ext cx="967581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расходов бюджета города в функциональном разрезе за 9 месяцев 2017 года, руб.</a:t>
            </a:r>
            <a:endParaRPr lang="ru-RU" sz="3000" dirty="0"/>
          </a:p>
        </p:txBody>
      </p:sp>
      <p:sp>
        <p:nvSpPr>
          <p:cNvPr id="27676" name="Text Box 6"/>
          <p:cNvSpPr txBox="1">
            <a:spLocks noChangeArrowheads="1"/>
          </p:cNvSpPr>
          <p:nvPr/>
        </p:nvSpPr>
        <p:spPr bwMode="auto">
          <a:xfrm rot="-5400000">
            <a:off x="102394" y="5884069"/>
            <a:ext cx="222250" cy="277812"/>
          </a:xfrm>
          <a:prstGeom prst="rect">
            <a:avLst/>
          </a:prstGeom>
          <a:solidFill>
            <a:srgbClr val="FF00FF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7" name="Text Box 14"/>
          <p:cNvSpPr txBox="1">
            <a:spLocks noChangeArrowheads="1"/>
          </p:cNvSpPr>
          <p:nvPr/>
        </p:nvSpPr>
        <p:spPr bwMode="auto">
          <a:xfrm>
            <a:off x="379413" y="5911850"/>
            <a:ext cx="47164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Национальная экономика 425 540 775,46 (9,7%)</a:t>
            </a:r>
          </a:p>
        </p:txBody>
      </p:sp>
      <p:sp>
        <p:nvSpPr>
          <p:cNvPr id="27678" name="Text Box 6"/>
          <p:cNvSpPr txBox="1">
            <a:spLocks noChangeArrowheads="1"/>
          </p:cNvSpPr>
          <p:nvPr/>
        </p:nvSpPr>
        <p:spPr bwMode="auto">
          <a:xfrm rot="-5400000">
            <a:off x="102394" y="6268244"/>
            <a:ext cx="222250" cy="277812"/>
          </a:xfrm>
          <a:prstGeom prst="rect">
            <a:avLst/>
          </a:prstGeom>
          <a:solidFill>
            <a:srgbClr val="6600CC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79" name="Text Box 6"/>
          <p:cNvSpPr txBox="1">
            <a:spLocks noChangeArrowheads="1"/>
          </p:cNvSpPr>
          <p:nvPr/>
        </p:nvSpPr>
        <p:spPr bwMode="auto">
          <a:xfrm rot="-5400000">
            <a:off x="92075" y="5295901"/>
            <a:ext cx="223837" cy="277812"/>
          </a:xfrm>
          <a:prstGeom prst="rect">
            <a:avLst/>
          </a:prstGeom>
          <a:solidFill>
            <a:srgbClr val="660033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27680" name="Text Box 14"/>
          <p:cNvSpPr txBox="1">
            <a:spLocks noChangeArrowheads="1"/>
          </p:cNvSpPr>
          <p:nvPr/>
        </p:nvSpPr>
        <p:spPr bwMode="auto">
          <a:xfrm>
            <a:off x="5243513" y="6497638"/>
            <a:ext cx="46053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массовой информации 26 208 090 (0,6%)</a:t>
            </a:r>
          </a:p>
        </p:txBody>
      </p:sp>
      <p:sp>
        <p:nvSpPr>
          <p:cNvPr id="27681" name="Text Box 14"/>
          <p:cNvSpPr txBox="1">
            <a:spLocks noChangeArrowheads="1"/>
          </p:cNvSpPr>
          <p:nvPr/>
        </p:nvSpPr>
        <p:spPr bwMode="auto">
          <a:xfrm>
            <a:off x="398463" y="6243638"/>
            <a:ext cx="45053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Жилищно-коммунальное хозяйство                           349 760 122,82 (7,9%)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61711</TotalTime>
  <Words>2372</Words>
  <Application>Microsoft Office PowerPoint</Application>
  <PresentationFormat>Лист A4 (210x297 мм)</PresentationFormat>
  <Paragraphs>296</Paragraphs>
  <Slides>16</Slides>
  <Notes>15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Times New Roman</vt:lpstr>
      <vt:lpstr>Arial</vt:lpstr>
      <vt:lpstr>Arial Unicode MS</vt:lpstr>
      <vt:lpstr>Book Antiqua</vt:lpstr>
      <vt:lpstr>2_Оформление по умолчанию</vt:lpstr>
      <vt:lpstr>3_Оформление по умолчанию</vt:lpstr>
      <vt:lpstr>Microsoft Excel 97-2003 Worksheet</vt:lpstr>
      <vt:lpstr>Microsoft Excel Chart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dautekhin</dc:creator>
  <cp:lastModifiedBy>Duma</cp:lastModifiedBy>
  <cp:revision>2528</cp:revision>
  <cp:lastPrinted>2016-03-29T06:19:00Z</cp:lastPrinted>
  <dcterms:created xsi:type="dcterms:W3CDTF">2005-01-13T08:13:18Z</dcterms:created>
  <dcterms:modified xsi:type="dcterms:W3CDTF">2017-11-03T04:44:14Z</dcterms:modified>
</cp:coreProperties>
</file>