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63"/>
  </p:notesMasterIdLst>
  <p:handoutMasterIdLst>
    <p:handoutMasterId r:id="rId64"/>
  </p:handoutMasterIdLst>
  <p:sldIdLst>
    <p:sldId id="960" r:id="rId3"/>
    <p:sldId id="965" r:id="rId4"/>
    <p:sldId id="967" r:id="rId5"/>
    <p:sldId id="968" r:id="rId6"/>
    <p:sldId id="970" r:id="rId7"/>
    <p:sldId id="971" r:id="rId8"/>
    <p:sldId id="972" r:id="rId9"/>
    <p:sldId id="1011" r:id="rId10"/>
    <p:sldId id="1010" r:id="rId11"/>
    <p:sldId id="954" r:id="rId12"/>
    <p:sldId id="974" r:id="rId13"/>
    <p:sldId id="1012" r:id="rId14"/>
    <p:sldId id="978" r:id="rId15"/>
    <p:sldId id="1009" r:id="rId16"/>
    <p:sldId id="907" r:id="rId17"/>
    <p:sldId id="1013" r:id="rId18"/>
    <p:sldId id="1007" r:id="rId19"/>
    <p:sldId id="1008" r:id="rId20"/>
    <p:sldId id="981" r:id="rId21"/>
    <p:sldId id="980" r:id="rId22"/>
    <p:sldId id="947" r:id="rId23"/>
    <p:sldId id="909" r:id="rId24"/>
    <p:sldId id="984" r:id="rId25"/>
    <p:sldId id="1015" r:id="rId26"/>
    <p:sldId id="983" r:id="rId27"/>
    <p:sldId id="914" r:id="rId28"/>
    <p:sldId id="985" r:id="rId29"/>
    <p:sldId id="987" r:id="rId30"/>
    <p:sldId id="991" r:id="rId31"/>
    <p:sldId id="957" r:id="rId32"/>
    <p:sldId id="986" r:id="rId33"/>
    <p:sldId id="920" r:id="rId34"/>
    <p:sldId id="988" r:id="rId35"/>
    <p:sldId id="921" r:id="rId36"/>
    <p:sldId id="999" r:id="rId37"/>
    <p:sldId id="922" r:id="rId38"/>
    <p:sldId id="990" r:id="rId39"/>
    <p:sldId id="923" r:id="rId40"/>
    <p:sldId id="992" r:id="rId41"/>
    <p:sldId id="924" r:id="rId42"/>
    <p:sldId id="993" r:id="rId43"/>
    <p:sldId id="925" r:id="rId44"/>
    <p:sldId id="994" r:id="rId45"/>
    <p:sldId id="926" r:id="rId46"/>
    <p:sldId id="995" r:id="rId47"/>
    <p:sldId id="927" r:id="rId48"/>
    <p:sldId id="996" r:id="rId49"/>
    <p:sldId id="997" r:id="rId50"/>
    <p:sldId id="928" r:id="rId51"/>
    <p:sldId id="998" r:id="rId52"/>
    <p:sldId id="932" r:id="rId53"/>
    <p:sldId id="1000" r:id="rId54"/>
    <p:sldId id="930" r:id="rId55"/>
    <p:sldId id="1001" r:id="rId56"/>
    <p:sldId id="934" r:id="rId57"/>
    <p:sldId id="1002" r:id="rId58"/>
    <p:sldId id="931" r:id="rId59"/>
    <p:sldId id="1003" r:id="rId60"/>
    <p:sldId id="1004" r:id="rId61"/>
    <p:sldId id="962" r:id="rId62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  <a:srgbClr val="000000"/>
    <a:srgbClr val="990000"/>
    <a:srgbClr val="CC3300"/>
    <a:srgbClr val="FF66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49" autoAdjust="0"/>
    <p:restoredTop sz="86629" autoAdjust="0"/>
  </p:normalViewPr>
  <p:slideViewPr>
    <p:cSldViewPr snapToObjects="1">
      <p:cViewPr>
        <p:scale>
          <a:sx n="100" d="100"/>
          <a:sy n="100" d="100"/>
        </p:scale>
        <p:origin x="-2382" y="-4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9" d="100"/>
          <a:sy n="79" d="100"/>
        </p:scale>
        <p:origin x="-1524" y="-96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34C94-C184-4B8D-9795-A447D409B45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23E53B6-3E33-4109-93EB-4DE2A508F036}">
      <dgm:prSet phldrT="[Текст]" custT="1"/>
      <dgm:spPr>
        <a:solidFill>
          <a:srgbClr val="FF000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2493E-BE46-4DEA-BB89-68E9C634B108}" type="parTrans" cxnId="{647BB0B3-C47F-4D47-BC43-67C8DBD547DB}">
      <dgm:prSet/>
      <dgm:spPr/>
      <dgm:t>
        <a:bodyPr/>
        <a:lstStyle/>
        <a:p>
          <a:endParaRPr lang="ru-RU"/>
        </a:p>
      </dgm:t>
    </dgm:pt>
    <dgm:pt modelId="{2EF0F089-18CF-425F-BF39-C0F78817CC46}" type="sibTrans" cxnId="{647BB0B3-C47F-4D47-BC43-67C8DBD547DB}">
      <dgm:prSet/>
      <dgm:spPr/>
      <dgm:t>
        <a:bodyPr/>
        <a:lstStyle/>
        <a:p>
          <a:endParaRPr lang="ru-RU"/>
        </a:p>
      </dgm:t>
    </dgm:pt>
    <dgm:pt modelId="{42188623-D175-4D51-8F5B-2AF64EB609AD}">
      <dgm:prSet phldrT="[Текст]" custT="1"/>
      <dgm:spPr>
        <a:solidFill>
          <a:srgbClr val="FFFF6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B08CE-29EC-4921-BC97-D4A23E5CD461}" type="parTrans" cxnId="{1DF8B274-7D1E-44F8-BB37-4F1AFB09D1E2}">
      <dgm:prSet/>
      <dgm:spPr/>
      <dgm:t>
        <a:bodyPr/>
        <a:lstStyle/>
        <a:p>
          <a:endParaRPr lang="ru-RU"/>
        </a:p>
      </dgm:t>
    </dgm:pt>
    <dgm:pt modelId="{B8A8D2C9-730A-4AA4-9FA7-8620EE134AE2}" type="sibTrans" cxnId="{1DF8B274-7D1E-44F8-BB37-4F1AFB09D1E2}">
      <dgm:prSet/>
      <dgm:spPr/>
      <dgm:t>
        <a:bodyPr/>
        <a:lstStyle/>
        <a:p>
          <a:endParaRPr lang="ru-RU"/>
        </a:p>
      </dgm:t>
    </dgm:pt>
    <dgm:pt modelId="{4DA2937E-5FDA-4297-AE4D-2CA903CD0490}">
      <dgm:prSet phldrT="[Текст]" custT="1"/>
      <dgm:spPr>
        <a:solidFill>
          <a:srgbClr val="33CC33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Российской Федерации, Ханты-Мансийского автономного округа – Югры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E77BF-4ACF-4A33-A8BE-0AF843309387}" type="parTrans" cxnId="{3FCF9157-138A-4942-94B4-5426A89E74BA}">
      <dgm:prSet/>
      <dgm:spPr/>
      <dgm:t>
        <a:bodyPr/>
        <a:lstStyle/>
        <a:p>
          <a:endParaRPr lang="ru-RU"/>
        </a:p>
      </dgm:t>
    </dgm:pt>
    <dgm:pt modelId="{3A8C48F4-5F96-4799-AF9F-87196BBCBB72}" type="sibTrans" cxnId="{3FCF9157-138A-4942-94B4-5426A89E74BA}">
      <dgm:prSet/>
      <dgm:spPr/>
      <dgm:t>
        <a:bodyPr/>
        <a:lstStyle/>
        <a:p>
          <a:endParaRPr lang="ru-RU"/>
        </a:p>
      </dgm:t>
    </dgm:pt>
    <dgm:pt modelId="{F4A0E88F-D8D8-4EEC-A9E1-88148248779A}">
      <dgm:prSet custT="1"/>
      <dgm:spPr>
        <a:solidFill>
          <a:srgbClr val="00B0F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809FD-9616-4846-9B1B-2E35D458AF99}" type="parTrans" cxnId="{46E14B98-CC55-48DB-89BC-DFAB5BC0E72C}">
      <dgm:prSet/>
      <dgm:spPr/>
      <dgm:t>
        <a:bodyPr/>
        <a:lstStyle/>
        <a:p>
          <a:endParaRPr lang="ru-RU"/>
        </a:p>
      </dgm:t>
    </dgm:pt>
    <dgm:pt modelId="{AC749759-1B91-4C08-AE03-73FFFC06034F}" type="sibTrans" cxnId="{46E14B98-CC55-48DB-89BC-DFAB5BC0E72C}">
      <dgm:prSet/>
      <dgm:spPr/>
      <dgm:t>
        <a:bodyPr/>
        <a:lstStyle/>
        <a:p>
          <a:endParaRPr lang="ru-RU"/>
        </a:p>
      </dgm:t>
    </dgm:pt>
    <dgm:pt modelId="{1333E59D-1C29-41D7-9530-15CC19355AB1}" type="pres">
      <dgm:prSet presAssocID="{46F34C94-C184-4B8D-9795-A447D409B45A}" presName="compositeShape" presStyleCnt="0">
        <dgm:presLayoutVars>
          <dgm:dir/>
          <dgm:resizeHandles/>
        </dgm:presLayoutVars>
      </dgm:prSet>
      <dgm:spPr/>
    </dgm:pt>
    <dgm:pt modelId="{3E2194DB-2DB8-44C8-AC47-522575D176FE}" type="pres">
      <dgm:prSet presAssocID="{46F34C94-C184-4B8D-9795-A447D409B45A}" presName="pyramid" presStyleLbl="node1" presStyleIdx="0" presStyleCnt="1"/>
      <dgm:spPr>
        <a:solidFill>
          <a:srgbClr val="3366FF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0AA0596F-7A03-46D3-B0B3-FA9420E31511}" type="pres">
      <dgm:prSet presAssocID="{46F34C94-C184-4B8D-9795-A447D409B45A}" presName="theList" presStyleCnt="0"/>
      <dgm:spPr/>
    </dgm:pt>
    <dgm:pt modelId="{D3DE0892-A11A-4B1D-BA64-2F696699C8AB}" type="pres">
      <dgm:prSet presAssocID="{823E53B6-3E33-4109-93EB-4DE2A508F036}" presName="aNode" presStyleLbl="fgAcc1" presStyleIdx="0" presStyleCnt="4" custScaleX="182052" custLinFactY="9338" custLinFactNeighborX="16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BDE6-EFDC-421E-9BBE-003448263227}" type="pres">
      <dgm:prSet presAssocID="{823E53B6-3E33-4109-93EB-4DE2A508F036}" presName="aSpace" presStyleCnt="0"/>
      <dgm:spPr/>
    </dgm:pt>
    <dgm:pt modelId="{F5C2D877-B0F2-4A21-B09E-3902514135DA}" type="pres">
      <dgm:prSet presAssocID="{F4A0E88F-D8D8-4EEC-A9E1-88148248779A}" presName="aNode" presStyleLbl="fgAcc1" presStyleIdx="1" presStyleCnt="4" custScaleX="181231" custLinFactY="20963" custLinFactNeighborX="7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48AEA-C4F4-4C85-A6EE-92AF61FC7DC8}" type="pres">
      <dgm:prSet presAssocID="{F4A0E88F-D8D8-4EEC-A9E1-88148248779A}" presName="aSpace" presStyleCnt="0"/>
      <dgm:spPr/>
    </dgm:pt>
    <dgm:pt modelId="{52BA3D74-ABCE-4CCC-85A4-5CC62D4C4A21}" type="pres">
      <dgm:prSet presAssocID="{42188623-D175-4D51-8F5B-2AF64EB609AD}" presName="aNode" presStyleLbl="fgAcc1" presStyleIdx="2" presStyleCnt="4" custScaleX="176725" custLinFactY="21433" custLinFactNeighborX="11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30F88-1ECC-4EF9-9ADC-36A72597DA25}" type="pres">
      <dgm:prSet presAssocID="{42188623-D175-4D51-8F5B-2AF64EB609AD}" presName="aSpace" presStyleCnt="0"/>
      <dgm:spPr/>
    </dgm:pt>
    <dgm:pt modelId="{C7822795-420D-446B-A530-A985AFFD7062}" type="pres">
      <dgm:prSet presAssocID="{4DA2937E-5FDA-4297-AE4D-2CA903CD0490}" presName="aNode" presStyleLbl="fgAcc1" presStyleIdx="3" presStyleCnt="4" custScaleX="178507" custLinFactY="28406" custLinFactNeighborX="11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3886-7F00-43C4-BDE3-B288471F73B6}" type="pres">
      <dgm:prSet presAssocID="{4DA2937E-5FDA-4297-AE4D-2CA903CD0490}" presName="aSpace" presStyleCnt="0"/>
      <dgm:spPr/>
    </dgm:pt>
  </dgm:ptLst>
  <dgm:cxnLst>
    <dgm:cxn modelId="{84B00899-DE7E-430B-8047-FEB6CE90404F}" type="presOf" srcId="{46F34C94-C184-4B8D-9795-A447D409B45A}" destId="{1333E59D-1C29-41D7-9530-15CC19355AB1}" srcOrd="0" destOrd="0" presId="urn:microsoft.com/office/officeart/2005/8/layout/pyramid2"/>
    <dgm:cxn modelId="{1DF8B274-7D1E-44F8-BB37-4F1AFB09D1E2}" srcId="{46F34C94-C184-4B8D-9795-A447D409B45A}" destId="{42188623-D175-4D51-8F5B-2AF64EB609AD}" srcOrd="2" destOrd="0" parTransId="{2CCB08CE-29EC-4921-BC97-D4A23E5CD461}" sibTransId="{B8A8D2C9-730A-4AA4-9FA7-8620EE134AE2}"/>
    <dgm:cxn modelId="{A03C41F7-67FA-4DFD-93F3-52680D16E6FA}" type="presOf" srcId="{823E53B6-3E33-4109-93EB-4DE2A508F036}" destId="{D3DE0892-A11A-4B1D-BA64-2F696699C8AB}" srcOrd="0" destOrd="0" presId="urn:microsoft.com/office/officeart/2005/8/layout/pyramid2"/>
    <dgm:cxn modelId="{9878630C-03AA-4EEB-8BEF-4FF388120642}" type="presOf" srcId="{4DA2937E-5FDA-4297-AE4D-2CA903CD0490}" destId="{C7822795-420D-446B-A530-A985AFFD7062}" srcOrd="0" destOrd="0" presId="urn:microsoft.com/office/officeart/2005/8/layout/pyramid2"/>
    <dgm:cxn modelId="{EC52078A-147C-45A1-AA28-8E4E0C019FFC}" type="presOf" srcId="{42188623-D175-4D51-8F5B-2AF64EB609AD}" destId="{52BA3D74-ABCE-4CCC-85A4-5CC62D4C4A21}" srcOrd="0" destOrd="0" presId="urn:microsoft.com/office/officeart/2005/8/layout/pyramid2"/>
    <dgm:cxn modelId="{647BB0B3-C47F-4D47-BC43-67C8DBD547DB}" srcId="{46F34C94-C184-4B8D-9795-A447D409B45A}" destId="{823E53B6-3E33-4109-93EB-4DE2A508F036}" srcOrd="0" destOrd="0" parTransId="{5B72493E-BE46-4DEA-BB89-68E9C634B108}" sibTransId="{2EF0F089-18CF-425F-BF39-C0F78817CC46}"/>
    <dgm:cxn modelId="{3FCF9157-138A-4942-94B4-5426A89E74BA}" srcId="{46F34C94-C184-4B8D-9795-A447D409B45A}" destId="{4DA2937E-5FDA-4297-AE4D-2CA903CD0490}" srcOrd="3" destOrd="0" parTransId="{04EE77BF-4ACF-4A33-A8BE-0AF843309387}" sibTransId="{3A8C48F4-5F96-4799-AF9F-87196BBCBB72}"/>
    <dgm:cxn modelId="{9B1FF202-66A7-4B37-8429-43A4C02AB419}" type="presOf" srcId="{F4A0E88F-D8D8-4EEC-A9E1-88148248779A}" destId="{F5C2D877-B0F2-4A21-B09E-3902514135DA}" srcOrd="0" destOrd="0" presId="urn:microsoft.com/office/officeart/2005/8/layout/pyramid2"/>
    <dgm:cxn modelId="{46E14B98-CC55-48DB-89BC-DFAB5BC0E72C}" srcId="{46F34C94-C184-4B8D-9795-A447D409B45A}" destId="{F4A0E88F-D8D8-4EEC-A9E1-88148248779A}" srcOrd="1" destOrd="0" parTransId="{A44809FD-9616-4846-9B1B-2E35D458AF99}" sibTransId="{AC749759-1B91-4C08-AE03-73FFFC06034F}"/>
    <dgm:cxn modelId="{1DC6B106-3C27-412E-98EA-0F1B36803DA4}" type="presParOf" srcId="{1333E59D-1C29-41D7-9530-15CC19355AB1}" destId="{3E2194DB-2DB8-44C8-AC47-522575D176FE}" srcOrd="0" destOrd="0" presId="urn:microsoft.com/office/officeart/2005/8/layout/pyramid2"/>
    <dgm:cxn modelId="{7E915863-9207-489C-8DBC-72FA6E91C32F}" type="presParOf" srcId="{1333E59D-1C29-41D7-9530-15CC19355AB1}" destId="{0AA0596F-7A03-46D3-B0B3-FA9420E31511}" srcOrd="1" destOrd="0" presId="urn:microsoft.com/office/officeart/2005/8/layout/pyramid2"/>
    <dgm:cxn modelId="{54195616-0B95-44EC-9FBC-244A5A377AFE}" type="presParOf" srcId="{0AA0596F-7A03-46D3-B0B3-FA9420E31511}" destId="{D3DE0892-A11A-4B1D-BA64-2F696699C8AB}" srcOrd="0" destOrd="0" presId="urn:microsoft.com/office/officeart/2005/8/layout/pyramid2"/>
    <dgm:cxn modelId="{C90C5FD6-F670-4ED7-AD59-B45249DEB3CA}" type="presParOf" srcId="{0AA0596F-7A03-46D3-B0B3-FA9420E31511}" destId="{862EBDE6-EFDC-421E-9BBE-003448263227}" srcOrd="1" destOrd="0" presId="urn:microsoft.com/office/officeart/2005/8/layout/pyramid2"/>
    <dgm:cxn modelId="{994534C6-F496-4B28-B5E2-8BC9146AC75B}" type="presParOf" srcId="{0AA0596F-7A03-46D3-B0B3-FA9420E31511}" destId="{F5C2D877-B0F2-4A21-B09E-3902514135DA}" srcOrd="2" destOrd="0" presId="urn:microsoft.com/office/officeart/2005/8/layout/pyramid2"/>
    <dgm:cxn modelId="{885F73C9-2C34-4947-A0AB-8709334D4450}" type="presParOf" srcId="{0AA0596F-7A03-46D3-B0B3-FA9420E31511}" destId="{11A48AEA-C4F4-4C85-A6EE-92AF61FC7DC8}" srcOrd="3" destOrd="0" presId="urn:microsoft.com/office/officeart/2005/8/layout/pyramid2"/>
    <dgm:cxn modelId="{E5ABCCEE-3BE8-4772-8F51-5D39FD789321}" type="presParOf" srcId="{0AA0596F-7A03-46D3-B0B3-FA9420E31511}" destId="{52BA3D74-ABCE-4CCC-85A4-5CC62D4C4A21}" srcOrd="4" destOrd="0" presId="urn:microsoft.com/office/officeart/2005/8/layout/pyramid2"/>
    <dgm:cxn modelId="{521AE3DE-A387-4EAB-9C2B-30FD19B92AFB}" type="presParOf" srcId="{0AA0596F-7A03-46D3-B0B3-FA9420E31511}" destId="{75B30F88-1ECC-4EF9-9ADC-36A72597DA25}" srcOrd="5" destOrd="0" presId="urn:microsoft.com/office/officeart/2005/8/layout/pyramid2"/>
    <dgm:cxn modelId="{EB38FD7B-803D-4B43-A45F-7352C2ECE07E}" type="presParOf" srcId="{0AA0596F-7A03-46D3-B0B3-FA9420E31511}" destId="{C7822795-420D-446B-A530-A985AFFD7062}" srcOrd="6" destOrd="0" presId="urn:microsoft.com/office/officeart/2005/8/layout/pyramid2"/>
    <dgm:cxn modelId="{40585C8F-13B1-468C-BB45-7DCC86D8705B}" type="presParOf" srcId="{0AA0596F-7A03-46D3-B0B3-FA9420E31511}" destId="{79493886-7F00-43C4-BDE3-B288471F73B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90BD1C26-711D-443D-9032-F044612A2BA7}" type="presOf" srcId="{F6C01A50-83D6-42E5-944D-613855E82195}" destId="{192511C9-13ED-4743-B56D-7997B2B49A56}" srcOrd="0" destOrd="0" presId="urn:microsoft.com/office/officeart/2008/layout/VerticalCurvedList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5EC40592-9150-4AAC-8709-E10881657F83}" type="presOf" srcId="{A154959C-C32F-4343-8B08-FEFED00C66C9}" destId="{C1EF95D0-D3D7-4DA3-B475-3F6C839FC530}" srcOrd="0" destOrd="0" presId="urn:microsoft.com/office/officeart/2008/layout/VerticalCurvedList"/>
    <dgm:cxn modelId="{C6E975FE-B9E9-4D65-B194-9B61203DB30D}" type="presOf" srcId="{48909E98-FC11-4B36-B477-AD9156172F9C}" destId="{B4CE5841-A2B6-40A7-8569-3CF14952382F}" srcOrd="0" destOrd="0" presId="urn:microsoft.com/office/officeart/2008/layout/VerticalCurvedList"/>
    <dgm:cxn modelId="{04A30050-03E7-4A0E-80AB-7C131015350E}" type="presOf" srcId="{521F6192-69DB-4BA0-B9F8-318715B34703}" destId="{8353B00D-BA3C-4794-BE6A-74004478B7F7}" srcOrd="0" destOrd="0" presId="urn:microsoft.com/office/officeart/2008/layout/VerticalCurvedList"/>
    <dgm:cxn modelId="{34C32394-7926-40A7-8BB5-23F3BC0E2AFA}" type="presOf" srcId="{44750F99-AA1C-4A0B-9B33-D72DB5987A79}" destId="{18D25927-93BC-4A0E-B783-5BD4EF0F3CC2}" srcOrd="0" destOrd="0" presId="urn:microsoft.com/office/officeart/2008/layout/VerticalCurvedList"/>
    <dgm:cxn modelId="{7863579E-BC54-4925-9098-ED311380D009}" type="presOf" srcId="{5A6338B3-64A7-4780-BB77-622B10AEA404}" destId="{32E5A9EC-194C-4EEB-B7FD-F48BEAB1D754}" srcOrd="0" destOrd="0" presId="urn:microsoft.com/office/officeart/2008/layout/VerticalCurvedList"/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9F46B60E-165E-477C-82E5-0AA4C5313A8A}" type="presParOf" srcId="{8353B00D-BA3C-4794-BE6A-74004478B7F7}" destId="{D0B46645-8176-44EA-8D2F-C859EA6AE843}" srcOrd="0" destOrd="0" presId="urn:microsoft.com/office/officeart/2008/layout/VerticalCurvedList"/>
    <dgm:cxn modelId="{E00485D4-4B95-4A6F-A982-8D07C67719D0}" type="presParOf" srcId="{D0B46645-8176-44EA-8D2F-C859EA6AE843}" destId="{C9212E5C-03B4-46EB-89B3-3EF8252FDDD6}" srcOrd="0" destOrd="0" presId="urn:microsoft.com/office/officeart/2008/layout/VerticalCurvedList"/>
    <dgm:cxn modelId="{20B44159-CC1B-4546-98CF-8E503B604B28}" type="presParOf" srcId="{C9212E5C-03B4-46EB-89B3-3EF8252FDDD6}" destId="{78B560B4-D59F-47E5-9F4D-640873C68B4D}" srcOrd="0" destOrd="0" presId="urn:microsoft.com/office/officeart/2008/layout/VerticalCurvedList"/>
    <dgm:cxn modelId="{F7B857D9-67D5-4D7F-9811-C86C9E3000BC}" type="presParOf" srcId="{C9212E5C-03B4-46EB-89B3-3EF8252FDDD6}" destId="{C1EF95D0-D3D7-4DA3-B475-3F6C839FC530}" srcOrd="1" destOrd="0" presId="urn:microsoft.com/office/officeart/2008/layout/VerticalCurvedList"/>
    <dgm:cxn modelId="{E7FF0123-9485-4A9F-B820-9FC2F52C2C2F}" type="presParOf" srcId="{C9212E5C-03B4-46EB-89B3-3EF8252FDDD6}" destId="{E99DA5CE-8EE2-4E4E-8C70-70CA17A38ADA}" srcOrd="2" destOrd="0" presId="urn:microsoft.com/office/officeart/2008/layout/VerticalCurvedList"/>
    <dgm:cxn modelId="{1992E5A6-44D7-4E74-8568-6355D64C9F56}" type="presParOf" srcId="{C9212E5C-03B4-46EB-89B3-3EF8252FDDD6}" destId="{F8EE9829-3CB9-4F2A-BA5E-5BD620F01DCE}" srcOrd="3" destOrd="0" presId="urn:microsoft.com/office/officeart/2008/layout/VerticalCurvedList"/>
    <dgm:cxn modelId="{53E04596-BBAA-4C42-9375-CF62CA7E4855}" type="presParOf" srcId="{D0B46645-8176-44EA-8D2F-C859EA6AE843}" destId="{18D25927-93BC-4A0E-B783-5BD4EF0F3CC2}" srcOrd="1" destOrd="0" presId="urn:microsoft.com/office/officeart/2008/layout/VerticalCurvedList"/>
    <dgm:cxn modelId="{E1C45ABE-7746-4556-95CC-A9B49944F818}" type="presParOf" srcId="{D0B46645-8176-44EA-8D2F-C859EA6AE843}" destId="{5EB86866-4EA4-4139-AFEC-38059DD169F2}" srcOrd="2" destOrd="0" presId="urn:microsoft.com/office/officeart/2008/layout/VerticalCurvedList"/>
    <dgm:cxn modelId="{D7752101-DECB-4633-9FE2-05A7A6022779}" type="presParOf" srcId="{5EB86866-4EA4-4139-AFEC-38059DD169F2}" destId="{1094A14A-44BE-4B14-84D3-DD5DD5ED3DB9}" srcOrd="0" destOrd="0" presId="urn:microsoft.com/office/officeart/2008/layout/VerticalCurvedList"/>
    <dgm:cxn modelId="{D95A0EEF-43D0-4A23-9143-3511009EE07D}" type="presParOf" srcId="{D0B46645-8176-44EA-8D2F-C859EA6AE843}" destId="{32E5A9EC-194C-4EEB-B7FD-F48BEAB1D754}" srcOrd="3" destOrd="0" presId="urn:microsoft.com/office/officeart/2008/layout/VerticalCurvedList"/>
    <dgm:cxn modelId="{2D666A66-D01E-48A2-AB07-9849F9E75C8C}" type="presParOf" srcId="{D0B46645-8176-44EA-8D2F-C859EA6AE843}" destId="{E0271580-BEC1-4A98-8A3E-E398CCB7D661}" srcOrd="4" destOrd="0" presId="urn:microsoft.com/office/officeart/2008/layout/VerticalCurvedList"/>
    <dgm:cxn modelId="{6A53B322-32C0-4E0E-B975-B07DC38DED5A}" type="presParOf" srcId="{E0271580-BEC1-4A98-8A3E-E398CCB7D661}" destId="{F1359C34-6E56-47C0-A3B7-D1C5D71837B0}" srcOrd="0" destOrd="0" presId="urn:microsoft.com/office/officeart/2008/layout/VerticalCurvedList"/>
    <dgm:cxn modelId="{0D22341E-5F75-47E1-AB65-073B85F09F45}" type="presParOf" srcId="{D0B46645-8176-44EA-8D2F-C859EA6AE843}" destId="{192511C9-13ED-4743-B56D-7997B2B49A56}" srcOrd="5" destOrd="0" presId="urn:microsoft.com/office/officeart/2008/layout/VerticalCurvedList"/>
    <dgm:cxn modelId="{AF6158A4-84C6-415E-B829-B71C2FB683B2}" type="presParOf" srcId="{D0B46645-8176-44EA-8D2F-C859EA6AE843}" destId="{0591575E-6518-4A64-AA2F-C0BC054CE706}" srcOrd="6" destOrd="0" presId="urn:microsoft.com/office/officeart/2008/layout/VerticalCurvedList"/>
    <dgm:cxn modelId="{1B83309E-2EC1-42E3-BCEF-113FDF1A694C}" type="presParOf" srcId="{0591575E-6518-4A64-AA2F-C0BC054CE706}" destId="{3F773D0E-F349-4793-8BC2-9F03AAC77320}" srcOrd="0" destOrd="0" presId="urn:microsoft.com/office/officeart/2008/layout/VerticalCurvedList"/>
    <dgm:cxn modelId="{6861E49F-AAB3-4DDE-A349-DA0E0B62445A}" type="presParOf" srcId="{D0B46645-8176-44EA-8D2F-C859EA6AE843}" destId="{B4CE5841-A2B6-40A7-8569-3CF14952382F}" srcOrd="7" destOrd="0" presId="urn:microsoft.com/office/officeart/2008/layout/VerticalCurvedList"/>
    <dgm:cxn modelId="{52740E40-FD71-48C2-9081-7B620234B49C}" type="presParOf" srcId="{D0B46645-8176-44EA-8D2F-C859EA6AE843}" destId="{BCF454E3-D589-4BFE-9221-E2EA77CC711B}" srcOrd="8" destOrd="0" presId="urn:microsoft.com/office/officeart/2008/layout/VerticalCurvedList"/>
    <dgm:cxn modelId="{759EFEF4-DE09-4B08-9DB1-A38078DBD621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населению качественных и доступных муниципальных услуг </a:t>
          </a:r>
        </a:p>
        <a:p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открытости и прозрачности бюджетного процесса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расходование бюджетных средств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решений, поставленных Президентом Российской Федерации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7567833E-B97E-4282-822B-EC61CC62E20E}" type="presOf" srcId="{44750F99-AA1C-4A0B-9B33-D72DB5987A79}" destId="{18D25927-93BC-4A0E-B783-5BD4EF0F3CC2}" srcOrd="0" destOrd="0" presId="urn:microsoft.com/office/officeart/2008/layout/VerticalCurvedList"/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CB9C0EB5-7479-4FA3-AB0D-0AE4BD68E5CF}" type="presOf" srcId="{5A6338B3-64A7-4780-BB77-622B10AEA404}" destId="{32E5A9EC-194C-4EEB-B7FD-F48BEAB1D754}" srcOrd="0" destOrd="0" presId="urn:microsoft.com/office/officeart/2008/layout/VerticalCurvedList"/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96C1A401-F205-4C39-AC15-4AA6492DB8CE}" type="presOf" srcId="{A154959C-C32F-4343-8B08-FEFED00C66C9}" destId="{C1EF95D0-D3D7-4DA3-B475-3F6C839FC530}" srcOrd="0" destOrd="0" presId="urn:microsoft.com/office/officeart/2008/layout/VerticalCurvedList"/>
    <dgm:cxn modelId="{6BCD6807-5278-4910-B494-4B840CF1101E}" type="presOf" srcId="{F6C01A50-83D6-42E5-944D-613855E82195}" destId="{192511C9-13ED-4743-B56D-7997B2B49A56}" srcOrd="0" destOrd="0" presId="urn:microsoft.com/office/officeart/2008/layout/VerticalCurvedList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0EACC649-3D0F-4CEC-8A8F-30E72F385052}" type="presOf" srcId="{48909E98-FC11-4B36-B477-AD9156172F9C}" destId="{B4CE5841-A2B6-40A7-8569-3CF14952382F}" srcOrd="0" destOrd="0" presId="urn:microsoft.com/office/officeart/2008/layout/VerticalCurvedList"/>
    <dgm:cxn modelId="{954A2A9F-3F8B-40F2-840D-9232BD86916D}" type="presOf" srcId="{521F6192-69DB-4BA0-B9F8-318715B34703}" destId="{8353B00D-BA3C-4794-BE6A-74004478B7F7}" srcOrd="0" destOrd="0" presId="urn:microsoft.com/office/officeart/2008/layout/VerticalCurvedList"/>
    <dgm:cxn modelId="{5D831658-95D3-47FD-BC9D-3C0694D7A0E2}" type="presParOf" srcId="{8353B00D-BA3C-4794-BE6A-74004478B7F7}" destId="{D0B46645-8176-44EA-8D2F-C859EA6AE843}" srcOrd="0" destOrd="0" presId="urn:microsoft.com/office/officeart/2008/layout/VerticalCurvedList"/>
    <dgm:cxn modelId="{D2064366-C5CA-46A5-AEBF-8608C539E4A6}" type="presParOf" srcId="{D0B46645-8176-44EA-8D2F-C859EA6AE843}" destId="{C9212E5C-03B4-46EB-89B3-3EF8252FDDD6}" srcOrd="0" destOrd="0" presId="urn:microsoft.com/office/officeart/2008/layout/VerticalCurvedList"/>
    <dgm:cxn modelId="{44282E5F-610D-4D9B-852C-C96F9C342860}" type="presParOf" srcId="{C9212E5C-03B4-46EB-89B3-3EF8252FDDD6}" destId="{78B560B4-D59F-47E5-9F4D-640873C68B4D}" srcOrd="0" destOrd="0" presId="urn:microsoft.com/office/officeart/2008/layout/VerticalCurvedList"/>
    <dgm:cxn modelId="{C63435EE-F7F1-4DD6-8EE0-027A211BD73F}" type="presParOf" srcId="{C9212E5C-03B4-46EB-89B3-3EF8252FDDD6}" destId="{C1EF95D0-D3D7-4DA3-B475-3F6C839FC530}" srcOrd="1" destOrd="0" presId="urn:microsoft.com/office/officeart/2008/layout/VerticalCurvedList"/>
    <dgm:cxn modelId="{1E1BE524-C1D8-4E48-8ABC-1F7A5181C7C6}" type="presParOf" srcId="{C9212E5C-03B4-46EB-89B3-3EF8252FDDD6}" destId="{E99DA5CE-8EE2-4E4E-8C70-70CA17A38ADA}" srcOrd="2" destOrd="0" presId="urn:microsoft.com/office/officeart/2008/layout/VerticalCurvedList"/>
    <dgm:cxn modelId="{674E59DB-9736-4F54-A156-6F172AD7E595}" type="presParOf" srcId="{C9212E5C-03B4-46EB-89B3-3EF8252FDDD6}" destId="{F8EE9829-3CB9-4F2A-BA5E-5BD620F01DCE}" srcOrd="3" destOrd="0" presId="urn:microsoft.com/office/officeart/2008/layout/VerticalCurvedList"/>
    <dgm:cxn modelId="{8110AC17-26A1-481D-A97D-1D55DC92A7F4}" type="presParOf" srcId="{D0B46645-8176-44EA-8D2F-C859EA6AE843}" destId="{18D25927-93BC-4A0E-B783-5BD4EF0F3CC2}" srcOrd="1" destOrd="0" presId="urn:microsoft.com/office/officeart/2008/layout/VerticalCurvedList"/>
    <dgm:cxn modelId="{5A4E04BD-5B3A-4C8A-B322-EC8683AEFB3D}" type="presParOf" srcId="{D0B46645-8176-44EA-8D2F-C859EA6AE843}" destId="{5EB86866-4EA4-4139-AFEC-38059DD169F2}" srcOrd="2" destOrd="0" presId="urn:microsoft.com/office/officeart/2008/layout/VerticalCurvedList"/>
    <dgm:cxn modelId="{C8404A3C-1E99-4823-91CD-7AD65E72245D}" type="presParOf" srcId="{5EB86866-4EA4-4139-AFEC-38059DD169F2}" destId="{1094A14A-44BE-4B14-84D3-DD5DD5ED3DB9}" srcOrd="0" destOrd="0" presId="urn:microsoft.com/office/officeart/2008/layout/VerticalCurvedList"/>
    <dgm:cxn modelId="{33788895-3A99-4C42-9B13-77663F49E0B9}" type="presParOf" srcId="{D0B46645-8176-44EA-8D2F-C859EA6AE843}" destId="{32E5A9EC-194C-4EEB-B7FD-F48BEAB1D754}" srcOrd="3" destOrd="0" presId="urn:microsoft.com/office/officeart/2008/layout/VerticalCurvedList"/>
    <dgm:cxn modelId="{351E175A-67CA-40FC-9C9E-CF59C62C24C9}" type="presParOf" srcId="{D0B46645-8176-44EA-8D2F-C859EA6AE843}" destId="{E0271580-BEC1-4A98-8A3E-E398CCB7D661}" srcOrd="4" destOrd="0" presId="urn:microsoft.com/office/officeart/2008/layout/VerticalCurvedList"/>
    <dgm:cxn modelId="{4D48A235-9B52-4F99-9DC4-E0EB0B31BA6F}" type="presParOf" srcId="{E0271580-BEC1-4A98-8A3E-E398CCB7D661}" destId="{F1359C34-6E56-47C0-A3B7-D1C5D71837B0}" srcOrd="0" destOrd="0" presId="urn:microsoft.com/office/officeart/2008/layout/VerticalCurvedList"/>
    <dgm:cxn modelId="{67D6711B-2382-4E95-9DA7-8212B0AF0DE8}" type="presParOf" srcId="{D0B46645-8176-44EA-8D2F-C859EA6AE843}" destId="{192511C9-13ED-4743-B56D-7997B2B49A56}" srcOrd="5" destOrd="0" presId="urn:microsoft.com/office/officeart/2008/layout/VerticalCurvedList"/>
    <dgm:cxn modelId="{94B6B627-D6AE-40A5-B02C-7BA6E3C1F17D}" type="presParOf" srcId="{D0B46645-8176-44EA-8D2F-C859EA6AE843}" destId="{0591575E-6518-4A64-AA2F-C0BC054CE706}" srcOrd="6" destOrd="0" presId="urn:microsoft.com/office/officeart/2008/layout/VerticalCurvedList"/>
    <dgm:cxn modelId="{610772BD-043B-4326-9165-345F65FC7F1D}" type="presParOf" srcId="{0591575E-6518-4A64-AA2F-C0BC054CE706}" destId="{3F773D0E-F349-4793-8BC2-9F03AAC77320}" srcOrd="0" destOrd="0" presId="urn:microsoft.com/office/officeart/2008/layout/VerticalCurvedList"/>
    <dgm:cxn modelId="{60ECE66D-11E5-4A72-A922-707408207029}" type="presParOf" srcId="{D0B46645-8176-44EA-8D2F-C859EA6AE843}" destId="{B4CE5841-A2B6-40A7-8569-3CF14952382F}" srcOrd="7" destOrd="0" presId="urn:microsoft.com/office/officeart/2008/layout/VerticalCurvedList"/>
    <dgm:cxn modelId="{296AE7C7-308C-4259-A234-FE36EAEBD9CD}" type="presParOf" srcId="{D0B46645-8176-44EA-8D2F-C859EA6AE843}" destId="{BCF454E3-D589-4BFE-9221-E2EA77CC711B}" srcOrd="8" destOrd="0" presId="urn:microsoft.com/office/officeart/2008/layout/VerticalCurvedList"/>
    <dgm:cxn modelId="{C94E1274-8DB0-4F3E-B90D-5F0AFB1C9115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194DB-2DB8-44C8-AC47-522575D176FE}">
      <dsp:nvSpPr>
        <dsp:cNvPr id="0" name=""/>
        <dsp:cNvSpPr/>
      </dsp:nvSpPr>
      <dsp:spPr>
        <a:xfrm>
          <a:off x="147547" y="0"/>
          <a:ext cx="5032498" cy="5032498"/>
        </a:xfrm>
        <a:prstGeom prst="triangle">
          <a:avLst/>
        </a:prstGeom>
        <a:solidFill>
          <a:srgbClr val="3366FF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E0892-A11A-4B1D-BA64-2F696699C8AB}">
      <dsp:nvSpPr>
        <dsp:cNvPr id="0" name=""/>
        <dsp:cNvSpPr/>
      </dsp:nvSpPr>
      <dsp:spPr>
        <a:xfrm>
          <a:off x="1375104" y="699070"/>
          <a:ext cx="5955146" cy="894447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8767" y="742733"/>
        <a:ext cx="5867820" cy="807121"/>
      </dsp:txXfrm>
    </dsp:sp>
    <dsp:sp modelId="{F5C2D877-B0F2-4A21-B09E-3902514135DA}">
      <dsp:nvSpPr>
        <dsp:cNvPr id="0" name=""/>
        <dsp:cNvSpPr/>
      </dsp:nvSpPr>
      <dsp:spPr>
        <a:xfrm>
          <a:off x="1359027" y="1809304"/>
          <a:ext cx="5928290" cy="894447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2690" y="1852967"/>
        <a:ext cx="5840964" cy="807121"/>
      </dsp:txXfrm>
    </dsp:sp>
    <dsp:sp modelId="{52BA3D74-ABCE-4CCC-85A4-5CC62D4C4A21}">
      <dsp:nvSpPr>
        <dsp:cNvPr id="0" name=""/>
        <dsp:cNvSpPr/>
      </dsp:nvSpPr>
      <dsp:spPr>
        <a:xfrm>
          <a:off x="1445744" y="2819762"/>
          <a:ext cx="5780893" cy="894447"/>
        </a:xfrm>
        <a:prstGeom prst="roundRect">
          <a:avLst/>
        </a:prstGeom>
        <a:solidFill>
          <a:srgbClr val="FFFF66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9407" y="2863425"/>
        <a:ext cx="5693567" cy="807121"/>
      </dsp:txXfrm>
    </dsp:sp>
    <dsp:sp modelId="{C7822795-420D-446B-A530-A985AFFD7062}">
      <dsp:nvSpPr>
        <dsp:cNvPr id="0" name=""/>
        <dsp:cNvSpPr/>
      </dsp:nvSpPr>
      <dsp:spPr>
        <a:xfrm>
          <a:off x="1415846" y="3888385"/>
          <a:ext cx="5839184" cy="894447"/>
        </a:xfrm>
        <a:prstGeom prst="roundRect">
          <a:avLst/>
        </a:prstGeom>
        <a:solidFill>
          <a:srgbClr val="33CC33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Российской Федерации, Ханты-Мансийского автономного округа – Югры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9509" y="3932048"/>
        <a:ext cx="5751858" cy="807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решений, поставленных Президентом Российской Федерации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населению качественных и доступных муниципальных услуг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расходование бюджетных средств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открытости и прозрачности бюджетного процесса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4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DE287EFF-4B9C-4E34-BE1C-736D496F7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2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67980DA4-D34F-466B-ACC6-4F1320944D35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09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C94A5C-7F74-4D9A-BD07-3D2FAE854BA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CF970F-848B-4F79-A3DE-D8E0AB1D7F5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7B4ED1-CB7F-4460-9E6A-AE93147E4D9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0456CD-FC11-4D84-878D-B47A0D186EC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22FA02-78A2-4224-A5F8-6033FBED5EF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E909C3-40DE-4605-A788-ACB21D32296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44808D-D86C-45A2-966B-7248B962D04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57614E-56EA-4B8A-AECD-E7F23232995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525528-879F-4888-A2F5-1B1E0D87F33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B11A7C-476D-425F-8683-D673CBE0F19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D46BB5-0168-482D-8359-3E4A30AF44D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Основные показатели исполнения бюджета города Нефтеюганска за 1 квартал 2015 года сложились следующие: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доходов, поступивших в бюджет города за квартал, составил 1 892 856 652,99 рубля, или 121,7%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расходов бюджета города, произведенных в 1 квартале 2015 года, составил 1 550 363 665,05  рублей или 88,3% 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профицит бюджета сложился в  сумме 342 492 987,94 рублей. (при уточненном плане дефицита -200 477 170 рублей). 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8FC57F-BC1B-4EE9-8A61-537E5AD9CA7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A00F34-8CD7-4FB0-966D-186C1816767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B99132-3CF1-45F9-8199-30DB5728E34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0DBC35-DEB3-4CA4-A910-46B97C1E677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0C72C6-179F-4E21-B9AB-C09409D13CF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502052-2DBA-4BC2-B78D-C6ED6AE4418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F6F884-600D-4E98-B5B0-98994A8CC3D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5E39DF-AD5D-49DE-9505-878CC7C7150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BC77B4-8022-4441-8D7B-E18E7F7D72B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69523B-4395-474C-95EE-A63995705B5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3AB19F-CAC6-452A-9DBB-12C31FDC3B6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9AE165-1FFF-469D-BA04-90F0206C35E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5BD5BA-993B-40C8-A170-A84B010C3A2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D908B7-72D3-47E9-ADB0-C2E9F512ED3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9E958C-5E42-4DDC-B1A6-0E5520AB99D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138039-B635-4882-AE94-646F5393D74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44EFDD-D8E8-43BC-A9DF-FB2DF2D52A8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56B5B0-8A87-4804-9B87-00DF05F9617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BFC811-2D6F-4CBB-A713-858E80AB6B2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BB553F-F4D7-4FB9-881A-5E850733214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97E023-ECD5-4C0B-8A0F-2563BF638BF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30E276-912E-4845-A032-34124A47545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E83403-7B00-4F37-878C-9D01C5B3A6F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60F352-21EE-4E07-A936-B85C445E1BB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ACACC1-D68E-47B8-A40F-6F60A423F0C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7EA4D3-2E65-43F7-89E9-5ED1451C2E2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0877C5-26DA-4389-997C-5A0CAE0BF85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726D43-F328-463B-83F0-A5B478380678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36FA87-4C1A-4031-BD0A-A03886F9BD9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DD37B9-A787-4B73-AA3B-6384FB4730C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FDDEBA-F1D5-4AD9-A611-9F2ABC1DDF5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36B8D9-13EA-4826-B279-93727F8D8F7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D05A0D-0194-4E93-9D81-92B624BD6AE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B81065-8A80-4520-A75B-C68A0A2FD859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90DF93-2552-4BC7-8B56-06810D57812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D3DF6-3A54-4105-B6D0-570455F34ABE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2D442F-D2DD-471E-AE09-92A71A12DBB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68CAF-5AC0-4625-8650-D6A8299D776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5344C6-FF63-4759-AF87-0C9DBB5F39D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E5BDD4-4FCD-4912-97C6-AE41A2874B0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3E1F6C-6ED4-4AF4-AFE9-EEFC01A4122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8239D-E4F1-4AAA-9CE0-E8828039D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7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0DB52-E0B6-4773-BE29-9994CD001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7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53922-93FF-4B0E-B13A-E2BF85793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2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B9EB676-A602-4A24-9551-A60D736CB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2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DA8C3DD-EC83-4A33-8F77-165A5242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0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B15AD63-1E3D-4C50-A4A3-04D997577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4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87D6173-5E5E-4964-865D-748F12BF7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6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655E993-C0B4-4707-8A6F-C12A6A59D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2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8B9BE30-FC3E-4AF6-9E97-3437B851B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4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E583200-5612-42F9-9ED1-496ACEA9C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22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53BE77A-AF50-4150-9FD5-7FE751E2F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3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8334-8AB1-4ED2-8364-FAC56C9CC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5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295BB46-BB03-473D-92D2-31165A325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8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7C59C88-97E0-431F-9F7D-C79A8DFC2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33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5E0261E-C59A-4FF2-9C29-95B8D3CE0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67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7AC9790-DE9E-466C-8AA3-D271969E5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86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D2E0196-E805-43F0-8614-6662EBBDB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90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772F2C4-44D5-4FE9-BC83-1D0706891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83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AF10503-A5C4-4B25-87BB-D8962FDA2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60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DBEF316-AAD0-4DAC-8D3E-AE2F4F859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9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41351-B8F2-4935-9E52-D286CB03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1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DDE8-6901-4962-86BB-8BED59E3D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0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1C541-39E3-4245-96AF-A87C395C4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3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463D-66D5-429C-9907-F453DD8C5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4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89E0-9125-4723-A7FF-84874EE5B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9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F4E2-F5AC-4D15-BE27-2FE53E83B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6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81DBF-DE13-4BBC-9DE3-E98DB664E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0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E191B7C-A464-49C3-8338-0FB9412C9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2" r:id="rId1"/>
    <p:sldLayoutId id="2147485533" r:id="rId2"/>
    <p:sldLayoutId id="2147485534" r:id="rId3"/>
    <p:sldLayoutId id="2147485535" r:id="rId4"/>
    <p:sldLayoutId id="2147485536" r:id="rId5"/>
    <p:sldLayoutId id="2147485537" r:id="rId6"/>
    <p:sldLayoutId id="2147485538" r:id="rId7"/>
    <p:sldLayoutId id="2147485539" r:id="rId8"/>
    <p:sldLayoutId id="2147485540" r:id="rId9"/>
    <p:sldLayoutId id="2147485541" r:id="rId10"/>
    <p:sldLayoutId id="214748554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0FB1081-872B-4BC3-9F0A-213E9B100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  <p:sldLayoutId id="2147485555" r:id="rId13"/>
    <p:sldLayoutId id="2147485556" r:id="rId14"/>
    <p:sldLayoutId id="2147485557" r:id="rId15"/>
    <p:sldLayoutId id="2147485558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10" Type="http://schemas.openxmlformats.org/officeDocument/2006/relationships/image" Target="../media/image25.jpeg"/><Relationship Id="rId4" Type="http://schemas.openxmlformats.org/officeDocument/2006/relationships/image" Target="../media/image6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Microsoft_Excel_97-2003_Worksheet6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Microsoft_Excel_97-2003_Worksheet4.xls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Microsoft_Excel_97-2003_Worksheet7.xls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2.emf"/><Relationship Id="rId5" Type="http://schemas.openxmlformats.org/officeDocument/2006/relationships/image" Target="../media/image2.jpe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Microsoft_Excel_97-2003_Worksheet5.xls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jpeg"/><Relationship Id="rId10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8.xls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jpeg"/><Relationship Id="rId5" Type="http://schemas.openxmlformats.org/officeDocument/2006/relationships/image" Target="../media/image2.jpeg"/><Relationship Id="rId4" Type="http://schemas.openxmlformats.org/officeDocument/2006/relationships/image" Target="../media/image51.jpe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2.jpeg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image" Target="../media/image53.jpe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5" Type="http://schemas.openxmlformats.org/officeDocument/2006/relationships/image" Target="../media/image65.png"/><Relationship Id="rId10" Type="http://schemas.openxmlformats.org/officeDocument/2006/relationships/image" Target="../media/image60.emf"/><Relationship Id="rId4" Type="http://schemas.openxmlformats.org/officeDocument/2006/relationships/image" Target="../media/image54.jpeg"/><Relationship Id="rId9" Type="http://schemas.openxmlformats.org/officeDocument/2006/relationships/image" Target="../media/image59.emf"/><Relationship Id="rId14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2.jpeg"/><Relationship Id="rId9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oleObject" Target="../embeddings/Microsoft_Excel_Chart11.xls"/><Relationship Id="rId18" Type="http://schemas.openxmlformats.org/officeDocument/2006/relationships/image" Target="../media/image77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Microsoft_Excel_Chart9.xls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Microsoft_Excel_Chart12.xls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5.emf"/><Relationship Id="rId5" Type="http://schemas.openxmlformats.org/officeDocument/2006/relationships/image" Target="../media/image2.jpeg"/><Relationship Id="rId15" Type="http://schemas.openxmlformats.org/officeDocument/2006/relationships/image" Target="../media/image78.jpeg"/><Relationship Id="rId10" Type="http://schemas.openxmlformats.org/officeDocument/2006/relationships/oleObject" Target="../embeddings/Microsoft_Excel_Chart10.xls"/><Relationship Id="rId4" Type="http://schemas.openxmlformats.org/officeDocument/2006/relationships/image" Target="../media/image67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7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0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3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5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6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7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8.jpe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0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1.jpe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2.jpeg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3.jpeg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1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2" name="Picture 2" descr="http://sd-ugra.ru/Image/GetById/790e149d-7496-46c6-9b2a-f2d2a7f9fe7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692150"/>
            <a:ext cx="9764712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3842" y="518319"/>
            <a:ext cx="885831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5954" y="3810436"/>
            <a:ext cx="9634089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 проекту решения Думы города </a:t>
            </a:r>
          </a:p>
          <a:p>
            <a:pPr>
              <a:defRPr/>
            </a:pPr>
            <a:r>
              <a:rPr lang="ru-RU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«О бюджете города Нефтеюганска </a:t>
            </a:r>
          </a:p>
          <a:p>
            <a:pPr>
              <a:defRPr/>
            </a:pPr>
            <a:r>
              <a:rPr lang="ru-RU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2018 год и плановый период 2019 и  2020 годов»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60" y="-6350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1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8684" name="Прямоугольник 1"/>
          <p:cNvSpPr>
            <a:spLocks noChangeArrowheads="1"/>
          </p:cNvSpPr>
          <p:nvPr/>
        </p:nvSpPr>
        <p:spPr bwMode="auto">
          <a:xfrm>
            <a:off x="3873500" y="396875"/>
            <a:ext cx="59991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Сравнение денежных доходов и расходов населения города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Нефтеюганска в 2018 году</a:t>
            </a:r>
          </a:p>
        </p:txBody>
      </p:sp>
      <p:graphicFrame>
        <p:nvGraphicFramePr>
          <p:cNvPr id="28685" name="Диаграмма 4"/>
          <p:cNvGraphicFramePr>
            <a:graphicFrameLocks/>
          </p:cNvGraphicFramePr>
          <p:nvPr/>
        </p:nvGraphicFramePr>
        <p:xfrm>
          <a:off x="104775" y="3533775"/>
          <a:ext cx="563245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Диаграмма" r:id="rId7" imgW="6286534" imgH="3438450" progId="Excel.Chart.8">
                  <p:embed/>
                </p:oleObj>
              </mc:Choice>
              <mc:Fallback>
                <p:oleObj name="Диаграмма" r:id="rId7" imgW="6286534" imgH="343845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3533775"/>
                        <a:ext cx="563245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360488" y="4583113"/>
            <a:ext cx="16017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55 338,5 млн.руб.</a:t>
            </a:r>
          </a:p>
        </p:txBody>
      </p:sp>
      <p:sp>
        <p:nvSpPr>
          <p:cNvPr id="28687" name="Text Box 14"/>
          <p:cNvSpPr txBox="1">
            <a:spLocks noChangeArrowheads="1"/>
          </p:cNvSpPr>
          <p:nvPr/>
        </p:nvSpPr>
        <p:spPr bwMode="auto">
          <a:xfrm>
            <a:off x="1360488" y="5967413"/>
            <a:ext cx="1600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64 451,5 млн.руб.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948113" y="4616450"/>
            <a:ext cx="788987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Доходы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4875213" y="5967413"/>
            <a:ext cx="862012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Расходы</a:t>
            </a:r>
          </a:p>
        </p:txBody>
      </p:sp>
      <p:pic>
        <p:nvPicPr>
          <p:cNvPr id="28690" name="Picture 27" descr="http://vse-o-sochi.ru/uploads/posts/2013-11/1383574998_karta-nefteyu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979488"/>
            <a:ext cx="44926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30" descr="https://im0-tub-ru.yandex.net/i?id=f7e51c5a901388a3a98ca15879999ec0&amp;n=33&amp;h=215&amp;w=3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225" y="3068638"/>
            <a:ext cx="39798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461" y="-151687"/>
            <a:ext cx="9993560" cy="699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9708" name="Прямоугольник 12"/>
          <p:cNvSpPr>
            <a:spLocks noChangeArrowheads="1"/>
          </p:cNvSpPr>
          <p:nvPr/>
        </p:nvSpPr>
        <p:spPr bwMode="auto">
          <a:xfrm>
            <a:off x="-52388" y="311150"/>
            <a:ext cx="99933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Основные характеристики бюджета города Нефтеюганска на 2018 год и на плановый период       2019 и 2020 годов, руб.</a:t>
            </a:r>
          </a:p>
        </p:txBody>
      </p:sp>
      <p:pic>
        <p:nvPicPr>
          <p:cNvPr id="29709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3738"/>
            <a:ext cx="18335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4863"/>
            <a:ext cx="1803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30313" y="2327146"/>
            <a:ext cx="8175687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9714" name="Text Box 14"/>
          <p:cNvSpPr txBox="1">
            <a:spLocks noChangeArrowheads="1"/>
          </p:cNvSpPr>
          <p:nvPr/>
        </p:nvSpPr>
        <p:spPr bwMode="auto">
          <a:xfrm>
            <a:off x="1727200" y="2576513"/>
            <a:ext cx="12017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</a:t>
            </a:r>
          </a:p>
        </p:txBody>
      </p:sp>
      <p:sp>
        <p:nvSpPr>
          <p:cNvPr id="29715" name="Text Box 14"/>
          <p:cNvSpPr txBox="1">
            <a:spLocks noChangeArrowheads="1"/>
          </p:cNvSpPr>
          <p:nvPr/>
        </p:nvSpPr>
        <p:spPr bwMode="auto">
          <a:xfrm>
            <a:off x="3406775" y="1981200"/>
            <a:ext cx="11953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</a:t>
            </a:r>
          </a:p>
        </p:txBody>
      </p:sp>
      <p:sp>
        <p:nvSpPr>
          <p:cNvPr id="29716" name="Text Box 14"/>
          <p:cNvSpPr txBox="1">
            <a:spLocks noChangeArrowheads="1"/>
          </p:cNvSpPr>
          <p:nvPr/>
        </p:nvSpPr>
        <p:spPr bwMode="auto">
          <a:xfrm>
            <a:off x="3225800" y="2646363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6 566 911 340</a:t>
            </a:r>
          </a:p>
        </p:txBody>
      </p:sp>
      <p:sp>
        <p:nvSpPr>
          <p:cNvPr id="29717" name="Text Box 14"/>
          <p:cNvSpPr txBox="1">
            <a:spLocks noChangeArrowheads="1"/>
          </p:cNvSpPr>
          <p:nvPr/>
        </p:nvSpPr>
        <p:spPr bwMode="auto">
          <a:xfrm>
            <a:off x="5564188" y="1951038"/>
            <a:ext cx="13938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</a:t>
            </a:r>
          </a:p>
        </p:txBody>
      </p:sp>
      <p:sp>
        <p:nvSpPr>
          <p:cNvPr id="29718" name="Text Box 14"/>
          <p:cNvSpPr txBox="1">
            <a:spLocks noChangeArrowheads="1"/>
          </p:cNvSpPr>
          <p:nvPr/>
        </p:nvSpPr>
        <p:spPr bwMode="auto">
          <a:xfrm>
            <a:off x="8266113" y="1963738"/>
            <a:ext cx="1277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2020 год</a:t>
            </a:r>
          </a:p>
        </p:txBody>
      </p:sp>
      <p:sp>
        <p:nvSpPr>
          <p:cNvPr id="29719" name="Text Box 14"/>
          <p:cNvSpPr txBox="1">
            <a:spLocks noChangeArrowheads="1"/>
          </p:cNvSpPr>
          <p:nvPr/>
        </p:nvSpPr>
        <p:spPr bwMode="auto">
          <a:xfrm>
            <a:off x="5588000" y="265112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6 218 169 240</a:t>
            </a:r>
          </a:p>
        </p:txBody>
      </p:sp>
      <p:sp>
        <p:nvSpPr>
          <p:cNvPr id="29720" name="Text Box 14"/>
          <p:cNvSpPr txBox="1">
            <a:spLocks noChangeArrowheads="1"/>
          </p:cNvSpPr>
          <p:nvPr/>
        </p:nvSpPr>
        <p:spPr bwMode="auto">
          <a:xfrm>
            <a:off x="8126413" y="2681288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6 256 894 540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32595" y="3543731"/>
            <a:ext cx="816422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9724" name="Text Box 14"/>
          <p:cNvSpPr txBox="1">
            <a:spLocks noChangeArrowheads="1"/>
          </p:cNvSpPr>
          <p:nvPr/>
        </p:nvSpPr>
        <p:spPr bwMode="auto">
          <a:xfrm>
            <a:off x="1727200" y="3778250"/>
            <a:ext cx="1260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Расходы</a:t>
            </a:r>
          </a:p>
        </p:txBody>
      </p:sp>
      <p:sp>
        <p:nvSpPr>
          <p:cNvPr id="29725" name="Text Box 14"/>
          <p:cNvSpPr txBox="1">
            <a:spLocks noChangeArrowheads="1"/>
          </p:cNvSpPr>
          <p:nvPr/>
        </p:nvSpPr>
        <p:spPr bwMode="auto">
          <a:xfrm>
            <a:off x="3289300" y="385127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6 683 524 012</a:t>
            </a:r>
          </a:p>
        </p:txBody>
      </p:sp>
      <p:sp>
        <p:nvSpPr>
          <p:cNvPr id="29726" name="Text Box 14"/>
          <p:cNvSpPr txBox="1">
            <a:spLocks noChangeArrowheads="1"/>
          </p:cNvSpPr>
          <p:nvPr/>
        </p:nvSpPr>
        <p:spPr bwMode="auto">
          <a:xfrm>
            <a:off x="5588000" y="384492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6 319 186 849</a:t>
            </a:r>
          </a:p>
        </p:txBody>
      </p:sp>
      <p:sp>
        <p:nvSpPr>
          <p:cNvPr id="29727" name="Text Box 14"/>
          <p:cNvSpPr txBox="1">
            <a:spLocks noChangeArrowheads="1"/>
          </p:cNvSpPr>
          <p:nvPr/>
        </p:nvSpPr>
        <p:spPr bwMode="auto">
          <a:xfrm>
            <a:off x="8132763" y="385127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6 303 685 869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17286" y="4724400"/>
            <a:ext cx="816422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9731" name="Text Box 14"/>
          <p:cNvSpPr txBox="1">
            <a:spLocks noChangeArrowheads="1"/>
          </p:cNvSpPr>
          <p:nvPr/>
        </p:nvSpPr>
        <p:spPr bwMode="auto">
          <a:xfrm>
            <a:off x="1673225" y="4953000"/>
            <a:ext cx="13700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Дефицит</a:t>
            </a:r>
          </a:p>
        </p:txBody>
      </p:sp>
      <p:sp>
        <p:nvSpPr>
          <p:cNvPr id="29732" name="Text Box 14"/>
          <p:cNvSpPr txBox="1">
            <a:spLocks noChangeArrowheads="1"/>
          </p:cNvSpPr>
          <p:nvPr/>
        </p:nvSpPr>
        <p:spPr bwMode="auto">
          <a:xfrm>
            <a:off x="3354388" y="4991100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- 116 612 672</a:t>
            </a:r>
          </a:p>
        </p:txBody>
      </p:sp>
      <p:sp>
        <p:nvSpPr>
          <p:cNvPr id="29733" name="Text Box 14"/>
          <p:cNvSpPr txBox="1">
            <a:spLocks noChangeArrowheads="1"/>
          </p:cNvSpPr>
          <p:nvPr/>
        </p:nvSpPr>
        <p:spPr bwMode="auto">
          <a:xfrm>
            <a:off x="5648325" y="4953000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- 101 017 609</a:t>
            </a:r>
          </a:p>
        </p:txBody>
      </p:sp>
      <p:sp>
        <p:nvSpPr>
          <p:cNvPr id="29734" name="Text Box 14"/>
          <p:cNvSpPr txBox="1">
            <a:spLocks noChangeArrowheads="1"/>
          </p:cNvSpPr>
          <p:nvPr/>
        </p:nvSpPr>
        <p:spPr bwMode="auto">
          <a:xfrm>
            <a:off x="8156575" y="4981575"/>
            <a:ext cx="15541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- 46 791 329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32595" y="5779165"/>
            <a:ext cx="8137550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9738" name="Text Box 14"/>
          <p:cNvSpPr txBox="1">
            <a:spLocks noChangeArrowheads="1"/>
          </p:cNvSpPr>
          <p:nvPr/>
        </p:nvSpPr>
        <p:spPr bwMode="auto">
          <a:xfrm>
            <a:off x="1787525" y="5732463"/>
            <a:ext cx="80597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Недостаточность доходной базы бюджета города и необходимость обеспечения исполнения принятых социальных и иных первоочередных расходных обязательств привели к необходимости формирования бюджета с дефицитом</a:t>
            </a:r>
            <a:r>
              <a:rPr lang="ru-RU" altLang="ru-RU" sz="1600" b="1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497680" y="1896269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" name="AutoShape 4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AutoShape 6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1524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AutoShape 8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3048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AutoShape 10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4572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746" name="Picture 12" descr="http://cdn.st100sp.com/cache_pictures/014090743/thumb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4581525"/>
            <a:ext cx="15509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трелка вниз 47"/>
          <p:cNvSpPr/>
          <p:nvPr/>
        </p:nvSpPr>
        <p:spPr>
          <a:xfrm rot="10800000">
            <a:off x="497680" y="3306763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24360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metal">
            <a:bevelT/>
            <a:bevelB/>
          </a:sp3d>
          <a:extLst/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0732" name="Прямоугольник 11"/>
          <p:cNvSpPr>
            <a:spLocks noChangeArrowheads="1"/>
          </p:cNvSpPr>
          <p:nvPr/>
        </p:nvSpPr>
        <p:spPr bwMode="auto">
          <a:xfrm>
            <a:off x="320675" y="411163"/>
            <a:ext cx="944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Объем муниципального долга  на 2018 год и на плановый период 2019 и 2020 годов, руб.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725488" y="3205163"/>
            <a:ext cx="8943975" cy="360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верхний предел муниципального долга города на 1 января 2019 года в объёме 26 612 672 рубля, в том числе предельный размер обязательств по муниципальным гарантиям города в объёме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в размере 2 412 879 140рублей;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863 000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верхний предел муниципального долга на 1 января 2020 года 101 017609рублей, на 1 января 2021 года 46 791329рублей, в том числе предельный размер обязательств по муниципальным гарантиям города на 2019 год в объёме 0 рублей, на 2020 год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 2019 год в размере 2 474 695 040рублей и на 2020 год в размере 2 533 316 940рублей;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>
                <a:effectLst/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на 2019 год 6 146 000 рублей, на 2020 год 11 141 000 рублей.</a:t>
            </a:r>
            <a:endParaRPr lang="ru-RU" altLang="ru-RU" sz="1800" b="1" i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33194" y="3343275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181225" y="1439863"/>
          <a:ext cx="7488239" cy="1606550"/>
        </p:xfrm>
        <a:graphic>
          <a:graphicData uri="http://schemas.openxmlformats.org/drawingml/2006/table">
            <a:tbl>
              <a:tblPr/>
              <a:tblGrid>
                <a:gridCol w="2736087"/>
                <a:gridCol w="1602740"/>
                <a:gridCol w="1581347"/>
                <a:gridCol w="1568065"/>
              </a:tblGrid>
              <a:tr h="31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заимствования</a:t>
                      </a:r>
                    </a:p>
                  </a:txBody>
                  <a:tcPr marL="9524" marR="9524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2018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2019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 на 2020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169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4" marR="9524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Привлечение</a:t>
                      </a:r>
                    </a:p>
                  </a:txBody>
                  <a:tcPr marL="9524" marR="9524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26 612 672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127 630 281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174 421 610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26 612 672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127 630 281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26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/>
                        </a:rPr>
                        <a:t> 612 672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101 017 609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46 791 329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Блок-схема: процесс 38"/>
          <p:cNvSpPr/>
          <p:nvPr/>
        </p:nvSpPr>
        <p:spPr>
          <a:xfrm>
            <a:off x="433194" y="3933056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441197" y="4221088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432049" y="4655895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438529" y="5517232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438529" y="6083964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07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1125538"/>
            <a:ext cx="17065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42" y="-30065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4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9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24161" y="548681"/>
            <a:ext cx="9695886" cy="1349410"/>
          </a:xfrm>
          <a:prstGeom prst="leftRightArrow">
            <a:avLst>
              <a:gd name="adj1" fmla="val 64117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1761" name="Text Box 14"/>
          <p:cNvSpPr txBox="1">
            <a:spLocks noChangeArrowheads="1"/>
          </p:cNvSpPr>
          <p:nvPr/>
        </p:nvSpPr>
        <p:spPr bwMode="auto">
          <a:xfrm>
            <a:off x="17463" y="774700"/>
            <a:ext cx="99107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Доходная часть бюджета-</a:t>
            </a:r>
            <a:r>
              <a:rPr lang="ru-RU" altLang="ru-RU" sz="20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безвозмездные и безвозвратные                              поступления денежных средств в бюджет. </a:t>
            </a:r>
          </a:p>
        </p:txBody>
      </p:sp>
      <p:sp>
        <p:nvSpPr>
          <p:cNvPr id="31762" name="Text Box 14"/>
          <p:cNvSpPr txBox="1">
            <a:spLocks noChangeArrowheads="1"/>
          </p:cNvSpPr>
          <p:nvPr/>
        </p:nvSpPr>
        <p:spPr bwMode="auto">
          <a:xfrm>
            <a:off x="322263" y="3363913"/>
            <a:ext cx="2906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НАЛОГОВЫЕ ДОХОДЫ -  поступления от уплаты налогов, установленных Налоговым кодексом Российской Федерации: </a:t>
            </a:r>
          </a:p>
        </p:txBody>
      </p:sp>
      <p:sp>
        <p:nvSpPr>
          <p:cNvPr id="31763" name="Text Box 14"/>
          <p:cNvSpPr txBox="1">
            <a:spLocks noChangeArrowheads="1"/>
          </p:cNvSpPr>
          <p:nvPr/>
        </p:nvSpPr>
        <p:spPr bwMode="auto">
          <a:xfrm>
            <a:off x="374650" y="4765675"/>
            <a:ext cx="270668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 на доходы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 на имущество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акцизы на нефтепродукты;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налоги на совокупный доход;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земельный налог;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налоги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4848" y="1921904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1767" name="Text Box 14"/>
          <p:cNvSpPr txBox="1">
            <a:spLocks noChangeArrowheads="1"/>
          </p:cNvSpPr>
          <p:nvPr/>
        </p:nvSpPr>
        <p:spPr bwMode="auto">
          <a:xfrm>
            <a:off x="3619500" y="3340100"/>
            <a:ext cx="29067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НЕНАЛОГОВЫЕ ДОХОДЫ - поступления от уплаты других пошлин и сборов, установленных законодательством Российской Федерации: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68" name="Text Box 14"/>
          <p:cNvSpPr txBox="1">
            <a:spLocks noChangeArrowheads="1"/>
          </p:cNvSpPr>
          <p:nvPr/>
        </p:nvSpPr>
        <p:spPr bwMode="auto">
          <a:xfrm>
            <a:off x="3651250" y="4737100"/>
            <a:ext cx="28749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использования имущества;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платежи при пользовании природными ресурсами;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оказания платных услуг и компенсации затрат государству;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продажи материальных и нематериальных активов;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неналоговые доходы</a:t>
            </a:r>
          </a:p>
        </p:txBody>
      </p:sp>
      <p:pic>
        <p:nvPicPr>
          <p:cNvPr id="31769" name="Picture 2" descr="http://previews.123rf.com/images/viktor88/viktor881301/viktor88130100016/17215047-3d-man-pushing-red-percent-sign-3d-rendering--Stock-Phot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8" y="1955800"/>
            <a:ext cx="1844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13" descr="http://www.svbox.ru/pic/small-197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1979613"/>
            <a:ext cx="1711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1" name="Text Box 14"/>
          <p:cNvSpPr txBox="1">
            <a:spLocks noChangeArrowheads="1"/>
          </p:cNvSpPr>
          <p:nvPr/>
        </p:nvSpPr>
        <p:spPr bwMode="auto">
          <a:xfrm rot="474328">
            <a:off x="1314450" y="2157413"/>
            <a:ext cx="1273175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налоги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25208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1775" name="Text Box 14"/>
          <p:cNvSpPr txBox="1">
            <a:spLocks noChangeArrowheads="1"/>
          </p:cNvSpPr>
          <p:nvPr/>
        </p:nvSpPr>
        <p:spPr bwMode="auto">
          <a:xfrm>
            <a:off x="6824663" y="3351213"/>
            <a:ext cx="28082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БЕЗВОЗМЕЗДНЫЕ ПОСТУПЛЕНИЯ-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поступления от других бюджетов, организаций, граждан (кроме налоговых и неналоговых доходов):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76" name="Text Box 14"/>
          <p:cNvSpPr txBox="1">
            <a:spLocks noChangeArrowheads="1"/>
          </p:cNvSpPr>
          <p:nvPr/>
        </p:nvSpPr>
        <p:spPr bwMode="auto">
          <a:xfrm>
            <a:off x="6897688" y="4919663"/>
            <a:ext cx="273526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дотации;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субвенции;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субсидии;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межбюджетные трансферты;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прочие безвозмездные поступления</a:t>
            </a:r>
          </a:p>
        </p:txBody>
      </p:sp>
      <p:pic>
        <p:nvPicPr>
          <p:cNvPr id="31777" name="Picture 30" descr="http://top-news.kz/simgnews/52695696/52695696-15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488" y="2035175"/>
            <a:ext cx="18716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6" y="-19447"/>
            <a:ext cx="9993058" cy="71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2780" name="Прямоугольник 21"/>
          <p:cNvSpPr>
            <a:spLocks noChangeArrowheads="1"/>
          </p:cNvSpPr>
          <p:nvPr/>
        </p:nvSpPr>
        <p:spPr bwMode="auto">
          <a:xfrm>
            <a:off x="-100013" y="398463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доходов бюджета города Нефтеюганска 2017 – 2020 гг., руб.</a:t>
            </a:r>
          </a:p>
        </p:txBody>
      </p:sp>
      <p:graphicFrame>
        <p:nvGraphicFramePr>
          <p:cNvPr id="32781" name="Диаграмма 6"/>
          <p:cNvGraphicFramePr>
            <a:graphicFrameLocks/>
          </p:cNvGraphicFramePr>
          <p:nvPr/>
        </p:nvGraphicFramePr>
        <p:xfrm>
          <a:off x="168275" y="1327150"/>
          <a:ext cx="9820275" cy="531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Лист" r:id="rId7" imgW="8686935" imgH="4467150" progId="Excel.Sheet.8">
                  <p:embed/>
                </p:oleObj>
              </mc:Choice>
              <mc:Fallback>
                <p:oleObj name="Лист" r:id="rId7" imgW="8686935" imgH="4467150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327150"/>
                        <a:ext cx="9820275" cy="531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817563" y="48688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3 800 786 800</a:t>
            </a:r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466725" y="6537325"/>
            <a:ext cx="1597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5 893 179 633</a:t>
            </a:r>
          </a:p>
        </p:txBody>
      </p:sp>
      <p:sp>
        <p:nvSpPr>
          <p:cNvPr id="32784" name="Text Box 14"/>
          <p:cNvSpPr txBox="1">
            <a:spLocks noChangeArrowheads="1"/>
          </p:cNvSpPr>
          <p:nvPr/>
        </p:nvSpPr>
        <p:spPr bwMode="auto">
          <a:xfrm>
            <a:off x="817563" y="3001963"/>
            <a:ext cx="1514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1 802 888 100</a:t>
            </a:r>
          </a:p>
        </p:txBody>
      </p:sp>
      <p:sp>
        <p:nvSpPr>
          <p:cNvPr id="32785" name="Text Box 14"/>
          <p:cNvSpPr txBox="1">
            <a:spLocks noChangeArrowheads="1"/>
          </p:cNvSpPr>
          <p:nvPr/>
        </p:nvSpPr>
        <p:spPr bwMode="auto">
          <a:xfrm>
            <a:off x="790575" y="1571625"/>
            <a:ext cx="15128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289 504 733</a:t>
            </a:r>
          </a:p>
        </p:txBody>
      </p:sp>
      <p:sp>
        <p:nvSpPr>
          <p:cNvPr id="32786" name="Text Box 14"/>
          <p:cNvSpPr txBox="1">
            <a:spLocks noChangeArrowheads="1"/>
          </p:cNvSpPr>
          <p:nvPr/>
        </p:nvSpPr>
        <p:spPr bwMode="auto">
          <a:xfrm>
            <a:off x="2216150" y="6534150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6 566 911 340</a:t>
            </a:r>
          </a:p>
        </p:txBody>
      </p:sp>
      <p:sp>
        <p:nvSpPr>
          <p:cNvPr id="32787" name="Text Box 14"/>
          <p:cNvSpPr txBox="1">
            <a:spLocks noChangeArrowheads="1"/>
          </p:cNvSpPr>
          <p:nvPr/>
        </p:nvSpPr>
        <p:spPr bwMode="auto">
          <a:xfrm>
            <a:off x="3927475" y="6532563"/>
            <a:ext cx="15970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6 218 169 240</a:t>
            </a:r>
          </a:p>
        </p:txBody>
      </p:sp>
      <p:sp>
        <p:nvSpPr>
          <p:cNvPr id="32788" name="Text Box 14"/>
          <p:cNvSpPr txBox="1">
            <a:spLocks noChangeArrowheads="1"/>
          </p:cNvSpPr>
          <p:nvPr/>
        </p:nvSpPr>
        <p:spPr bwMode="auto">
          <a:xfrm>
            <a:off x="5656263" y="6530975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6 256 894 540</a:t>
            </a:r>
          </a:p>
        </p:txBody>
      </p:sp>
      <p:sp>
        <p:nvSpPr>
          <p:cNvPr id="32789" name="Text Box 14"/>
          <p:cNvSpPr txBox="1">
            <a:spLocks noChangeArrowheads="1"/>
          </p:cNvSpPr>
          <p:nvPr/>
        </p:nvSpPr>
        <p:spPr bwMode="auto">
          <a:xfrm>
            <a:off x="2589213" y="1571625"/>
            <a:ext cx="15128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352 599 740</a:t>
            </a:r>
          </a:p>
        </p:txBody>
      </p:sp>
      <p:sp>
        <p:nvSpPr>
          <p:cNvPr id="32790" name="Text Box 14"/>
          <p:cNvSpPr txBox="1">
            <a:spLocks noChangeArrowheads="1"/>
          </p:cNvSpPr>
          <p:nvPr/>
        </p:nvSpPr>
        <p:spPr bwMode="auto">
          <a:xfrm>
            <a:off x="2589213" y="3025775"/>
            <a:ext cx="15128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2 060 279 400</a:t>
            </a:r>
          </a:p>
        </p:txBody>
      </p:sp>
      <p:sp>
        <p:nvSpPr>
          <p:cNvPr id="32791" name="Text Box 14"/>
          <p:cNvSpPr txBox="1">
            <a:spLocks noChangeArrowheads="1"/>
          </p:cNvSpPr>
          <p:nvPr/>
        </p:nvSpPr>
        <p:spPr bwMode="auto">
          <a:xfrm>
            <a:off x="2460625" y="4868863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4 154 032 200</a:t>
            </a:r>
          </a:p>
        </p:txBody>
      </p:sp>
      <p:sp>
        <p:nvSpPr>
          <p:cNvPr id="32792" name="Text Box 14"/>
          <p:cNvSpPr txBox="1">
            <a:spLocks noChangeArrowheads="1"/>
          </p:cNvSpPr>
          <p:nvPr/>
        </p:nvSpPr>
        <p:spPr bwMode="auto">
          <a:xfrm>
            <a:off x="4279900" y="3051175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2 124 800 200</a:t>
            </a:r>
          </a:p>
        </p:txBody>
      </p:sp>
      <p:sp>
        <p:nvSpPr>
          <p:cNvPr id="32793" name="Text Box 14"/>
          <p:cNvSpPr txBox="1">
            <a:spLocks noChangeArrowheads="1"/>
          </p:cNvSpPr>
          <p:nvPr/>
        </p:nvSpPr>
        <p:spPr bwMode="auto">
          <a:xfrm>
            <a:off x="4216400" y="48561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3 743 474 200</a:t>
            </a:r>
          </a:p>
        </p:txBody>
      </p:sp>
      <p:sp>
        <p:nvSpPr>
          <p:cNvPr id="32794" name="Text Box 14"/>
          <p:cNvSpPr txBox="1">
            <a:spLocks noChangeArrowheads="1"/>
          </p:cNvSpPr>
          <p:nvPr/>
        </p:nvSpPr>
        <p:spPr bwMode="auto">
          <a:xfrm>
            <a:off x="4279900" y="15811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349 894 840</a:t>
            </a:r>
          </a:p>
        </p:txBody>
      </p:sp>
      <p:sp>
        <p:nvSpPr>
          <p:cNvPr id="32795" name="Text Box 14"/>
          <p:cNvSpPr txBox="1">
            <a:spLocks noChangeArrowheads="1"/>
          </p:cNvSpPr>
          <p:nvPr/>
        </p:nvSpPr>
        <p:spPr bwMode="auto">
          <a:xfrm>
            <a:off x="6057900" y="158750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341 289 840</a:t>
            </a:r>
          </a:p>
        </p:txBody>
      </p:sp>
      <p:sp>
        <p:nvSpPr>
          <p:cNvPr id="32796" name="Text Box 14"/>
          <p:cNvSpPr txBox="1">
            <a:spLocks noChangeArrowheads="1"/>
          </p:cNvSpPr>
          <p:nvPr/>
        </p:nvSpPr>
        <p:spPr bwMode="auto">
          <a:xfrm>
            <a:off x="6053138" y="3051175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2 192 027 100</a:t>
            </a:r>
          </a:p>
        </p:txBody>
      </p:sp>
      <p:sp>
        <p:nvSpPr>
          <p:cNvPr id="32797" name="Text Box 14"/>
          <p:cNvSpPr txBox="1">
            <a:spLocks noChangeArrowheads="1"/>
          </p:cNvSpPr>
          <p:nvPr/>
        </p:nvSpPr>
        <p:spPr bwMode="auto">
          <a:xfrm>
            <a:off x="5961063" y="48704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3 723 577 600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3804" name="Прямоугольник 19"/>
          <p:cNvSpPr>
            <a:spLocks noChangeArrowheads="1"/>
          </p:cNvSpPr>
          <p:nvPr/>
        </p:nvSpPr>
        <p:spPr bwMode="auto">
          <a:xfrm>
            <a:off x="2532063" y="619125"/>
            <a:ext cx="728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Собираемость налоговых платежей 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3919462" y="1411889"/>
            <a:ext cx="1995635" cy="4589701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808" name="Text Box 14"/>
          <p:cNvSpPr txBox="1">
            <a:spLocks noChangeArrowheads="1"/>
          </p:cNvSpPr>
          <p:nvPr/>
        </p:nvSpPr>
        <p:spPr bwMode="auto">
          <a:xfrm>
            <a:off x="3873500" y="2816225"/>
            <a:ext cx="2087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рабочая группы по вопросам повышения собираемости налоговых платежей, поступающих в местный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757" y="4941168"/>
            <a:ext cx="9433047" cy="1656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812" name="Text Box 14"/>
          <p:cNvSpPr txBox="1">
            <a:spLocks noChangeArrowheads="1"/>
          </p:cNvSpPr>
          <p:nvPr/>
        </p:nvSpPr>
        <p:spPr bwMode="auto">
          <a:xfrm>
            <a:off x="176213" y="5259388"/>
            <a:ext cx="94329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pitchFamily="34" charset="0"/>
              </a:rPr>
              <a:t>В  рамках деятельности рабочей группы по мобилизации дополнительных доходов в местный бюджет города Нефтеюганска реализовываются мероприятия по увеличению доходов бюджета . В течение 2016 года проведено 9 заседаний. Получен бюджетный эффект от проведенных мероприятий в сумме 23 993,3 тыс. рублей. </a:t>
            </a:r>
          </a:p>
        </p:txBody>
      </p:sp>
      <p:pic>
        <p:nvPicPr>
          <p:cNvPr id="33813" name="Picture 6" descr="http://pik73.ru/image/576e3b5bc04e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88" y="466725"/>
            <a:ext cx="2016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96801" y="1676400"/>
            <a:ext cx="864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817" name="Text Box 14"/>
          <p:cNvSpPr txBox="1">
            <a:spLocks noChangeArrowheads="1"/>
          </p:cNvSpPr>
          <p:nvPr/>
        </p:nvSpPr>
        <p:spPr bwMode="auto">
          <a:xfrm>
            <a:off x="546100" y="1755775"/>
            <a:ext cx="86915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Реализация основных направлений бюджетной политики на прямую зависит от поступления 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4827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налоговых доходов бюджета города Нефтеюганска 2017 – 2020 гг., руб.</a:t>
            </a:r>
          </a:p>
        </p:txBody>
      </p:sp>
      <p:graphicFrame>
        <p:nvGraphicFramePr>
          <p:cNvPr id="34828" name="Диаграмма 1"/>
          <p:cNvGraphicFramePr>
            <a:graphicFrameLocks/>
          </p:cNvGraphicFramePr>
          <p:nvPr/>
        </p:nvGraphicFramePr>
        <p:xfrm>
          <a:off x="206375" y="1323975"/>
          <a:ext cx="9486900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Диаграмма" r:id="rId7" imgW="9296355" imgH="5429160" progId="Excel.Chart.8">
                  <p:embed/>
                </p:oleObj>
              </mc:Choice>
              <mc:Fallback>
                <p:oleObj name="Диаграмма" r:id="rId7" imgW="9296355" imgH="542916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323975"/>
                        <a:ext cx="9486900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3092450" y="1819275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1 334 788 400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7834313" y="1804988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1 699 856 600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6107113" y="1808163"/>
            <a:ext cx="1252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1 634 400 600</a:t>
            </a:r>
          </a:p>
        </p:txBody>
      </p:sp>
      <p:sp>
        <p:nvSpPr>
          <p:cNvPr id="34832" name="Text Box 14"/>
          <p:cNvSpPr txBox="1">
            <a:spLocks noChangeArrowheads="1"/>
          </p:cNvSpPr>
          <p:nvPr/>
        </p:nvSpPr>
        <p:spPr bwMode="auto">
          <a:xfrm>
            <a:off x="4560888" y="1808163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1 571 616 000</a:t>
            </a:r>
          </a:p>
        </p:txBody>
      </p:sp>
      <p:sp>
        <p:nvSpPr>
          <p:cNvPr id="2" name="Круговая стрелка 1"/>
          <p:cNvSpPr/>
          <p:nvPr/>
        </p:nvSpPr>
        <p:spPr>
          <a:xfrm>
            <a:off x="4078952" y="1390962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836" name="Text Box 14"/>
          <p:cNvSpPr txBox="1">
            <a:spLocks noChangeArrowheads="1"/>
          </p:cNvSpPr>
          <p:nvPr/>
        </p:nvSpPr>
        <p:spPr bwMode="auto">
          <a:xfrm>
            <a:off x="4187825" y="1531938"/>
            <a:ext cx="6873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+17,7%</a:t>
            </a:r>
          </a:p>
        </p:txBody>
      </p:sp>
      <p:sp>
        <p:nvSpPr>
          <p:cNvPr id="20" name="Круговая стрелка 19"/>
          <p:cNvSpPr/>
          <p:nvPr/>
        </p:nvSpPr>
        <p:spPr>
          <a:xfrm>
            <a:off x="5590216" y="1390962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840" name="Text Box 14"/>
          <p:cNvSpPr txBox="1">
            <a:spLocks noChangeArrowheads="1"/>
          </p:cNvSpPr>
          <p:nvPr/>
        </p:nvSpPr>
        <p:spPr bwMode="auto">
          <a:xfrm>
            <a:off x="5803900" y="1512888"/>
            <a:ext cx="5032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+4,0%</a:t>
            </a:r>
          </a:p>
        </p:txBody>
      </p:sp>
      <p:sp>
        <p:nvSpPr>
          <p:cNvPr id="22" name="Круговая стрелка 21"/>
          <p:cNvSpPr/>
          <p:nvPr/>
        </p:nvSpPr>
        <p:spPr>
          <a:xfrm>
            <a:off x="7113240" y="1409700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844" name="Text Box 14"/>
          <p:cNvSpPr txBox="1">
            <a:spLocks noChangeArrowheads="1"/>
          </p:cNvSpPr>
          <p:nvPr/>
        </p:nvSpPr>
        <p:spPr bwMode="auto">
          <a:xfrm>
            <a:off x="7359650" y="1527175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+4,0%</a:t>
            </a:r>
          </a:p>
        </p:txBody>
      </p:sp>
      <p:sp>
        <p:nvSpPr>
          <p:cNvPr id="34845" name="Text Box 14"/>
          <p:cNvSpPr txBox="1">
            <a:spLocks noChangeArrowheads="1"/>
          </p:cNvSpPr>
          <p:nvPr/>
        </p:nvSpPr>
        <p:spPr bwMode="auto">
          <a:xfrm>
            <a:off x="3251200" y="2706688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303 940 600</a:t>
            </a:r>
          </a:p>
        </p:txBody>
      </p:sp>
      <p:sp>
        <p:nvSpPr>
          <p:cNvPr id="34846" name="Text Box 14"/>
          <p:cNvSpPr txBox="1">
            <a:spLocks noChangeArrowheads="1"/>
          </p:cNvSpPr>
          <p:nvPr/>
        </p:nvSpPr>
        <p:spPr bwMode="auto">
          <a:xfrm>
            <a:off x="4781550" y="2706688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340 281 400</a:t>
            </a:r>
          </a:p>
        </p:txBody>
      </p:sp>
      <p:sp>
        <p:nvSpPr>
          <p:cNvPr id="34847" name="Text Box 14"/>
          <p:cNvSpPr txBox="1">
            <a:spLocks noChangeArrowheads="1"/>
          </p:cNvSpPr>
          <p:nvPr/>
        </p:nvSpPr>
        <p:spPr bwMode="auto">
          <a:xfrm>
            <a:off x="6364288" y="26908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342 017 600</a:t>
            </a:r>
          </a:p>
        </p:txBody>
      </p:sp>
      <p:sp>
        <p:nvSpPr>
          <p:cNvPr id="34848" name="Text Box 14"/>
          <p:cNvSpPr txBox="1">
            <a:spLocks noChangeArrowheads="1"/>
          </p:cNvSpPr>
          <p:nvPr/>
        </p:nvSpPr>
        <p:spPr bwMode="auto">
          <a:xfrm>
            <a:off x="7972425" y="2706688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343 788 500</a:t>
            </a:r>
          </a:p>
        </p:txBody>
      </p:sp>
      <p:sp>
        <p:nvSpPr>
          <p:cNvPr id="30" name="Круговая стрелка 29"/>
          <p:cNvSpPr/>
          <p:nvPr/>
        </p:nvSpPr>
        <p:spPr>
          <a:xfrm>
            <a:off x="4117181" y="2247901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Круговая стрелка 30"/>
          <p:cNvSpPr/>
          <p:nvPr/>
        </p:nvSpPr>
        <p:spPr>
          <a:xfrm>
            <a:off x="4342981" y="3161202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Круговая стрелка 31"/>
          <p:cNvSpPr/>
          <p:nvPr/>
        </p:nvSpPr>
        <p:spPr>
          <a:xfrm>
            <a:off x="4342981" y="4039224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>
            <a:off x="4071349" y="4951140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Круговая стрелка 33"/>
          <p:cNvSpPr/>
          <p:nvPr/>
        </p:nvSpPr>
        <p:spPr>
          <a:xfrm>
            <a:off x="5707956" y="2268538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руговая стрелка 37"/>
          <p:cNvSpPr/>
          <p:nvPr/>
        </p:nvSpPr>
        <p:spPr>
          <a:xfrm>
            <a:off x="7272084" y="2281238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867" name="Text Box 14"/>
          <p:cNvSpPr txBox="1">
            <a:spLocks noChangeArrowheads="1"/>
          </p:cNvSpPr>
          <p:nvPr/>
        </p:nvSpPr>
        <p:spPr bwMode="auto">
          <a:xfrm>
            <a:off x="4267200" y="2390775"/>
            <a:ext cx="5905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+12,0%</a:t>
            </a:r>
          </a:p>
        </p:txBody>
      </p:sp>
      <p:sp>
        <p:nvSpPr>
          <p:cNvPr id="34868" name="Text Box 14"/>
          <p:cNvSpPr txBox="1">
            <a:spLocks noChangeArrowheads="1"/>
          </p:cNvSpPr>
          <p:nvPr/>
        </p:nvSpPr>
        <p:spPr bwMode="auto">
          <a:xfrm>
            <a:off x="5910263" y="2395538"/>
            <a:ext cx="5032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+0,5%</a:t>
            </a:r>
          </a:p>
        </p:txBody>
      </p:sp>
      <p:sp>
        <p:nvSpPr>
          <p:cNvPr id="34869" name="Text Box 14"/>
          <p:cNvSpPr txBox="1">
            <a:spLocks noChangeArrowheads="1"/>
          </p:cNvSpPr>
          <p:nvPr/>
        </p:nvSpPr>
        <p:spPr bwMode="auto">
          <a:xfrm>
            <a:off x="7508875" y="2414588"/>
            <a:ext cx="5048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+0,5%</a:t>
            </a:r>
          </a:p>
        </p:txBody>
      </p:sp>
      <p:sp>
        <p:nvSpPr>
          <p:cNvPr id="34870" name="Text Box 14"/>
          <p:cNvSpPr txBox="1">
            <a:spLocks noChangeArrowheads="1"/>
          </p:cNvSpPr>
          <p:nvPr/>
        </p:nvSpPr>
        <p:spPr bwMode="auto">
          <a:xfrm>
            <a:off x="3265488" y="3603625"/>
            <a:ext cx="1108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133 705 000</a:t>
            </a:r>
          </a:p>
        </p:txBody>
      </p:sp>
      <p:sp>
        <p:nvSpPr>
          <p:cNvPr id="34871" name="Text Box 14"/>
          <p:cNvSpPr txBox="1">
            <a:spLocks noChangeArrowheads="1"/>
          </p:cNvSpPr>
          <p:nvPr/>
        </p:nvSpPr>
        <p:spPr bwMode="auto">
          <a:xfrm>
            <a:off x="4949825" y="3617913"/>
            <a:ext cx="11064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119 700 000</a:t>
            </a:r>
          </a:p>
        </p:txBody>
      </p:sp>
      <p:sp>
        <p:nvSpPr>
          <p:cNvPr id="34872" name="Text Box 14"/>
          <p:cNvSpPr txBox="1">
            <a:spLocks noChangeArrowheads="1"/>
          </p:cNvSpPr>
          <p:nvPr/>
        </p:nvSpPr>
        <p:spPr bwMode="auto">
          <a:xfrm>
            <a:off x="6496050" y="3600450"/>
            <a:ext cx="11064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119 700 000</a:t>
            </a:r>
          </a:p>
        </p:txBody>
      </p:sp>
      <p:sp>
        <p:nvSpPr>
          <p:cNvPr id="34873" name="Text Box 14"/>
          <p:cNvSpPr txBox="1">
            <a:spLocks noChangeArrowheads="1"/>
          </p:cNvSpPr>
          <p:nvPr/>
        </p:nvSpPr>
        <p:spPr bwMode="auto">
          <a:xfrm>
            <a:off x="7967663" y="3602038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119 700 000</a:t>
            </a:r>
          </a:p>
        </p:txBody>
      </p:sp>
      <p:sp>
        <p:nvSpPr>
          <p:cNvPr id="34874" name="Text Box 14"/>
          <p:cNvSpPr txBox="1">
            <a:spLocks noChangeArrowheads="1"/>
          </p:cNvSpPr>
          <p:nvPr/>
        </p:nvSpPr>
        <p:spPr bwMode="auto">
          <a:xfrm>
            <a:off x="4414838" y="3282950"/>
            <a:ext cx="6413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-10,5%</a:t>
            </a:r>
          </a:p>
        </p:txBody>
      </p:sp>
      <p:sp>
        <p:nvSpPr>
          <p:cNvPr id="34875" name="Text Box 14"/>
          <p:cNvSpPr txBox="1">
            <a:spLocks noChangeArrowheads="1"/>
          </p:cNvSpPr>
          <p:nvPr/>
        </p:nvSpPr>
        <p:spPr bwMode="auto">
          <a:xfrm>
            <a:off x="3370263" y="454660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8 648 100</a:t>
            </a:r>
          </a:p>
        </p:txBody>
      </p:sp>
      <p:sp>
        <p:nvSpPr>
          <p:cNvPr id="34876" name="Text Box 14"/>
          <p:cNvSpPr txBox="1">
            <a:spLocks noChangeArrowheads="1"/>
          </p:cNvSpPr>
          <p:nvPr/>
        </p:nvSpPr>
        <p:spPr bwMode="auto">
          <a:xfrm>
            <a:off x="4924425" y="454660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6 857 000</a:t>
            </a:r>
          </a:p>
        </p:txBody>
      </p:sp>
      <p:sp>
        <p:nvSpPr>
          <p:cNvPr id="34877" name="Text Box 14"/>
          <p:cNvSpPr txBox="1">
            <a:spLocks noChangeArrowheads="1"/>
          </p:cNvSpPr>
          <p:nvPr/>
        </p:nvSpPr>
        <p:spPr bwMode="auto">
          <a:xfrm>
            <a:off x="6481763" y="454660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6 857 000</a:t>
            </a:r>
          </a:p>
        </p:txBody>
      </p:sp>
      <p:sp>
        <p:nvSpPr>
          <p:cNvPr id="34878" name="Text Box 14"/>
          <p:cNvSpPr txBox="1">
            <a:spLocks noChangeArrowheads="1"/>
          </p:cNvSpPr>
          <p:nvPr/>
        </p:nvSpPr>
        <p:spPr bwMode="auto">
          <a:xfrm>
            <a:off x="8002588" y="454660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6 857 000</a:t>
            </a:r>
          </a:p>
        </p:txBody>
      </p:sp>
      <p:sp>
        <p:nvSpPr>
          <p:cNvPr id="34879" name="Text Box 14"/>
          <p:cNvSpPr txBox="1">
            <a:spLocks noChangeArrowheads="1"/>
          </p:cNvSpPr>
          <p:nvPr/>
        </p:nvSpPr>
        <p:spPr bwMode="auto">
          <a:xfrm>
            <a:off x="4437063" y="4183063"/>
            <a:ext cx="6127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-20,7%</a:t>
            </a:r>
          </a:p>
        </p:txBody>
      </p:sp>
      <p:sp>
        <p:nvSpPr>
          <p:cNvPr id="34880" name="Text Box 14"/>
          <p:cNvSpPr txBox="1">
            <a:spLocks noChangeArrowheads="1"/>
          </p:cNvSpPr>
          <p:nvPr/>
        </p:nvSpPr>
        <p:spPr bwMode="auto">
          <a:xfrm>
            <a:off x="3251200" y="539115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21 806 000</a:t>
            </a:r>
          </a:p>
        </p:txBody>
      </p:sp>
      <p:sp>
        <p:nvSpPr>
          <p:cNvPr id="34881" name="Text Box 14"/>
          <p:cNvSpPr txBox="1">
            <a:spLocks noChangeArrowheads="1"/>
          </p:cNvSpPr>
          <p:nvPr/>
        </p:nvSpPr>
        <p:spPr bwMode="auto">
          <a:xfrm>
            <a:off x="4794250" y="539115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34882" name="Text Box 14"/>
          <p:cNvSpPr txBox="1">
            <a:spLocks noChangeArrowheads="1"/>
          </p:cNvSpPr>
          <p:nvPr/>
        </p:nvSpPr>
        <p:spPr bwMode="auto">
          <a:xfrm>
            <a:off x="6462713" y="539115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34883" name="Text Box 14"/>
          <p:cNvSpPr txBox="1">
            <a:spLocks noChangeArrowheads="1"/>
          </p:cNvSpPr>
          <p:nvPr/>
        </p:nvSpPr>
        <p:spPr bwMode="auto">
          <a:xfrm>
            <a:off x="8024813" y="539115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34884" name="Text Box 14"/>
          <p:cNvSpPr txBox="1">
            <a:spLocks noChangeArrowheads="1"/>
          </p:cNvSpPr>
          <p:nvPr/>
        </p:nvSpPr>
        <p:spPr bwMode="auto">
          <a:xfrm>
            <a:off x="4289425" y="5073650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+0,1%</a:t>
            </a:r>
          </a:p>
        </p:txBody>
      </p:sp>
      <p:sp>
        <p:nvSpPr>
          <p:cNvPr id="34885" name="Text Box 14"/>
          <p:cNvSpPr txBox="1">
            <a:spLocks noChangeArrowheads="1"/>
          </p:cNvSpPr>
          <p:nvPr/>
        </p:nvSpPr>
        <p:spPr bwMode="auto">
          <a:xfrm>
            <a:off x="3452813" y="64468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4886" name="Text Box 14"/>
          <p:cNvSpPr txBox="1">
            <a:spLocks noChangeArrowheads="1"/>
          </p:cNvSpPr>
          <p:nvPr/>
        </p:nvSpPr>
        <p:spPr bwMode="auto">
          <a:xfrm>
            <a:off x="4543425" y="64468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4887" name="Text Box 14"/>
          <p:cNvSpPr txBox="1">
            <a:spLocks noChangeArrowheads="1"/>
          </p:cNvSpPr>
          <p:nvPr/>
        </p:nvSpPr>
        <p:spPr bwMode="auto">
          <a:xfrm>
            <a:off x="5614988" y="64595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4888" name="Text Box 14"/>
          <p:cNvSpPr txBox="1">
            <a:spLocks noChangeArrowheads="1"/>
          </p:cNvSpPr>
          <p:nvPr/>
        </p:nvSpPr>
        <p:spPr bwMode="auto">
          <a:xfrm>
            <a:off x="6686550" y="6446838"/>
            <a:ext cx="7000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5851" name="Прямоугольник 31"/>
          <p:cNvSpPr>
            <a:spLocks noChangeArrowheads="1"/>
          </p:cNvSpPr>
          <p:nvPr/>
        </p:nvSpPr>
        <p:spPr bwMode="auto">
          <a:xfrm>
            <a:off x="-87313" y="398463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Детализация налога на совокупный доход бюджета города Нефтеюганска 2018 – 2020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900113" y="1773238"/>
            <a:ext cx="8374062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Планируемая сумма поступлений от налога на совокупный доход в бюджет города: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году составит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340 281 400 рублей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году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342 017 600  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2020 году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343 788 500 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рублей.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Поступления по видам налогов запланированы в объеме: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•налог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 вмененный доход 82 822 400 рублей в 2018 году, 2019 году 82 822 400 рублей, 2020 году 82 822 400 рублей;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•единый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сельскохозяйственный налог в сумме 650 000 рублей на 2018 год, 2019 год 650 000 рублей,  2020 год 650 000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•налог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, взимаемый в связи с применением упрощенной системы налогообложения 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231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200 000 рублей на 2018 год, 2019 год 232 424 000  рублей, 2020 год 233 672 500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•доходы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от выдачи патентов на осуществление предпринимательской деятельности при применении упрощенной системы налогообложения  составят в сумме 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25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609 000 рублей на 2018 год, 2019 год 26 121 200 рублей и 2020 год 26 643 600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6875" name="Прямоугольник 31"/>
          <p:cNvSpPr>
            <a:spLocks noChangeArrowheads="1"/>
          </p:cNvSpPr>
          <p:nvPr/>
        </p:nvSpPr>
        <p:spPr bwMode="auto">
          <a:xfrm>
            <a:off x="-122238" y="692150"/>
            <a:ext cx="99949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Детализация налогов на имущество бюджета города Нефтеюганска 2018 – 2020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1014413" y="2525713"/>
            <a:ext cx="786923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Поступления по налогам на имущество запланированы: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2019 год в размере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119 700 000 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году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119 700 000 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2020 году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119 700 000 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рублей, в том числе: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	налог на имущество физических лиц 40 000 000 рублей в 2018 году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году  40 000 000 рублей,  2020 году  40 000 000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	земельный налог 79 700 000 рублей в 2018 году, 2019 году 79 700 000 рублей</a:t>
            </a: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  2020 </a:t>
            </a:r>
            <a:r>
              <a:rPr lang="ru-RU" altLang="ru-RU" sz="16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году  79 700 000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04" y="-461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89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1493838" y="1344613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7901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неналоговых доходов бюджета города Нефтеюганска 2017 – 2020 гг., руб.</a:t>
            </a:r>
          </a:p>
        </p:txBody>
      </p:sp>
      <p:graphicFrame>
        <p:nvGraphicFramePr>
          <p:cNvPr id="37902" name="Объект 2"/>
          <p:cNvGraphicFramePr>
            <a:graphicFrameLocks/>
          </p:cNvGraphicFramePr>
          <p:nvPr/>
        </p:nvGraphicFramePr>
        <p:xfrm>
          <a:off x="-174625" y="4132263"/>
          <a:ext cx="5167313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Лист" r:id="rId7" imgW="8572399" imgH="1962090" progId="Excel.Sheet.8">
                  <p:embed/>
                </p:oleObj>
              </mc:Choice>
              <mc:Fallback>
                <p:oleObj name="Лист" r:id="rId7" imgW="8572399" imgH="196209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25" y="4132263"/>
                        <a:ext cx="5167313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3" name="Объект 3"/>
          <p:cNvGraphicFramePr>
            <a:graphicFrameLocks/>
          </p:cNvGraphicFramePr>
          <p:nvPr/>
        </p:nvGraphicFramePr>
        <p:xfrm>
          <a:off x="4216400" y="1917700"/>
          <a:ext cx="5640388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Лист" r:id="rId10" imgW="8496221" imgH="1924020" progId="Excel.Sheet.8">
                  <p:embed/>
                </p:oleObj>
              </mc:Choice>
              <mc:Fallback>
                <p:oleObj name="Лист" r:id="rId10" imgW="8496221" imgH="192402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1917700"/>
                        <a:ext cx="5640388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04" name="Group 7"/>
          <p:cNvGrpSpPr>
            <a:grpSpLocks/>
          </p:cNvGrpSpPr>
          <p:nvPr/>
        </p:nvGrpSpPr>
        <p:grpSpPr bwMode="auto">
          <a:xfrm>
            <a:off x="6178550" y="2524125"/>
            <a:ext cx="1900238" cy="487363"/>
            <a:chOff x="1097" y="1781"/>
            <a:chExt cx="817" cy="227"/>
          </a:xfrm>
        </p:grpSpPr>
        <p:sp>
          <p:nvSpPr>
            <p:cNvPr id="37939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940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352 599 740 </a:t>
              </a:r>
            </a:p>
          </p:txBody>
        </p:sp>
      </p:grpSp>
      <p:sp>
        <p:nvSpPr>
          <p:cNvPr id="37905" name="Text Box 14"/>
          <p:cNvSpPr txBox="1">
            <a:spLocks noChangeArrowheads="1"/>
          </p:cNvSpPr>
          <p:nvPr/>
        </p:nvSpPr>
        <p:spPr bwMode="auto">
          <a:xfrm>
            <a:off x="6451600" y="1358900"/>
            <a:ext cx="1824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aphicFrame>
        <p:nvGraphicFramePr>
          <p:cNvPr id="37906" name="Объект 4"/>
          <p:cNvGraphicFramePr>
            <a:graphicFrameLocks/>
          </p:cNvGraphicFramePr>
          <p:nvPr/>
        </p:nvGraphicFramePr>
        <p:xfrm>
          <a:off x="4638675" y="4183063"/>
          <a:ext cx="5424488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Лист" r:id="rId13" imgW="8572399" imgH="1962090" progId="Excel.Sheet.8">
                  <p:embed/>
                </p:oleObj>
              </mc:Choice>
              <mc:Fallback>
                <p:oleObj name="Лист" r:id="rId13" imgW="8572399" imgH="1962090" progId="Excel.Shee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4183063"/>
                        <a:ext cx="5424488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Text Box 14"/>
          <p:cNvSpPr txBox="1">
            <a:spLocks noChangeArrowheads="1"/>
          </p:cNvSpPr>
          <p:nvPr/>
        </p:nvSpPr>
        <p:spPr bwMode="auto">
          <a:xfrm>
            <a:off x="1493838" y="3776663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7908" name="Text Box 14"/>
          <p:cNvSpPr txBox="1">
            <a:spLocks noChangeArrowheads="1"/>
          </p:cNvSpPr>
          <p:nvPr/>
        </p:nvSpPr>
        <p:spPr bwMode="auto">
          <a:xfrm>
            <a:off x="6470650" y="3727450"/>
            <a:ext cx="18224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2020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pSp>
        <p:nvGrpSpPr>
          <p:cNvPr id="37909" name="Group 7"/>
          <p:cNvGrpSpPr>
            <a:grpSpLocks/>
          </p:cNvGrpSpPr>
          <p:nvPr/>
        </p:nvGrpSpPr>
        <p:grpSpPr bwMode="auto">
          <a:xfrm>
            <a:off x="1530350" y="4905375"/>
            <a:ext cx="1824038" cy="487363"/>
            <a:chOff x="1097" y="1781"/>
            <a:chExt cx="817" cy="227"/>
          </a:xfrm>
        </p:grpSpPr>
        <p:sp>
          <p:nvSpPr>
            <p:cNvPr id="37937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938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349 894 840</a:t>
              </a:r>
            </a:p>
          </p:txBody>
        </p:sp>
      </p:grpSp>
      <p:grpSp>
        <p:nvGrpSpPr>
          <p:cNvPr id="37910" name="Group 7"/>
          <p:cNvGrpSpPr>
            <a:grpSpLocks/>
          </p:cNvGrpSpPr>
          <p:nvPr/>
        </p:nvGrpSpPr>
        <p:grpSpPr bwMode="auto">
          <a:xfrm>
            <a:off x="6369050" y="4999038"/>
            <a:ext cx="1824038" cy="487362"/>
            <a:chOff x="1097" y="1781"/>
            <a:chExt cx="817" cy="227"/>
          </a:xfrm>
        </p:grpSpPr>
        <p:sp>
          <p:nvSpPr>
            <p:cNvPr id="37935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936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341 289 840</a:t>
              </a:r>
            </a:p>
          </p:txBody>
        </p:sp>
      </p:grpSp>
      <p:sp>
        <p:nvSpPr>
          <p:cNvPr id="37911" name="Text Box 14"/>
          <p:cNvSpPr txBox="1">
            <a:spLocks noChangeArrowheads="1"/>
          </p:cNvSpPr>
          <p:nvPr/>
        </p:nvSpPr>
        <p:spPr bwMode="auto">
          <a:xfrm>
            <a:off x="434975" y="6305550"/>
            <a:ext cx="17160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использования имущества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2210395" y="6318103"/>
            <a:ext cx="195833" cy="162680"/>
          </a:xfrm>
          <a:prstGeom prst="flowChartProcess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233573" y="6307742"/>
            <a:ext cx="195833" cy="16268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7932616" y="6317183"/>
            <a:ext cx="195833" cy="162680"/>
          </a:xfrm>
          <a:prstGeom prst="flowChartProcess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7921" name="Text Box 14"/>
          <p:cNvSpPr txBox="1">
            <a:spLocks noChangeArrowheads="1"/>
          </p:cNvSpPr>
          <p:nvPr/>
        </p:nvSpPr>
        <p:spPr bwMode="auto">
          <a:xfrm>
            <a:off x="2411413" y="6292850"/>
            <a:ext cx="22066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платы за негативное воздействие на окружающую среду </a:t>
            </a:r>
          </a:p>
        </p:txBody>
      </p:sp>
      <p:sp>
        <p:nvSpPr>
          <p:cNvPr id="37922" name="Text Box 14"/>
          <p:cNvSpPr txBox="1">
            <a:spLocks noChangeArrowheads="1"/>
          </p:cNvSpPr>
          <p:nvPr/>
        </p:nvSpPr>
        <p:spPr bwMode="auto">
          <a:xfrm>
            <a:off x="4916488" y="6292850"/>
            <a:ext cx="1382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оказания платных услуг</a:t>
            </a: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6364956" y="6296945"/>
            <a:ext cx="195833" cy="16268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7926" name="Text Box 14"/>
          <p:cNvSpPr txBox="1">
            <a:spLocks noChangeArrowheads="1"/>
          </p:cNvSpPr>
          <p:nvPr/>
        </p:nvSpPr>
        <p:spPr bwMode="auto">
          <a:xfrm>
            <a:off x="6557963" y="6283325"/>
            <a:ext cx="1316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доходы от продажи активов</a:t>
            </a: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713288" y="6296945"/>
            <a:ext cx="195833" cy="162680"/>
          </a:xfrm>
          <a:prstGeom prst="flowChartProcess">
            <a:avLst/>
          </a:prstGeom>
          <a:solidFill>
            <a:schemeClr val="accent4">
              <a:lumMod val="85000"/>
              <a:lumOff val="1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7930" name="Text Box 14"/>
          <p:cNvSpPr txBox="1">
            <a:spLocks noChangeArrowheads="1"/>
          </p:cNvSpPr>
          <p:nvPr/>
        </p:nvSpPr>
        <p:spPr bwMode="auto">
          <a:xfrm>
            <a:off x="8151813" y="6283325"/>
            <a:ext cx="16383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штрафы, санкции, возмещение ущерба</a:t>
            </a:r>
          </a:p>
        </p:txBody>
      </p:sp>
      <p:graphicFrame>
        <p:nvGraphicFramePr>
          <p:cNvPr id="37931" name="Объект 1"/>
          <p:cNvGraphicFramePr>
            <a:graphicFrameLocks/>
          </p:cNvGraphicFramePr>
          <p:nvPr/>
        </p:nvGraphicFramePr>
        <p:xfrm>
          <a:off x="-157163" y="1751013"/>
          <a:ext cx="5208588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Лист" r:id="rId16" imgW="8477312" imgH="2000160" progId="Excel.Sheet.8">
                  <p:embed/>
                </p:oleObj>
              </mc:Choice>
              <mc:Fallback>
                <p:oleObj name="Лист" r:id="rId16" imgW="8477312" imgH="200016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7163" y="1751013"/>
                        <a:ext cx="5208588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32" name="Group 7"/>
          <p:cNvGrpSpPr>
            <a:grpSpLocks/>
          </p:cNvGrpSpPr>
          <p:nvPr/>
        </p:nvGrpSpPr>
        <p:grpSpPr bwMode="auto">
          <a:xfrm>
            <a:off x="1550988" y="2543175"/>
            <a:ext cx="1851025" cy="487363"/>
            <a:chOff x="1029" y="1781"/>
            <a:chExt cx="817" cy="227"/>
          </a:xfrm>
        </p:grpSpPr>
        <p:sp>
          <p:nvSpPr>
            <p:cNvPr id="37933" name="Oval 8"/>
            <p:cNvSpPr>
              <a:spLocks noChangeArrowheads="1"/>
            </p:cNvSpPr>
            <p:nvPr/>
          </p:nvSpPr>
          <p:spPr bwMode="auto">
            <a:xfrm>
              <a:off x="1029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934" name="Text Box 9"/>
            <p:cNvSpPr txBox="1">
              <a:spLocks noChangeArrowheads="1"/>
            </p:cNvSpPr>
            <p:nvPr/>
          </p:nvSpPr>
          <p:spPr bwMode="auto">
            <a:xfrm>
              <a:off x="1112" y="1827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289 504 733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4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effectLst/>
                <a:cs typeface="Arial" charset="0"/>
              </a:rPr>
              <a:t>ЧТО ТАКОЕ «БЮДЖЕТ ДЛЯ ГРАЖДАН»? </a:t>
            </a:r>
          </a:p>
        </p:txBody>
      </p:sp>
      <p:pic>
        <p:nvPicPr>
          <p:cNvPr id="20494" name="Picture 9" descr="http://bwsconsulting.com.ua/images/2016/02/01/graph-963016_640_medi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916113"/>
            <a:ext cx="399097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120182" y="1831194"/>
            <a:ext cx="5688632" cy="30241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«Бюджет для граждан» – аналитический документ, разрабатываемый в целях предоставления гражданам актуальной информации о проекте городского бюджета в формате, доступном для широкого круга пользователей. В представленной информации отражены положения проекта бюджета города на предстоящий 2017 год и плановый период 2018 и  2019 годов.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71500" y="5229200"/>
            <a:ext cx="8807995" cy="126268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 в городе Нефтеюганске.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2575" y="2420938"/>
          <a:ext cx="9364663" cy="4244976"/>
        </p:xfrm>
        <a:graphic>
          <a:graphicData uri="http://schemas.openxmlformats.org/drawingml/2006/table">
            <a:tbl>
              <a:tblPr/>
              <a:tblGrid>
                <a:gridCol w="1823420"/>
                <a:gridCol w="1800401"/>
                <a:gridCol w="2016449"/>
                <a:gridCol w="1872417"/>
                <a:gridCol w="1851976"/>
              </a:tblGrid>
              <a:tr h="716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2020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169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Иные м/б трансферты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2 323 700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2 222 500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2 222 500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2 222 500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408 135 600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562 737 600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272 078 100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271 130 400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2 648 689 900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2 831 470 600</a:t>
                      </a:r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2 711 477 800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2 692 528 900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741 637 600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757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578 500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757 695 800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757 695 800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23 000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695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3 800 786 800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4 154 032 200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3 743 474 200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3 723 577 600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971" name="Прямоугольник 31"/>
          <p:cNvSpPr>
            <a:spLocks noChangeArrowheads="1"/>
          </p:cNvSpPr>
          <p:nvPr/>
        </p:nvSpPr>
        <p:spPr bwMode="auto">
          <a:xfrm>
            <a:off x="2047875" y="487363"/>
            <a:ext cx="7585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и структура безвозмездных доходов бюджета города Нефтеюганска 2017 – 2020 гг., руб.</a:t>
            </a:r>
          </a:p>
        </p:txBody>
      </p:sp>
      <p:pic>
        <p:nvPicPr>
          <p:cNvPr id="38972" name="Picture 15" descr="http://sumi-tek.com.tr/images/hakkimizda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338" y="312738"/>
            <a:ext cx="3341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39948" name="Прямоугольник 11"/>
          <p:cNvSpPr>
            <a:spLocks noChangeArrowheads="1"/>
          </p:cNvSpPr>
          <p:nvPr/>
        </p:nvSpPr>
        <p:spPr bwMode="auto">
          <a:xfrm>
            <a:off x="2063750" y="449263"/>
            <a:ext cx="7842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Результат действия льгот по налогам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в муниципальном образовании город Нефтеюганск за 2016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9951" name="Прямоугольник 5"/>
          <p:cNvSpPr>
            <a:spLocks noChangeArrowheads="1"/>
          </p:cNvSpPr>
          <p:nvPr/>
        </p:nvSpPr>
        <p:spPr bwMode="auto">
          <a:xfrm>
            <a:off x="42863" y="3789363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Результаты оценки бюджетной и экономической  эффективности предоставленных налоговых льгот по земельному налогу</a:t>
            </a:r>
          </a:p>
        </p:txBody>
      </p:sp>
      <p:sp>
        <p:nvSpPr>
          <p:cNvPr id="39952" name="Прямоугольник 18"/>
          <p:cNvSpPr>
            <a:spLocks noChangeArrowheads="1"/>
          </p:cNvSpPr>
          <p:nvPr/>
        </p:nvSpPr>
        <p:spPr bwMode="auto">
          <a:xfrm>
            <a:off x="4932363" y="377983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Результаты оценки бюджетной и экономической  эффективности предоставленных налоговых льгот по налогу на имущество физических лиц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39954" name="Объект 4"/>
          <p:cNvGraphicFramePr>
            <a:graphicFrameLocks noChangeAspect="1"/>
          </p:cNvGraphicFramePr>
          <p:nvPr/>
        </p:nvGraphicFramePr>
        <p:xfrm>
          <a:off x="28575" y="4524375"/>
          <a:ext cx="48672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Диаграмма" r:id="rId6" imgW="4876710" imgH="2333610" progId="MSGraph.Chart.8">
                  <p:embed/>
                </p:oleObj>
              </mc:Choice>
              <mc:Fallback>
                <p:oleObj name="Диаграмма" r:id="rId6" imgW="4876710" imgH="2333610" progId="MSGraph.Char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4524375"/>
                        <a:ext cx="48672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39956" name="Объект 7"/>
          <p:cNvGraphicFramePr>
            <a:graphicFrameLocks noChangeAspect="1"/>
          </p:cNvGraphicFramePr>
          <p:nvPr/>
        </p:nvGraphicFramePr>
        <p:xfrm>
          <a:off x="4505325" y="4524375"/>
          <a:ext cx="55245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Диаграмма" r:id="rId8" imgW="5533943" imgH="2304990" progId="MSGraph.Chart.8">
                  <p:embed/>
                </p:oleObj>
              </mc:Choice>
              <mc:Fallback>
                <p:oleObj name="Диаграмма" r:id="rId8" imgW="5533943" imgH="2304990" progId="MSGraph.Chart.8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4524375"/>
                        <a:ext cx="55245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57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85775"/>
            <a:ext cx="26527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32249" y="2019299"/>
            <a:ext cx="9433047" cy="17395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9961" name="Text Box 14"/>
          <p:cNvSpPr txBox="1">
            <a:spLocks noChangeArrowheads="1"/>
          </p:cNvSpPr>
          <p:nvPr/>
        </p:nvSpPr>
        <p:spPr bwMode="auto">
          <a:xfrm>
            <a:off x="242888" y="2095500"/>
            <a:ext cx="9432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pitchFamily="34" charset="0"/>
              </a:rPr>
              <a:t>В соответствии с постановлением администрации города Нефтеюганска от 10.06.2010 №1499 «Об утверждении порядка оценки бюджетной, социальной и экономической эффективности предоставляемых (планируемых к предоставлению) налоговых льгот» (изм. от 02.12.2010 №3291) анализ эффективности действия льгот по налогам осуществлялся на основании отчетов,  предоставленных межрайонной инспекцией ФНС России №7 по Ханты-Мансийскому автономному округу - Югре о налоговой базе и структуре начислений по местным налогам за 2015-2016 годы.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587" y="0"/>
            <a:ext cx="1000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6024563" y="306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2620" y="2220913"/>
            <a:ext cx="9842401" cy="1087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28575" y="2273300"/>
            <a:ext cx="9771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Расходы бюджета, согласно Бюджетному кодексу РФ — это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3837857"/>
            <a:ext cx="2454275" cy="918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0979" name="Text Box 14"/>
          <p:cNvSpPr txBox="1">
            <a:spLocks noChangeArrowheads="1"/>
          </p:cNvSpPr>
          <p:nvPr/>
        </p:nvSpPr>
        <p:spPr bwMode="auto">
          <a:xfrm>
            <a:off x="571500" y="4052888"/>
            <a:ext cx="2454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ФУНКЦИОНАЛЬНОМ РАЗРЕЗЕ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25207" y="3841493"/>
            <a:ext cx="2304257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10235" y="3841494"/>
            <a:ext cx="2454275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0986" name="Text Box 14"/>
          <p:cNvSpPr txBox="1">
            <a:spLocks noChangeArrowheads="1"/>
          </p:cNvSpPr>
          <p:nvPr/>
        </p:nvSpPr>
        <p:spPr bwMode="auto">
          <a:xfrm>
            <a:off x="3705225" y="3937000"/>
            <a:ext cx="24542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 РАЗРЕЗЕ ГЛАВНЫХ РАСПОРЯДИТЕЛЕЙ БЮДЖЕТНЫХ СРЕДСТВ</a:t>
            </a:r>
          </a:p>
        </p:txBody>
      </p:sp>
      <p:sp>
        <p:nvSpPr>
          <p:cNvPr id="40987" name="Text Box 14"/>
          <p:cNvSpPr txBox="1">
            <a:spLocks noChangeArrowheads="1"/>
          </p:cNvSpPr>
          <p:nvPr/>
        </p:nvSpPr>
        <p:spPr bwMode="auto">
          <a:xfrm>
            <a:off x="6832600" y="3933825"/>
            <a:ext cx="22891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 РАМКАХ МУНИЦИПАЛЬНЫХ ПРОГРАММ</a:t>
            </a:r>
          </a:p>
        </p:txBody>
      </p:sp>
      <p:pic>
        <p:nvPicPr>
          <p:cNvPr id="40988" name="Picture 14" descr="http://vertya.ucoz.ru/Foto/come-redigere-i-bilanci-straordinari_de8efed23f5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508000"/>
            <a:ext cx="3636962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9" name="Прямоугольник 21"/>
          <p:cNvSpPr>
            <a:spLocks noChangeArrowheads="1"/>
          </p:cNvSpPr>
          <p:nvPr/>
        </p:nvSpPr>
        <p:spPr bwMode="auto">
          <a:xfrm>
            <a:off x="889000" y="617538"/>
            <a:ext cx="8972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расходов бюджета города Нефтеюганска 2017 – 2020 гг., руб.</a:t>
            </a:r>
          </a:p>
        </p:txBody>
      </p:sp>
      <p:sp>
        <p:nvSpPr>
          <p:cNvPr id="38" name="Нашивка 37"/>
          <p:cNvSpPr/>
          <p:nvPr/>
        </p:nvSpPr>
        <p:spPr>
          <a:xfrm rot="5400000">
            <a:off x="1555377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 rot="5400000">
            <a:off x="1551929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4783892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4783892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7914195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 rot="5400000">
            <a:off x="7914195" y="3400128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1008" name="Диаграмма 4"/>
          <p:cNvGraphicFramePr>
            <a:graphicFrameLocks/>
          </p:cNvGraphicFramePr>
          <p:nvPr/>
        </p:nvGraphicFramePr>
        <p:xfrm>
          <a:off x="941388" y="4818063"/>
          <a:ext cx="7734300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7" r:id="rId8" imgW="7736494" imgH="1810669" progId="Excel.Chart.8">
                  <p:embed/>
                </p:oleObj>
              </mc:Choice>
              <mc:Fallback>
                <p:oleObj r:id="rId8" imgW="7736494" imgH="1810669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818063"/>
                        <a:ext cx="7734300" cy="181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9" name="Text Box 14"/>
          <p:cNvSpPr txBox="1">
            <a:spLocks noChangeArrowheads="1"/>
          </p:cNvSpPr>
          <p:nvPr/>
        </p:nvSpPr>
        <p:spPr bwMode="auto">
          <a:xfrm>
            <a:off x="2116138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1010" name="Text Box 14"/>
          <p:cNvSpPr txBox="1">
            <a:spLocks noChangeArrowheads="1"/>
          </p:cNvSpPr>
          <p:nvPr/>
        </p:nvSpPr>
        <p:spPr bwMode="auto">
          <a:xfrm>
            <a:off x="3478213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1011" name="Text Box 14"/>
          <p:cNvSpPr txBox="1">
            <a:spLocks noChangeArrowheads="1"/>
          </p:cNvSpPr>
          <p:nvPr/>
        </p:nvSpPr>
        <p:spPr bwMode="auto">
          <a:xfrm>
            <a:off x="4845050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1012" name="Text Box 14"/>
          <p:cNvSpPr txBox="1">
            <a:spLocks noChangeArrowheads="1"/>
          </p:cNvSpPr>
          <p:nvPr/>
        </p:nvSpPr>
        <p:spPr bwMode="auto">
          <a:xfrm>
            <a:off x="6124575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2020 год </a:t>
            </a:r>
            <a:r>
              <a:rPr lang="ru-RU" altLang="ru-RU" sz="1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1013" name="Text Box 14"/>
          <p:cNvSpPr txBox="1">
            <a:spLocks noChangeArrowheads="1"/>
          </p:cNvSpPr>
          <p:nvPr/>
        </p:nvSpPr>
        <p:spPr bwMode="auto">
          <a:xfrm>
            <a:off x="2146300" y="49418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5 975 390 955</a:t>
            </a:r>
          </a:p>
        </p:txBody>
      </p:sp>
      <p:sp>
        <p:nvSpPr>
          <p:cNvPr id="41014" name="Text Box 14"/>
          <p:cNvSpPr txBox="1">
            <a:spLocks noChangeArrowheads="1"/>
          </p:cNvSpPr>
          <p:nvPr/>
        </p:nvSpPr>
        <p:spPr bwMode="auto">
          <a:xfrm>
            <a:off x="34893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6 683 524 012</a:t>
            </a:r>
          </a:p>
        </p:txBody>
      </p:sp>
      <p:sp>
        <p:nvSpPr>
          <p:cNvPr id="41015" name="Text Box 14"/>
          <p:cNvSpPr txBox="1">
            <a:spLocks noChangeArrowheads="1"/>
          </p:cNvSpPr>
          <p:nvPr/>
        </p:nvSpPr>
        <p:spPr bwMode="auto">
          <a:xfrm>
            <a:off x="4932363" y="4951413"/>
            <a:ext cx="1331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6 319 186 849</a:t>
            </a:r>
          </a:p>
        </p:txBody>
      </p:sp>
      <p:sp>
        <p:nvSpPr>
          <p:cNvPr id="41016" name="Text Box 14"/>
          <p:cNvSpPr txBox="1">
            <a:spLocks noChangeArrowheads="1"/>
          </p:cNvSpPr>
          <p:nvPr/>
        </p:nvSpPr>
        <p:spPr bwMode="auto">
          <a:xfrm>
            <a:off x="63214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6 303 685 869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1995" name="Picture 8" descr="http://www.voipzip.com/wp-content/uploads/2010/10/products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34464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360488" y="1779588"/>
          <a:ext cx="8064501" cy="5114927"/>
        </p:xfrm>
        <a:graphic>
          <a:graphicData uri="http://schemas.openxmlformats.org/drawingml/2006/table">
            <a:tbl>
              <a:tblPr/>
              <a:tblGrid>
                <a:gridCol w="2707984"/>
                <a:gridCol w="1353922"/>
                <a:gridCol w="1471653"/>
                <a:gridCol w="1265471"/>
                <a:gridCol w="1265471"/>
              </a:tblGrid>
              <a:tr h="215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РАСХОДЫ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r>
                        <a:rPr lang="ru-RU" sz="1200" b="1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(план)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7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Общегосударственные вопросы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600 997 660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621 988 140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622 037 640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621 461 440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3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безопасность  и правоохранительная деятельность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42 402 500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46 305 415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39 460 800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39 488 600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945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525 849 035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647 116 919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600 774 489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600 917 307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19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434 331 195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573 803 230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432 835 300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407 857 250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19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Охрана окружающей среды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65 900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197 500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197 500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197 500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9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3 588 896 964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3 596 151 590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3 466 694 906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3 451 608 808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9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Культура, кинематография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283 366 197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403 090 686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397 193 886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396 897 086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Здравоохранение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7 563 500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4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255 413 728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232 642 123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197 479 123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217 391 673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88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199 765 776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517 780 709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513 073 105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513 140 505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948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массовой информации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34 138 500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36 017 900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35 727 300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36 017 900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Обслуживание гос. и муниципального долга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2 600 000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863 000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6 146 000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11 141 000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всего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5 975 390 955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6 683 524 012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6 319 186 849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6 303 685 869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088" name="Прямоугольник 31"/>
          <p:cNvSpPr>
            <a:spLocks noChangeArrowheads="1"/>
          </p:cNvSpPr>
          <p:nvPr/>
        </p:nvSpPr>
        <p:spPr bwMode="auto">
          <a:xfrm>
            <a:off x="3513138" y="393700"/>
            <a:ext cx="6234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расходов бюджета города в функциональном разрезе 2017 – 2020 гг., руб.</a:t>
            </a:r>
          </a:p>
        </p:txBody>
      </p:sp>
      <p:pic>
        <p:nvPicPr>
          <p:cNvPr id="420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8" y="2408238"/>
            <a:ext cx="717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2855913"/>
            <a:ext cx="708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3309938"/>
            <a:ext cx="693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4192588"/>
            <a:ext cx="6667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6778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868863"/>
            <a:ext cx="685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5229225"/>
            <a:ext cx="6746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5675313"/>
            <a:ext cx="687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6037263"/>
            <a:ext cx="6873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6438900"/>
            <a:ext cx="695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9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2001838"/>
            <a:ext cx="693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00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3792538"/>
            <a:ext cx="6588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69" y="-12527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4301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287001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2018-2020 годы, руб.</a:t>
            </a:r>
            <a:endParaRPr lang="ru-RU" sz="3000" dirty="0">
              <a:solidFill>
                <a:srgbClr val="333399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412875" y="1363663"/>
          <a:ext cx="7334249" cy="3819523"/>
        </p:xfrm>
        <a:graphic>
          <a:graphicData uri="http://schemas.openxmlformats.org/drawingml/2006/table">
            <a:tbl>
              <a:tblPr/>
              <a:tblGrid>
                <a:gridCol w="2755466"/>
                <a:gridCol w="1526261"/>
                <a:gridCol w="1526261"/>
                <a:gridCol w="1526261"/>
              </a:tblGrid>
              <a:tr h="342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60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3 596 151 590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3 466 694 906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3 451 608 808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5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403 090 686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397 193 886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897 086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60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ЗДРАВООХРАНЕНИЕ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7 566 800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7 566 800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566 800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0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232 642 123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197 479 123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217 391 673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96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517 780 709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513 073 105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513 140 505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1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4 757 231 908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4 582 007 820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4 586 604 872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94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общем объеме расходов,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41288" y="5661247"/>
            <a:ext cx="9636248" cy="1119899"/>
          </a:xfrm>
          <a:prstGeom prst="snip2DiagRect">
            <a:avLst/>
          </a:prstGeom>
          <a:solidFill>
            <a:schemeClr val="bg1">
              <a:lumMod val="50000"/>
            </a:schemeClr>
          </a:solidFill>
          <a:ln cmpd="dbl">
            <a:solidFill>
              <a:schemeClr val="accent1">
                <a:lumMod val="60000"/>
                <a:lumOff val="40000"/>
              </a:schemeClr>
            </a:solidFill>
            <a:prstDash val="dash"/>
          </a:ln>
          <a:scene3d>
            <a:camera prst="orthographicFront"/>
            <a:lightRig rig="balanced" dir="t"/>
          </a:scene3d>
          <a:sp3d prstMaterial="plastic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791" y="5877272"/>
            <a:ext cx="9167241" cy="6771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города в функциональном разрезе показывает, что бюджет города традиционно сохраняет свою социальную направленность. 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16200000">
            <a:off x="4751402" y="4981745"/>
            <a:ext cx="416020" cy="910927"/>
          </a:xfrm>
          <a:prstGeom prst="striped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3082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1743075"/>
            <a:ext cx="1120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83" name="Picture 5" descr="Классный форум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2298700"/>
            <a:ext cx="9699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84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4005263"/>
            <a:ext cx="89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85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3389313"/>
            <a:ext cx="1281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86" name="Picture 4" descr="https://yt3.ggpht.com/-ozptIRGyqOI/AAAAAAAAAAI/AAAAAAAAAAA/b1OLbEe1Bhg/s900-c-k-no-mo-rj-c0xffffff/photo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2740025"/>
            <a:ext cx="10175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4045" name="Picture 2" descr="http://us.123rf.com/450wm/coramax/coramax1208/coramax120801328/14802334-3d-%D1%87%D0%B5%D0%BB%D0%BE%D0%B2%D0%B5%D0%BA---%D1%87%D0%B5%D0%BB%D0%BE%D0%B2%D0%B5%D1%87%D0%B5%D1%81%D0%BA%D0%B8%D0%B9-%D1%85%D0%B0%D1%80%D0%B0%D0%BA%D1%82%D0%B5%D1%80,-%D1%87%D0%B5%D0%BB%D0%BE%D0%B2%D0%B5%D0%BA-%D0%B2-%D0%B3%D1%80%D1%83%D0%BF%D0%BF%D0%B5.-%D0%A3%D1%81%D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41325"/>
            <a:ext cx="26527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Прямоугольник 16"/>
          <p:cNvSpPr>
            <a:spLocks noChangeArrowheads="1"/>
          </p:cNvSpPr>
          <p:nvPr/>
        </p:nvSpPr>
        <p:spPr bwMode="auto">
          <a:xfrm>
            <a:off x="2301875" y="398463"/>
            <a:ext cx="7667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Динамика расходов бюджета города в разрезе главных распорядителей бюджетных средств  на 2017-2020 гг., руб.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2400" y="2192338"/>
          <a:ext cx="9686925" cy="46561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04332"/>
                <a:gridCol w="1440160"/>
                <a:gridCol w="1440160"/>
                <a:gridCol w="1365770"/>
                <a:gridCol w="1336503"/>
              </a:tblGrid>
              <a:tr h="2412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sz="1500" b="1" i="1" u="none" strike="noStrike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1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(план)</a:t>
                      </a:r>
                      <a:endParaRPr lang="ru-RU" sz="1500" b="1" i="1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46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Дума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62 066 400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52 682 400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53 374 500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52 813 000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4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356 896 640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391 128 240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380 476 040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381 836 140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финансов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65 994 700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65 858 800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70 768 100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74 822 800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имущественных и земельных отношений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197 340 550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168 615 900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149 032 800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155 179 050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образования и молодёжной политики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3 234 155 998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3 483 681 053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3 366 403 317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3 351 316 919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5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культуры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443 213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584 660 579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576 554 079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576 232 379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физической культуры и спорта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481 630 128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520 955 054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516 247 450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516 314 850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0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казенное учреждение Комитет опеки и попечительства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62 143 800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55 477 300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55 034 800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54 007 900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градостроительства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233 311 855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277 051 392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244 995 569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211 432 987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9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Департамент жилищно-коммунального хозяйства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823 545 347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1 072 727 494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895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577 194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919 081 844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Комитет записи актов гражданского состояния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15 091 900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10 685 500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723 000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10 648 000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2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5 975 390 955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6 683 524 012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6 319 186 849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6 303 685 869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9500"/>
            <a:ext cx="9938518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5068" name="Прямоугольник 16"/>
          <p:cNvSpPr>
            <a:spLocks noChangeArrowheads="1"/>
          </p:cNvSpPr>
          <p:nvPr/>
        </p:nvSpPr>
        <p:spPr bwMode="auto">
          <a:xfrm>
            <a:off x="3494088" y="311150"/>
            <a:ext cx="635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Расходы бюджета города в рамках муниципальных программ             на 2017-2020 гг., руб.</a:t>
            </a:r>
          </a:p>
        </p:txBody>
      </p:sp>
      <p:graphicFrame>
        <p:nvGraphicFramePr>
          <p:cNvPr id="45069" name="Объект 1"/>
          <p:cNvGraphicFramePr>
            <a:graphicFrameLocks/>
          </p:cNvGraphicFramePr>
          <p:nvPr/>
        </p:nvGraphicFramePr>
        <p:xfrm>
          <a:off x="-735013" y="3752850"/>
          <a:ext cx="4319588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Диаграмма" r:id="rId7" imgW="9886866" imgH="2781270" progId="Excel.Chart.8">
                  <p:embed/>
                </p:oleObj>
              </mc:Choice>
              <mc:Fallback>
                <p:oleObj name="Диаграмма" r:id="rId7" imgW="9886866" imgH="278127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5013" y="3752850"/>
                        <a:ext cx="4319588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331913" y="6394444"/>
            <a:ext cx="501650" cy="26193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009775" y="6394450"/>
            <a:ext cx="287178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Программные расходы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498318" y="6397620"/>
            <a:ext cx="500063" cy="260350"/>
          </a:xfrm>
          <a:prstGeom prst="flowChart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62663" y="6397625"/>
            <a:ext cx="249237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45078" name="Group 7"/>
          <p:cNvGrpSpPr>
            <a:grpSpLocks/>
          </p:cNvGrpSpPr>
          <p:nvPr/>
        </p:nvGrpSpPr>
        <p:grpSpPr bwMode="auto">
          <a:xfrm>
            <a:off x="493713" y="4549775"/>
            <a:ext cx="1731962" cy="612775"/>
            <a:chOff x="1097" y="1781"/>
            <a:chExt cx="817" cy="227"/>
          </a:xfrm>
        </p:grpSpPr>
        <p:sp>
          <p:nvSpPr>
            <p:cNvPr id="45099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100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5 975 390 955</a:t>
              </a:r>
            </a:p>
          </p:txBody>
        </p:sp>
      </p:grpSp>
      <p:graphicFrame>
        <p:nvGraphicFramePr>
          <p:cNvPr id="45079" name="Объект 2"/>
          <p:cNvGraphicFramePr>
            <a:graphicFrameLocks/>
          </p:cNvGraphicFramePr>
          <p:nvPr/>
        </p:nvGraphicFramePr>
        <p:xfrm>
          <a:off x="6448425" y="3733800"/>
          <a:ext cx="4481513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Диаграмма" r:id="rId10" imgW="9886866" imgH="2781270" progId="Excel.Chart.8">
                  <p:embed/>
                </p:oleObj>
              </mc:Choice>
              <mc:Fallback>
                <p:oleObj name="Диаграмма" r:id="rId10" imgW="9886866" imgH="2781270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3733800"/>
                        <a:ext cx="4481513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80" name="Group 7"/>
          <p:cNvGrpSpPr>
            <a:grpSpLocks/>
          </p:cNvGrpSpPr>
          <p:nvPr/>
        </p:nvGrpSpPr>
        <p:grpSpPr bwMode="auto">
          <a:xfrm>
            <a:off x="7761288" y="4551363"/>
            <a:ext cx="1731962" cy="611187"/>
            <a:chOff x="1097" y="1781"/>
            <a:chExt cx="817" cy="227"/>
          </a:xfrm>
        </p:grpSpPr>
        <p:sp>
          <p:nvSpPr>
            <p:cNvPr id="45097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098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6 303 685 869</a:t>
              </a:r>
            </a:p>
          </p:txBody>
        </p:sp>
      </p:grpSp>
      <p:sp>
        <p:nvSpPr>
          <p:cNvPr id="45081" name="Text Box 14"/>
          <p:cNvSpPr txBox="1">
            <a:spLocks noChangeArrowheads="1"/>
          </p:cNvSpPr>
          <p:nvPr/>
        </p:nvSpPr>
        <p:spPr bwMode="auto">
          <a:xfrm>
            <a:off x="349250" y="3403600"/>
            <a:ext cx="1824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2017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5082" name="Text Box 14"/>
          <p:cNvSpPr txBox="1">
            <a:spLocks noChangeArrowheads="1"/>
          </p:cNvSpPr>
          <p:nvPr/>
        </p:nvSpPr>
        <p:spPr bwMode="auto">
          <a:xfrm>
            <a:off x="7997825" y="3436938"/>
            <a:ext cx="18240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2020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aphicFrame>
        <p:nvGraphicFramePr>
          <p:cNvPr id="45083" name="Объект 3"/>
          <p:cNvGraphicFramePr>
            <a:graphicFrameLocks/>
          </p:cNvGraphicFramePr>
          <p:nvPr/>
        </p:nvGraphicFramePr>
        <p:xfrm>
          <a:off x="71438" y="3867150"/>
          <a:ext cx="6681787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Диаграмма" r:id="rId13" imgW="9210723" imgH="1381050" progId="Excel.Chart.8">
                  <p:embed/>
                </p:oleObj>
              </mc:Choice>
              <mc:Fallback>
                <p:oleObj name="Диаграмма" r:id="rId13" imgW="9210723" imgH="1381050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3867150"/>
                        <a:ext cx="6681787" cy="189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4" name="Text Box 14"/>
          <p:cNvSpPr txBox="1">
            <a:spLocks noChangeArrowheads="1"/>
          </p:cNvSpPr>
          <p:nvPr/>
        </p:nvSpPr>
        <p:spPr bwMode="auto">
          <a:xfrm>
            <a:off x="2952750" y="3436938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5085" name="Text Box 14"/>
          <p:cNvSpPr txBox="1">
            <a:spLocks noChangeArrowheads="1"/>
          </p:cNvSpPr>
          <p:nvPr/>
        </p:nvSpPr>
        <p:spPr bwMode="auto">
          <a:xfrm>
            <a:off x="5537200" y="3446463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pSp>
        <p:nvGrpSpPr>
          <p:cNvPr id="45086" name="Group 7"/>
          <p:cNvGrpSpPr>
            <a:grpSpLocks/>
          </p:cNvGrpSpPr>
          <p:nvPr/>
        </p:nvGrpSpPr>
        <p:grpSpPr bwMode="auto">
          <a:xfrm>
            <a:off x="2922588" y="4551363"/>
            <a:ext cx="1731962" cy="612775"/>
            <a:chOff x="1097" y="1781"/>
            <a:chExt cx="817" cy="227"/>
          </a:xfrm>
        </p:grpSpPr>
        <p:sp>
          <p:nvSpPr>
            <p:cNvPr id="45095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096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6 683 524 012</a:t>
              </a:r>
            </a:p>
          </p:txBody>
        </p:sp>
      </p:grpSp>
      <p:pic>
        <p:nvPicPr>
          <p:cNvPr id="45087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76250"/>
            <a:ext cx="3216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187367" y="1885232"/>
            <a:ext cx="9554045" cy="155071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В целях повышения эффективности и результативности бюджетных средств бюджет города Нефтеюганска формируется, не только в функциональной структуре, но и в программной классификации на основе 15 муниципальных программ</a:t>
            </a:r>
          </a:p>
        </p:txBody>
      </p:sp>
      <p:graphicFrame>
        <p:nvGraphicFramePr>
          <p:cNvPr id="45091" name="Объект 7"/>
          <p:cNvGraphicFramePr>
            <a:graphicFrameLocks/>
          </p:cNvGraphicFramePr>
          <p:nvPr/>
        </p:nvGraphicFramePr>
        <p:xfrm>
          <a:off x="3821113" y="3668713"/>
          <a:ext cx="44831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Диаграмма" r:id="rId17" imgW="9886866" imgH="2781270" progId="Excel.Chart.8">
                  <p:embed/>
                </p:oleObj>
              </mc:Choice>
              <mc:Fallback>
                <p:oleObj name="Диаграмма" r:id="rId17" imgW="9886866" imgH="2781270" progId="Excel.Chart.8">
                  <p:embed/>
                  <p:pic>
                    <p:nvPicPr>
                      <p:cNvPr id="0" name="Объект 7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3668713"/>
                        <a:ext cx="4483100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92" name="Group 7"/>
          <p:cNvGrpSpPr>
            <a:grpSpLocks/>
          </p:cNvGrpSpPr>
          <p:nvPr/>
        </p:nvGrpSpPr>
        <p:grpSpPr bwMode="auto">
          <a:xfrm>
            <a:off x="5132388" y="4570413"/>
            <a:ext cx="1731962" cy="611187"/>
            <a:chOff x="1097" y="1781"/>
            <a:chExt cx="817" cy="227"/>
          </a:xfrm>
        </p:grpSpPr>
        <p:sp>
          <p:nvSpPr>
            <p:cNvPr id="4509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094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effectLst/>
                  <a:latin typeface="Times New Roman" pitchFamily="18" charset="0"/>
                </a:rPr>
                <a:t>6 319 186 849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609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488" y="396875"/>
            <a:ext cx="90520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образования и молодежной политики в г. Нефтеюганске 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на 2014-2020 годы»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216400" y="21129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46095" name="Text Box 14"/>
          <p:cNvSpPr txBox="1">
            <a:spLocks noChangeArrowheads="1"/>
          </p:cNvSpPr>
          <p:nvPr/>
        </p:nvSpPr>
        <p:spPr bwMode="auto">
          <a:xfrm>
            <a:off x="711200" y="32924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5315744" y="2133600"/>
            <a:ext cx="4389784" cy="7667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Повышение доступности, качества и эффективности системы образования и молодёжной политики</a:t>
            </a: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2175197" y="3255938"/>
            <a:ext cx="7399710" cy="14073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доступности и качества дошкольного общего и дополнительного образования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совершенствования системы оценки качества образования и информационной прозрачности системы образования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организации полноценного отдыха и оздоровления детей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успешной социализации и эффективной самореализации молодёжи</a:t>
            </a:r>
          </a:p>
        </p:txBody>
      </p:sp>
      <p:pic>
        <p:nvPicPr>
          <p:cNvPr id="46102" name="Picture 2" descr="http://www.harpsosh.edusite.ru/images/rasputi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3" y="692150"/>
            <a:ext cx="325278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54075" y="4868863"/>
          <a:ext cx="8235950" cy="1790699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3 475 890 843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3 349 946 695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3 334 671 395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Дошкольное, общее и дополнительное образование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3 269 278 458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3 143 248 810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3 127 883 610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94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Совершенствование системы оценки качества образования и информационная прозрачность системы образования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8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Отдых и оздоровление детей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42 308 585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42 308 585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42 308 585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Молодёжь Нефтеюганска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48 028 600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48 028 600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48 028 600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Организация деятельности в сфере образования и молодёжной политики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115 630 200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115 715 700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115 805 600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711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образования и молодежной политики в г. Нефтеюганске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665288"/>
          <a:ext cx="9756775" cy="4643604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4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0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Численность воспитанников в образовательных и общеобразовательных  организациях (человек)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1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7 191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7 191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7 191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3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воспитанников в муниципальных образовательных и общеобразовательных  орган-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циях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6 951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6 951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6 951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7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по программам общего образования в общеобразовательных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орган-циях (чел.)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11 761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13 816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13 995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по программам общего образования в муниципальных общеобразовательных организациях (человек)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11 761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13 402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13 776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получателей услуг дополнительного образования для детей (численность детей и молодёжи в возрасте от 5 до 18 лет)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20 024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дошкольных образовательных организаций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19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общеобразовательных организаций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организаций дополнительного образования (человек)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среднемесячной заработной платы педагогических работников дошкольных образовательных организаций (рублей)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50 339,10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57 588,1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57 588,1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57 588,1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97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среднемесячной зар. платы педагогических работников общеобразовательных орг-ций (руб.)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60 224,10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64 110,5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64 110,5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64 110,5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29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среднемесячной зар. платы педагогических работников орган-ций дополнительного обр-ния (руб)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57 958,80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67 170,2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67 170,2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67 170,2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6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2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результатов единого государственного экзамена (в расчете на 1 предмет) в 10% общеобразовательных организаций с лучшими результатами единого государственного экзамена к среднему баллу единого государственного экзамена (в расчете на 1 предмет) в 10% общеобразовательных организаций с худшими результатами единого государственного экзамена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1,48</a:t>
                      </a:r>
                    </a:p>
                  </a:txBody>
                  <a:tcPr marL="9525" marR="9525" marT="951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8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возрасте от 6 до 17 лет (включительно),  отдохнувших в детских оздоровительных лагерях с дневным пребыванием детей (чел.), в возрасте от 8 до 17 лет (включительно) – в палаточных лагерях (чел.)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3 630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7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возрасте 6-17 лет, охваченных отдыхом и оздоровлением  за пределами города на базе оздоровительных учреждений различных типов, санаторно-курортных учреждений (человек)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1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813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образования и молодежной политики в г. Нефтеюганске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676400"/>
          <a:ext cx="9648825" cy="5005386"/>
        </p:xfrm>
        <a:graphic>
          <a:graphicData uri="http://schemas.openxmlformats.org/drawingml/2006/table">
            <a:tbl>
              <a:tblPr/>
              <a:tblGrid>
                <a:gridCol w="6553200"/>
                <a:gridCol w="1008062"/>
                <a:gridCol w="719138"/>
                <a:gridCol w="720725"/>
                <a:gridCol w="647700"/>
              </a:tblGrid>
              <a:tr h="36584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67680">
                <a:tc>
                  <a:txBody>
                    <a:bodyPr/>
                    <a:lstStyle>
                      <a:lvl1pPr indent="-85725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Число социально значимых молодёжных проектов, заявленных на городские конкурсы (единицы)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в возрасте 14 - 30 лет, вовлечённых в реализуемые проекты и программы в сфере поддержки талантливой молодёжи (человек)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14 - 20 лет, трудоустроенных за счет создания временных и постоянных рабочих мест (человек)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2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в возрасте 14 - 30 лет, вовлеченных в общественные объединения (человек)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молодых людей в возрасте 14 - 30 лет, участвующих в добровольческой деятельности (человек)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0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молодых людей, состоящих в патриотических клубах, центрах, учреждениях и вовлеченных в мероприятия патриотической направленности, в общей численности допризывной молодежи (проценты)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муниципальных заданий на оказание муниципальных услуг (выполнение работ) в соответствии с перечнем (%)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 услуг по организации питания обучающихся в общеобразовательных организациях (человек)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10 837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10 837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10 837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0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сертификатов направленных на создание условий для осуществления присмотра и ухода за детьми, содержания детей в частных организациях,  осуществляющих образовательную деятельность по реализации образовательных программ дошкольного образования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7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расходов на частичную оплату продуктов питания и услуг по организации питания обучающихся в общеобразовательных организациях, за исключением отдельных категорий обучающихся, которым предоставляется социальная поддержка в виде предоставления питания в учебное время, в расчете на одного ребенка в день, установленный Правительством автономного округа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в трудоустройстве незанятых инвалидов на оборудование (оснащение) для них рабочие места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организациях, занимающихся во вторую смену (человек)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4 616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3 241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возросте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5 до 18 лет, получивших дополнительное образование с использованием сертификата дополнительного образования (процент)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76" y="-113754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1516" name="Picture 30" descr="http://www.startpagina-maken.nl/wp-content/uploads/2010/10/cash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163" y="1636713"/>
            <a:ext cx="40878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effectLst/>
                <a:cs typeface="Arial" charset="0"/>
              </a:rPr>
              <a:t>Участие гражданина в бюджетном процессе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71636" y="1911772"/>
            <a:ext cx="5473452" cy="129021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effectLst/>
                <a:cs typeface="Arial" charset="0"/>
              </a:rPr>
              <a:t>Как налогоплательщик: </a:t>
            </a:r>
            <a:r>
              <a:rPr lang="ru-RU" altLang="ru-RU" sz="2400" dirty="0">
                <a:solidFill>
                  <a:schemeClr val="tx1"/>
                </a:solidFill>
                <a:effectLst/>
                <a:cs typeface="Arial" charset="0"/>
              </a:rPr>
              <a:t>помогает формировать доходную часть бюджета</a:t>
            </a:r>
          </a:p>
        </p:txBody>
      </p:sp>
      <p:pic>
        <p:nvPicPr>
          <p:cNvPr id="21523" name="Picture 26" descr="http://previews.123rf.com/images/coramax/coramax1208/coramax120801235/14800668-3d-people-human-character-person-and-a-house-Kids-and-parents--Stock-Phot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3343275"/>
            <a:ext cx="33543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4" descr="http://mywishlist.ru/pic/i/wish/orig/008/374/31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71589">
            <a:off x="38100" y="2876550"/>
            <a:ext cx="22748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3354388" y="4293096"/>
            <a:ext cx="6351140" cy="237626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effectLst/>
                <a:cs typeface="Arial" charset="0"/>
              </a:rPr>
              <a:t>Как получатель социальных гарантий: </a:t>
            </a:r>
            <a:r>
              <a:rPr lang="ru-RU" altLang="ru-RU" sz="2400" dirty="0">
                <a:solidFill>
                  <a:schemeClr val="tx1"/>
                </a:solidFill>
                <a:effectLst/>
                <a:cs typeface="Arial" charset="0"/>
              </a:rPr>
              <a:t>получает социальные гарантии (расходная часть бюджета: образование, ЖКХ, культура, физическая культура и спорт, социальные льготы и другие направления)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916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3748088" y="1808163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958283" y="1648222"/>
            <a:ext cx="4389784" cy="120927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Обеспечение доступности и реализация в полном объеме социальных гарантий для отдельных категорий граждан, проживающих в городе Нефтеюганске</a:t>
            </a:r>
            <a:endParaRPr lang="ru-RU" sz="15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49169" name="Text Box 14"/>
          <p:cNvSpPr txBox="1">
            <a:spLocks noChangeArrowheads="1"/>
          </p:cNvSpPr>
          <p:nvPr/>
        </p:nvSpPr>
        <p:spPr bwMode="auto">
          <a:xfrm>
            <a:off x="992188" y="33623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25756" y="3127375"/>
            <a:ext cx="7473814" cy="17352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жителям города государственных услуг в сфере опеки и попечительства и исполнение переданных отдельных государственных полномочий по осуществлению деятельности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детям-сиротам и детям, оставшимся без попечения родителей, лицам из числа детей-сирот и детей, оставшихся без попечения родителей, усыновителям, приемным родителям дополнительных гарантий и мер социальной поддержки, предусмотренных законодательством Российской Федерации, обеспечение жилыми помещениями и дополнительными гарантиями прав на жилое помещение детей-сирот, лиц из числа детей-сирот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</a:t>
            </a:r>
            <a:r>
              <a:rPr lang="ru-RU" altLang="ru-RU" sz="2400" b="1" dirty="0">
                <a:solidFill>
                  <a:schemeClr val="tx1"/>
                </a:solidFill>
                <a:effectLst/>
              </a:rPr>
              <a:t>Дополнительные меры социальной поддержки отдельных категорий граждан города Нефтеюганска с 2016 по 2020 годы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398587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99 232 800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91 789 500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87 262 100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Отдельные переданные полномочия по осуществлению деятельности опеки и попечительства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32 088 300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32 088 300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32 088 300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96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Дополнительные гарантии детям-сиротам и детям, оставшимся без попечения родителей, лицам из числа детей-сирот и детей, оставшихся без попечения родителей, усыновителям, приемным родителям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67 144 500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59 701 200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55 173 800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43" descr="http://allpartnerki.com/img/socialnie_set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489075"/>
            <a:ext cx="236061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</a:t>
            </a:r>
            <a:r>
              <a:rPr lang="ru-RU" altLang="ru-RU" sz="2400" b="1" dirty="0">
                <a:solidFill>
                  <a:schemeClr val="tx1"/>
                </a:solidFill>
                <a:effectLst/>
              </a:rPr>
              <a:t>Дополнительные меры социальной поддержки отдельных категорий граждан города Нефтеюганска с 2016 по 2020 годы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2836864"/>
        </p:xfrm>
        <a:graphic>
          <a:graphicData uri="http://schemas.openxmlformats.org/drawingml/2006/table">
            <a:tbl>
              <a:tblPr/>
              <a:tblGrid>
                <a:gridCol w="4522787"/>
                <a:gridCol w="1465263"/>
                <a:gridCol w="923925"/>
                <a:gridCol w="863600"/>
                <a:gridCol w="814387"/>
              </a:tblGrid>
              <a:tr h="42676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5350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детей-сирот и детей, оставшихся без попечения родителей, переданных на воспитание в замещающие семьи. (чел.)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33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детей-сирот, лиц из числа детей-сирот, право на обеспечение жилым помещением у которых возникло и не реализовано, по состоянию на конец соответствующего года, (чел.)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168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и реализация права детей-сирот и детей, оставшихся без попечения родителей, проживающих в семьях опекунов (попечителей) на лечение (оздоровление) в детских оздоровительных лагерях, санаторно-курортных учреждениях, (чел.)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281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20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88" y="396875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«Доступная среда  в городе Нефтеюганске на 2014-2020 годы»</a:t>
            </a:r>
          </a:p>
        </p:txBody>
      </p:sp>
      <p:sp>
        <p:nvSpPr>
          <p:cNvPr id="51213" name="Text Box 14"/>
          <p:cNvSpPr txBox="1">
            <a:spLocks noChangeArrowheads="1"/>
          </p:cNvSpPr>
          <p:nvPr/>
        </p:nvSpPr>
        <p:spPr bwMode="auto">
          <a:xfrm>
            <a:off x="3748088" y="20526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7084" y="1676634"/>
            <a:ext cx="4512741" cy="131342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effectLst/>
                <a:cs typeface="Arial" charset="0"/>
              </a:rPr>
  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</a:t>
            </a:r>
          </a:p>
        </p:txBody>
      </p:sp>
      <p:sp>
        <p:nvSpPr>
          <p:cNvPr id="51217" name="Text Box 14"/>
          <p:cNvSpPr txBox="1">
            <a:spLocks noChangeArrowheads="1"/>
          </p:cNvSpPr>
          <p:nvPr/>
        </p:nvSpPr>
        <p:spPr bwMode="auto">
          <a:xfrm>
            <a:off x="900113" y="37814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3288" y="5084763"/>
          <a:ext cx="8235950" cy="741362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2 240 634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1 783 994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1 231 896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Доступная среда в городе Нефтеюганске на 2014-2020 годы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2 240 634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1 783 994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1 231 896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40" name="Picture 39" descr="http://www.b17.ru/foto/uploaded/855c9560ac26cee8c3113d5321bd76b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2375"/>
            <a:ext cx="30083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462733" y="3624867"/>
            <a:ext cx="7183686" cy="10020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доступности приоритетных объектов и услуг в приоритетных сферах жизнедеятельности инвалидов и других маломобильных групп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223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«Доступная среда  в городе Нефтеюганске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1714501"/>
        </p:xfrm>
        <a:graphic>
          <a:graphicData uri="http://schemas.openxmlformats.org/drawingml/2006/table">
            <a:tbl>
              <a:tblPr/>
              <a:tblGrid>
                <a:gridCol w="4522787"/>
                <a:gridCol w="1465263"/>
                <a:gridCol w="923925"/>
                <a:gridCol w="863600"/>
                <a:gridCol w="814387"/>
              </a:tblGrid>
              <a:tr h="4267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705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доступных объектов социальной, транспортной, инженерной инфраструктуры и жилищного фонда, находящихся в муниципальной собственности, от общего объёма приоритетных объектов, доступных для инвалидов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59,55%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69%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22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 с ограниченными возможностями здоровья, систематически занимающихся физической культурой и спортом, от общей численности данной категории населения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3,3%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3,5%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-3941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325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1927225" y="14525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985567" y="1124960"/>
            <a:ext cx="6780534" cy="83617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effectLst/>
                <a:cs typeface="Arial" charset="0"/>
              </a:rPr>
              <a:t>Сохранение и популяризация культурного наследия Югры, привлечение внимания общества к его изучению, повышение качества предоставляемых культурных услуг, реализация творческого потенциала жителей города.</a:t>
            </a:r>
            <a:r>
              <a:rPr lang="ru-RU" sz="1000" dirty="0">
                <a:effectLst/>
              </a:rPr>
              <a:t> </a:t>
            </a:r>
            <a:r>
              <a:rPr lang="ru-RU" sz="1000" b="1" dirty="0">
                <a:solidFill>
                  <a:srgbClr val="000000"/>
                </a:solidFill>
                <a:effectLst/>
                <a:cs typeface="Arial" charset="0"/>
              </a:rPr>
              <a:t>Проведение работ по устранению неисправностей изношенных элементов, восстановление или замена их на более долговечные и экономичные, улучшающие эксплуатационные показатели ремонтируемых помещений муниципальных учреждений культуры. Повышение эффективности государственного управления в отрасли культуры </a:t>
            </a:r>
          </a:p>
        </p:txBody>
      </p:sp>
      <p:sp>
        <p:nvSpPr>
          <p:cNvPr id="53265" name="Text Box 14"/>
          <p:cNvSpPr txBox="1">
            <a:spLocks noChangeArrowheads="1"/>
          </p:cNvSpPr>
          <p:nvPr/>
        </p:nvSpPr>
        <p:spPr bwMode="auto">
          <a:xfrm>
            <a:off x="-38100" y="3068638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22263" y="5732463"/>
          <a:ext cx="9063037" cy="1016000"/>
        </p:xfrm>
        <a:graphic>
          <a:graphicData uri="http://schemas.openxmlformats.org/drawingml/2006/table">
            <a:tbl>
              <a:tblPr/>
              <a:tblGrid>
                <a:gridCol w="5229981"/>
                <a:gridCol w="1267875"/>
                <a:gridCol w="1267875"/>
                <a:gridCol w="1297306"/>
              </a:tblGrid>
              <a:tr h="182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581 694 516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574 906 016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574 584 316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Обеспечение прав граждан на доступ к культурным ценностям и информации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558 177 016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551 382 616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550 994 116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80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реализации муниципальной программы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23 517 500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23 523 400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23 590 200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3293" name="Picture 55" descr="http://static3.depositphotos.com/1007173/261/i/950/depositphotos_2617103-Music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971550"/>
            <a:ext cx="19145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9720" y="311150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сферы культуры  города Нефтеюганска на 2014-2020 годы»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1192188" y="2060848"/>
            <a:ext cx="8573913" cy="359914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</a:t>
            </a:r>
            <a:r>
              <a:rPr lang="ru-RU" sz="1100" b="1" i="1" dirty="0" err="1">
                <a:solidFill>
                  <a:srgbClr val="000000"/>
                </a:solidFill>
                <a:effectLst/>
                <a:cs typeface="Arial" charset="0"/>
              </a:rPr>
              <a:t>модернизационного</a:t>
            </a: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 развития библиотек, обеспечение организации библиотечного обслуживания населения, сохранения и комплектования библиотечного фонда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Развитие экспозиционно-выставочной, издательской и научно-просветительской деятельности муниципальных музеев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профессионального искусства и творческого потенциала населения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благоприятных условий для художественно-творческой деятельности и развития народных художественных промыслов и ремесел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дополнительного образования в сфере культуры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развития культурно – досуговой деятельности, массового отдыха населения, организации полноценного отдыха и оздоровления детей 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Укрепление материально-технической базы муниципальных учреждений культуры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Обустройство мест массового отдыха населения и инфраструктуры учреждений культуры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Развитие исторических и иных местных традиций к юбилейной дате муниципального образования город Нефтеюганск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Приведение муниципальных учреждений культуры в нормативно-техническое состояние, отвечающее требованиям пожарной и санитарно-технической безопасности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Исполнение муниципальных функций комитета культуры администрации города Нефтеюганска</a:t>
            </a: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428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сферы культуры  города Нефтеюганска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268413"/>
          <a:ext cx="9756775" cy="5530089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492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Библиотечный фонд на 1 жителя (экз.)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2,1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библиотечных фондов, отраженных в электронных каталогах (%)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общедоступных библиотек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195 823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200 000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200 000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200 000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3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Посещаемость музеев города Нефтеюганска (на 1 жителя в год)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количества выставочных проектов по отношению к 2011 году (%)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2011 год –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56 выставок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28,6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32,1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Минимальное количество лауреатов конкурсов из числа обучающихся детских школ искусств (по видам искусств) (чел.)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175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218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привлекаемых к участию в творческих мероприятиях, от общего числа детей (%) 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посетивших лагерь дневного пребывания (чел.)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185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культурно-досуговых мероприятий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613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618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623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участников культурно-досуговых мероприятий (% по отношению к предыдущему году)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1,0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3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клубных формирований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клубных формирований (чел.)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1582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спектаклей, театрализованных постановок (ед.)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255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260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265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муниципальных учреждений культуры (руб)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28 622,2 –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63 446,2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63 446,2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63 446,2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 по отдельным категориям работников муниципальных учреждений дополнительного образования (руб.)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57 958,8 –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87 113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87 113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87 113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населения города Нефтеюганска качеством услуг, предоставляемых муниципальными учреждениями (%)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87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88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организованных мероприятий направленных на продвижение туристского потенциала г.Нефтеюганска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произведенной печатной информационной продукции о туристской привлекательности  г.Нефтеюганска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6538" algn="l"/>
                          <a:tab pos="44926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6538" algn="l"/>
                          <a:tab pos="4492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447" y="-5139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530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5309" name="Text Box 14"/>
          <p:cNvSpPr txBox="1">
            <a:spLocks noChangeArrowheads="1"/>
          </p:cNvSpPr>
          <p:nvPr/>
        </p:nvSpPr>
        <p:spPr bwMode="auto">
          <a:xfrm>
            <a:off x="3322638" y="199548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4721" y="1635053"/>
            <a:ext cx="4389784" cy="99709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в городе Нефтеюганске для комплексного развития системы физической культуры и спорта, совершенствование инфраструктуры спорта, увеличение количества занимающихся физической культурой и спортом</a:t>
            </a:r>
            <a:endParaRPr lang="ru-RU" sz="1200" b="1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55313" name="Text Box 14"/>
          <p:cNvSpPr txBox="1">
            <a:spLocks noChangeArrowheads="1"/>
          </p:cNvSpPr>
          <p:nvPr/>
        </p:nvSpPr>
        <p:spPr bwMode="auto">
          <a:xfrm>
            <a:off x="646113" y="39036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441947" y="3205955"/>
            <a:ext cx="7263581" cy="1772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эффективности подготовки спортивного резерва и спорта высших достижений, создание условий в городе Нефтеюганске, ориентирующих граждан на здоровый образ жизни посредством занятий физической культурой и спортом, популяризация массового спорта, обеспечение комплексной безопасности и комфортных условий в учреждениях спорта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инфраструктуры спорта в городе Нефтеюганске, обеспечение функций комитета физической культуры и спорта в соответствии с законодательством Российской Федерации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3968" y="396875"/>
            <a:ext cx="850356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физической культуры и спорта в  городе Нефтеюганске на 2014-2020 годы»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88938" y="5373688"/>
          <a:ext cx="9063037" cy="1181103"/>
        </p:xfrm>
        <a:graphic>
          <a:graphicData uri="http://schemas.openxmlformats.org/drawingml/2006/table">
            <a:tbl>
              <a:tblPr/>
              <a:tblGrid>
                <a:gridCol w="5229981"/>
                <a:gridCol w="1267875"/>
                <a:gridCol w="1267875"/>
                <a:gridCol w="1297306"/>
              </a:tblGrid>
              <a:tr h="182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518 990 124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514 349 224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514 416 624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системы массовой физической культуры, подготовки спортивного резерва и спорта высших достижений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500 248 024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495 330 924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495 612 524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реализации муниципальной программы, развитие материально-технической базы и спортивной инфраструктуры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18 742 100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19 018 300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18 804 100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5345" name="Picture 49" descr="http://xanaxx.com/wp-content/uploads/2013/08/winners_raising_hands_400_clr_76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663"/>
            <a:ext cx="28892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18752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63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1268760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физической культуры и спорта в  городе Нефтеюганске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8750" y="2897188"/>
          <a:ext cx="9756775" cy="2783205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688975"/>
                <a:gridCol w="822325"/>
                <a:gridCol w="684212"/>
              </a:tblGrid>
              <a:tr h="3492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 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объектов спорта 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занимающихся физической культурой и спортом по месту работы, в общей численности населения, занятого в экономике (%) 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«ГТО» (ГТО)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из них учащихся и студентов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735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57356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320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2790825" y="19415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187031" y="1597204"/>
            <a:ext cx="5102349" cy="103423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Реализация единой государственной политики и нормативному правовому регулированию, оказанию государственных услуг в сфере строительства, архитектуры, градостроительной деятельности, жилищной сфере.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и механизмов для увеличения объемов жилищного строительства. Муниципальная поддержка отдельных категорий граждан, направленная на улучшение жилищных условий</a:t>
            </a:r>
          </a:p>
        </p:txBody>
      </p:sp>
      <p:sp>
        <p:nvSpPr>
          <p:cNvPr id="57361" name="Text Box 14"/>
          <p:cNvSpPr txBox="1">
            <a:spLocks noChangeArrowheads="1"/>
          </p:cNvSpPr>
          <p:nvPr/>
        </p:nvSpPr>
        <p:spPr bwMode="auto">
          <a:xfrm>
            <a:off x="481013" y="31289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990142" y="2798044"/>
            <a:ext cx="7399710" cy="19263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Формирование на территории муниципального образования градостроительной документации и внедрение автоматизированных информационных систем обеспечения градостроительной деятельности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Организационное обеспечение деятельности департамента градостроительства администрации города Нефтеюганска и подведомственного учреждения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Проектирование и строительство систем инженерной инфраструктуры в целях обеспечения инженерной подготовки земельных участков для жилищного строительства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Строительство и (или) приобретение жилья в целях обеспечения граждан, формирование муниципального специализированного жилищного фонда и создание условий, механизмов, способствующих переселению граждан из строений, приспособленных для проживания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effectLst/>
                <a:cs typeface="Arial" charset="0"/>
              </a:rPr>
              <a:t>Предоставление муниципальной поддержки на приобретение жилья отдельным категориям граждан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8" y="396875"/>
            <a:ext cx="90520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«Обеспечение доступным и комфортным жильем жителей  города Нефтеюганска в  2014-2020 годах»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3288" y="5084763"/>
          <a:ext cx="8235950" cy="1416051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245 372 240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194 042 892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197 677 810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Содействие развитию градостроительной деятельности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129 571 387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115 913 469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116 518 587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942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Содействие развитию жилищного строительства на 2014-2020 годы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102 025 130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55 162 100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58 191 900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602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мерами муниципальной поддержки по улучшению жилищных условий отдельных категорий граждан на 2014 - 2020 годы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13 775 723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22 967 323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22 967 323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«Обеспечение доступным и комфортным жильем жителей  города Нефтеюганска в  2014-2020 годах»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1125" y="2565400"/>
          <a:ext cx="9756775" cy="3609974"/>
        </p:xfrm>
        <a:graphic>
          <a:graphicData uri="http://schemas.openxmlformats.org/drawingml/2006/table">
            <a:tbl>
              <a:tblPr/>
              <a:tblGrid>
                <a:gridCol w="6480175"/>
                <a:gridCol w="1079500"/>
                <a:gridCol w="720725"/>
                <a:gridCol w="792163"/>
                <a:gridCol w="684212"/>
              </a:tblGrid>
              <a:tr h="3657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6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жилья, тыс. кв.м.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38,044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сетей инженерной инфраструктуры, м.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10 752,43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3 388,2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/>
                          <a:cs typeface="Times New Roman" pitchFamily="18" charset="0"/>
                        </a:rPr>
                        <a:t>Количество молодых семей, получивших меры поддержки для улучшения жилищных условий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agmatica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для: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(итого количество семей):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проживающих в жилых помещениях, признанных непригодными (аварийными) для проживания (количество семей)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состоящих на учёте, в качестве нуждающихся в жилых помещениях, предоставляемых по договорам социального найма (количество семей)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муниципального специализированного жилищного фонда (служебного, маневренного) (количество квартир)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1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расселённых и ликвидированных строений, приспособленных для проживания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застройщиков, получивших субсидию на возмещение части затрат застройщикам (инвесторам) по строительству инженерных сетей и объектов инженерной инфраструктуры в рамках реализации проектов жилищного строительства, застройщик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3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2539" name="Picture 2" descr="http://utmagazine.ru/uploads/content/%D1%81%D1%82%D0%B0%D1%82%D0%B8%D1%81%D1%82%D0%B8%D0%BA%D0%B0-%D1%84%D0%B8%D0%BD%D0%B0%D0%BD%D1%81%D0%BE%D0%B2-%D0%BF%D1%80%D0%B5%D0%B4%D0%BF%D1%80%D0%B8%D1%8F%D1%82%D0%B8%D0%B9-%D0%B8-%D0%BE%D1%80%D0%B3%D0%B0%D0%BD%D0%B8%D0%B7%D0%B0%D1%86%D0%B8%D0%B9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482600"/>
            <a:ext cx="3444875" cy="2398713"/>
          </a:xfrm>
          <a:noFill/>
        </p:spPr>
      </p:pic>
      <p:graphicFrame>
        <p:nvGraphicFramePr>
          <p:cNvPr id="2" name="Схема 1"/>
          <p:cNvGraphicFramePr/>
          <p:nvPr/>
        </p:nvGraphicFramePr>
        <p:xfrm>
          <a:off x="19769" y="1788990"/>
          <a:ext cx="7424479" cy="503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71500" y="548680"/>
            <a:ext cx="7488832" cy="65405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tx1"/>
                </a:solidFill>
                <a:effectLst/>
                <a:cs typeface="Arial" charset="0"/>
              </a:rPr>
              <a:t>На чем основывается составление бюджета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71500" y="1202730"/>
            <a:ext cx="6265664" cy="56098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tx1"/>
              </a:solidFill>
              <a:effectLst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effectLst/>
                <a:cs typeface="Arial" charset="0"/>
              </a:rPr>
              <a:t>Муниципального образования город Нефтеюганск?</a:t>
            </a:r>
          </a:p>
          <a:p>
            <a:pPr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tx1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940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2790825" y="16827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017963" y="1622259"/>
            <a:ext cx="5537200" cy="53832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надежности и качества предоставления жилищно-коммунальных услуг, уровня комфортности проживания и эффективности использования топливно-энергетических ресурсов</a:t>
            </a:r>
          </a:p>
        </p:txBody>
      </p:sp>
      <p:sp>
        <p:nvSpPr>
          <p:cNvPr id="59409" name="Text Box 14"/>
          <p:cNvSpPr txBox="1">
            <a:spLocks noChangeArrowheads="1"/>
          </p:cNvSpPr>
          <p:nvPr/>
        </p:nvSpPr>
        <p:spPr bwMode="auto">
          <a:xfrm>
            <a:off x="322263" y="2897188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59410" name="Picture 24" descr="http://moskarik.ru/_bd/147/147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738" y="506413"/>
            <a:ext cx="23098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611412" y="2203451"/>
            <a:ext cx="8081391" cy="252047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Модернизация и поддержание функционирования объектов коммунального комплекса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равных прав потребителей на получение коммунальных ресурсов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Улучшение технического состояния многоквартирных домов, повышение их энергетической эффективности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переселения из непригодных для проживания жилых помещений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качества жизни населения за счет обеспечения рационального использования энергетических ресурсов в экономике и социальной сфере города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улучшения санитарного состояния городских территорий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Улучшение эстетического облика города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достижения показателей муниципальной программы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185" y="344667"/>
            <a:ext cx="803438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   жилищно-коммунального комплекса в городе Нефтеюганске в 2014-2020 годах»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04850" y="4868863"/>
          <a:ext cx="8234363" cy="1917698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614 009 100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482 644 200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478 948 200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33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условий для обеспечения качественными коммунальными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услугами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107 425 300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42 662 000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38 867 500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33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условий для обеспечения доступности и повышения качества жилищных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услуг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26 995 800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26 995 800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26 995 800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76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Повышение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энергоэффективности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в отраслях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экономики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5 435 000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Повышение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уровня благоустроенности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города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261 151 200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195 478 200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195 478 200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реализации муниципальной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программы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213 001 800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212 073 200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212 171 700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04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8789" y="396875"/>
            <a:ext cx="7803679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   жилищно-коммунального комплекса в городе Нефтеюганске в 2014-2020 годах»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5575" y="1773238"/>
          <a:ext cx="9756775" cy="4391034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657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12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мощности станции обезжелезивания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22800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22800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22800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мощности канализационно-очистных сооружений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25000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25000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25000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53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сетей газоснабжения в 11а микрорайоне г.Нефтеюганска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7,55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8,96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8,96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8,96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капитально отремонтированных сетей водоснабжения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4,186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7,024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7,024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7,024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83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капитально отремонтированных сетей водоотведения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0,324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0,364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0,364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0,364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7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протяжённости капитально отремонтированных сетей теплоснабжения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0,157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1,968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1,968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1,968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65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Численность льготных категорий населения, пользующегося услугами городской бани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45573 (плановый)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38715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38715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38715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55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свободных жилых и нежилых помещений, находящихся в муниципальной собственности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135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257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257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257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7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жилых помещений, размер платы за которые установлен ниже, чем договором управления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73392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64237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64237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64237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69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отремонтированных жилых помещений муниципального жилищного фонда в год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33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снесённых многоквартирных домов за счет средств бюджета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Увеличение протяженности капитально отремонтированных газопроводов низкого давления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0,05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0,05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0,05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2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многоквартирных домов, в которых проведен капитальный ремонт общего имущества в соответствии с краткосрочным планом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99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118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земель общего пользования, подлежащая содержанию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2432,4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Ликвидация несанкционированных свалок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768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374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374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8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высаженных деревьев и кустарников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1025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1025</a:t>
                      </a:r>
                      <a:endParaRPr kumimoji="0" lang="ru-RU" alt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+mn-cs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1025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кладбища, подлежащая содержанию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53,366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Площадь внутриквартальных проездов, тротуаров, подлежащая содержанию в зимний период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862,334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Объем вывезенного снега с территории внутриквартальных проездов, тротуаров, подлежащих содержанию в зимний период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150,056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Количество светильников наружного освещения, заменённых на энергосберегающие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497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90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Устройство снежного городка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445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144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1452" name="Text Box 14"/>
          <p:cNvSpPr txBox="1">
            <a:spLocks noChangeArrowheads="1"/>
          </p:cNvSpPr>
          <p:nvPr/>
        </p:nvSpPr>
        <p:spPr bwMode="auto">
          <a:xfrm>
            <a:off x="3324225" y="26860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748249" y="2642345"/>
            <a:ext cx="4563937" cy="50725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безопасности граждан</a:t>
            </a:r>
          </a:p>
        </p:txBody>
      </p:sp>
      <p:sp>
        <p:nvSpPr>
          <p:cNvPr id="61456" name="Text Box 14"/>
          <p:cNvSpPr txBox="1">
            <a:spLocks noChangeArrowheads="1"/>
          </p:cNvSpPr>
          <p:nvPr/>
        </p:nvSpPr>
        <p:spPr bwMode="auto">
          <a:xfrm>
            <a:off x="992188" y="45513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471" y="414755"/>
            <a:ext cx="9671459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0113" y="5456238"/>
          <a:ext cx="8235950" cy="996951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5 182 500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5 188 900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5 188 900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Профилактика правонарушений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3 182 500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3 188 900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3 188 900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974"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Безопасность дорожного движения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2 000 000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2 000 000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2 000 000</a:t>
                      </a:r>
                    </a:p>
                  </a:txBody>
                  <a:tcPr marL="9525" marR="9525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85" name="Picture 60" descr="http://us.123rf.com/450wm/coramax/coramax1301/coramax130100230/17187679-3d-%D0%BB%D1%8E%D0%B4%D0%B8---%D1%87%D0%B5%D0%BB%D0%BE%D0%B2%D0%B5%D0%BA,-%D0%BB%D1%8E%D0%B4%D0%B8-%D1%81-%D0%BE%D1%81%D1%82%D0%B0%D0%BD%D0%BE%D0%B2%D0%BA%D0%B8-%D0%B7%D0%BD%D0%B0%D0%BA%D0%B0.-%D0%9F%D0%BE%D0%BB%D0%B8%D1%86%D0%B5%D0%B9%D1%81%D0%BA%D0%B8%D0%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955800"/>
            <a:ext cx="2930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362808" y="3789040"/>
            <a:ext cx="7399710" cy="122413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общественной безопасности на территории города Нефтеюганска, а также защита прав, жизни и здоровья граждан от преступных посягательств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повышения уровня безопасности дорожного движения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формирования общественного мнения, направленного на  сокращение распространения наркомании, токсикомании, алкоголизма и пропаганду здорового образа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247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625912"/>
            <a:ext cx="9906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9700" y="3068638"/>
          <a:ext cx="9756775" cy="2627313"/>
        </p:xfrm>
        <a:graphic>
          <a:graphicData uri="http://schemas.openxmlformats.org/drawingml/2006/table">
            <a:tbl>
              <a:tblPr/>
              <a:tblGrid>
                <a:gridCol w="6481763"/>
                <a:gridCol w="1079500"/>
                <a:gridCol w="720725"/>
                <a:gridCol w="792162"/>
                <a:gridCol w="682625"/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840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общеуголовной преступности в городе (ед.)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0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уличных  преступлений  в числе зарегистрированных общеуголовных преступлений, (%)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20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административных правонарушений, посягающих на общественный порядок и общественный порядок и общественную безопасность, выявленных с участием народных дружинников (глава 20 КоАП РФ), в общем количестве таких правонарушений,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9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 происшествий (ед.)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01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 происшествий  с участием детей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0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погибших в результате дорожно-транспортных происшествий (чел.)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2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распространённость наркомании на 100 тыс. человек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299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298,5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298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заболеваемости ВИЧ-инфекцией  (%)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349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3640138" y="22320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5688" y="2172494"/>
            <a:ext cx="4578400" cy="1268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Повышение уровня защищённости населения и территорий города Нефтеюганска от чрезвычайных ситуаций</a:t>
            </a:r>
          </a:p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и при выполнении мероприятий по гражданской обороне.</a:t>
            </a:r>
          </a:p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 Повышение уровня пожарной безопасности, защиты жизни и здоровья граждан </a:t>
            </a:r>
          </a:p>
        </p:txBody>
      </p:sp>
      <p:sp>
        <p:nvSpPr>
          <p:cNvPr id="63505" name="Text Box 14"/>
          <p:cNvSpPr txBox="1">
            <a:spLocks noChangeArrowheads="1"/>
          </p:cNvSpPr>
          <p:nvPr/>
        </p:nvSpPr>
        <p:spPr bwMode="auto">
          <a:xfrm>
            <a:off x="614363" y="41751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337917" y="3861048"/>
            <a:ext cx="7184826" cy="10081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защиты населения и территории города Нефтеюганска от чрезвычайных ситуаций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организации профилактики, предупреждения и тушения пожаров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865" y="476672"/>
            <a:ext cx="969865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«Защита населения и территории от  чрезвычайных ситуаций, обеспечение первичных мер пожарной безопасности в городе Нефтеюганске на 2014-2020 годы»</a:t>
            </a:r>
          </a:p>
        </p:txBody>
      </p:sp>
      <p:pic>
        <p:nvPicPr>
          <p:cNvPr id="63510" name="Picture 43" descr="http://st2.depositphotos.com/1002927/7259/i/170/depositphotos_72596497-White-cartoon-charac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895475"/>
            <a:ext cx="2724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417637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18 715 723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12 309 208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12 309 208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4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Организация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 обеспечение мероприятий по гражданской обороне, защите населения и территорий города Нефтеюганска от чрезвычайных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ситуаций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6 665 915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5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Обеспечение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первичных мер пожарной безопасности в городе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Нефтеюганске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12 049 808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12 049 808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12 049 808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452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«Защита населения и территории от  чрезвычайных ситуаций, обеспечение первичных мер пожарной безопасности в городе Нефтеюганске на 2014-2020 годы»</a:t>
            </a: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93738" y="2989263"/>
          <a:ext cx="8589962" cy="2439988"/>
        </p:xfrm>
        <a:graphic>
          <a:graphicData uri="http://schemas.openxmlformats.org/drawingml/2006/table">
            <a:tbl>
              <a:tblPr/>
              <a:tblGrid>
                <a:gridCol w="4522787"/>
                <a:gridCol w="1465263"/>
                <a:gridCol w="923925"/>
                <a:gridCol w="863600"/>
                <a:gridCol w="814387"/>
              </a:tblGrid>
              <a:tr h="4271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353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 общественного спасательного поста в местах массового отдыха людей на водных объектах,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3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Исполнителями мероприятий по обеспечению первичных мер пожарной безопасности (ежегодно),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36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Информирование населения по действиям при возникновении чрезвычайных ситуаций и охват противопожарной пропагандой,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7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обеспечения своевременного оповещение населения об угрозе возникновения и (или) возникновении чрезвычайных ситуаций на территории города, а также в случае гражданской обороны,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554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55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554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5548" name="Text Box 14"/>
          <p:cNvSpPr txBox="1">
            <a:spLocks noChangeArrowheads="1"/>
          </p:cNvSpPr>
          <p:nvPr/>
        </p:nvSpPr>
        <p:spPr bwMode="auto">
          <a:xfrm>
            <a:off x="2222500" y="1733550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224807" y="1527993"/>
            <a:ext cx="6567411" cy="12112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увеличения экономического потенциала города. Повышение качества стратегического планирования и управления. Обеспечение исполнения отдельных государственных полномочий, достигается путем решения задач. </a:t>
            </a:r>
            <a:r>
              <a:rPr lang="ru-RU" sz="120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Удовлетворение спроса населения на товары и услуги.</a:t>
            </a:r>
            <a:r>
              <a:rPr lang="ru-RU" sz="1200" dirty="0">
                <a:effectLst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Высокий уровень информационной, имущественной и финансовой поддержки малого и среднего предпринимательства. Своевременное и достоверное информирование населения о деятельности органов местного самоуправления муниципального образования город Нефтеюганск</a:t>
            </a:r>
            <a:r>
              <a:rPr lang="ru-RU" sz="1100" b="1" dirty="0">
                <a:solidFill>
                  <a:srgbClr val="000000"/>
                </a:solidFill>
                <a:effectLst/>
                <a:cs typeface="Arial" charset="0"/>
              </a:rPr>
              <a:t>  </a:t>
            </a:r>
          </a:p>
        </p:txBody>
      </p:sp>
      <p:sp>
        <p:nvSpPr>
          <p:cNvPr id="65552" name="Text Box 14"/>
          <p:cNvSpPr txBox="1">
            <a:spLocks noChangeArrowheads="1"/>
          </p:cNvSpPr>
          <p:nvPr/>
        </p:nvSpPr>
        <p:spPr bwMode="auto">
          <a:xfrm>
            <a:off x="166688" y="3378200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343" y="543009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04850" y="4868863"/>
          <a:ext cx="8234363" cy="1844677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409 250 800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398 756 200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400 408 800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Совершенствование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муниципального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управления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305 475 000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304 506 400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305 914 200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Исполнение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отдельных государственных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полномочий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57 254 500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48 019 100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47 973 300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7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Развития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малого и среднего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предпринимательства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2 330 300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2 330 300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2 330 300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Своевременное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и достоверное информирование населения о деятельности органов местного самоуправления муниципального образования город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Нефтеюганск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44 191 000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43 900 400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44 191 000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5591" name="Picture 51" descr="http://inform-ua.info/uploads/2016/07/146918183530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4613"/>
            <a:ext cx="229552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703313" y="3068638"/>
            <a:ext cx="7956699" cy="167980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Развитие конкуренции, повышение качества стратегического планирования и управления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эффективности по исполнению переданных государственных полномочий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Высокий уровень информационной, имущественной и финансовой поддержки малого и среднего предпринимательства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Своевременное и достоверное информирование населения о деятельности органов местного самоуправления муниципального образования город Нефтеюганск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656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8" y="1665288"/>
          <a:ext cx="9756775" cy="4760909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8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74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отклонение по набору ключевых показателей фактических значений от прогнозируемых в предыдущем году не более 5%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2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время ожидания в очереди при обращении  заявителя в орган местного самоуправления для получения муниципальных услуг, минут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записей актов гражданского состояния, внесенных в электронную базу данных, от общего объема архивного фонда отдела ЗАГС,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организаций, охваченных методической помощью по вопросам  труда и охраны труда, по данным государственной статистики,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21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организаций, реализующих утвержденные ежегодные планы мероприятий по улучшению условий и охраны труда, от общего количества отчитавшихся организаций,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руководителей и специалистов организаций, ежегодно проходящих обучение и проверку знаний требований охраны труда в обучающих организациях, имеющих лицензию на проведение обучения, чел.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7 724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7974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9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организаций, заключивших и представивших на уведомительную регистрацию коллективные договоры,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методических рекомендаций (памяток, пособий) по вопросам труда и охраны труда для руководителей и представительных органов работников, шт.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560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Поголовье сельскохозяйственных животных по основной отрасли животноводства, шт.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4 792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6847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6907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6965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92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молока, 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1027,90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1500,94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1555,77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1601,87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в живом весе, 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281,70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321,79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330,35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340,45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0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Молочная продуктивность коров, кг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4840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4923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торговой площадью,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1000 жителей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посадочными местами в организациях общественного питания в общедоступной сети, единиц на 1000 жителей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предприятий торговой площадью более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кв.м,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79,29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предприятий оптового звена, единиц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12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 малого и среднего предпринимательства на 10 тыс. населения, единиц            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работающих, 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8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759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4482" y="1095797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9225" y="2924175"/>
          <a:ext cx="9756775" cy="2200276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743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оборота малого и среднего предпринимательства, %;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00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информированности населения города о деятельности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выражающего удовлетворенность информационной открытостью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7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эфирного времени в электронных средствах массовой информации города Нефтеюганска, минут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44413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45724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45724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45724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9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информационных материалов в печатных средствах массовой информации города Нефтеюганска, выпуск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выполнения контрольных мероприятий к общему количеству запланированных мероприятий,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alt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74" y="-4844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861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8621" name="Text Box 14"/>
          <p:cNvSpPr txBox="1">
            <a:spLocks noChangeArrowheads="1"/>
          </p:cNvSpPr>
          <p:nvPr/>
        </p:nvSpPr>
        <p:spPr bwMode="auto">
          <a:xfrm>
            <a:off x="3454400" y="23034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835687" y="1817688"/>
            <a:ext cx="4653818" cy="108045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  <a:effectLst/>
                <a:cs typeface="Arial" charset="0"/>
              </a:rPr>
              <a:t>Развитие современной транспортной инфраструктуры, обеспечивающей повышение доступности и безопасности услуг транспортного комплекса для населения города Нефтеюганска. Увеличение объема пассажирских перевозок и транспортной подвижности  населения. Увеличение протяженности и плотности  сети автомобильных дорог </a:t>
            </a:r>
          </a:p>
        </p:txBody>
      </p:sp>
      <p:sp>
        <p:nvSpPr>
          <p:cNvPr id="68625" name="Text Box 14"/>
          <p:cNvSpPr txBox="1">
            <a:spLocks noChangeArrowheads="1"/>
          </p:cNvSpPr>
          <p:nvPr/>
        </p:nvSpPr>
        <p:spPr bwMode="auto">
          <a:xfrm>
            <a:off x="571500" y="37544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13571" y="3205956"/>
            <a:ext cx="7399710" cy="144015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доступности и повышение качества транспортных услуг автомобильным транспортом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Восстановление транспортно-эксплуатационных характеристик автомобильных дорог общего пользования местного значения города, совершенствование улично-дорожной сети путём строительства новых и реконструкции существующих автодорог и проездов, в том числе  проектно-изыскательские работы и строительно-монтажные работы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функционирования сети автомобильных дорог общего пользования местного значения</a:t>
            </a: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15" y="368226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«Развитие транспортной системы  в городе  Нефтеюганске на 2014-2020 годы»</a:t>
            </a:r>
          </a:p>
        </p:txBody>
      </p:sp>
      <p:pic>
        <p:nvPicPr>
          <p:cNvPr id="68630" name="Picture 49" descr="http://previews.123rf.com/images/anatolymas/anatolymas1005/anatolymas100500018/7054704-3d-small-people-driving-the-small-car-3d-image-Isolated-white-background--Stock-Phot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192213"/>
            <a:ext cx="2759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049336"/>
        </p:xfrm>
        <a:graphic>
          <a:graphicData uri="http://schemas.openxmlformats.org/drawingml/2006/table">
            <a:tbl>
              <a:tblPr/>
              <a:tblGrid>
                <a:gridCol w="4752697"/>
                <a:gridCol w="1152169"/>
                <a:gridCol w="1152169"/>
                <a:gridCol w="1178915"/>
              </a:tblGrid>
              <a:tr h="216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529 295 532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505 607 220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505 607 220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Транспорт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189 764 420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189 764 420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189 764 420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Автомобильные дороги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339 531 112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315 842 800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315 842 800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5729288"/>
            <a:ext cx="4445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950" y="4632325"/>
            <a:ext cx="5064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3576638"/>
            <a:ext cx="606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effectLst/>
                <a:cs typeface="Arial" charset="0"/>
              </a:rPr>
              <a:t>     Основные направления налоговой политики города Нефтеюганска на 2018 год и на плановый период 2019-2020 годов:</a:t>
            </a:r>
          </a:p>
        </p:txBody>
      </p:sp>
      <p:grpSp>
        <p:nvGrpSpPr>
          <p:cNvPr id="22" name="Группа 81"/>
          <p:cNvGrpSpPr/>
          <p:nvPr/>
        </p:nvGrpSpPr>
        <p:grpSpPr>
          <a:xfrm>
            <a:off x="3474740" y="2568738"/>
            <a:ext cx="631531" cy="416656"/>
            <a:chOff x="4779963" y="825500"/>
            <a:chExt cx="452437" cy="400050"/>
          </a:xfrm>
          <a:solidFill>
            <a:srgbClr val="C00000"/>
          </a:solidFill>
        </p:grpSpPr>
        <p:sp>
          <p:nvSpPr>
            <p:cNvPr id="23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3571" name="Picture 16" descr="http://st.depositphotos.com/1579454/1593/i/950/depositphotos_15938137-Arrow-on-char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2060575"/>
            <a:ext cx="30607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6" descr="http://arazaan.com/wp-content/uploads/2014/01/man-angry-0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49500"/>
            <a:ext cx="16541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3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963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964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101" y="1095797"/>
            <a:ext cx="962843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«Развитие транспортной системы  в городе  Нефтеюганске на 2014-2020 годы»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9225" y="2924175"/>
          <a:ext cx="9756775" cy="3189291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  <a:gridCol w="719137"/>
                <a:gridCol w="792163"/>
                <a:gridCol w="684212"/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9278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пассажирских перевозок автомобильным транспортом в границах города, тыс.чел.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5696, 1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5878,33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5886,03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5893,73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09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57,35 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57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приходящаяся на 1000 чел. населения, км/1000 чел.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0,48 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8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автомобильных дорог общего пользования местного значения,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6,07 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03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общего пользования местного значения, 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23,380 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сети автомобильных дорог общего пользования местного значения на 1000 км² территории,  км/1000 км²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0,373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6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 и работающим в режиме перегрузки, в общей протяженности автомобильных дорог общего пользования местного значения,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км.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066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0668" name="Text Box 14"/>
          <p:cNvSpPr txBox="1">
            <a:spLocks noChangeArrowheads="1"/>
          </p:cNvSpPr>
          <p:nvPr/>
        </p:nvSpPr>
        <p:spPr bwMode="auto">
          <a:xfrm>
            <a:off x="3652838" y="20494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143" y="1785144"/>
            <a:ext cx="4635574" cy="8715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Обеспечение долгосрочной сбалансированности и устойчивости бюджетной системы, повышение качества управления муниципальными финансами города Нефтеюганска</a:t>
            </a:r>
          </a:p>
        </p:txBody>
      </p:sp>
      <p:sp>
        <p:nvSpPr>
          <p:cNvPr id="70672" name="Text Box 14"/>
          <p:cNvSpPr txBox="1">
            <a:spLocks noChangeArrowheads="1"/>
          </p:cNvSpPr>
          <p:nvPr/>
        </p:nvSpPr>
        <p:spPr bwMode="auto">
          <a:xfrm>
            <a:off x="889000" y="381476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223893" y="3343275"/>
            <a:ext cx="7399710" cy="16334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обеспечения сбалансированности бюджета города и повышение эффективности организации бюджетного процесса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Эффективное управление муниципальным долгом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Формирование единого информационного пространства в сфере управления муниципальными финансами</a:t>
            </a:r>
            <a:endParaRPr lang="ru-RU" sz="1500" b="1" i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2560" y="368226"/>
            <a:ext cx="898041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«Управление муниципальными финансами города Нефтеюганска в 2014-2020 годах»</a:t>
            </a:r>
          </a:p>
        </p:txBody>
      </p:sp>
      <p:pic>
        <p:nvPicPr>
          <p:cNvPr id="70677" name="Picture 48" descr="http://st.depositphotos.com/1760000/5140/i/950/depositphotos_51402919-3d-man-with-bar-graph-and-pie-char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125538"/>
            <a:ext cx="27114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11225" y="5229225"/>
          <a:ext cx="8234363" cy="1343026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60 858 800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65 768 100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69 822 800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бюджетного процесса в городе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57 495 800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58 122 100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57 681 800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7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долгом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863 000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6 146 000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11 141 000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информационной системы управления муниципальными финансами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6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168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860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«Управление муниципальными финансами города Нефтеюганска в 2014-2020 годах»</a:t>
            </a:r>
          </a:p>
          <a:p>
            <a:pPr>
              <a:defRPr/>
            </a:pP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7163" y="1773238"/>
          <a:ext cx="9756775" cy="4451359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5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857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в установленные сроки и соответствующий требованиям бюджетного законодательства проекта решения о бюджете на очередной финансовый год и плановый период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Проведение мониторинга качества финансового менеджмента главных распорядителей бюджетных средств в соответствии с установленным порядком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(да/нет)</a:t>
                      </a: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5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контрольных мероприятий к общему количеству запланированных мероприятий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исполнения плановых назначений по налоговым и неналоговым доходам на уровне не менее 95%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бюджетных ассигнований, предусмотренных за счёт средств бюджета города в рамках муниципальных программ в общих расходах бюджета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09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рекомендаций  контрольных мероприятий   при дальнейшем исполнении бюджета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главных распорядителей средств бюджета города представивших отчётность в сроки, установленные департаментом финансов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3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просроченной кредиторской задолженности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3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превышение предельного объёма муниципального долга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3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в полном объеме долговых обязательств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процессов включенных в единую автоматизированную информационную систему в сфере муниципальных финансов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размещенной в сети Интернет информации в общем объёме обязательной к размещению, в соответствии с нормативными правовыми актами Российской Федерации, автономного округа 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030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лиц, охваченных мероприятиями, направленными на повышение финансовой грамотности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1435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1440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1445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271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2717" name="Text Box 14"/>
          <p:cNvSpPr txBox="1">
            <a:spLocks noChangeArrowheads="1"/>
          </p:cNvSpPr>
          <p:nvPr/>
        </p:nvSpPr>
        <p:spPr bwMode="auto">
          <a:xfrm>
            <a:off x="3454400" y="22209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864721" y="1819672"/>
            <a:ext cx="4389784" cy="1412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Создание в городе Нефтеюганске толерантной среды на основе ценностей многонационального российского общества, </a:t>
            </a: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общероссийской гражданской идентичности и культурного самосознания, принципов соблюдения прав и свобод челове</a:t>
            </a: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ка</a:t>
            </a:r>
          </a:p>
        </p:txBody>
      </p:sp>
      <p:sp>
        <p:nvSpPr>
          <p:cNvPr id="72721" name="Text Box 14"/>
          <p:cNvSpPr txBox="1">
            <a:spLocks noChangeArrowheads="1"/>
          </p:cNvSpPr>
          <p:nvPr/>
        </p:nvSpPr>
        <p:spPr bwMode="auto">
          <a:xfrm>
            <a:off x="930275" y="393382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822574" y="3412033"/>
            <a:ext cx="7083426" cy="140126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Воспитание и укрепление толерантности через систему образования и средства массовой информации, профилактика экстремизма в молодёжной среде, оказание содействия национально-культурному взаимодействию в городе Нефтеюганске, а также недопущение экстремистских и националистических проявлений в среде внутренних и внешних мигрантов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70" y="476672"/>
            <a:ext cx="990153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«Профилактика экстремизма, гармонизация межэтнических и межкультурных отношений в городе Нефтеюганске на 2014-2020 годы»</a:t>
            </a:r>
          </a:p>
        </p:txBody>
      </p:sp>
      <p:pic>
        <p:nvPicPr>
          <p:cNvPr id="72726" name="Picture 46" descr="http://www.chaik.net/images/modules/stop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341438"/>
            <a:ext cx="2174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330327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7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проведение мероприятий, направленных на воспитание и укрепление толерантности, профилактику экстремизма и оказание содействия национально-культурному взаимодействию в городе Нефтеюганске, а также недопущение экстремистских и националистических проявлений в среде внутренних и внешних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мигрантов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373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«Профилактика экстремизма, гармонизация межэтнических и межкультурных отношений в городе Нефтеюганске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292478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8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5487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муниципальных образовательных учреждений, охваченных дополнительными образовательными программами по изучению культурного наследия народов России и мира (чел.)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5000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5050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5100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7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национальных диаспор, объединений вовлеченных в культурно-массовые и досуговые мероприятия (фестивали, конкурсы, спектакли, театрализованные представления, концерты), способствующие укреплению культуры мира и межнациональной солидарности (ед.)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мигрантов, охваченных в образовательных учреждениях программами по социализации, от общего числа детей мигрантов (%)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молодежи, вовлеченной в организацию мероприятий, направленных на межнациональное единство и дружбу народов, от общего количества молодежи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отнощений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83,6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положительно оценивающих состояние межконфессиональных отнощений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91,6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91,8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92,0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толерантного отношения к представителям другой национальности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72,3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72,5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endParaRPr lang="ru-RU" sz="12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72,7</a:t>
                      </a:r>
                      <a:endParaRPr lang="ru-RU" sz="1000" b="1" dirty="0">
                        <a:effectLst/>
                        <a:latin typeface="Pragmatic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476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4765" name="Text Box 14"/>
          <p:cNvSpPr txBox="1">
            <a:spLocks noChangeArrowheads="1"/>
          </p:cNvSpPr>
          <p:nvPr/>
        </p:nvSpPr>
        <p:spPr bwMode="auto">
          <a:xfrm>
            <a:off x="3552825" y="25082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162700" y="2019300"/>
            <a:ext cx="4389784" cy="1412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effectLst/>
                <a:cs typeface="Arial" charset="0"/>
              </a:rPr>
              <a:t>Создание условий для эффективного использования потенциала социально ориентированных некоммерческих организаций в решении задач социально-экономического развития города Нефтеюганска и повышения активности населения</a:t>
            </a:r>
            <a:endParaRPr lang="ru-RU" sz="1500" b="1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885825" y="41052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62808" y="3596811"/>
            <a:ext cx="7399710" cy="129965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Обеспечение предоставления финансовой и имущественной поддержки социально значимым некоммерческим организациям, осуществляющим деятельность на территории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effectLst/>
                <a:cs typeface="Arial" charset="0"/>
              </a:rPr>
              <a:t>Повышение эффективности и результативности деятельности социально ориентированных некоммерческих организаций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591" y="368226"/>
            <a:ext cx="869238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</a:t>
            </a:r>
            <a:r>
              <a:rPr lang="ru-RU" altLang="ru-RU" sz="2400" b="1" dirty="0">
                <a:solidFill>
                  <a:schemeClr val="tx1"/>
                </a:solidFill>
                <a:effectLst/>
              </a:rPr>
              <a:t>Поддержка социально ориентированных некоммерческих организаций, осуществляющих деятельность в городе Нефтеюганске, на 2014-2020 годы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»</a:t>
            </a:r>
          </a:p>
        </p:txBody>
      </p:sp>
      <p:pic>
        <p:nvPicPr>
          <p:cNvPr id="74774" name="Picture 46" descr="http://www.sandyrees.com/wp-content/uploads/2013/03/bigstock-Balance-305794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628775"/>
            <a:ext cx="34813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041401"/>
        </p:xfrm>
        <a:graphic>
          <a:graphicData uri="http://schemas.openxmlformats.org/drawingml/2006/table">
            <a:tbl>
              <a:tblPr/>
              <a:tblGrid>
                <a:gridCol w="4751781"/>
                <a:gridCol w="1151947"/>
                <a:gridCol w="1151947"/>
                <a:gridCol w="1178688"/>
              </a:tblGrid>
              <a:tr h="216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6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2 465 200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Поддержка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социально ориентированных некоммерческих организаций, осуществляющих деятельность в городе Нефтеюганске, на 2014-2020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годы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2 465 200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7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57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80567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«Поддержка социально ориентированных некоммерческих организаций, осуществляющих деятельность в городе Нефтеюганске,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307080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5028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 на реализацию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значимых проектов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3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 не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являющимся муниципальными учреждениями, осуществляющим на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основании лицензии образовательную деятельность в  качестве основного вида деятельности (ед.)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социально значимых мероприятий ежегодно проводимых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ориентированными некоммерческими организациями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87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 города, участвующих в мероприятиях, проводимых социально ориентированными некоммерческими организациями (в процентах от общей численности населения города)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9,2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9,9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10,6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14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предоставляемых помещений, находящихся в муниципальной собственности, в пользование социально ориентированным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некоммерческим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организациям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консультаций, предоставленных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некоммерческим организациям по ведению уставной деятельности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680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6812" name="Text Box 14"/>
          <p:cNvSpPr txBox="1">
            <a:spLocks noChangeArrowheads="1"/>
          </p:cNvSpPr>
          <p:nvPr/>
        </p:nvSpPr>
        <p:spPr bwMode="auto">
          <a:xfrm>
            <a:off x="3652838" y="22161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ЦЕЛЬ: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763" y="1572610"/>
            <a:ext cx="4296717" cy="179284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effectLst/>
                <a:cs typeface="Arial" charset="0"/>
              </a:rPr>
              <a:t>Формирование эффективной системы управления муниципальным имуществом города Нефтеюганска, позволяющей обеспечить оптимальный состав имущества для исполнения полномочий органами местного самоуправления, достоверный учет и контроль использования муниципального имущества, в том числе земельных участков</a:t>
            </a:r>
          </a:p>
        </p:txBody>
      </p:sp>
      <p:sp>
        <p:nvSpPr>
          <p:cNvPr id="76816" name="Text Box 14"/>
          <p:cNvSpPr txBox="1">
            <a:spLocks noChangeArrowheads="1"/>
          </p:cNvSpPr>
          <p:nvPr/>
        </p:nvSpPr>
        <p:spPr bwMode="auto">
          <a:xfrm>
            <a:off x="325438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102023" y="3465376"/>
            <a:ext cx="7399710" cy="228468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Совершенствование системы управления муниципальным имуществом города Нефтеюганска</a:t>
            </a: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Качественное улучшение и расширение материально-технической базы объектов муниципальной собственности путем строительства новых, реконструкции и капитального ремонта существующих объектов, и иных мероприятий по объектам находящимся в составе муниципальной казны города Нефтеюганска или переданных на праве оперативного управления органам администрации города Нефтеюганска</a:t>
            </a: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effectLst/>
              <a:cs typeface="Arial" charset="0"/>
            </a:endParaRPr>
          </a:p>
          <a:p>
            <a:pPr marL="171450" indent="-17145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effectLst/>
                <a:cs typeface="Arial" charset="0"/>
              </a:rPr>
              <a:t>Страхование имущества, находящегося в собственности города, в целях обеспечения его сохранности и  смягчения последствий чрезвычайных ситуаций природного и техногенного характера на территории города Нефтеюганска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7" y="368226"/>
            <a:ext cx="924748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Расходы на реализацию муниципальной программы «Управление муниципальным имуществом города Нефтеюганска на 2014-2020 годы»</a:t>
            </a:r>
          </a:p>
        </p:txBody>
      </p:sp>
      <p:pic>
        <p:nvPicPr>
          <p:cNvPr id="76821" name="Picture 39" descr="http://www.kerdos.gr/media/1277368/taipe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223963"/>
            <a:ext cx="29860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92163" y="5876925"/>
          <a:ext cx="8234362" cy="828675"/>
        </p:xfrm>
        <a:graphic>
          <a:graphicData uri="http://schemas.openxmlformats.org/drawingml/2006/table">
            <a:tbl>
              <a:tblPr/>
              <a:tblGrid>
                <a:gridCol w="4751780"/>
                <a:gridCol w="1151947"/>
                <a:gridCol w="1151947"/>
                <a:gridCol w="1178688"/>
              </a:tblGrid>
              <a:tr h="21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67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50 353 200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50 477 800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50 498 300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5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имуществом города Нефтеюганска на 2014-2020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50 353 200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50 477 800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50 498 300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8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783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656451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/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  <a:effectLst/>
              </a:rPr>
              <a:t>«Управление муниципальным имуществом города Нефтеюганска на 2014-2020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9538" y="2143125"/>
          <a:ext cx="9756775" cy="4113288"/>
        </p:xfrm>
        <a:graphic>
          <a:graphicData uri="http://schemas.openxmlformats.org/drawingml/2006/table">
            <a:tbl>
              <a:tblPr/>
              <a:tblGrid>
                <a:gridCol w="6480175"/>
                <a:gridCol w="1081087"/>
                <a:gridCol w="719138"/>
                <a:gridCol w="792162"/>
                <a:gridCol w="684213"/>
              </a:tblGrid>
              <a:tr h="3657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3539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объектов управления муниципального имущества, для которых определена целевая функция, в том числе: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хозяйственные  общества, акции (доли) которых находятся в собственности муниципального образования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97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удельного веса неиспользуемого недвижимого имущества  в общем количестве  недвижимого имущества города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4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удельного веса расходов на предпродажную подготовку имущества в общем объёме средств, полученных от реализации имущества, в том числе от приватизации муниципального имущества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объектов недвижимого имущества, на которые зарегистрировано право собственности  муниципального образования в общем объеме объектов, подлежащих государственной регистрации за исключением земельных участков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удельного веса недвижимого имущества, на которое зарегистрировано право оперативного управления в общем количестве объектов, по которым принято решение о передаче в оперативное управление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9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удельного веса объектов недвижимости муниципального образования, на которые зарегистрировано право хозяйственного ведения, в общем количестве объектов недвижимости по которым принято решение о закреплении в хозяйственное ведение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697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технической готовности автомобильного транспорта, предоставляемого органам местного самоуправления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7885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78860" name="Прямоугольник 11"/>
          <p:cNvSpPr>
            <a:spLocks noChangeArrowheads="1"/>
          </p:cNvSpPr>
          <p:nvPr/>
        </p:nvSpPr>
        <p:spPr bwMode="auto">
          <a:xfrm>
            <a:off x="82550" y="568325"/>
            <a:ext cx="970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effectLst/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5888" y="3778250"/>
            <a:ext cx="72009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13" y="5468938"/>
            <a:ext cx="5186362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2950" y="5445125"/>
            <a:ext cx="39830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algn="l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 err="1">
                <a:effectLst/>
              </a:rPr>
              <a:t>depfin</a:t>
            </a:r>
            <a:r>
              <a:rPr lang="ru-RU" sz="2000" u="sng" dirty="0">
                <a:effectLst/>
              </a:rPr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8864" name="Picture 12" descr="Фото 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l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effectLst/>
                <a:cs typeface="Arial" charset="0"/>
              </a:rPr>
              <a:t>     Основные направления бюджетной политики города Нефтеюганска на 2018 год и на плановый период 2019-2020 годов:</a:t>
            </a:r>
          </a:p>
        </p:txBody>
      </p:sp>
      <p:grpSp>
        <p:nvGrpSpPr>
          <p:cNvPr id="31" name="Группа 129"/>
          <p:cNvGrpSpPr/>
          <p:nvPr/>
        </p:nvGrpSpPr>
        <p:grpSpPr>
          <a:xfrm>
            <a:off x="3354388" y="2420888"/>
            <a:ext cx="762793" cy="583185"/>
            <a:chOff x="5900762" y="718344"/>
            <a:chExt cx="638175" cy="642938"/>
          </a:xfrm>
          <a:solidFill>
            <a:srgbClr val="C00000"/>
          </a:solidFill>
        </p:grpSpPr>
        <p:sp>
          <p:nvSpPr>
            <p:cNvPr id="32" name="Freeform 546"/>
            <p:cNvSpPr>
              <a:spLocks noEditPoints="1"/>
            </p:cNvSpPr>
            <p:nvPr/>
          </p:nvSpPr>
          <p:spPr bwMode="auto">
            <a:xfrm>
              <a:off x="6145237" y="967582"/>
              <a:ext cx="147638" cy="147638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35" y="21"/>
                </a:cxn>
                <a:cxn ang="0">
                  <a:pos x="27" y="27"/>
                </a:cxn>
                <a:cxn ang="0">
                  <a:pos x="20" y="35"/>
                </a:cxn>
                <a:cxn ang="0">
                  <a:pos x="18" y="47"/>
                </a:cxn>
                <a:cxn ang="0">
                  <a:pos x="20" y="58"/>
                </a:cxn>
                <a:cxn ang="0">
                  <a:pos x="27" y="66"/>
                </a:cxn>
                <a:cxn ang="0">
                  <a:pos x="35" y="73"/>
                </a:cxn>
                <a:cxn ang="0">
                  <a:pos x="47" y="75"/>
                </a:cxn>
                <a:cxn ang="0">
                  <a:pos x="59" y="73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76" y="47"/>
                </a:cxn>
                <a:cxn ang="0">
                  <a:pos x="74" y="35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62" y="2"/>
                </a:cxn>
                <a:cxn ang="0">
                  <a:pos x="75" y="10"/>
                </a:cxn>
                <a:cxn ang="0">
                  <a:pos x="84" y="19"/>
                </a:cxn>
                <a:cxn ang="0">
                  <a:pos x="91" y="32"/>
                </a:cxn>
                <a:cxn ang="0">
                  <a:pos x="93" y="47"/>
                </a:cxn>
                <a:cxn ang="0">
                  <a:pos x="91" y="62"/>
                </a:cxn>
                <a:cxn ang="0">
                  <a:pos x="84" y="75"/>
                </a:cxn>
                <a:cxn ang="0">
                  <a:pos x="75" y="85"/>
                </a:cxn>
                <a:cxn ang="0">
                  <a:pos x="62" y="91"/>
                </a:cxn>
                <a:cxn ang="0">
                  <a:pos x="47" y="93"/>
                </a:cxn>
                <a:cxn ang="0">
                  <a:pos x="32" y="91"/>
                </a:cxn>
                <a:cxn ang="0">
                  <a:pos x="19" y="85"/>
                </a:cxn>
                <a:cxn ang="0">
                  <a:pos x="10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10" y="19"/>
                </a:cxn>
                <a:cxn ang="0">
                  <a:pos x="19" y="10"/>
                </a:cxn>
                <a:cxn ang="0">
                  <a:pos x="32" y="2"/>
                </a:cxn>
                <a:cxn ang="0">
                  <a:pos x="47" y="0"/>
                </a:cxn>
              </a:cxnLst>
              <a:rect l="0" t="0" r="r" b="b"/>
              <a:pathLst>
                <a:path w="93" h="93">
                  <a:moveTo>
                    <a:pt x="47" y="18"/>
                  </a:moveTo>
                  <a:lnTo>
                    <a:pt x="35" y="21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8" y="47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5" y="73"/>
                  </a:lnTo>
                  <a:lnTo>
                    <a:pt x="47" y="75"/>
                  </a:lnTo>
                  <a:lnTo>
                    <a:pt x="59" y="73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76" y="47"/>
                  </a:lnTo>
                  <a:lnTo>
                    <a:pt x="74" y="35"/>
                  </a:lnTo>
                  <a:lnTo>
                    <a:pt x="67" y="27"/>
                  </a:lnTo>
                  <a:lnTo>
                    <a:pt x="59" y="21"/>
                  </a:lnTo>
                  <a:lnTo>
                    <a:pt x="47" y="18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5" y="10"/>
                  </a:lnTo>
                  <a:lnTo>
                    <a:pt x="84" y="19"/>
                  </a:lnTo>
                  <a:lnTo>
                    <a:pt x="91" y="32"/>
                  </a:lnTo>
                  <a:lnTo>
                    <a:pt x="93" y="47"/>
                  </a:lnTo>
                  <a:lnTo>
                    <a:pt x="91" y="62"/>
                  </a:lnTo>
                  <a:lnTo>
                    <a:pt x="84" y="75"/>
                  </a:lnTo>
                  <a:lnTo>
                    <a:pt x="75" y="85"/>
                  </a:lnTo>
                  <a:lnTo>
                    <a:pt x="62" y="91"/>
                  </a:lnTo>
                  <a:lnTo>
                    <a:pt x="47" y="93"/>
                  </a:lnTo>
                  <a:lnTo>
                    <a:pt x="32" y="91"/>
                  </a:lnTo>
                  <a:lnTo>
                    <a:pt x="19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19" y="10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angle 547"/>
            <p:cNvSpPr>
              <a:spLocks noChangeArrowheads="1"/>
            </p:cNvSpPr>
            <p:nvPr/>
          </p:nvSpPr>
          <p:spPr bwMode="auto">
            <a:xfrm>
              <a:off x="6007125" y="11898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548"/>
            <p:cNvSpPr>
              <a:spLocks noChangeArrowheads="1"/>
            </p:cNvSpPr>
            <p:nvPr/>
          </p:nvSpPr>
          <p:spPr bwMode="auto">
            <a:xfrm>
              <a:off x="6007125" y="12660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549"/>
            <p:cNvSpPr>
              <a:spLocks/>
            </p:cNvSpPr>
            <p:nvPr/>
          </p:nvSpPr>
          <p:spPr bwMode="auto">
            <a:xfrm>
              <a:off x="6156350" y="1216819"/>
              <a:ext cx="123825" cy="142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8" y="7"/>
                </a:cxn>
                <a:cxn ang="0">
                  <a:pos x="78" y="83"/>
                </a:cxn>
                <a:cxn ang="0">
                  <a:pos x="76" y="86"/>
                </a:cxn>
                <a:cxn ang="0">
                  <a:pos x="74" y="88"/>
                </a:cxn>
                <a:cxn ang="0">
                  <a:pos x="71" y="90"/>
                </a:cxn>
                <a:cxn ang="0">
                  <a:pos x="65" y="90"/>
                </a:cxn>
                <a:cxn ang="0">
                  <a:pos x="60" y="86"/>
                </a:cxn>
                <a:cxn ang="0">
                  <a:pos x="58" y="83"/>
                </a:cxn>
                <a:cxn ang="0">
                  <a:pos x="58" y="22"/>
                </a:cxn>
                <a:cxn ang="0">
                  <a:pos x="22" y="22"/>
                </a:cxn>
                <a:cxn ang="0">
                  <a:pos x="22" y="83"/>
                </a:cxn>
                <a:cxn ang="0">
                  <a:pos x="20" y="86"/>
                </a:cxn>
                <a:cxn ang="0">
                  <a:pos x="17" y="88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6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8" h="90">
                  <a:moveTo>
                    <a:pt x="8" y="0"/>
                  </a:moveTo>
                  <a:lnTo>
                    <a:pt x="71" y="0"/>
                  </a:lnTo>
                  <a:lnTo>
                    <a:pt x="73" y="1"/>
                  </a:lnTo>
                  <a:lnTo>
                    <a:pt x="78" y="7"/>
                  </a:lnTo>
                  <a:lnTo>
                    <a:pt x="78" y="83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1" y="90"/>
                  </a:lnTo>
                  <a:lnTo>
                    <a:pt x="65" y="90"/>
                  </a:lnTo>
                  <a:lnTo>
                    <a:pt x="60" y="86"/>
                  </a:lnTo>
                  <a:lnTo>
                    <a:pt x="58" y="83"/>
                  </a:lnTo>
                  <a:lnTo>
                    <a:pt x="58" y="22"/>
                  </a:lnTo>
                  <a:lnTo>
                    <a:pt x="22" y="22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550"/>
            <p:cNvSpPr>
              <a:spLocks noChangeArrowheads="1"/>
            </p:cNvSpPr>
            <p:nvPr/>
          </p:nvSpPr>
          <p:spPr bwMode="auto">
            <a:xfrm>
              <a:off x="6397650" y="11898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551"/>
            <p:cNvSpPr>
              <a:spLocks noChangeArrowheads="1"/>
            </p:cNvSpPr>
            <p:nvPr/>
          </p:nvSpPr>
          <p:spPr bwMode="auto">
            <a:xfrm>
              <a:off x="6397650" y="12660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552"/>
            <p:cNvSpPr>
              <a:spLocks noEditPoints="1"/>
            </p:cNvSpPr>
            <p:nvPr/>
          </p:nvSpPr>
          <p:spPr bwMode="auto">
            <a:xfrm>
              <a:off x="6326212" y="980282"/>
              <a:ext cx="212725" cy="3810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81"/>
                </a:cxn>
                <a:cxn ang="0">
                  <a:pos x="113" y="81"/>
                </a:cxn>
                <a:cxn ang="0">
                  <a:pos x="113" y="60"/>
                </a:cxn>
                <a:cxn ang="0">
                  <a:pos x="22" y="60"/>
                </a:cxn>
                <a:cxn ang="0">
                  <a:pos x="0" y="0"/>
                </a:cxn>
                <a:cxn ang="0">
                  <a:pos x="22" y="10"/>
                </a:cxn>
                <a:cxn ang="0">
                  <a:pos x="22" y="38"/>
                </a:cxn>
                <a:cxn ang="0">
                  <a:pos x="123" y="38"/>
                </a:cxn>
                <a:cxn ang="0">
                  <a:pos x="128" y="39"/>
                </a:cxn>
                <a:cxn ang="0">
                  <a:pos x="131" y="41"/>
                </a:cxn>
                <a:cxn ang="0">
                  <a:pos x="133" y="45"/>
                </a:cxn>
                <a:cxn ang="0">
                  <a:pos x="134" y="49"/>
                </a:cxn>
                <a:cxn ang="0">
                  <a:pos x="134" y="91"/>
                </a:cxn>
                <a:cxn ang="0">
                  <a:pos x="132" y="97"/>
                </a:cxn>
                <a:cxn ang="0">
                  <a:pos x="130" y="99"/>
                </a:cxn>
                <a:cxn ang="0">
                  <a:pos x="126" y="101"/>
                </a:cxn>
                <a:cxn ang="0">
                  <a:pos x="22" y="101"/>
                </a:cxn>
                <a:cxn ang="0">
                  <a:pos x="22" y="233"/>
                </a:cxn>
                <a:cxn ang="0">
                  <a:pos x="20" y="236"/>
                </a:cxn>
                <a:cxn ang="0">
                  <a:pos x="17" y="238"/>
                </a:cxn>
                <a:cxn ang="0">
                  <a:pos x="11" y="240"/>
                </a:cxn>
                <a:cxn ang="0">
                  <a:pos x="7" y="239"/>
                </a:cxn>
                <a:cxn ang="0">
                  <a:pos x="4" y="237"/>
                </a:cxn>
                <a:cxn ang="0">
                  <a:pos x="1" y="234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134" h="240">
                  <a:moveTo>
                    <a:pt x="22" y="60"/>
                  </a:moveTo>
                  <a:lnTo>
                    <a:pt x="22" y="81"/>
                  </a:lnTo>
                  <a:lnTo>
                    <a:pt x="113" y="81"/>
                  </a:lnTo>
                  <a:lnTo>
                    <a:pt x="113" y="60"/>
                  </a:lnTo>
                  <a:lnTo>
                    <a:pt x="22" y="60"/>
                  </a:lnTo>
                  <a:close/>
                  <a:moveTo>
                    <a:pt x="0" y="0"/>
                  </a:moveTo>
                  <a:lnTo>
                    <a:pt x="22" y="10"/>
                  </a:lnTo>
                  <a:lnTo>
                    <a:pt x="22" y="38"/>
                  </a:lnTo>
                  <a:lnTo>
                    <a:pt x="123" y="38"/>
                  </a:lnTo>
                  <a:lnTo>
                    <a:pt x="128" y="39"/>
                  </a:lnTo>
                  <a:lnTo>
                    <a:pt x="131" y="41"/>
                  </a:lnTo>
                  <a:lnTo>
                    <a:pt x="133" y="45"/>
                  </a:lnTo>
                  <a:lnTo>
                    <a:pt x="134" y="49"/>
                  </a:lnTo>
                  <a:lnTo>
                    <a:pt x="134" y="91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6" y="101"/>
                  </a:lnTo>
                  <a:lnTo>
                    <a:pt x="22" y="101"/>
                  </a:lnTo>
                  <a:lnTo>
                    <a:pt x="22" y="233"/>
                  </a:lnTo>
                  <a:lnTo>
                    <a:pt x="20" y="236"/>
                  </a:lnTo>
                  <a:lnTo>
                    <a:pt x="17" y="238"/>
                  </a:lnTo>
                  <a:lnTo>
                    <a:pt x="11" y="240"/>
                  </a:lnTo>
                  <a:lnTo>
                    <a:pt x="7" y="239"/>
                  </a:lnTo>
                  <a:lnTo>
                    <a:pt x="4" y="237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553"/>
            <p:cNvSpPr>
              <a:spLocks/>
            </p:cNvSpPr>
            <p:nvPr/>
          </p:nvSpPr>
          <p:spPr bwMode="auto">
            <a:xfrm>
              <a:off x="5935687" y="1169194"/>
              <a:ext cx="34925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09"/>
                </a:cxn>
                <a:cxn ang="0">
                  <a:pos x="20" y="116"/>
                </a:cxn>
                <a:cxn ang="0">
                  <a:pos x="17" y="118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22" h="120">
                  <a:moveTo>
                    <a:pt x="0" y="0"/>
                  </a:moveTo>
                  <a:lnTo>
                    <a:pt x="22" y="0"/>
                  </a:lnTo>
                  <a:lnTo>
                    <a:pt x="22" y="109"/>
                  </a:lnTo>
                  <a:lnTo>
                    <a:pt x="20" y="116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554"/>
            <p:cNvSpPr>
              <a:spLocks/>
            </p:cNvSpPr>
            <p:nvPr/>
          </p:nvSpPr>
          <p:spPr bwMode="auto">
            <a:xfrm>
              <a:off x="6469087" y="1169194"/>
              <a:ext cx="317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113"/>
                </a:cxn>
                <a:cxn ang="0">
                  <a:pos x="18" y="116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4" y="118"/>
                </a:cxn>
                <a:cxn ang="0">
                  <a:pos x="2" y="116"/>
                </a:cxn>
                <a:cxn ang="0">
                  <a:pos x="0" y="113"/>
                </a:cxn>
                <a:cxn ang="0">
                  <a:pos x="0" y="0"/>
                </a:cxn>
              </a:cxnLst>
              <a:rect l="0" t="0" r="r" b="b"/>
              <a:pathLst>
                <a:path w="20" h="120">
                  <a:moveTo>
                    <a:pt x="0" y="0"/>
                  </a:moveTo>
                  <a:lnTo>
                    <a:pt x="20" y="0"/>
                  </a:lnTo>
                  <a:lnTo>
                    <a:pt x="20" y="113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555"/>
            <p:cNvSpPr>
              <a:spLocks noEditPoints="1"/>
            </p:cNvSpPr>
            <p:nvPr/>
          </p:nvSpPr>
          <p:spPr bwMode="auto">
            <a:xfrm>
              <a:off x="5900762" y="978694"/>
              <a:ext cx="211138" cy="382588"/>
            </a:xfrm>
            <a:custGeom>
              <a:avLst/>
              <a:gdLst/>
              <a:ahLst/>
              <a:cxnLst>
                <a:cxn ang="0">
                  <a:pos x="21" y="61"/>
                </a:cxn>
                <a:cxn ang="0">
                  <a:pos x="21" y="82"/>
                </a:cxn>
                <a:cxn ang="0">
                  <a:pos x="111" y="82"/>
                </a:cxn>
                <a:cxn ang="0">
                  <a:pos x="111" y="61"/>
                </a:cxn>
                <a:cxn ang="0">
                  <a:pos x="21" y="61"/>
                </a:cxn>
                <a:cxn ang="0">
                  <a:pos x="133" y="0"/>
                </a:cxn>
                <a:cxn ang="0">
                  <a:pos x="133" y="234"/>
                </a:cxn>
                <a:cxn ang="0">
                  <a:pos x="130" y="237"/>
                </a:cxn>
                <a:cxn ang="0">
                  <a:pos x="128" y="239"/>
                </a:cxn>
                <a:cxn ang="0">
                  <a:pos x="122" y="241"/>
                </a:cxn>
                <a:cxn ang="0">
                  <a:pos x="119" y="240"/>
                </a:cxn>
                <a:cxn ang="0">
                  <a:pos x="116" y="239"/>
                </a:cxn>
                <a:cxn ang="0">
                  <a:pos x="114" y="237"/>
                </a:cxn>
                <a:cxn ang="0">
                  <a:pos x="112" y="234"/>
                </a:cxn>
                <a:cxn ang="0">
                  <a:pos x="112" y="102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4" y="41"/>
                </a:cxn>
                <a:cxn ang="0">
                  <a:pos x="11" y="39"/>
                </a:cxn>
                <a:cxn ang="0">
                  <a:pos x="112" y="39"/>
                </a:cxn>
                <a:cxn ang="0">
                  <a:pos x="112" y="10"/>
                </a:cxn>
                <a:cxn ang="0">
                  <a:pos x="133" y="0"/>
                </a:cxn>
              </a:cxnLst>
              <a:rect l="0" t="0" r="r" b="b"/>
              <a:pathLst>
                <a:path w="133" h="241">
                  <a:moveTo>
                    <a:pt x="21" y="61"/>
                  </a:moveTo>
                  <a:lnTo>
                    <a:pt x="21" y="82"/>
                  </a:lnTo>
                  <a:lnTo>
                    <a:pt x="111" y="82"/>
                  </a:lnTo>
                  <a:lnTo>
                    <a:pt x="111" y="61"/>
                  </a:lnTo>
                  <a:lnTo>
                    <a:pt x="21" y="61"/>
                  </a:lnTo>
                  <a:close/>
                  <a:moveTo>
                    <a:pt x="133" y="0"/>
                  </a:moveTo>
                  <a:lnTo>
                    <a:pt x="133" y="234"/>
                  </a:lnTo>
                  <a:lnTo>
                    <a:pt x="130" y="237"/>
                  </a:lnTo>
                  <a:lnTo>
                    <a:pt x="128" y="239"/>
                  </a:lnTo>
                  <a:lnTo>
                    <a:pt x="122" y="241"/>
                  </a:lnTo>
                  <a:lnTo>
                    <a:pt x="119" y="240"/>
                  </a:lnTo>
                  <a:lnTo>
                    <a:pt x="116" y="239"/>
                  </a:lnTo>
                  <a:lnTo>
                    <a:pt x="114" y="237"/>
                  </a:lnTo>
                  <a:lnTo>
                    <a:pt x="112" y="234"/>
                  </a:lnTo>
                  <a:lnTo>
                    <a:pt x="112" y="102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11" y="39"/>
                  </a:lnTo>
                  <a:lnTo>
                    <a:pt x="112" y="39"/>
                  </a:lnTo>
                  <a:lnTo>
                    <a:pt x="112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556"/>
            <p:cNvSpPr>
              <a:spLocks noEditPoints="1"/>
            </p:cNvSpPr>
            <p:nvPr/>
          </p:nvSpPr>
          <p:spPr bwMode="auto">
            <a:xfrm>
              <a:off x="6024587" y="718344"/>
              <a:ext cx="390525" cy="263525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4" y="48"/>
                </a:cxn>
                <a:cxn ang="0">
                  <a:pos x="161" y="37"/>
                </a:cxn>
                <a:cxn ang="0">
                  <a:pos x="134" y="26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94" y="28"/>
                </a:cxn>
                <a:cxn ang="0">
                  <a:pos x="195" y="28"/>
                </a:cxn>
                <a:cxn ang="0">
                  <a:pos x="196" y="29"/>
                </a:cxn>
                <a:cxn ang="0">
                  <a:pos x="197" y="29"/>
                </a:cxn>
                <a:cxn ang="0">
                  <a:pos x="197" y="30"/>
                </a:cxn>
                <a:cxn ang="0">
                  <a:pos x="198" y="31"/>
                </a:cxn>
                <a:cxn ang="0">
                  <a:pos x="198" y="32"/>
                </a:cxn>
                <a:cxn ang="0">
                  <a:pos x="199" y="33"/>
                </a:cxn>
                <a:cxn ang="0">
                  <a:pos x="199" y="35"/>
                </a:cxn>
                <a:cxn ang="0">
                  <a:pos x="200" y="36"/>
                </a:cxn>
                <a:cxn ang="0">
                  <a:pos x="200" y="39"/>
                </a:cxn>
                <a:cxn ang="0">
                  <a:pos x="199" y="40"/>
                </a:cxn>
                <a:cxn ang="0">
                  <a:pos x="199" y="41"/>
                </a:cxn>
                <a:cxn ang="0">
                  <a:pos x="198" y="42"/>
                </a:cxn>
                <a:cxn ang="0">
                  <a:pos x="198" y="44"/>
                </a:cxn>
                <a:cxn ang="0">
                  <a:pos x="197" y="44"/>
                </a:cxn>
                <a:cxn ang="0">
                  <a:pos x="197" y="45"/>
                </a:cxn>
                <a:cxn ang="0">
                  <a:pos x="196" y="45"/>
                </a:cxn>
                <a:cxn ang="0">
                  <a:pos x="195" y="46"/>
                </a:cxn>
                <a:cxn ang="0">
                  <a:pos x="194" y="46"/>
                </a:cxn>
                <a:cxn ang="0">
                  <a:pos x="194" y="47"/>
                </a:cxn>
                <a:cxn ang="0">
                  <a:pos x="134" y="71"/>
                </a:cxn>
                <a:cxn ang="0">
                  <a:pos x="134" y="88"/>
                </a:cxn>
                <a:cxn ang="0">
                  <a:pos x="133" y="89"/>
                </a:cxn>
                <a:cxn ang="0">
                  <a:pos x="133" y="90"/>
                </a:cxn>
                <a:cxn ang="0">
                  <a:pos x="134" y="91"/>
                </a:cxn>
                <a:cxn ang="0">
                  <a:pos x="241" y="147"/>
                </a:cxn>
                <a:cxn ang="0">
                  <a:pos x="245" y="151"/>
                </a:cxn>
                <a:cxn ang="0">
                  <a:pos x="246" y="154"/>
                </a:cxn>
                <a:cxn ang="0">
                  <a:pos x="246" y="157"/>
                </a:cxn>
                <a:cxn ang="0">
                  <a:pos x="245" y="160"/>
                </a:cxn>
                <a:cxn ang="0">
                  <a:pos x="241" y="165"/>
                </a:cxn>
                <a:cxn ang="0">
                  <a:pos x="238" y="166"/>
                </a:cxn>
                <a:cxn ang="0">
                  <a:pos x="232" y="166"/>
                </a:cxn>
                <a:cxn ang="0">
                  <a:pos x="231" y="165"/>
                </a:cxn>
                <a:cxn ang="0">
                  <a:pos x="123" y="109"/>
                </a:cxn>
                <a:cxn ang="0">
                  <a:pos x="15" y="165"/>
                </a:cxn>
                <a:cxn ang="0">
                  <a:pos x="14" y="166"/>
                </a:cxn>
                <a:cxn ang="0">
                  <a:pos x="7" y="166"/>
                </a:cxn>
                <a:cxn ang="0">
                  <a:pos x="5" y="165"/>
                </a:cxn>
                <a:cxn ang="0">
                  <a:pos x="1" y="160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1"/>
                </a:cxn>
                <a:cxn ang="0">
                  <a:pos x="2" y="149"/>
                </a:cxn>
                <a:cxn ang="0">
                  <a:pos x="5" y="147"/>
                </a:cxn>
                <a:cxn ang="0">
                  <a:pos x="111" y="91"/>
                </a:cxn>
                <a:cxn ang="0">
                  <a:pos x="112" y="90"/>
                </a:cxn>
                <a:cxn ang="0">
                  <a:pos x="112" y="8"/>
                </a:cxn>
                <a:cxn ang="0">
                  <a:pos x="113" y="5"/>
                </a:cxn>
                <a:cxn ang="0">
                  <a:pos x="118" y="1"/>
                </a:cxn>
                <a:cxn ang="0">
                  <a:pos x="121" y="0"/>
                </a:cxn>
              </a:cxnLst>
              <a:rect l="0" t="0" r="r" b="b"/>
              <a:pathLst>
                <a:path w="246" h="166">
                  <a:moveTo>
                    <a:pt x="134" y="26"/>
                  </a:moveTo>
                  <a:lnTo>
                    <a:pt x="134" y="48"/>
                  </a:lnTo>
                  <a:lnTo>
                    <a:pt x="161" y="37"/>
                  </a:lnTo>
                  <a:lnTo>
                    <a:pt x="134" y="26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7" y="30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0" y="39"/>
                  </a:lnTo>
                  <a:lnTo>
                    <a:pt x="199" y="40"/>
                  </a:lnTo>
                  <a:lnTo>
                    <a:pt x="199" y="41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6" y="45"/>
                  </a:lnTo>
                  <a:lnTo>
                    <a:pt x="195" y="46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34" y="71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3" y="90"/>
                  </a:lnTo>
                  <a:lnTo>
                    <a:pt x="134" y="91"/>
                  </a:lnTo>
                  <a:lnTo>
                    <a:pt x="241" y="147"/>
                  </a:lnTo>
                  <a:lnTo>
                    <a:pt x="245" y="151"/>
                  </a:lnTo>
                  <a:lnTo>
                    <a:pt x="246" y="154"/>
                  </a:lnTo>
                  <a:lnTo>
                    <a:pt x="246" y="157"/>
                  </a:lnTo>
                  <a:lnTo>
                    <a:pt x="245" y="160"/>
                  </a:lnTo>
                  <a:lnTo>
                    <a:pt x="241" y="165"/>
                  </a:lnTo>
                  <a:lnTo>
                    <a:pt x="238" y="166"/>
                  </a:lnTo>
                  <a:lnTo>
                    <a:pt x="232" y="166"/>
                  </a:lnTo>
                  <a:lnTo>
                    <a:pt x="231" y="165"/>
                  </a:lnTo>
                  <a:lnTo>
                    <a:pt x="123" y="109"/>
                  </a:lnTo>
                  <a:lnTo>
                    <a:pt x="15" y="165"/>
                  </a:lnTo>
                  <a:lnTo>
                    <a:pt x="14" y="166"/>
                  </a:lnTo>
                  <a:lnTo>
                    <a:pt x="7" y="166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2" y="149"/>
                  </a:lnTo>
                  <a:lnTo>
                    <a:pt x="5" y="147"/>
                  </a:lnTo>
                  <a:lnTo>
                    <a:pt x="111" y="91"/>
                  </a:lnTo>
                  <a:lnTo>
                    <a:pt x="112" y="90"/>
                  </a:lnTo>
                  <a:lnTo>
                    <a:pt x="112" y="8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Группа 93"/>
          <p:cNvGrpSpPr/>
          <p:nvPr/>
        </p:nvGrpSpPr>
        <p:grpSpPr>
          <a:xfrm>
            <a:off x="3858446" y="3617948"/>
            <a:ext cx="662506" cy="531131"/>
            <a:chOff x="1190625" y="769938"/>
            <a:chExt cx="425450" cy="473076"/>
          </a:xfrm>
          <a:solidFill>
            <a:srgbClr val="C00000"/>
          </a:solidFill>
        </p:grpSpPr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1271588" y="1028701"/>
              <a:ext cx="265113" cy="21431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28" y="24"/>
                </a:cxn>
                <a:cxn ang="0">
                  <a:pos x="25" y="26"/>
                </a:cxn>
                <a:cxn ang="0">
                  <a:pos x="22" y="34"/>
                </a:cxn>
                <a:cxn ang="0">
                  <a:pos x="34" y="235"/>
                </a:cxn>
                <a:cxn ang="0">
                  <a:pos x="34" y="236"/>
                </a:cxn>
                <a:cxn ang="0">
                  <a:pos x="36" y="240"/>
                </a:cxn>
                <a:cxn ang="0">
                  <a:pos x="37" y="243"/>
                </a:cxn>
                <a:cxn ang="0">
                  <a:pos x="40" y="246"/>
                </a:cxn>
                <a:cxn ang="0">
                  <a:pos x="44" y="247"/>
                </a:cxn>
                <a:cxn ang="0">
                  <a:pos x="291" y="247"/>
                </a:cxn>
                <a:cxn ang="0">
                  <a:pos x="295" y="246"/>
                </a:cxn>
                <a:cxn ang="0">
                  <a:pos x="298" y="243"/>
                </a:cxn>
                <a:cxn ang="0">
                  <a:pos x="300" y="240"/>
                </a:cxn>
                <a:cxn ang="0">
                  <a:pos x="301" y="236"/>
                </a:cxn>
                <a:cxn ang="0">
                  <a:pos x="301" y="235"/>
                </a:cxn>
                <a:cxn ang="0">
                  <a:pos x="313" y="34"/>
                </a:cxn>
                <a:cxn ang="0">
                  <a:pos x="311" y="26"/>
                </a:cxn>
                <a:cxn ang="0">
                  <a:pos x="308" y="24"/>
                </a:cxn>
                <a:cxn ang="0">
                  <a:pos x="304" y="23"/>
                </a:cxn>
                <a:cxn ang="0">
                  <a:pos x="32" y="23"/>
                </a:cxn>
                <a:cxn ang="0">
                  <a:pos x="32" y="0"/>
                </a:cxn>
                <a:cxn ang="0">
                  <a:pos x="304" y="0"/>
                </a:cxn>
                <a:cxn ang="0">
                  <a:pos x="316" y="2"/>
                </a:cxn>
                <a:cxn ang="0">
                  <a:pos x="326" y="9"/>
                </a:cxn>
                <a:cxn ang="0">
                  <a:pos x="333" y="20"/>
                </a:cxn>
                <a:cxn ang="0">
                  <a:pos x="335" y="34"/>
                </a:cxn>
                <a:cxn ang="0">
                  <a:pos x="335" y="35"/>
                </a:cxn>
                <a:cxn ang="0">
                  <a:pos x="324" y="236"/>
                </a:cxn>
                <a:cxn ang="0">
                  <a:pos x="322" y="250"/>
                </a:cxn>
                <a:cxn ang="0">
                  <a:pos x="315" y="259"/>
                </a:cxn>
                <a:cxn ang="0">
                  <a:pos x="304" y="266"/>
                </a:cxn>
                <a:cxn ang="0">
                  <a:pos x="291" y="269"/>
                </a:cxn>
                <a:cxn ang="0">
                  <a:pos x="44" y="269"/>
                </a:cxn>
                <a:cxn ang="0">
                  <a:pos x="32" y="266"/>
                </a:cxn>
                <a:cxn ang="0">
                  <a:pos x="21" y="259"/>
                </a:cxn>
                <a:cxn ang="0">
                  <a:pos x="14" y="250"/>
                </a:cxn>
                <a:cxn ang="0">
                  <a:pos x="11" y="236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2" y="0"/>
                </a:cxn>
              </a:cxnLst>
              <a:rect l="0" t="0" r="r" b="b"/>
              <a:pathLst>
                <a:path w="335" h="269">
                  <a:moveTo>
                    <a:pt x="32" y="23"/>
                  </a:moveTo>
                  <a:lnTo>
                    <a:pt x="28" y="24"/>
                  </a:lnTo>
                  <a:lnTo>
                    <a:pt x="25" y="26"/>
                  </a:lnTo>
                  <a:lnTo>
                    <a:pt x="22" y="34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6" y="240"/>
                  </a:lnTo>
                  <a:lnTo>
                    <a:pt x="37" y="243"/>
                  </a:lnTo>
                  <a:lnTo>
                    <a:pt x="40" y="246"/>
                  </a:lnTo>
                  <a:lnTo>
                    <a:pt x="44" y="247"/>
                  </a:lnTo>
                  <a:lnTo>
                    <a:pt x="291" y="247"/>
                  </a:lnTo>
                  <a:lnTo>
                    <a:pt x="295" y="246"/>
                  </a:lnTo>
                  <a:lnTo>
                    <a:pt x="298" y="243"/>
                  </a:lnTo>
                  <a:lnTo>
                    <a:pt x="300" y="240"/>
                  </a:lnTo>
                  <a:lnTo>
                    <a:pt x="301" y="236"/>
                  </a:lnTo>
                  <a:lnTo>
                    <a:pt x="301" y="235"/>
                  </a:lnTo>
                  <a:lnTo>
                    <a:pt x="313" y="34"/>
                  </a:lnTo>
                  <a:lnTo>
                    <a:pt x="311" y="26"/>
                  </a:lnTo>
                  <a:lnTo>
                    <a:pt x="308" y="24"/>
                  </a:lnTo>
                  <a:lnTo>
                    <a:pt x="304" y="23"/>
                  </a:lnTo>
                  <a:lnTo>
                    <a:pt x="32" y="23"/>
                  </a:lnTo>
                  <a:close/>
                  <a:moveTo>
                    <a:pt x="32" y="0"/>
                  </a:moveTo>
                  <a:lnTo>
                    <a:pt x="304" y="0"/>
                  </a:lnTo>
                  <a:lnTo>
                    <a:pt x="316" y="2"/>
                  </a:lnTo>
                  <a:lnTo>
                    <a:pt x="326" y="9"/>
                  </a:lnTo>
                  <a:lnTo>
                    <a:pt x="333" y="20"/>
                  </a:lnTo>
                  <a:lnTo>
                    <a:pt x="335" y="34"/>
                  </a:lnTo>
                  <a:lnTo>
                    <a:pt x="335" y="35"/>
                  </a:lnTo>
                  <a:lnTo>
                    <a:pt x="324" y="236"/>
                  </a:lnTo>
                  <a:lnTo>
                    <a:pt x="322" y="250"/>
                  </a:lnTo>
                  <a:lnTo>
                    <a:pt x="315" y="259"/>
                  </a:lnTo>
                  <a:lnTo>
                    <a:pt x="304" y="266"/>
                  </a:lnTo>
                  <a:lnTo>
                    <a:pt x="291" y="269"/>
                  </a:lnTo>
                  <a:lnTo>
                    <a:pt x="44" y="269"/>
                  </a:lnTo>
                  <a:lnTo>
                    <a:pt x="32" y="266"/>
                  </a:lnTo>
                  <a:lnTo>
                    <a:pt x="21" y="259"/>
                  </a:lnTo>
                  <a:lnTo>
                    <a:pt x="14" y="250"/>
                  </a:lnTo>
                  <a:lnTo>
                    <a:pt x="11" y="2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190625" y="769938"/>
              <a:ext cx="425450" cy="438150"/>
            </a:xfrm>
            <a:custGeom>
              <a:avLst/>
              <a:gdLst/>
              <a:ahLst/>
              <a:cxnLst>
                <a:cxn ang="0">
                  <a:pos x="341" y="31"/>
                </a:cxn>
                <a:cxn ang="0">
                  <a:pos x="395" y="99"/>
                </a:cxn>
                <a:cxn ang="0">
                  <a:pos x="393" y="170"/>
                </a:cxn>
                <a:cxn ang="0">
                  <a:pos x="336" y="227"/>
                </a:cxn>
                <a:cxn ang="0">
                  <a:pos x="382" y="260"/>
                </a:cxn>
                <a:cxn ang="0">
                  <a:pos x="431" y="273"/>
                </a:cxn>
                <a:cxn ang="0">
                  <a:pos x="474" y="332"/>
                </a:cxn>
                <a:cxn ang="0">
                  <a:pos x="511" y="419"/>
                </a:cxn>
                <a:cxn ang="0">
                  <a:pos x="534" y="467"/>
                </a:cxn>
                <a:cxn ang="0">
                  <a:pos x="530" y="515"/>
                </a:cxn>
                <a:cxn ang="0">
                  <a:pos x="468" y="552"/>
                </a:cxn>
                <a:cxn ang="0">
                  <a:pos x="457" y="536"/>
                </a:cxn>
                <a:cxn ang="0">
                  <a:pos x="483" y="528"/>
                </a:cxn>
                <a:cxn ang="0">
                  <a:pos x="512" y="492"/>
                </a:cxn>
                <a:cxn ang="0">
                  <a:pos x="501" y="452"/>
                </a:cxn>
                <a:cxn ang="0">
                  <a:pos x="453" y="342"/>
                </a:cxn>
                <a:cxn ang="0">
                  <a:pos x="413" y="290"/>
                </a:cxn>
                <a:cxn ang="0">
                  <a:pos x="376" y="282"/>
                </a:cxn>
                <a:cxn ang="0">
                  <a:pos x="298" y="276"/>
                </a:cxn>
                <a:cxn ang="0">
                  <a:pos x="302" y="222"/>
                </a:cxn>
                <a:cxn ang="0">
                  <a:pos x="349" y="167"/>
                </a:cxn>
                <a:cxn ang="0">
                  <a:pos x="372" y="161"/>
                </a:cxn>
                <a:cxn ang="0">
                  <a:pos x="372" y="107"/>
                </a:cxn>
                <a:cxn ang="0">
                  <a:pos x="353" y="97"/>
                </a:cxn>
                <a:cxn ang="0">
                  <a:pos x="310" y="34"/>
                </a:cxn>
                <a:cxn ang="0">
                  <a:pos x="225" y="34"/>
                </a:cxn>
                <a:cxn ang="0">
                  <a:pos x="183" y="97"/>
                </a:cxn>
                <a:cxn ang="0">
                  <a:pos x="163" y="107"/>
                </a:cxn>
                <a:cxn ang="0">
                  <a:pos x="163" y="161"/>
                </a:cxn>
                <a:cxn ang="0">
                  <a:pos x="185" y="167"/>
                </a:cxn>
                <a:cxn ang="0">
                  <a:pos x="233" y="222"/>
                </a:cxn>
                <a:cxn ang="0">
                  <a:pos x="237" y="276"/>
                </a:cxn>
                <a:cxn ang="0">
                  <a:pos x="159" y="282"/>
                </a:cxn>
                <a:cxn ang="0">
                  <a:pos x="122" y="290"/>
                </a:cxn>
                <a:cxn ang="0">
                  <a:pos x="82" y="342"/>
                </a:cxn>
                <a:cxn ang="0">
                  <a:pos x="33" y="452"/>
                </a:cxn>
                <a:cxn ang="0">
                  <a:pos x="23" y="492"/>
                </a:cxn>
                <a:cxn ang="0">
                  <a:pos x="53" y="528"/>
                </a:cxn>
                <a:cxn ang="0">
                  <a:pos x="78" y="536"/>
                </a:cxn>
                <a:cxn ang="0">
                  <a:pos x="69" y="552"/>
                </a:cxn>
                <a:cxn ang="0">
                  <a:pos x="5" y="515"/>
                </a:cxn>
                <a:cxn ang="0">
                  <a:pos x="1" y="469"/>
                </a:cxn>
                <a:cxn ang="0">
                  <a:pos x="20" y="427"/>
                </a:cxn>
                <a:cxn ang="0">
                  <a:pos x="55" y="349"/>
                </a:cxn>
                <a:cxn ang="0">
                  <a:pos x="90" y="283"/>
                </a:cxn>
                <a:cxn ang="0">
                  <a:pos x="145" y="261"/>
                </a:cxn>
                <a:cxn ang="0">
                  <a:pos x="217" y="240"/>
                </a:cxn>
                <a:cxn ang="0">
                  <a:pos x="154" y="183"/>
                </a:cxn>
                <a:cxn ang="0">
                  <a:pos x="132" y="115"/>
                </a:cxn>
                <a:cxn ang="0">
                  <a:pos x="176" y="53"/>
                </a:cxn>
                <a:cxn ang="0">
                  <a:pos x="268" y="0"/>
                </a:cxn>
              </a:cxnLst>
              <a:rect l="0" t="0" r="r" b="b"/>
              <a:pathLst>
                <a:path w="536" h="552">
                  <a:moveTo>
                    <a:pt x="268" y="0"/>
                  </a:moveTo>
                  <a:lnTo>
                    <a:pt x="295" y="4"/>
                  </a:lnTo>
                  <a:lnTo>
                    <a:pt x="320" y="13"/>
                  </a:lnTo>
                  <a:lnTo>
                    <a:pt x="341" y="31"/>
                  </a:lnTo>
                  <a:lnTo>
                    <a:pt x="358" y="53"/>
                  </a:lnTo>
                  <a:lnTo>
                    <a:pt x="371" y="81"/>
                  </a:lnTo>
                  <a:lnTo>
                    <a:pt x="385" y="88"/>
                  </a:lnTo>
                  <a:lnTo>
                    <a:pt x="395" y="99"/>
                  </a:lnTo>
                  <a:lnTo>
                    <a:pt x="402" y="115"/>
                  </a:lnTo>
                  <a:lnTo>
                    <a:pt x="405" y="133"/>
                  </a:lnTo>
                  <a:lnTo>
                    <a:pt x="402" y="154"/>
                  </a:lnTo>
                  <a:lnTo>
                    <a:pt x="393" y="170"/>
                  </a:lnTo>
                  <a:lnTo>
                    <a:pt x="380" y="183"/>
                  </a:lnTo>
                  <a:lnTo>
                    <a:pt x="365" y="188"/>
                  </a:lnTo>
                  <a:lnTo>
                    <a:pt x="353" y="209"/>
                  </a:lnTo>
                  <a:lnTo>
                    <a:pt x="336" y="227"/>
                  </a:lnTo>
                  <a:lnTo>
                    <a:pt x="319" y="240"/>
                  </a:lnTo>
                  <a:lnTo>
                    <a:pt x="319" y="258"/>
                  </a:lnTo>
                  <a:lnTo>
                    <a:pt x="376" y="260"/>
                  </a:lnTo>
                  <a:lnTo>
                    <a:pt x="382" y="260"/>
                  </a:lnTo>
                  <a:lnTo>
                    <a:pt x="390" y="261"/>
                  </a:lnTo>
                  <a:lnTo>
                    <a:pt x="402" y="262"/>
                  </a:lnTo>
                  <a:lnTo>
                    <a:pt x="416" y="266"/>
                  </a:lnTo>
                  <a:lnTo>
                    <a:pt x="431" y="273"/>
                  </a:lnTo>
                  <a:lnTo>
                    <a:pt x="445" y="283"/>
                  </a:lnTo>
                  <a:lnTo>
                    <a:pt x="457" y="297"/>
                  </a:lnTo>
                  <a:lnTo>
                    <a:pt x="467" y="315"/>
                  </a:lnTo>
                  <a:lnTo>
                    <a:pt x="474" y="332"/>
                  </a:lnTo>
                  <a:lnTo>
                    <a:pt x="482" y="353"/>
                  </a:lnTo>
                  <a:lnTo>
                    <a:pt x="492" y="376"/>
                  </a:lnTo>
                  <a:lnTo>
                    <a:pt x="501" y="398"/>
                  </a:lnTo>
                  <a:lnTo>
                    <a:pt x="511" y="419"/>
                  </a:lnTo>
                  <a:lnTo>
                    <a:pt x="521" y="438"/>
                  </a:lnTo>
                  <a:lnTo>
                    <a:pt x="527" y="453"/>
                  </a:lnTo>
                  <a:lnTo>
                    <a:pt x="532" y="463"/>
                  </a:lnTo>
                  <a:lnTo>
                    <a:pt x="534" y="467"/>
                  </a:lnTo>
                  <a:lnTo>
                    <a:pt x="534" y="474"/>
                  </a:lnTo>
                  <a:lnTo>
                    <a:pt x="536" y="485"/>
                  </a:lnTo>
                  <a:lnTo>
                    <a:pt x="534" y="499"/>
                  </a:lnTo>
                  <a:lnTo>
                    <a:pt x="530" y="515"/>
                  </a:lnTo>
                  <a:lnTo>
                    <a:pt x="521" y="530"/>
                  </a:lnTo>
                  <a:lnTo>
                    <a:pt x="507" y="543"/>
                  </a:lnTo>
                  <a:lnTo>
                    <a:pt x="490" y="550"/>
                  </a:lnTo>
                  <a:lnTo>
                    <a:pt x="468" y="552"/>
                  </a:lnTo>
                  <a:lnTo>
                    <a:pt x="463" y="551"/>
                  </a:lnTo>
                  <a:lnTo>
                    <a:pt x="457" y="546"/>
                  </a:lnTo>
                  <a:lnTo>
                    <a:pt x="456" y="540"/>
                  </a:lnTo>
                  <a:lnTo>
                    <a:pt x="457" y="536"/>
                  </a:lnTo>
                  <a:lnTo>
                    <a:pt x="460" y="532"/>
                  </a:lnTo>
                  <a:lnTo>
                    <a:pt x="463" y="530"/>
                  </a:lnTo>
                  <a:lnTo>
                    <a:pt x="468" y="529"/>
                  </a:lnTo>
                  <a:lnTo>
                    <a:pt x="483" y="528"/>
                  </a:lnTo>
                  <a:lnTo>
                    <a:pt x="494" y="524"/>
                  </a:lnTo>
                  <a:lnTo>
                    <a:pt x="504" y="517"/>
                  </a:lnTo>
                  <a:lnTo>
                    <a:pt x="510" y="504"/>
                  </a:lnTo>
                  <a:lnTo>
                    <a:pt x="512" y="492"/>
                  </a:lnTo>
                  <a:lnTo>
                    <a:pt x="514" y="482"/>
                  </a:lnTo>
                  <a:lnTo>
                    <a:pt x="512" y="475"/>
                  </a:lnTo>
                  <a:lnTo>
                    <a:pt x="508" y="467"/>
                  </a:lnTo>
                  <a:lnTo>
                    <a:pt x="501" y="452"/>
                  </a:lnTo>
                  <a:lnTo>
                    <a:pt x="493" y="434"/>
                  </a:lnTo>
                  <a:lnTo>
                    <a:pt x="483" y="412"/>
                  </a:lnTo>
                  <a:lnTo>
                    <a:pt x="472" y="389"/>
                  </a:lnTo>
                  <a:lnTo>
                    <a:pt x="453" y="342"/>
                  </a:lnTo>
                  <a:lnTo>
                    <a:pt x="446" y="323"/>
                  </a:lnTo>
                  <a:lnTo>
                    <a:pt x="438" y="308"/>
                  </a:lnTo>
                  <a:lnTo>
                    <a:pt x="426" y="297"/>
                  </a:lnTo>
                  <a:lnTo>
                    <a:pt x="413" y="290"/>
                  </a:lnTo>
                  <a:lnTo>
                    <a:pt x="400" y="284"/>
                  </a:lnTo>
                  <a:lnTo>
                    <a:pt x="389" y="283"/>
                  </a:lnTo>
                  <a:lnTo>
                    <a:pt x="380" y="282"/>
                  </a:lnTo>
                  <a:lnTo>
                    <a:pt x="376" y="282"/>
                  </a:lnTo>
                  <a:lnTo>
                    <a:pt x="308" y="280"/>
                  </a:lnTo>
                  <a:lnTo>
                    <a:pt x="303" y="280"/>
                  </a:lnTo>
                  <a:lnTo>
                    <a:pt x="299" y="279"/>
                  </a:lnTo>
                  <a:lnTo>
                    <a:pt x="298" y="276"/>
                  </a:lnTo>
                  <a:lnTo>
                    <a:pt x="295" y="273"/>
                  </a:lnTo>
                  <a:lnTo>
                    <a:pt x="295" y="233"/>
                  </a:lnTo>
                  <a:lnTo>
                    <a:pt x="298" y="225"/>
                  </a:lnTo>
                  <a:lnTo>
                    <a:pt x="302" y="222"/>
                  </a:lnTo>
                  <a:lnTo>
                    <a:pt x="320" y="210"/>
                  </a:lnTo>
                  <a:lnTo>
                    <a:pt x="335" y="194"/>
                  </a:lnTo>
                  <a:lnTo>
                    <a:pt x="347" y="172"/>
                  </a:lnTo>
                  <a:lnTo>
                    <a:pt x="349" y="167"/>
                  </a:lnTo>
                  <a:lnTo>
                    <a:pt x="352" y="166"/>
                  </a:lnTo>
                  <a:lnTo>
                    <a:pt x="356" y="165"/>
                  </a:lnTo>
                  <a:lnTo>
                    <a:pt x="363" y="165"/>
                  </a:lnTo>
                  <a:lnTo>
                    <a:pt x="372" y="161"/>
                  </a:lnTo>
                  <a:lnTo>
                    <a:pt x="380" y="150"/>
                  </a:lnTo>
                  <a:lnTo>
                    <a:pt x="383" y="133"/>
                  </a:lnTo>
                  <a:lnTo>
                    <a:pt x="380" y="118"/>
                  </a:lnTo>
                  <a:lnTo>
                    <a:pt x="372" y="107"/>
                  </a:lnTo>
                  <a:lnTo>
                    <a:pt x="363" y="103"/>
                  </a:lnTo>
                  <a:lnTo>
                    <a:pt x="358" y="101"/>
                  </a:lnTo>
                  <a:lnTo>
                    <a:pt x="356" y="100"/>
                  </a:lnTo>
                  <a:lnTo>
                    <a:pt x="353" y="97"/>
                  </a:lnTo>
                  <a:lnTo>
                    <a:pt x="352" y="95"/>
                  </a:lnTo>
                  <a:lnTo>
                    <a:pt x="342" y="70"/>
                  </a:lnTo>
                  <a:lnTo>
                    <a:pt x="328" y="51"/>
                  </a:lnTo>
                  <a:lnTo>
                    <a:pt x="310" y="34"/>
                  </a:lnTo>
                  <a:lnTo>
                    <a:pt x="290" y="24"/>
                  </a:lnTo>
                  <a:lnTo>
                    <a:pt x="268" y="22"/>
                  </a:lnTo>
                  <a:lnTo>
                    <a:pt x="246" y="24"/>
                  </a:lnTo>
                  <a:lnTo>
                    <a:pt x="225" y="34"/>
                  </a:lnTo>
                  <a:lnTo>
                    <a:pt x="207" y="51"/>
                  </a:lnTo>
                  <a:lnTo>
                    <a:pt x="194" y="70"/>
                  </a:lnTo>
                  <a:lnTo>
                    <a:pt x="184" y="95"/>
                  </a:lnTo>
                  <a:lnTo>
                    <a:pt x="183" y="97"/>
                  </a:lnTo>
                  <a:lnTo>
                    <a:pt x="180" y="100"/>
                  </a:lnTo>
                  <a:lnTo>
                    <a:pt x="176" y="101"/>
                  </a:lnTo>
                  <a:lnTo>
                    <a:pt x="173" y="103"/>
                  </a:lnTo>
                  <a:lnTo>
                    <a:pt x="163" y="107"/>
                  </a:lnTo>
                  <a:lnTo>
                    <a:pt x="155" y="118"/>
                  </a:lnTo>
                  <a:lnTo>
                    <a:pt x="152" y="133"/>
                  </a:lnTo>
                  <a:lnTo>
                    <a:pt x="155" y="150"/>
                  </a:lnTo>
                  <a:lnTo>
                    <a:pt x="163" y="161"/>
                  </a:lnTo>
                  <a:lnTo>
                    <a:pt x="173" y="165"/>
                  </a:lnTo>
                  <a:lnTo>
                    <a:pt x="178" y="165"/>
                  </a:lnTo>
                  <a:lnTo>
                    <a:pt x="183" y="166"/>
                  </a:lnTo>
                  <a:lnTo>
                    <a:pt x="185" y="167"/>
                  </a:lnTo>
                  <a:lnTo>
                    <a:pt x="188" y="172"/>
                  </a:lnTo>
                  <a:lnTo>
                    <a:pt x="199" y="194"/>
                  </a:lnTo>
                  <a:lnTo>
                    <a:pt x="214" y="210"/>
                  </a:lnTo>
                  <a:lnTo>
                    <a:pt x="233" y="222"/>
                  </a:lnTo>
                  <a:lnTo>
                    <a:pt x="236" y="225"/>
                  </a:lnTo>
                  <a:lnTo>
                    <a:pt x="239" y="231"/>
                  </a:lnTo>
                  <a:lnTo>
                    <a:pt x="239" y="272"/>
                  </a:lnTo>
                  <a:lnTo>
                    <a:pt x="237" y="276"/>
                  </a:lnTo>
                  <a:lnTo>
                    <a:pt x="235" y="277"/>
                  </a:lnTo>
                  <a:lnTo>
                    <a:pt x="232" y="280"/>
                  </a:lnTo>
                  <a:lnTo>
                    <a:pt x="228" y="280"/>
                  </a:lnTo>
                  <a:lnTo>
                    <a:pt x="159" y="282"/>
                  </a:lnTo>
                  <a:lnTo>
                    <a:pt x="155" y="282"/>
                  </a:lnTo>
                  <a:lnTo>
                    <a:pt x="147" y="283"/>
                  </a:lnTo>
                  <a:lnTo>
                    <a:pt x="136" y="284"/>
                  </a:lnTo>
                  <a:lnTo>
                    <a:pt x="122" y="290"/>
                  </a:lnTo>
                  <a:lnTo>
                    <a:pt x="110" y="297"/>
                  </a:lnTo>
                  <a:lnTo>
                    <a:pt x="97" y="308"/>
                  </a:lnTo>
                  <a:lnTo>
                    <a:pt x="89" y="323"/>
                  </a:lnTo>
                  <a:lnTo>
                    <a:pt x="82" y="342"/>
                  </a:lnTo>
                  <a:lnTo>
                    <a:pt x="63" y="389"/>
                  </a:lnTo>
                  <a:lnTo>
                    <a:pt x="52" y="412"/>
                  </a:lnTo>
                  <a:lnTo>
                    <a:pt x="42" y="434"/>
                  </a:lnTo>
                  <a:lnTo>
                    <a:pt x="33" y="452"/>
                  </a:lnTo>
                  <a:lnTo>
                    <a:pt x="27" y="467"/>
                  </a:lnTo>
                  <a:lnTo>
                    <a:pt x="23" y="475"/>
                  </a:lnTo>
                  <a:lnTo>
                    <a:pt x="22" y="482"/>
                  </a:lnTo>
                  <a:lnTo>
                    <a:pt x="23" y="492"/>
                  </a:lnTo>
                  <a:lnTo>
                    <a:pt x="26" y="504"/>
                  </a:lnTo>
                  <a:lnTo>
                    <a:pt x="31" y="517"/>
                  </a:lnTo>
                  <a:lnTo>
                    <a:pt x="41" y="524"/>
                  </a:lnTo>
                  <a:lnTo>
                    <a:pt x="53" y="528"/>
                  </a:lnTo>
                  <a:lnTo>
                    <a:pt x="69" y="529"/>
                  </a:lnTo>
                  <a:lnTo>
                    <a:pt x="73" y="530"/>
                  </a:lnTo>
                  <a:lnTo>
                    <a:pt x="75" y="532"/>
                  </a:lnTo>
                  <a:lnTo>
                    <a:pt x="78" y="536"/>
                  </a:lnTo>
                  <a:lnTo>
                    <a:pt x="79" y="540"/>
                  </a:lnTo>
                  <a:lnTo>
                    <a:pt x="78" y="546"/>
                  </a:lnTo>
                  <a:lnTo>
                    <a:pt x="73" y="551"/>
                  </a:lnTo>
                  <a:lnTo>
                    <a:pt x="69" y="552"/>
                  </a:lnTo>
                  <a:lnTo>
                    <a:pt x="47" y="550"/>
                  </a:lnTo>
                  <a:lnTo>
                    <a:pt x="29" y="543"/>
                  </a:lnTo>
                  <a:lnTo>
                    <a:pt x="15" y="530"/>
                  </a:lnTo>
                  <a:lnTo>
                    <a:pt x="5" y="515"/>
                  </a:lnTo>
                  <a:lnTo>
                    <a:pt x="1" y="499"/>
                  </a:lnTo>
                  <a:lnTo>
                    <a:pt x="0" y="485"/>
                  </a:lnTo>
                  <a:lnTo>
                    <a:pt x="1" y="474"/>
                  </a:lnTo>
                  <a:lnTo>
                    <a:pt x="1" y="469"/>
                  </a:lnTo>
                  <a:lnTo>
                    <a:pt x="3" y="467"/>
                  </a:lnTo>
                  <a:lnTo>
                    <a:pt x="8" y="456"/>
                  </a:lnTo>
                  <a:lnTo>
                    <a:pt x="14" y="442"/>
                  </a:lnTo>
                  <a:lnTo>
                    <a:pt x="20" y="427"/>
                  </a:lnTo>
                  <a:lnTo>
                    <a:pt x="29" y="409"/>
                  </a:lnTo>
                  <a:lnTo>
                    <a:pt x="37" y="389"/>
                  </a:lnTo>
                  <a:lnTo>
                    <a:pt x="47" y="370"/>
                  </a:lnTo>
                  <a:lnTo>
                    <a:pt x="55" y="349"/>
                  </a:lnTo>
                  <a:lnTo>
                    <a:pt x="62" y="331"/>
                  </a:lnTo>
                  <a:lnTo>
                    <a:pt x="69" y="315"/>
                  </a:lnTo>
                  <a:lnTo>
                    <a:pt x="78" y="297"/>
                  </a:lnTo>
                  <a:lnTo>
                    <a:pt x="90" y="283"/>
                  </a:lnTo>
                  <a:lnTo>
                    <a:pt x="104" y="273"/>
                  </a:lnTo>
                  <a:lnTo>
                    <a:pt x="119" y="266"/>
                  </a:lnTo>
                  <a:lnTo>
                    <a:pt x="133" y="262"/>
                  </a:lnTo>
                  <a:lnTo>
                    <a:pt x="145" y="261"/>
                  </a:lnTo>
                  <a:lnTo>
                    <a:pt x="155" y="260"/>
                  </a:lnTo>
                  <a:lnTo>
                    <a:pt x="159" y="260"/>
                  </a:lnTo>
                  <a:lnTo>
                    <a:pt x="217" y="258"/>
                  </a:lnTo>
                  <a:lnTo>
                    <a:pt x="217" y="240"/>
                  </a:lnTo>
                  <a:lnTo>
                    <a:pt x="198" y="227"/>
                  </a:lnTo>
                  <a:lnTo>
                    <a:pt x="183" y="209"/>
                  </a:lnTo>
                  <a:lnTo>
                    <a:pt x="170" y="188"/>
                  </a:lnTo>
                  <a:lnTo>
                    <a:pt x="154" y="183"/>
                  </a:lnTo>
                  <a:lnTo>
                    <a:pt x="141" y="170"/>
                  </a:lnTo>
                  <a:lnTo>
                    <a:pt x="132" y="154"/>
                  </a:lnTo>
                  <a:lnTo>
                    <a:pt x="129" y="133"/>
                  </a:lnTo>
                  <a:lnTo>
                    <a:pt x="132" y="115"/>
                  </a:lnTo>
                  <a:lnTo>
                    <a:pt x="139" y="99"/>
                  </a:lnTo>
                  <a:lnTo>
                    <a:pt x="150" y="88"/>
                  </a:lnTo>
                  <a:lnTo>
                    <a:pt x="163" y="81"/>
                  </a:lnTo>
                  <a:lnTo>
                    <a:pt x="176" y="53"/>
                  </a:lnTo>
                  <a:lnTo>
                    <a:pt x="194" y="31"/>
                  </a:lnTo>
                  <a:lnTo>
                    <a:pt x="216" y="13"/>
                  </a:lnTo>
                  <a:lnTo>
                    <a:pt x="240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1385888" y="900113"/>
              <a:ext cx="47625" cy="30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1"/>
                </a:cxn>
                <a:cxn ang="0">
                  <a:pos x="49" y="5"/>
                </a:cxn>
                <a:cxn ang="0">
                  <a:pos x="56" y="11"/>
                </a:cxn>
                <a:cxn ang="0">
                  <a:pos x="59" y="19"/>
                </a:cxn>
                <a:cxn ang="0">
                  <a:pos x="55" y="27"/>
                </a:cxn>
                <a:cxn ang="0">
                  <a:pos x="44" y="34"/>
                </a:cxn>
                <a:cxn ang="0">
                  <a:pos x="29" y="37"/>
                </a:cxn>
                <a:cxn ang="0">
                  <a:pos x="13" y="34"/>
                </a:cxn>
                <a:cxn ang="0">
                  <a:pos x="4" y="27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3" y="2"/>
                </a:cxn>
                <a:cxn ang="0">
                  <a:pos x="29" y="0"/>
                </a:cxn>
              </a:cxnLst>
              <a:rect l="0" t="0" r="r" b="b"/>
              <a:pathLst>
                <a:path w="59" h="37">
                  <a:moveTo>
                    <a:pt x="29" y="0"/>
                  </a:moveTo>
                  <a:lnTo>
                    <a:pt x="40" y="1"/>
                  </a:lnTo>
                  <a:lnTo>
                    <a:pt x="49" y="5"/>
                  </a:lnTo>
                  <a:lnTo>
                    <a:pt x="56" y="11"/>
                  </a:lnTo>
                  <a:lnTo>
                    <a:pt x="59" y="19"/>
                  </a:lnTo>
                  <a:lnTo>
                    <a:pt x="55" y="27"/>
                  </a:lnTo>
                  <a:lnTo>
                    <a:pt x="44" y="34"/>
                  </a:lnTo>
                  <a:lnTo>
                    <a:pt x="29" y="37"/>
                  </a:lnTo>
                  <a:lnTo>
                    <a:pt x="13" y="34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9"/>
                  </a:lnTo>
                  <a:lnTo>
                    <a:pt x="13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1406525" y="901701"/>
              <a:ext cx="69850" cy="285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0"/>
                </a:cxn>
                <a:cxn ang="0">
                  <a:pos x="84" y="1"/>
                </a:cxn>
                <a:cxn ang="0">
                  <a:pos x="86" y="4"/>
                </a:cxn>
                <a:cxn ang="0">
                  <a:pos x="88" y="8"/>
                </a:cxn>
                <a:cxn ang="0">
                  <a:pos x="88" y="12"/>
                </a:cxn>
                <a:cxn ang="0">
                  <a:pos x="82" y="21"/>
                </a:cxn>
                <a:cxn ang="0">
                  <a:pos x="64" y="29"/>
                </a:cxn>
                <a:cxn ang="0">
                  <a:pos x="49" y="34"/>
                </a:cxn>
                <a:cxn ang="0">
                  <a:pos x="36" y="36"/>
                </a:cxn>
                <a:cxn ang="0">
                  <a:pos x="22" y="34"/>
                </a:cxn>
                <a:cxn ang="0">
                  <a:pos x="12" y="30"/>
                </a:cxn>
                <a:cxn ang="0">
                  <a:pos x="5" y="26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19" y="8"/>
                </a:cxn>
                <a:cxn ang="0">
                  <a:pos x="20" y="10"/>
                </a:cxn>
                <a:cxn ang="0">
                  <a:pos x="26" y="11"/>
                </a:cxn>
                <a:cxn ang="0">
                  <a:pos x="33" y="12"/>
                </a:cxn>
                <a:cxn ang="0">
                  <a:pos x="42" y="12"/>
                </a:cxn>
                <a:cxn ang="0">
                  <a:pos x="55" y="10"/>
                </a:cxn>
                <a:cxn ang="0">
                  <a:pos x="70" y="1"/>
                </a:cxn>
                <a:cxn ang="0">
                  <a:pos x="73" y="0"/>
                </a:cxn>
              </a:cxnLst>
              <a:rect l="0" t="0" r="r" b="b"/>
              <a:pathLst>
                <a:path w="88" h="36">
                  <a:moveTo>
                    <a:pt x="73" y="0"/>
                  </a:moveTo>
                  <a:lnTo>
                    <a:pt x="81" y="0"/>
                  </a:lnTo>
                  <a:lnTo>
                    <a:pt x="84" y="1"/>
                  </a:lnTo>
                  <a:lnTo>
                    <a:pt x="86" y="4"/>
                  </a:lnTo>
                  <a:lnTo>
                    <a:pt x="88" y="8"/>
                  </a:lnTo>
                  <a:lnTo>
                    <a:pt x="88" y="12"/>
                  </a:lnTo>
                  <a:lnTo>
                    <a:pt x="82" y="21"/>
                  </a:lnTo>
                  <a:lnTo>
                    <a:pt x="64" y="29"/>
                  </a:lnTo>
                  <a:lnTo>
                    <a:pt x="49" y="34"/>
                  </a:lnTo>
                  <a:lnTo>
                    <a:pt x="36" y="36"/>
                  </a:lnTo>
                  <a:lnTo>
                    <a:pt x="22" y="34"/>
                  </a:lnTo>
                  <a:lnTo>
                    <a:pt x="12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6" y="11"/>
                  </a:lnTo>
                  <a:lnTo>
                    <a:pt x="33" y="12"/>
                  </a:lnTo>
                  <a:lnTo>
                    <a:pt x="42" y="12"/>
                  </a:lnTo>
                  <a:lnTo>
                    <a:pt x="55" y="10"/>
                  </a:lnTo>
                  <a:lnTo>
                    <a:pt x="70" y="1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8" name="Группа 83"/>
          <p:cNvGrpSpPr/>
          <p:nvPr/>
        </p:nvGrpSpPr>
        <p:grpSpPr>
          <a:xfrm>
            <a:off x="3807890" y="4581128"/>
            <a:ext cx="651809" cy="647328"/>
            <a:chOff x="3263900" y="5229226"/>
            <a:chExt cx="485776" cy="481013"/>
          </a:xfrm>
          <a:solidFill>
            <a:srgbClr val="C00000"/>
          </a:solidFill>
        </p:grpSpPr>
        <p:sp>
          <p:nvSpPr>
            <p:cNvPr id="49" name="Freeform 346"/>
            <p:cNvSpPr>
              <a:spLocks noEditPoints="1"/>
            </p:cNvSpPr>
            <p:nvPr/>
          </p:nvSpPr>
          <p:spPr bwMode="auto">
            <a:xfrm>
              <a:off x="3397250" y="5365751"/>
              <a:ext cx="201613" cy="246063"/>
            </a:xfrm>
            <a:custGeom>
              <a:avLst/>
              <a:gdLst/>
              <a:ahLst/>
              <a:cxnLst>
                <a:cxn ang="0">
                  <a:pos x="107" y="24"/>
                </a:cxn>
                <a:cxn ang="0">
                  <a:pos x="22" y="106"/>
                </a:cxn>
                <a:cxn ang="0">
                  <a:pos x="22" y="282"/>
                </a:cxn>
                <a:cxn ang="0">
                  <a:pos x="24" y="284"/>
                </a:cxn>
                <a:cxn ang="0">
                  <a:pos x="25" y="286"/>
                </a:cxn>
                <a:cxn ang="0">
                  <a:pos x="28" y="288"/>
                </a:cxn>
                <a:cxn ang="0">
                  <a:pos x="228" y="288"/>
                </a:cxn>
                <a:cxn ang="0">
                  <a:pos x="231" y="286"/>
                </a:cxn>
                <a:cxn ang="0">
                  <a:pos x="232" y="284"/>
                </a:cxn>
                <a:cxn ang="0">
                  <a:pos x="232" y="26"/>
                </a:cxn>
                <a:cxn ang="0">
                  <a:pos x="231" y="25"/>
                </a:cxn>
                <a:cxn ang="0">
                  <a:pos x="228" y="24"/>
                </a:cxn>
                <a:cxn ang="0">
                  <a:pos x="107" y="24"/>
                </a:cxn>
                <a:cxn ang="0">
                  <a:pos x="102" y="0"/>
                </a:cxn>
                <a:cxn ang="0">
                  <a:pos x="226" y="0"/>
                </a:cxn>
                <a:cxn ang="0">
                  <a:pos x="237" y="3"/>
                </a:cxn>
                <a:cxn ang="0">
                  <a:pos x="246" y="9"/>
                </a:cxn>
                <a:cxn ang="0">
                  <a:pos x="252" y="18"/>
                </a:cxn>
                <a:cxn ang="0">
                  <a:pos x="254" y="29"/>
                </a:cxn>
                <a:cxn ang="0">
                  <a:pos x="254" y="282"/>
                </a:cxn>
                <a:cxn ang="0">
                  <a:pos x="252" y="293"/>
                </a:cxn>
                <a:cxn ang="0">
                  <a:pos x="246" y="301"/>
                </a:cxn>
                <a:cxn ang="0">
                  <a:pos x="237" y="307"/>
                </a:cxn>
                <a:cxn ang="0">
                  <a:pos x="226" y="310"/>
                </a:cxn>
                <a:cxn ang="0">
                  <a:pos x="30" y="310"/>
                </a:cxn>
                <a:cxn ang="0">
                  <a:pos x="19" y="307"/>
                </a:cxn>
                <a:cxn ang="0">
                  <a:pos x="10" y="301"/>
                </a:cxn>
                <a:cxn ang="0">
                  <a:pos x="3" y="293"/>
                </a:cxn>
                <a:cxn ang="0">
                  <a:pos x="0" y="282"/>
                </a:cxn>
                <a:cxn ang="0">
                  <a:pos x="0" y="101"/>
                </a:cxn>
                <a:cxn ang="0">
                  <a:pos x="3" y="92"/>
                </a:cxn>
                <a:cxn ang="0">
                  <a:pos x="95" y="3"/>
                </a:cxn>
                <a:cxn ang="0">
                  <a:pos x="98" y="2"/>
                </a:cxn>
                <a:cxn ang="0">
                  <a:pos x="102" y="0"/>
                </a:cxn>
              </a:cxnLst>
              <a:rect l="0" t="0" r="r" b="b"/>
              <a:pathLst>
                <a:path w="254" h="310">
                  <a:moveTo>
                    <a:pt x="107" y="24"/>
                  </a:moveTo>
                  <a:lnTo>
                    <a:pt x="22" y="106"/>
                  </a:lnTo>
                  <a:lnTo>
                    <a:pt x="22" y="282"/>
                  </a:lnTo>
                  <a:lnTo>
                    <a:pt x="24" y="284"/>
                  </a:lnTo>
                  <a:lnTo>
                    <a:pt x="25" y="286"/>
                  </a:lnTo>
                  <a:lnTo>
                    <a:pt x="28" y="288"/>
                  </a:lnTo>
                  <a:lnTo>
                    <a:pt x="228" y="288"/>
                  </a:lnTo>
                  <a:lnTo>
                    <a:pt x="231" y="286"/>
                  </a:lnTo>
                  <a:lnTo>
                    <a:pt x="232" y="284"/>
                  </a:lnTo>
                  <a:lnTo>
                    <a:pt x="232" y="26"/>
                  </a:lnTo>
                  <a:lnTo>
                    <a:pt x="231" y="25"/>
                  </a:lnTo>
                  <a:lnTo>
                    <a:pt x="228" y="24"/>
                  </a:lnTo>
                  <a:lnTo>
                    <a:pt x="107" y="24"/>
                  </a:lnTo>
                  <a:close/>
                  <a:moveTo>
                    <a:pt x="102" y="0"/>
                  </a:moveTo>
                  <a:lnTo>
                    <a:pt x="226" y="0"/>
                  </a:lnTo>
                  <a:lnTo>
                    <a:pt x="237" y="3"/>
                  </a:lnTo>
                  <a:lnTo>
                    <a:pt x="246" y="9"/>
                  </a:lnTo>
                  <a:lnTo>
                    <a:pt x="252" y="18"/>
                  </a:lnTo>
                  <a:lnTo>
                    <a:pt x="254" y="29"/>
                  </a:lnTo>
                  <a:lnTo>
                    <a:pt x="254" y="282"/>
                  </a:lnTo>
                  <a:lnTo>
                    <a:pt x="252" y="293"/>
                  </a:lnTo>
                  <a:lnTo>
                    <a:pt x="246" y="301"/>
                  </a:lnTo>
                  <a:lnTo>
                    <a:pt x="237" y="307"/>
                  </a:lnTo>
                  <a:lnTo>
                    <a:pt x="226" y="310"/>
                  </a:lnTo>
                  <a:lnTo>
                    <a:pt x="30" y="310"/>
                  </a:lnTo>
                  <a:lnTo>
                    <a:pt x="19" y="307"/>
                  </a:lnTo>
                  <a:lnTo>
                    <a:pt x="10" y="301"/>
                  </a:lnTo>
                  <a:lnTo>
                    <a:pt x="3" y="293"/>
                  </a:lnTo>
                  <a:lnTo>
                    <a:pt x="0" y="282"/>
                  </a:lnTo>
                  <a:lnTo>
                    <a:pt x="0" y="101"/>
                  </a:lnTo>
                  <a:lnTo>
                    <a:pt x="3" y="92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347"/>
            <p:cNvSpPr>
              <a:spLocks/>
            </p:cNvSpPr>
            <p:nvPr/>
          </p:nvSpPr>
          <p:spPr bwMode="auto">
            <a:xfrm>
              <a:off x="3278188" y="5308601"/>
              <a:ext cx="100013" cy="31591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2" y="5"/>
                </a:cxn>
                <a:cxn ang="0">
                  <a:pos x="125" y="11"/>
                </a:cxn>
                <a:cxn ang="0">
                  <a:pos x="124" y="15"/>
                </a:cxn>
                <a:cxn ang="0">
                  <a:pos x="122" y="18"/>
                </a:cxn>
                <a:cxn ang="0">
                  <a:pos x="119" y="20"/>
                </a:cxn>
                <a:cxn ang="0">
                  <a:pos x="91" y="47"/>
                </a:cxn>
                <a:cxn ang="0">
                  <a:pos x="67" y="77"/>
                </a:cxn>
                <a:cxn ang="0">
                  <a:pos x="48" y="111"/>
                </a:cxn>
                <a:cxn ang="0">
                  <a:pos x="33" y="147"/>
                </a:cxn>
                <a:cxn ang="0">
                  <a:pos x="25" y="184"/>
                </a:cxn>
                <a:cxn ang="0">
                  <a:pos x="22" y="224"/>
                </a:cxn>
                <a:cxn ang="0">
                  <a:pos x="25" y="265"/>
                </a:cxn>
                <a:cxn ang="0">
                  <a:pos x="36" y="305"/>
                </a:cxn>
                <a:cxn ang="0">
                  <a:pos x="51" y="344"/>
                </a:cxn>
                <a:cxn ang="0">
                  <a:pos x="73" y="378"/>
                </a:cxn>
                <a:cxn ang="0">
                  <a:pos x="75" y="382"/>
                </a:cxn>
                <a:cxn ang="0">
                  <a:pos x="75" y="386"/>
                </a:cxn>
                <a:cxn ang="0">
                  <a:pos x="74" y="390"/>
                </a:cxn>
                <a:cxn ang="0">
                  <a:pos x="71" y="394"/>
                </a:cxn>
                <a:cxn ang="0">
                  <a:pos x="66" y="397"/>
                </a:cxn>
                <a:cxn ang="0">
                  <a:pos x="62" y="397"/>
                </a:cxn>
                <a:cxn ang="0">
                  <a:pos x="59" y="396"/>
                </a:cxn>
                <a:cxn ang="0">
                  <a:pos x="58" y="393"/>
                </a:cxn>
                <a:cxn ang="0">
                  <a:pos x="55" y="392"/>
                </a:cxn>
                <a:cxn ang="0">
                  <a:pos x="31" y="353"/>
                </a:cxn>
                <a:cxn ang="0">
                  <a:pos x="14" y="312"/>
                </a:cxn>
                <a:cxn ang="0">
                  <a:pos x="4" y="269"/>
                </a:cxn>
                <a:cxn ang="0">
                  <a:pos x="0" y="224"/>
                </a:cxn>
                <a:cxn ang="0">
                  <a:pos x="3" y="181"/>
                </a:cxn>
                <a:cxn ang="0">
                  <a:pos x="12" y="140"/>
                </a:cxn>
                <a:cxn ang="0">
                  <a:pos x="27" y="102"/>
                </a:cxn>
                <a:cxn ang="0">
                  <a:pos x="48" y="66"/>
                </a:cxn>
                <a:cxn ang="0">
                  <a:pos x="74" y="31"/>
                </a:cxn>
                <a:cxn ang="0">
                  <a:pos x="106" y="3"/>
                </a:cxn>
                <a:cxn ang="0">
                  <a:pos x="110" y="0"/>
                </a:cxn>
              </a:cxnLst>
              <a:rect l="0" t="0" r="r" b="b"/>
              <a:pathLst>
                <a:path w="125" h="397">
                  <a:moveTo>
                    <a:pt x="110" y="0"/>
                  </a:moveTo>
                  <a:lnTo>
                    <a:pt x="114" y="0"/>
                  </a:lnTo>
                  <a:lnTo>
                    <a:pt x="122" y="5"/>
                  </a:lnTo>
                  <a:lnTo>
                    <a:pt x="125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0"/>
                  </a:lnTo>
                  <a:lnTo>
                    <a:pt x="91" y="47"/>
                  </a:lnTo>
                  <a:lnTo>
                    <a:pt x="67" y="77"/>
                  </a:lnTo>
                  <a:lnTo>
                    <a:pt x="48" y="111"/>
                  </a:lnTo>
                  <a:lnTo>
                    <a:pt x="33" y="147"/>
                  </a:lnTo>
                  <a:lnTo>
                    <a:pt x="25" y="184"/>
                  </a:lnTo>
                  <a:lnTo>
                    <a:pt x="22" y="224"/>
                  </a:lnTo>
                  <a:lnTo>
                    <a:pt x="25" y="265"/>
                  </a:lnTo>
                  <a:lnTo>
                    <a:pt x="36" y="305"/>
                  </a:lnTo>
                  <a:lnTo>
                    <a:pt x="51" y="344"/>
                  </a:lnTo>
                  <a:lnTo>
                    <a:pt x="73" y="378"/>
                  </a:lnTo>
                  <a:lnTo>
                    <a:pt x="75" y="382"/>
                  </a:lnTo>
                  <a:lnTo>
                    <a:pt x="75" y="386"/>
                  </a:lnTo>
                  <a:lnTo>
                    <a:pt x="74" y="390"/>
                  </a:lnTo>
                  <a:lnTo>
                    <a:pt x="71" y="394"/>
                  </a:lnTo>
                  <a:lnTo>
                    <a:pt x="66" y="397"/>
                  </a:lnTo>
                  <a:lnTo>
                    <a:pt x="62" y="397"/>
                  </a:lnTo>
                  <a:lnTo>
                    <a:pt x="59" y="396"/>
                  </a:lnTo>
                  <a:lnTo>
                    <a:pt x="58" y="393"/>
                  </a:lnTo>
                  <a:lnTo>
                    <a:pt x="55" y="392"/>
                  </a:lnTo>
                  <a:lnTo>
                    <a:pt x="31" y="353"/>
                  </a:lnTo>
                  <a:lnTo>
                    <a:pt x="14" y="312"/>
                  </a:lnTo>
                  <a:lnTo>
                    <a:pt x="4" y="269"/>
                  </a:lnTo>
                  <a:lnTo>
                    <a:pt x="0" y="224"/>
                  </a:lnTo>
                  <a:lnTo>
                    <a:pt x="3" y="181"/>
                  </a:lnTo>
                  <a:lnTo>
                    <a:pt x="12" y="140"/>
                  </a:lnTo>
                  <a:lnTo>
                    <a:pt x="27" y="102"/>
                  </a:lnTo>
                  <a:lnTo>
                    <a:pt x="48" y="66"/>
                  </a:lnTo>
                  <a:lnTo>
                    <a:pt x="74" y="31"/>
                  </a:lnTo>
                  <a:lnTo>
                    <a:pt x="106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348"/>
            <p:cNvSpPr>
              <a:spLocks/>
            </p:cNvSpPr>
            <p:nvPr/>
          </p:nvSpPr>
          <p:spPr bwMode="auto">
            <a:xfrm>
              <a:off x="3362325" y="5499101"/>
              <a:ext cx="363538" cy="211138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48" y="0"/>
                </a:cxn>
                <a:cxn ang="0">
                  <a:pos x="452" y="1"/>
                </a:cxn>
                <a:cxn ang="0">
                  <a:pos x="454" y="4"/>
                </a:cxn>
                <a:cxn ang="0">
                  <a:pos x="456" y="7"/>
                </a:cxn>
                <a:cxn ang="0">
                  <a:pos x="457" y="12"/>
                </a:cxn>
                <a:cxn ang="0">
                  <a:pos x="450" y="54"/>
                </a:cxn>
                <a:cxn ang="0">
                  <a:pos x="438" y="92"/>
                </a:cxn>
                <a:cxn ang="0">
                  <a:pos x="419" y="129"/>
                </a:cxn>
                <a:cxn ang="0">
                  <a:pos x="395" y="164"/>
                </a:cxn>
                <a:cxn ang="0">
                  <a:pos x="366" y="194"/>
                </a:cxn>
                <a:cxn ang="0">
                  <a:pos x="334" y="220"/>
                </a:cxn>
                <a:cxn ang="0">
                  <a:pos x="298" y="239"/>
                </a:cxn>
                <a:cxn ang="0">
                  <a:pos x="258" y="254"/>
                </a:cxn>
                <a:cxn ang="0">
                  <a:pos x="218" y="264"/>
                </a:cxn>
                <a:cxn ang="0">
                  <a:pos x="176" y="267"/>
                </a:cxn>
                <a:cxn ang="0">
                  <a:pos x="138" y="264"/>
                </a:cxn>
                <a:cxn ang="0">
                  <a:pos x="103" y="257"/>
                </a:cxn>
                <a:cxn ang="0">
                  <a:pos x="68" y="246"/>
                </a:cxn>
                <a:cxn ang="0">
                  <a:pos x="35" y="230"/>
                </a:cxn>
                <a:cxn ang="0">
                  <a:pos x="4" y="209"/>
                </a:cxn>
                <a:cxn ang="0">
                  <a:pos x="1" y="206"/>
                </a:cxn>
                <a:cxn ang="0">
                  <a:pos x="0" y="204"/>
                </a:cxn>
                <a:cxn ang="0">
                  <a:pos x="0" y="199"/>
                </a:cxn>
                <a:cxn ang="0">
                  <a:pos x="1" y="195"/>
                </a:cxn>
                <a:cxn ang="0">
                  <a:pos x="2" y="193"/>
                </a:cxn>
                <a:cxn ang="0">
                  <a:pos x="5" y="190"/>
                </a:cxn>
                <a:cxn ang="0">
                  <a:pos x="9" y="188"/>
                </a:cxn>
                <a:cxn ang="0">
                  <a:pos x="13" y="188"/>
                </a:cxn>
                <a:cxn ang="0">
                  <a:pos x="18" y="191"/>
                </a:cxn>
                <a:cxn ang="0">
                  <a:pos x="53" y="215"/>
                </a:cxn>
                <a:cxn ang="0">
                  <a:pos x="92" y="231"/>
                </a:cxn>
                <a:cxn ang="0">
                  <a:pos x="133" y="241"/>
                </a:cxn>
                <a:cxn ang="0">
                  <a:pos x="176" y="245"/>
                </a:cxn>
                <a:cxn ang="0">
                  <a:pos x="219" y="241"/>
                </a:cxn>
                <a:cxn ang="0">
                  <a:pos x="261" y="231"/>
                </a:cxn>
                <a:cxn ang="0">
                  <a:pos x="299" y="213"/>
                </a:cxn>
                <a:cxn ang="0">
                  <a:pos x="335" y="191"/>
                </a:cxn>
                <a:cxn ang="0">
                  <a:pos x="365" y="162"/>
                </a:cxn>
                <a:cxn ang="0">
                  <a:pos x="391" y="129"/>
                </a:cxn>
                <a:cxn ang="0">
                  <a:pos x="412" y="94"/>
                </a:cxn>
                <a:cxn ang="0">
                  <a:pos x="427" y="52"/>
                </a:cxn>
                <a:cxn ang="0">
                  <a:pos x="435" y="10"/>
                </a:cxn>
                <a:cxn ang="0">
                  <a:pos x="435" y="6"/>
                </a:cxn>
                <a:cxn ang="0">
                  <a:pos x="438" y="3"/>
                </a:cxn>
                <a:cxn ang="0">
                  <a:pos x="443" y="0"/>
                </a:cxn>
              </a:cxnLst>
              <a:rect l="0" t="0" r="r" b="b"/>
              <a:pathLst>
                <a:path w="457" h="267">
                  <a:moveTo>
                    <a:pt x="443" y="0"/>
                  </a:moveTo>
                  <a:lnTo>
                    <a:pt x="448" y="0"/>
                  </a:lnTo>
                  <a:lnTo>
                    <a:pt x="452" y="1"/>
                  </a:lnTo>
                  <a:lnTo>
                    <a:pt x="454" y="4"/>
                  </a:lnTo>
                  <a:lnTo>
                    <a:pt x="456" y="7"/>
                  </a:lnTo>
                  <a:lnTo>
                    <a:pt x="457" y="12"/>
                  </a:lnTo>
                  <a:lnTo>
                    <a:pt x="450" y="54"/>
                  </a:lnTo>
                  <a:lnTo>
                    <a:pt x="438" y="92"/>
                  </a:lnTo>
                  <a:lnTo>
                    <a:pt x="419" y="129"/>
                  </a:lnTo>
                  <a:lnTo>
                    <a:pt x="395" y="164"/>
                  </a:lnTo>
                  <a:lnTo>
                    <a:pt x="366" y="194"/>
                  </a:lnTo>
                  <a:lnTo>
                    <a:pt x="334" y="220"/>
                  </a:lnTo>
                  <a:lnTo>
                    <a:pt x="298" y="239"/>
                  </a:lnTo>
                  <a:lnTo>
                    <a:pt x="258" y="254"/>
                  </a:lnTo>
                  <a:lnTo>
                    <a:pt x="218" y="264"/>
                  </a:lnTo>
                  <a:lnTo>
                    <a:pt x="176" y="267"/>
                  </a:lnTo>
                  <a:lnTo>
                    <a:pt x="138" y="264"/>
                  </a:lnTo>
                  <a:lnTo>
                    <a:pt x="103" y="257"/>
                  </a:lnTo>
                  <a:lnTo>
                    <a:pt x="68" y="246"/>
                  </a:lnTo>
                  <a:lnTo>
                    <a:pt x="35" y="230"/>
                  </a:lnTo>
                  <a:lnTo>
                    <a:pt x="4" y="209"/>
                  </a:lnTo>
                  <a:lnTo>
                    <a:pt x="1" y="206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5"/>
                  </a:lnTo>
                  <a:lnTo>
                    <a:pt x="2" y="193"/>
                  </a:lnTo>
                  <a:lnTo>
                    <a:pt x="5" y="190"/>
                  </a:lnTo>
                  <a:lnTo>
                    <a:pt x="9" y="188"/>
                  </a:lnTo>
                  <a:lnTo>
                    <a:pt x="13" y="188"/>
                  </a:lnTo>
                  <a:lnTo>
                    <a:pt x="18" y="191"/>
                  </a:lnTo>
                  <a:lnTo>
                    <a:pt x="53" y="215"/>
                  </a:lnTo>
                  <a:lnTo>
                    <a:pt x="92" y="231"/>
                  </a:lnTo>
                  <a:lnTo>
                    <a:pt x="133" y="241"/>
                  </a:lnTo>
                  <a:lnTo>
                    <a:pt x="176" y="245"/>
                  </a:lnTo>
                  <a:lnTo>
                    <a:pt x="219" y="241"/>
                  </a:lnTo>
                  <a:lnTo>
                    <a:pt x="261" y="231"/>
                  </a:lnTo>
                  <a:lnTo>
                    <a:pt x="299" y="213"/>
                  </a:lnTo>
                  <a:lnTo>
                    <a:pt x="335" y="191"/>
                  </a:lnTo>
                  <a:lnTo>
                    <a:pt x="365" y="162"/>
                  </a:lnTo>
                  <a:lnTo>
                    <a:pt x="391" y="129"/>
                  </a:lnTo>
                  <a:lnTo>
                    <a:pt x="412" y="94"/>
                  </a:lnTo>
                  <a:lnTo>
                    <a:pt x="427" y="52"/>
                  </a:lnTo>
                  <a:lnTo>
                    <a:pt x="435" y="10"/>
                  </a:lnTo>
                  <a:lnTo>
                    <a:pt x="435" y="6"/>
                  </a:lnTo>
                  <a:lnTo>
                    <a:pt x="438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349"/>
            <p:cNvSpPr>
              <a:spLocks/>
            </p:cNvSpPr>
            <p:nvPr/>
          </p:nvSpPr>
          <p:spPr bwMode="auto">
            <a:xfrm>
              <a:off x="3417888" y="5262563"/>
              <a:ext cx="306388" cy="1968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3" y="4"/>
                </a:cxn>
                <a:cxn ang="0">
                  <a:pos x="195" y="13"/>
                </a:cxn>
                <a:cxn ang="0">
                  <a:pos x="237" y="30"/>
                </a:cxn>
                <a:cxn ang="0">
                  <a:pos x="274" y="53"/>
                </a:cxn>
                <a:cxn ang="0">
                  <a:pos x="307" y="81"/>
                </a:cxn>
                <a:cxn ang="0">
                  <a:pos x="334" y="114"/>
                </a:cxn>
                <a:cxn ang="0">
                  <a:pos x="358" y="150"/>
                </a:cxn>
                <a:cxn ang="0">
                  <a:pos x="375" y="191"/>
                </a:cxn>
                <a:cxn ang="0">
                  <a:pos x="386" y="235"/>
                </a:cxn>
                <a:cxn ang="0">
                  <a:pos x="386" y="240"/>
                </a:cxn>
                <a:cxn ang="0">
                  <a:pos x="385" y="244"/>
                </a:cxn>
                <a:cxn ang="0">
                  <a:pos x="381" y="247"/>
                </a:cxn>
                <a:cxn ang="0">
                  <a:pos x="377" y="249"/>
                </a:cxn>
                <a:cxn ang="0">
                  <a:pos x="375" y="249"/>
                </a:cxn>
                <a:cxn ang="0">
                  <a:pos x="371" y="247"/>
                </a:cxn>
                <a:cxn ang="0">
                  <a:pos x="369" y="246"/>
                </a:cxn>
                <a:cxn ang="0">
                  <a:pos x="366" y="243"/>
                </a:cxn>
                <a:cxn ang="0">
                  <a:pos x="364" y="239"/>
                </a:cxn>
                <a:cxn ang="0">
                  <a:pos x="353" y="199"/>
                </a:cxn>
                <a:cxn ang="0">
                  <a:pos x="338" y="161"/>
                </a:cxn>
                <a:cxn ang="0">
                  <a:pos x="316" y="128"/>
                </a:cxn>
                <a:cxn ang="0">
                  <a:pos x="290" y="97"/>
                </a:cxn>
                <a:cxn ang="0">
                  <a:pos x="260" y="73"/>
                </a:cxn>
                <a:cxn ang="0">
                  <a:pos x="226" y="51"/>
                </a:cxn>
                <a:cxn ang="0">
                  <a:pos x="189" y="35"/>
                </a:cxn>
                <a:cxn ang="0">
                  <a:pos x="149" y="26"/>
                </a:cxn>
                <a:cxn ang="0">
                  <a:pos x="108" y="23"/>
                </a:cxn>
                <a:cxn ang="0">
                  <a:pos x="61" y="27"/>
                </a:cxn>
                <a:cxn ang="0">
                  <a:pos x="17" y="40"/>
                </a:cxn>
                <a:cxn ang="0">
                  <a:pos x="13" y="41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3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9" y="19"/>
                </a:cxn>
                <a:cxn ang="0">
                  <a:pos x="40" y="8"/>
                </a:cxn>
                <a:cxn ang="0">
                  <a:pos x="73" y="2"/>
                </a:cxn>
                <a:cxn ang="0">
                  <a:pos x="108" y="0"/>
                </a:cxn>
              </a:cxnLst>
              <a:rect l="0" t="0" r="r" b="b"/>
              <a:pathLst>
                <a:path w="386" h="249">
                  <a:moveTo>
                    <a:pt x="108" y="0"/>
                  </a:moveTo>
                  <a:lnTo>
                    <a:pt x="153" y="4"/>
                  </a:lnTo>
                  <a:lnTo>
                    <a:pt x="195" y="13"/>
                  </a:lnTo>
                  <a:lnTo>
                    <a:pt x="237" y="30"/>
                  </a:lnTo>
                  <a:lnTo>
                    <a:pt x="274" y="53"/>
                  </a:lnTo>
                  <a:lnTo>
                    <a:pt x="307" y="81"/>
                  </a:lnTo>
                  <a:lnTo>
                    <a:pt x="334" y="114"/>
                  </a:lnTo>
                  <a:lnTo>
                    <a:pt x="358" y="150"/>
                  </a:lnTo>
                  <a:lnTo>
                    <a:pt x="375" y="191"/>
                  </a:lnTo>
                  <a:lnTo>
                    <a:pt x="386" y="235"/>
                  </a:lnTo>
                  <a:lnTo>
                    <a:pt x="386" y="240"/>
                  </a:lnTo>
                  <a:lnTo>
                    <a:pt x="385" y="244"/>
                  </a:lnTo>
                  <a:lnTo>
                    <a:pt x="381" y="247"/>
                  </a:lnTo>
                  <a:lnTo>
                    <a:pt x="377" y="249"/>
                  </a:lnTo>
                  <a:lnTo>
                    <a:pt x="375" y="249"/>
                  </a:lnTo>
                  <a:lnTo>
                    <a:pt x="371" y="247"/>
                  </a:lnTo>
                  <a:lnTo>
                    <a:pt x="369" y="246"/>
                  </a:lnTo>
                  <a:lnTo>
                    <a:pt x="366" y="243"/>
                  </a:lnTo>
                  <a:lnTo>
                    <a:pt x="364" y="239"/>
                  </a:lnTo>
                  <a:lnTo>
                    <a:pt x="353" y="199"/>
                  </a:lnTo>
                  <a:lnTo>
                    <a:pt x="338" y="161"/>
                  </a:lnTo>
                  <a:lnTo>
                    <a:pt x="316" y="128"/>
                  </a:lnTo>
                  <a:lnTo>
                    <a:pt x="290" y="97"/>
                  </a:lnTo>
                  <a:lnTo>
                    <a:pt x="260" y="73"/>
                  </a:lnTo>
                  <a:lnTo>
                    <a:pt x="226" y="51"/>
                  </a:lnTo>
                  <a:lnTo>
                    <a:pt x="189" y="35"/>
                  </a:lnTo>
                  <a:lnTo>
                    <a:pt x="149" y="26"/>
                  </a:lnTo>
                  <a:lnTo>
                    <a:pt x="108" y="23"/>
                  </a:lnTo>
                  <a:lnTo>
                    <a:pt x="61" y="27"/>
                  </a:lnTo>
                  <a:lnTo>
                    <a:pt x="17" y="40"/>
                  </a:lnTo>
                  <a:lnTo>
                    <a:pt x="13" y="41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9" y="19"/>
                  </a:lnTo>
                  <a:lnTo>
                    <a:pt x="40" y="8"/>
                  </a:lnTo>
                  <a:lnTo>
                    <a:pt x="7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350"/>
            <p:cNvSpPr>
              <a:spLocks/>
            </p:cNvSpPr>
            <p:nvPr/>
          </p:nvSpPr>
          <p:spPr bwMode="auto">
            <a:xfrm>
              <a:off x="3662363" y="5497513"/>
              <a:ext cx="87313" cy="762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81" y="7"/>
                </a:cxn>
                <a:cxn ang="0">
                  <a:pos x="110" y="81"/>
                </a:cxn>
                <a:cxn ang="0">
                  <a:pos x="110" y="88"/>
                </a:cxn>
                <a:cxn ang="0">
                  <a:pos x="109" y="91"/>
                </a:cxn>
                <a:cxn ang="0">
                  <a:pos x="106" y="94"/>
                </a:cxn>
                <a:cxn ang="0">
                  <a:pos x="103" y="95"/>
                </a:cxn>
                <a:cxn ang="0">
                  <a:pos x="102" y="97"/>
                </a:cxn>
                <a:cxn ang="0">
                  <a:pos x="96" y="97"/>
                </a:cxn>
                <a:cxn ang="0">
                  <a:pos x="92" y="95"/>
                </a:cxn>
                <a:cxn ang="0">
                  <a:pos x="89" y="92"/>
                </a:cxn>
                <a:cxn ang="0">
                  <a:pos x="88" y="88"/>
                </a:cxn>
                <a:cxn ang="0">
                  <a:pos x="66" y="31"/>
                </a:cxn>
                <a:cxn ang="0">
                  <a:pos x="19" y="72"/>
                </a:cxn>
                <a:cxn ang="0">
                  <a:pos x="15" y="73"/>
                </a:cxn>
                <a:cxn ang="0">
                  <a:pos x="7" y="73"/>
                </a:cxn>
                <a:cxn ang="0">
                  <a:pos x="3" y="70"/>
                </a:cxn>
                <a:cxn ang="0">
                  <a:pos x="1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" y="54"/>
                </a:cxn>
                <a:cxn ang="0">
                  <a:pos x="63" y="3"/>
                </a:cxn>
                <a:cxn ang="0">
                  <a:pos x="66" y="0"/>
                </a:cxn>
              </a:cxnLst>
              <a:rect l="0" t="0" r="r" b="b"/>
              <a:pathLst>
                <a:path w="110" h="97">
                  <a:moveTo>
                    <a:pt x="66" y="0"/>
                  </a:moveTo>
                  <a:lnTo>
                    <a:pt x="74" y="0"/>
                  </a:lnTo>
                  <a:lnTo>
                    <a:pt x="78" y="3"/>
                  </a:lnTo>
                  <a:lnTo>
                    <a:pt x="81" y="7"/>
                  </a:lnTo>
                  <a:lnTo>
                    <a:pt x="110" y="81"/>
                  </a:lnTo>
                  <a:lnTo>
                    <a:pt x="110" y="88"/>
                  </a:lnTo>
                  <a:lnTo>
                    <a:pt x="109" y="91"/>
                  </a:lnTo>
                  <a:lnTo>
                    <a:pt x="106" y="94"/>
                  </a:lnTo>
                  <a:lnTo>
                    <a:pt x="103" y="95"/>
                  </a:lnTo>
                  <a:lnTo>
                    <a:pt x="102" y="97"/>
                  </a:lnTo>
                  <a:lnTo>
                    <a:pt x="96" y="97"/>
                  </a:lnTo>
                  <a:lnTo>
                    <a:pt x="92" y="95"/>
                  </a:lnTo>
                  <a:lnTo>
                    <a:pt x="89" y="92"/>
                  </a:lnTo>
                  <a:lnTo>
                    <a:pt x="88" y="88"/>
                  </a:lnTo>
                  <a:lnTo>
                    <a:pt x="66" y="31"/>
                  </a:lnTo>
                  <a:lnTo>
                    <a:pt x="19" y="72"/>
                  </a:lnTo>
                  <a:lnTo>
                    <a:pt x="15" y="73"/>
                  </a:lnTo>
                  <a:lnTo>
                    <a:pt x="7" y="73"/>
                  </a:lnTo>
                  <a:lnTo>
                    <a:pt x="3" y="70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4"/>
                  </a:lnTo>
                  <a:lnTo>
                    <a:pt x="63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351"/>
            <p:cNvSpPr>
              <a:spLocks/>
            </p:cNvSpPr>
            <p:nvPr/>
          </p:nvSpPr>
          <p:spPr bwMode="auto">
            <a:xfrm>
              <a:off x="3263900" y="5545138"/>
              <a:ext cx="80963" cy="809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9" y="0"/>
                </a:cxn>
                <a:cxn ang="0">
                  <a:pos x="93" y="1"/>
                </a:cxn>
                <a:cxn ang="0">
                  <a:pos x="98" y="4"/>
                </a:cxn>
                <a:cxn ang="0">
                  <a:pos x="99" y="7"/>
                </a:cxn>
                <a:cxn ang="0">
                  <a:pos x="100" y="12"/>
                </a:cxn>
                <a:cxn ang="0">
                  <a:pos x="96" y="91"/>
                </a:cxn>
                <a:cxn ang="0">
                  <a:pos x="93" y="96"/>
                </a:cxn>
                <a:cxn ang="0">
                  <a:pos x="91" y="100"/>
                </a:cxn>
                <a:cxn ang="0">
                  <a:pos x="88" y="100"/>
                </a:cxn>
                <a:cxn ang="0">
                  <a:pos x="87" y="102"/>
                </a:cxn>
                <a:cxn ang="0">
                  <a:pos x="82" y="102"/>
                </a:cxn>
                <a:cxn ang="0">
                  <a:pos x="80" y="100"/>
                </a:cxn>
                <a:cxn ang="0">
                  <a:pos x="7" y="70"/>
                </a:cxn>
                <a:cxn ang="0">
                  <a:pos x="3" y="67"/>
                </a:cxn>
                <a:cxn ang="0">
                  <a:pos x="0" y="59"/>
                </a:cxn>
                <a:cxn ang="0">
                  <a:pos x="1" y="55"/>
                </a:cxn>
                <a:cxn ang="0">
                  <a:pos x="4" y="51"/>
                </a:cxn>
                <a:cxn ang="0">
                  <a:pos x="12" y="48"/>
                </a:cxn>
                <a:cxn ang="0">
                  <a:pos x="16" y="49"/>
                </a:cxn>
                <a:cxn ang="0">
                  <a:pos x="74" y="73"/>
                </a:cxn>
                <a:cxn ang="0">
                  <a:pos x="77" y="11"/>
                </a:cxn>
                <a:cxn ang="0">
                  <a:pos x="77" y="7"/>
                </a:cxn>
                <a:cxn ang="0">
                  <a:pos x="82" y="1"/>
                </a:cxn>
                <a:cxn ang="0">
                  <a:pos x="85" y="0"/>
                </a:cxn>
              </a:cxnLst>
              <a:rect l="0" t="0" r="r" b="b"/>
              <a:pathLst>
                <a:path w="100" h="102">
                  <a:moveTo>
                    <a:pt x="85" y="0"/>
                  </a:moveTo>
                  <a:lnTo>
                    <a:pt x="89" y="0"/>
                  </a:lnTo>
                  <a:lnTo>
                    <a:pt x="93" y="1"/>
                  </a:lnTo>
                  <a:lnTo>
                    <a:pt x="98" y="4"/>
                  </a:lnTo>
                  <a:lnTo>
                    <a:pt x="99" y="7"/>
                  </a:lnTo>
                  <a:lnTo>
                    <a:pt x="100" y="12"/>
                  </a:lnTo>
                  <a:lnTo>
                    <a:pt x="96" y="91"/>
                  </a:lnTo>
                  <a:lnTo>
                    <a:pt x="93" y="96"/>
                  </a:lnTo>
                  <a:lnTo>
                    <a:pt x="91" y="100"/>
                  </a:lnTo>
                  <a:lnTo>
                    <a:pt x="88" y="100"/>
                  </a:lnTo>
                  <a:lnTo>
                    <a:pt x="87" y="102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" y="70"/>
                  </a:lnTo>
                  <a:lnTo>
                    <a:pt x="3" y="67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4" y="51"/>
                  </a:lnTo>
                  <a:lnTo>
                    <a:pt x="12" y="48"/>
                  </a:lnTo>
                  <a:lnTo>
                    <a:pt x="16" y="49"/>
                  </a:lnTo>
                  <a:lnTo>
                    <a:pt x="74" y="73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82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352"/>
            <p:cNvSpPr>
              <a:spLocks/>
            </p:cNvSpPr>
            <p:nvPr/>
          </p:nvSpPr>
          <p:spPr bwMode="auto">
            <a:xfrm>
              <a:off x="3416300" y="5229226"/>
              <a:ext cx="77788" cy="8731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3" y="10"/>
                </a:cxn>
                <a:cxn ang="0">
                  <a:pos x="73" y="14"/>
                </a:cxn>
                <a:cxn ang="0">
                  <a:pos x="70" y="18"/>
                </a:cxn>
                <a:cxn ang="0">
                  <a:pos x="30" y="66"/>
                </a:cxn>
                <a:cxn ang="0">
                  <a:pos x="89" y="87"/>
                </a:cxn>
                <a:cxn ang="0">
                  <a:pos x="95" y="93"/>
                </a:cxn>
                <a:cxn ang="0">
                  <a:pos x="96" y="95"/>
                </a:cxn>
                <a:cxn ang="0">
                  <a:pos x="98" y="99"/>
                </a:cxn>
                <a:cxn ang="0">
                  <a:pos x="95" y="105"/>
                </a:cxn>
                <a:cxn ang="0">
                  <a:pos x="92" y="108"/>
                </a:cxn>
                <a:cxn ang="0">
                  <a:pos x="89" y="109"/>
                </a:cxn>
                <a:cxn ang="0">
                  <a:pos x="82" y="109"/>
                </a:cxn>
                <a:cxn ang="0">
                  <a:pos x="8" y="83"/>
                </a:cxn>
                <a:cxn ang="0">
                  <a:pos x="4" y="82"/>
                </a:cxn>
                <a:cxn ang="0">
                  <a:pos x="1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3" y="65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58" y="0"/>
                </a:cxn>
              </a:cxnLst>
              <a:rect l="0" t="0" r="r" b="b"/>
              <a:pathLst>
                <a:path w="98" h="109">
                  <a:moveTo>
                    <a:pt x="58" y="0"/>
                  </a:moveTo>
                  <a:lnTo>
                    <a:pt x="66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3" y="10"/>
                  </a:lnTo>
                  <a:lnTo>
                    <a:pt x="73" y="14"/>
                  </a:lnTo>
                  <a:lnTo>
                    <a:pt x="70" y="18"/>
                  </a:lnTo>
                  <a:lnTo>
                    <a:pt x="30" y="66"/>
                  </a:lnTo>
                  <a:lnTo>
                    <a:pt x="89" y="87"/>
                  </a:lnTo>
                  <a:lnTo>
                    <a:pt x="95" y="93"/>
                  </a:lnTo>
                  <a:lnTo>
                    <a:pt x="96" y="95"/>
                  </a:lnTo>
                  <a:lnTo>
                    <a:pt x="98" y="99"/>
                  </a:lnTo>
                  <a:lnTo>
                    <a:pt x="95" y="105"/>
                  </a:lnTo>
                  <a:lnTo>
                    <a:pt x="92" y="108"/>
                  </a:lnTo>
                  <a:lnTo>
                    <a:pt x="89" y="109"/>
                  </a:lnTo>
                  <a:lnTo>
                    <a:pt x="82" y="109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3" y="65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353"/>
            <p:cNvSpPr>
              <a:spLocks/>
            </p:cNvSpPr>
            <p:nvPr/>
          </p:nvSpPr>
          <p:spPr bwMode="auto">
            <a:xfrm>
              <a:off x="3438525" y="5457826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7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7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Freeform 354"/>
            <p:cNvSpPr>
              <a:spLocks/>
            </p:cNvSpPr>
            <p:nvPr/>
          </p:nvSpPr>
          <p:spPr bwMode="auto">
            <a:xfrm>
              <a:off x="3438525" y="5494338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6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6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416331" y="5700397"/>
            <a:ext cx="636335" cy="612552"/>
            <a:chOff x="657225" y="2870200"/>
            <a:chExt cx="219075" cy="211138"/>
          </a:xfrm>
          <a:solidFill>
            <a:srgbClr val="C00000"/>
          </a:solidFill>
        </p:grpSpPr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25488" y="2927350"/>
              <a:ext cx="95250" cy="33338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1029" y="118"/>
                </a:cxn>
                <a:cxn ang="0">
                  <a:pos x="1029" y="10"/>
                </a:cxn>
                <a:cxn ang="0">
                  <a:pos x="1165" y="10"/>
                </a:cxn>
                <a:cxn ang="0">
                  <a:pos x="1165" y="170"/>
                </a:cxn>
                <a:cxn ang="0">
                  <a:pos x="1342" y="239"/>
                </a:cxn>
                <a:cxn ang="0">
                  <a:pos x="1439" y="506"/>
                </a:cxn>
                <a:cxn ang="0">
                  <a:pos x="0" y="506"/>
                </a:cxn>
                <a:cxn ang="0">
                  <a:pos x="109" y="230"/>
                </a:cxn>
                <a:cxn ang="0">
                  <a:pos x="730" y="0"/>
                </a:cxn>
              </a:cxnLst>
              <a:rect l="0" t="0" r="r" b="b"/>
              <a:pathLst>
                <a:path w="1439" h="506">
                  <a:moveTo>
                    <a:pt x="730" y="0"/>
                  </a:moveTo>
                  <a:lnTo>
                    <a:pt x="1029" y="118"/>
                  </a:lnTo>
                  <a:lnTo>
                    <a:pt x="1029" y="10"/>
                  </a:lnTo>
                  <a:lnTo>
                    <a:pt x="1165" y="10"/>
                  </a:lnTo>
                  <a:lnTo>
                    <a:pt x="1165" y="170"/>
                  </a:lnTo>
                  <a:lnTo>
                    <a:pt x="1342" y="239"/>
                  </a:lnTo>
                  <a:lnTo>
                    <a:pt x="1439" y="506"/>
                  </a:lnTo>
                  <a:lnTo>
                    <a:pt x="0" y="506"/>
                  </a:lnTo>
                  <a:lnTo>
                    <a:pt x="109" y="230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733425" y="2967038"/>
              <a:ext cx="82550" cy="44450"/>
            </a:xfrm>
            <a:custGeom>
              <a:avLst/>
              <a:gdLst/>
              <a:ahLst/>
              <a:cxnLst>
                <a:cxn ang="0">
                  <a:pos x="473" y="189"/>
                </a:cxn>
                <a:cxn ang="0">
                  <a:pos x="473" y="482"/>
                </a:cxn>
                <a:cxn ang="0">
                  <a:pos x="779" y="482"/>
                </a:cxn>
                <a:cxn ang="0">
                  <a:pos x="779" y="189"/>
                </a:cxn>
                <a:cxn ang="0">
                  <a:pos x="473" y="189"/>
                </a:cxn>
                <a:cxn ang="0">
                  <a:pos x="0" y="0"/>
                </a:cxn>
                <a:cxn ang="0">
                  <a:pos x="1251" y="0"/>
                </a:cxn>
                <a:cxn ang="0">
                  <a:pos x="1251" y="671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1251" h="671">
                  <a:moveTo>
                    <a:pt x="473" y="189"/>
                  </a:moveTo>
                  <a:lnTo>
                    <a:pt x="473" y="482"/>
                  </a:lnTo>
                  <a:lnTo>
                    <a:pt x="779" y="482"/>
                  </a:lnTo>
                  <a:lnTo>
                    <a:pt x="779" y="189"/>
                  </a:lnTo>
                  <a:lnTo>
                    <a:pt x="473" y="189"/>
                  </a:lnTo>
                  <a:close/>
                  <a:moveTo>
                    <a:pt x="0" y="0"/>
                  </a:moveTo>
                  <a:lnTo>
                    <a:pt x="1251" y="0"/>
                  </a:lnTo>
                  <a:lnTo>
                    <a:pt x="1251" y="671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657225" y="2870200"/>
              <a:ext cx="219075" cy="211138"/>
            </a:xfrm>
            <a:custGeom>
              <a:avLst/>
              <a:gdLst/>
              <a:ahLst/>
              <a:cxnLst>
                <a:cxn ang="0">
                  <a:pos x="1528" y="415"/>
                </a:cxn>
                <a:cxn ang="0">
                  <a:pos x="1233" y="525"/>
                </a:cxn>
                <a:cxn ang="0">
                  <a:pos x="982" y="706"/>
                </a:cxn>
                <a:cxn ang="0">
                  <a:pos x="787" y="949"/>
                </a:cxn>
                <a:cxn ang="0">
                  <a:pos x="662" y="1241"/>
                </a:cxn>
                <a:cxn ang="0">
                  <a:pos x="616" y="1566"/>
                </a:cxn>
                <a:cxn ang="0">
                  <a:pos x="662" y="1893"/>
                </a:cxn>
                <a:cxn ang="0">
                  <a:pos x="787" y="2184"/>
                </a:cxn>
                <a:cxn ang="0">
                  <a:pos x="982" y="2427"/>
                </a:cxn>
                <a:cxn ang="0">
                  <a:pos x="1233" y="2609"/>
                </a:cxn>
                <a:cxn ang="0">
                  <a:pos x="1528" y="2719"/>
                </a:cxn>
                <a:cxn ang="0">
                  <a:pos x="1852" y="2742"/>
                </a:cxn>
                <a:cxn ang="0">
                  <a:pos x="2164" y="2675"/>
                </a:cxn>
                <a:cxn ang="0">
                  <a:pos x="2439" y="2527"/>
                </a:cxn>
                <a:cxn ang="0">
                  <a:pos x="2663" y="2312"/>
                </a:cxn>
                <a:cxn ang="0">
                  <a:pos x="2825" y="2044"/>
                </a:cxn>
                <a:cxn ang="0">
                  <a:pos x="2912" y="1733"/>
                </a:cxn>
                <a:cxn ang="0">
                  <a:pos x="2912" y="1400"/>
                </a:cxn>
                <a:cxn ang="0">
                  <a:pos x="2825" y="1090"/>
                </a:cxn>
                <a:cxn ang="0">
                  <a:pos x="2663" y="821"/>
                </a:cxn>
                <a:cxn ang="0">
                  <a:pos x="2439" y="607"/>
                </a:cxn>
                <a:cxn ang="0">
                  <a:pos x="2164" y="459"/>
                </a:cxn>
                <a:cxn ang="0">
                  <a:pos x="1852" y="392"/>
                </a:cxn>
                <a:cxn ang="0">
                  <a:pos x="1964" y="12"/>
                </a:cxn>
                <a:cxn ang="0">
                  <a:pos x="2328" y="104"/>
                </a:cxn>
                <a:cxn ang="0">
                  <a:pos x="2651" y="276"/>
                </a:cxn>
                <a:cxn ang="0">
                  <a:pos x="2923" y="518"/>
                </a:cxn>
                <a:cxn ang="0">
                  <a:pos x="3132" y="818"/>
                </a:cxn>
                <a:cxn ang="0">
                  <a:pos x="3266" y="1164"/>
                </a:cxn>
                <a:cxn ang="0">
                  <a:pos x="3313" y="1543"/>
                </a:cxn>
                <a:cxn ang="0">
                  <a:pos x="3282" y="1851"/>
                </a:cxn>
                <a:cxn ang="0">
                  <a:pos x="3165" y="2201"/>
                </a:cxn>
                <a:cxn ang="0">
                  <a:pos x="2974" y="2509"/>
                </a:cxn>
                <a:cxn ang="0">
                  <a:pos x="2718" y="2762"/>
                </a:cxn>
                <a:cxn ang="0">
                  <a:pos x="2407" y="2950"/>
                </a:cxn>
                <a:cxn ang="0">
                  <a:pos x="2055" y="3061"/>
                </a:cxn>
                <a:cxn ang="0">
                  <a:pos x="1675" y="3085"/>
                </a:cxn>
                <a:cxn ang="0">
                  <a:pos x="1311" y="3018"/>
                </a:cxn>
                <a:cxn ang="0">
                  <a:pos x="984" y="2872"/>
                </a:cxn>
                <a:cxn ang="0">
                  <a:pos x="348" y="3118"/>
                </a:cxn>
                <a:cxn ang="0">
                  <a:pos x="77" y="2821"/>
                </a:cxn>
                <a:cxn ang="0">
                  <a:pos x="420" y="2291"/>
                </a:cxn>
                <a:cxn ang="0">
                  <a:pos x="281" y="1949"/>
                </a:cxn>
                <a:cxn ang="0">
                  <a:pos x="228" y="1571"/>
                </a:cxn>
                <a:cxn ang="0">
                  <a:pos x="239" y="1349"/>
                </a:cxn>
                <a:cxn ang="0">
                  <a:pos x="331" y="986"/>
                </a:cxn>
                <a:cxn ang="0">
                  <a:pos x="504" y="662"/>
                </a:cxn>
                <a:cxn ang="0">
                  <a:pos x="746" y="390"/>
                </a:cxn>
                <a:cxn ang="0">
                  <a:pos x="1045" y="181"/>
                </a:cxn>
                <a:cxn ang="0">
                  <a:pos x="1390" y="47"/>
                </a:cxn>
                <a:cxn ang="0">
                  <a:pos x="1770" y="0"/>
                </a:cxn>
              </a:cxnLst>
              <a:rect l="0" t="0" r="r" b="b"/>
              <a:pathLst>
                <a:path w="3313" h="3184">
                  <a:moveTo>
                    <a:pt x="1770" y="389"/>
                  </a:moveTo>
                  <a:lnTo>
                    <a:pt x="1688" y="392"/>
                  </a:lnTo>
                  <a:lnTo>
                    <a:pt x="1606" y="401"/>
                  </a:lnTo>
                  <a:lnTo>
                    <a:pt x="1528" y="415"/>
                  </a:lnTo>
                  <a:lnTo>
                    <a:pt x="1451" y="435"/>
                  </a:lnTo>
                  <a:lnTo>
                    <a:pt x="1375" y="459"/>
                  </a:lnTo>
                  <a:lnTo>
                    <a:pt x="1303" y="489"/>
                  </a:lnTo>
                  <a:lnTo>
                    <a:pt x="1233" y="525"/>
                  </a:lnTo>
                  <a:lnTo>
                    <a:pt x="1166" y="564"/>
                  </a:lnTo>
                  <a:lnTo>
                    <a:pt x="1101" y="607"/>
                  </a:lnTo>
                  <a:lnTo>
                    <a:pt x="1040" y="655"/>
                  </a:lnTo>
                  <a:lnTo>
                    <a:pt x="982" y="706"/>
                  </a:lnTo>
                  <a:lnTo>
                    <a:pt x="928" y="762"/>
                  </a:lnTo>
                  <a:lnTo>
                    <a:pt x="876" y="821"/>
                  </a:lnTo>
                  <a:lnTo>
                    <a:pt x="830" y="884"/>
                  </a:lnTo>
                  <a:lnTo>
                    <a:pt x="787" y="949"/>
                  </a:lnTo>
                  <a:lnTo>
                    <a:pt x="749" y="1019"/>
                  </a:lnTo>
                  <a:lnTo>
                    <a:pt x="715" y="1090"/>
                  </a:lnTo>
                  <a:lnTo>
                    <a:pt x="686" y="1164"/>
                  </a:lnTo>
                  <a:lnTo>
                    <a:pt x="662" y="1241"/>
                  </a:lnTo>
                  <a:lnTo>
                    <a:pt x="642" y="1319"/>
                  </a:lnTo>
                  <a:lnTo>
                    <a:pt x="627" y="1400"/>
                  </a:lnTo>
                  <a:lnTo>
                    <a:pt x="619" y="1482"/>
                  </a:lnTo>
                  <a:lnTo>
                    <a:pt x="616" y="1566"/>
                  </a:lnTo>
                  <a:lnTo>
                    <a:pt x="619" y="1651"/>
                  </a:lnTo>
                  <a:lnTo>
                    <a:pt x="627" y="1733"/>
                  </a:lnTo>
                  <a:lnTo>
                    <a:pt x="642" y="1814"/>
                  </a:lnTo>
                  <a:lnTo>
                    <a:pt x="662" y="1893"/>
                  </a:lnTo>
                  <a:lnTo>
                    <a:pt x="686" y="1969"/>
                  </a:lnTo>
                  <a:lnTo>
                    <a:pt x="715" y="2044"/>
                  </a:lnTo>
                  <a:lnTo>
                    <a:pt x="749" y="2115"/>
                  </a:lnTo>
                  <a:lnTo>
                    <a:pt x="787" y="2184"/>
                  </a:lnTo>
                  <a:lnTo>
                    <a:pt x="830" y="2250"/>
                  </a:lnTo>
                  <a:lnTo>
                    <a:pt x="876" y="2312"/>
                  </a:lnTo>
                  <a:lnTo>
                    <a:pt x="928" y="2371"/>
                  </a:lnTo>
                  <a:lnTo>
                    <a:pt x="982" y="2427"/>
                  </a:lnTo>
                  <a:lnTo>
                    <a:pt x="1040" y="2479"/>
                  </a:lnTo>
                  <a:lnTo>
                    <a:pt x="1101" y="2527"/>
                  </a:lnTo>
                  <a:lnTo>
                    <a:pt x="1166" y="2570"/>
                  </a:lnTo>
                  <a:lnTo>
                    <a:pt x="1233" y="2609"/>
                  </a:lnTo>
                  <a:lnTo>
                    <a:pt x="1303" y="2644"/>
                  </a:lnTo>
                  <a:lnTo>
                    <a:pt x="1375" y="2675"/>
                  </a:lnTo>
                  <a:lnTo>
                    <a:pt x="1451" y="2699"/>
                  </a:lnTo>
                  <a:lnTo>
                    <a:pt x="1528" y="2719"/>
                  </a:lnTo>
                  <a:lnTo>
                    <a:pt x="1606" y="2733"/>
                  </a:lnTo>
                  <a:lnTo>
                    <a:pt x="1688" y="2742"/>
                  </a:lnTo>
                  <a:lnTo>
                    <a:pt x="1770" y="2745"/>
                  </a:lnTo>
                  <a:lnTo>
                    <a:pt x="1852" y="2742"/>
                  </a:lnTo>
                  <a:lnTo>
                    <a:pt x="1934" y="2733"/>
                  </a:lnTo>
                  <a:lnTo>
                    <a:pt x="2012" y="2719"/>
                  </a:lnTo>
                  <a:lnTo>
                    <a:pt x="2089" y="2699"/>
                  </a:lnTo>
                  <a:lnTo>
                    <a:pt x="2164" y="2675"/>
                  </a:lnTo>
                  <a:lnTo>
                    <a:pt x="2237" y="2644"/>
                  </a:lnTo>
                  <a:lnTo>
                    <a:pt x="2307" y="2609"/>
                  </a:lnTo>
                  <a:lnTo>
                    <a:pt x="2374" y="2570"/>
                  </a:lnTo>
                  <a:lnTo>
                    <a:pt x="2439" y="2527"/>
                  </a:lnTo>
                  <a:lnTo>
                    <a:pt x="2500" y="2479"/>
                  </a:lnTo>
                  <a:lnTo>
                    <a:pt x="2558" y="2427"/>
                  </a:lnTo>
                  <a:lnTo>
                    <a:pt x="2612" y="2371"/>
                  </a:lnTo>
                  <a:lnTo>
                    <a:pt x="2663" y="2312"/>
                  </a:lnTo>
                  <a:lnTo>
                    <a:pt x="2710" y="2250"/>
                  </a:lnTo>
                  <a:lnTo>
                    <a:pt x="2753" y="2184"/>
                  </a:lnTo>
                  <a:lnTo>
                    <a:pt x="2791" y="2115"/>
                  </a:lnTo>
                  <a:lnTo>
                    <a:pt x="2825" y="2044"/>
                  </a:lnTo>
                  <a:lnTo>
                    <a:pt x="2854" y="1969"/>
                  </a:lnTo>
                  <a:lnTo>
                    <a:pt x="2878" y="1893"/>
                  </a:lnTo>
                  <a:lnTo>
                    <a:pt x="2898" y="1814"/>
                  </a:lnTo>
                  <a:lnTo>
                    <a:pt x="2912" y="1733"/>
                  </a:lnTo>
                  <a:lnTo>
                    <a:pt x="2920" y="1651"/>
                  </a:lnTo>
                  <a:lnTo>
                    <a:pt x="2923" y="1566"/>
                  </a:lnTo>
                  <a:lnTo>
                    <a:pt x="2920" y="1482"/>
                  </a:lnTo>
                  <a:lnTo>
                    <a:pt x="2912" y="1400"/>
                  </a:lnTo>
                  <a:lnTo>
                    <a:pt x="2898" y="1319"/>
                  </a:lnTo>
                  <a:lnTo>
                    <a:pt x="2878" y="1241"/>
                  </a:lnTo>
                  <a:lnTo>
                    <a:pt x="2854" y="1164"/>
                  </a:lnTo>
                  <a:lnTo>
                    <a:pt x="2825" y="1090"/>
                  </a:lnTo>
                  <a:lnTo>
                    <a:pt x="2791" y="1019"/>
                  </a:lnTo>
                  <a:lnTo>
                    <a:pt x="2753" y="949"/>
                  </a:lnTo>
                  <a:lnTo>
                    <a:pt x="2710" y="884"/>
                  </a:lnTo>
                  <a:lnTo>
                    <a:pt x="2663" y="821"/>
                  </a:lnTo>
                  <a:lnTo>
                    <a:pt x="2612" y="762"/>
                  </a:lnTo>
                  <a:lnTo>
                    <a:pt x="2558" y="706"/>
                  </a:lnTo>
                  <a:lnTo>
                    <a:pt x="2500" y="655"/>
                  </a:lnTo>
                  <a:lnTo>
                    <a:pt x="2439" y="607"/>
                  </a:lnTo>
                  <a:lnTo>
                    <a:pt x="2374" y="564"/>
                  </a:lnTo>
                  <a:lnTo>
                    <a:pt x="2307" y="525"/>
                  </a:lnTo>
                  <a:lnTo>
                    <a:pt x="2237" y="489"/>
                  </a:lnTo>
                  <a:lnTo>
                    <a:pt x="2164" y="459"/>
                  </a:lnTo>
                  <a:lnTo>
                    <a:pt x="2089" y="435"/>
                  </a:lnTo>
                  <a:lnTo>
                    <a:pt x="2012" y="415"/>
                  </a:lnTo>
                  <a:lnTo>
                    <a:pt x="1934" y="401"/>
                  </a:lnTo>
                  <a:lnTo>
                    <a:pt x="1852" y="392"/>
                  </a:lnTo>
                  <a:lnTo>
                    <a:pt x="1770" y="389"/>
                  </a:lnTo>
                  <a:close/>
                  <a:moveTo>
                    <a:pt x="1770" y="0"/>
                  </a:moveTo>
                  <a:lnTo>
                    <a:pt x="1867" y="3"/>
                  </a:lnTo>
                  <a:lnTo>
                    <a:pt x="1964" y="12"/>
                  </a:lnTo>
                  <a:lnTo>
                    <a:pt x="2058" y="27"/>
                  </a:lnTo>
                  <a:lnTo>
                    <a:pt x="2149" y="47"/>
                  </a:lnTo>
                  <a:lnTo>
                    <a:pt x="2240" y="73"/>
                  </a:lnTo>
                  <a:lnTo>
                    <a:pt x="2328" y="104"/>
                  </a:lnTo>
                  <a:lnTo>
                    <a:pt x="2412" y="140"/>
                  </a:lnTo>
                  <a:lnTo>
                    <a:pt x="2496" y="181"/>
                  </a:lnTo>
                  <a:lnTo>
                    <a:pt x="2575" y="226"/>
                  </a:lnTo>
                  <a:lnTo>
                    <a:pt x="2651" y="276"/>
                  </a:lnTo>
                  <a:lnTo>
                    <a:pt x="2725" y="331"/>
                  </a:lnTo>
                  <a:lnTo>
                    <a:pt x="2795" y="390"/>
                  </a:lnTo>
                  <a:lnTo>
                    <a:pt x="2861" y="452"/>
                  </a:lnTo>
                  <a:lnTo>
                    <a:pt x="2923" y="518"/>
                  </a:lnTo>
                  <a:lnTo>
                    <a:pt x="2982" y="589"/>
                  </a:lnTo>
                  <a:lnTo>
                    <a:pt x="3037" y="662"/>
                  </a:lnTo>
                  <a:lnTo>
                    <a:pt x="3087" y="739"/>
                  </a:lnTo>
                  <a:lnTo>
                    <a:pt x="3132" y="818"/>
                  </a:lnTo>
                  <a:lnTo>
                    <a:pt x="3173" y="900"/>
                  </a:lnTo>
                  <a:lnTo>
                    <a:pt x="3210" y="986"/>
                  </a:lnTo>
                  <a:lnTo>
                    <a:pt x="3240" y="1073"/>
                  </a:lnTo>
                  <a:lnTo>
                    <a:pt x="3266" y="1164"/>
                  </a:lnTo>
                  <a:lnTo>
                    <a:pt x="3286" y="1256"/>
                  </a:lnTo>
                  <a:lnTo>
                    <a:pt x="3301" y="1349"/>
                  </a:lnTo>
                  <a:lnTo>
                    <a:pt x="3310" y="1446"/>
                  </a:lnTo>
                  <a:lnTo>
                    <a:pt x="3313" y="1543"/>
                  </a:lnTo>
                  <a:lnTo>
                    <a:pt x="3312" y="1566"/>
                  </a:lnTo>
                  <a:lnTo>
                    <a:pt x="3308" y="1663"/>
                  </a:lnTo>
                  <a:lnTo>
                    <a:pt x="3298" y="1757"/>
                  </a:lnTo>
                  <a:lnTo>
                    <a:pt x="3282" y="1851"/>
                  </a:lnTo>
                  <a:lnTo>
                    <a:pt x="3261" y="1941"/>
                  </a:lnTo>
                  <a:lnTo>
                    <a:pt x="3234" y="2031"/>
                  </a:lnTo>
                  <a:lnTo>
                    <a:pt x="3203" y="2117"/>
                  </a:lnTo>
                  <a:lnTo>
                    <a:pt x="3165" y="2201"/>
                  </a:lnTo>
                  <a:lnTo>
                    <a:pt x="3124" y="2283"/>
                  </a:lnTo>
                  <a:lnTo>
                    <a:pt x="3079" y="2361"/>
                  </a:lnTo>
                  <a:lnTo>
                    <a:pt x="3029" y="2436"/>
                  </a:lnTo>
                  <a:lnTo>
                    <a:pt x="2974" y="2509"/>
                  </a:lnTo>
                  <a:lnTo>
                    <a:pt x="2915" y="2577"/>
                  </a:lnTo>
                  <a:lnTo>
                    <a:pt x="2853" y="2642"/>
                  </a:lnTo>
                  <a:lnTo>
                    <a:pt x="2787" y="2705"/>
                  </a:lnTo>
                  <a:lnTo>
                    <a:pt x="2718" y="2762"/>
                  </a:lnTo>
                  <a:lnTo>
                    <a:pt x="2644" y="2815"/>
                  </a:lnTo>
                  <a:lnTo>
                    <a:pt x="2568" y="2864"/>
                  </a:lnTo>
                  <a:lnTo>
                    <a:pt x="2489" y="2910"/>
                  </a:lnTo>
                  <a:lnTo>
                    <a:pt x="2407" y="2950"/>
                  </a:lnTo>
                  <a:lnTo>
                    <a:pt x="2323" y="2985"/>
                  </a:lnTo>
                  <a:lnTo>
                    <a:pt x="2236" y="3016"/>
                  </a:lnTo>
                  <a:lnTo>
                    <a:pt x="2146" y="3041"/>
                  </a:lnTo>
                  <a:lnTo>
                    <a:pt x="2055" y="3061"/>
                  </a:lnTo>
                  <a:lnTo>
                    <a:pt x="1962" y="3075"/>
                  </a:lnTo>
                  <a:lnTo>
                    <a:pt x="1866" y="3085"/>
                  </a:lnTo>
                  <a:lnTo>
                    <a:pt x="1770" y="3088"/>
                  </a:lnTo>
                  <a:lnTo>
                    <a:pt x="1675" y="3085"/>
                  </a:lnTo>
                  <a:lnTo>
                    <a:pt x="1581" y="3076"/>
                  </a:lnTo>
                  <a:lnTo>
                    <a:pt x="1490" y="3062"/>
                  </a:lnTo>
                  <a:lnTo>
                    <a:pt x="1399" y="3042"/>
                  </a:lnTo>
                  <a:lnTo>
                    <a:pt x="1311" y="3018"/>
                  </a:lnTo>
                  <a:lnTo>
                    <a:pt x="1226" y="2989"/>
                  </a:lnTo>
                  <a:lnTo>
                    <a:pt x="1142" y="2954"/>
                  </a:lnTo>
                  <a:lnTo>
                    <a:pt x="1062" y="2916"/>
                  </a:lnTo>
                  <a:lnTo>
                    <a:pt x="984" y="2872"/>
                  </a:lnTo>
                  <a:lnTo>
                    <a:pt x="909" y="2824"/>
                  </a:lnTo>
                  <a:lnTo>
                    <a:pt x="836" y="2772"/>
                  </a:lnTo>
                  <a:lnTo>
                    <a:pt x="425" y="3184"/>
                  </a:lnTo>
                  <a:lnTo>
                    <a:pt x="348" y="3118"/>
                  </a:lnTo>
                  <a:lnTo>
                    <a:pt x="275" y="3048"/>
                  </a:lnTo>
                  <a:lnTo>
                    <a:pt x="206" y="2976"/>
                  </a:lnTo>
                  <a:lnTo>
                    <a:pt x="141" y="2900"/>
                  </a:lnTo>
                  <a:lnTo>
                    <a:pt x="77" y="2821"/>
                  </a:lnTo>
                  <a:lnTo>
                    <a:pt x="19" y="2739"/>
                  </a:lnTo>
                  <a:lnTo>
                    <a:pt x="17" y="2736"/>
                  </a:lnTo>
                  <a:lnTo>
                    <a:pt x="0" y="2712"/>
                  </a:lnTo>
                  <a:lnTo>
                    <a:pt x="420" y="2291"/>
                  </a:lnTo>
                  <a:lnTo>
                    <a:pt x="377" y="2209"/>
                  </a:lnTo>
                  <a:lnTo>
                    <a:pt x="340" y="2125"/>
                  </a:lnTo>
                  <a:lnTo>
                    <a:pt x="308" y="2038"/>
                  </a:lnTo>
                  <a:lnTo>
                    <a:pt x="281" y="1949"/>
                  </a:lnTo>
                  <a:lnTo>
                    <a:pt x="259" y="1858"/>
                  </a:lnTo>
                  <a:lnTo>
                    <a:pt x="243" y="1764"/>
                  </a:lnTo>
                  <a:lnTo>
                    <a:pt x="233" y="1669"/>
                  </a:lnTo>
                  <a:lnTo>
                    <a:pt x="228" y="1571"/>
                  </a:lnTo>
                  <a:lnTo>
                    <a:pt x="228" y="1568"/>
                  </a:lnTo>
                  <a:lnTo>
                    <a:pt x="227" y="1543"/>
                  </a:lnTo>
                  <a:lnTo>
                    <a:pt x="230" y="1446"/>
                  </a:lnTo>
                  <a:lnTo>
                    <a:pt x="239" y="1349"/>
                  </a:lnTo>
                  <a:lnTo>
                    <a:pt x="254" y="1256"/>
                  </a:lnTo>
                  <a:lnTo>
                    <a:pt x="274" y="1164"/>
                  </a:lnTo>
                  <a:lnTo>
                    <a:pt x="300" y="1073"/>
                  </a:lnTo>
                  <a:lnTo>
                    <a:pt x="331" y="986"/>
                  </a:lnTo>
                  <a:lnTo>
                    <a:pt x="366" y="900"/>
                  </a:lnTo>
                  <a:lnTo>
                    <a:pt x="408" y="818"/>
                  </a:lnTo>
                  <a:lnTo>
                    <a:pt x="454" y="739"/>
                  </a:lnTo>
                  <a:lnTo>
                    <a:pt x="504" y="662"/>
                  </a:lnTo>
                  <a:lnTo>
                    <a:pt x="558" y="589"/>
                  </a:lnTo>
                  <a:lnTo>
                    <a:pt x="616" y="518"/>
                  </a:lnTo>
                  <a:lnTo>
                    <a:pt x="679" y="452"/>
                  </a:lnTo>
                  <a:lnTo>
                    <a:pt x="746" y="390"/>
                  </a:lnTo>
                  <a:lnTo>
                    <a:pt x="815" y="331"/>
                  </a:lnTo>
                  <a:lnTo>
                    <a:pt x="888" y="276"/>
                  </a:lnTo>
                  <a:lnTo>
                    <a:pt x="966" y="226"/>
                  </a:lnTo>
                  <a:lnTo>
                    <a:pt x="1045" y="181"/>
                  </a:lnTo>
                  <a:lnTo>
                    <a:pt x="1127" y="140"/>
                  </a:lnTo>
                  <a:lnTo>
                    <a:pt x="1213" y="104"/>
                  </a:lnTo>
                  <a:lnTo>
                    <a:pt x="1300" y="73"/>
                  </a:lnTo>
                  <a:lnTo>
                    <a:pt x="1390" y="47"/>
                  </a:lnTo>
                  <a:lnTo>
                    <a:pt x="1483" y="27"/>
                  </a:lnTo>
                  <a:lnTo>
                    <a:pt x="1576" y="12"/>
                  </a:lnTo>
                  <a:lnTo>
                    <a:pt x="1673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459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1916113"/>
            <a:ext cx="3019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7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80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81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82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988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79888" name="Picture 2" descr="http://rasfokus.ru/images/photos/medium/82d1dc2d9db4ab1411f793f93d6e8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263" y="669925"/>
            <a:ext cx="9904413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21750" y="6551613"/>
            <a:ext cx="914400" cy="19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09" y="0"/>
            <a:ext cx="9930372" cy="68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5609" name="Picture 2" descr="http://previews.123rf.com/images/unkreatives/unkreatives1011/unkreatives101100038/8176720-vector-illustration-of-a-unbalanced-balance-Stock-Vector-balance-scales-justic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800" y="1677988"/>
            <a:ext cx="26733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26173" y="3264664"/>
            <a:ext cx="258086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сбалансированность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9440" y="3270310"/>
            <a:ext cx="18573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устойчивость</a:t>
            </a:r>
          </a:p>
        </p:txBody>
      </p:sp>
      <p:pic>
        <p:nvPicPr>
          <p:cNvPr id="25612" name="Picture 4" descr="http://www.kemsma.ru/mediawiki/images/1/18/%D0%94%D0%B5%D0%BA%D0%B0%D0%BD%D0%B0%D1%82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895350"/>
            <a:ext cx="2617787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Прямоугольник 24"/>
          <p:cNvSpPr>
            <a:spLocks noChangeArrowheads="1"/>
          </p:cNvSpPr>
          <p:nvPr/>
        </p:nvSpPr>
        <p:spPr bwMode="auto">
          <a:xfrm>
            <a:off x="-25400" y="4892675"/>
            <a:ext cx="9939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Основной целью бюджетной и налоговой политики на 2018 год и на плановый период 2019-2020 годов  является повышение качества жизни граждан города Нефтеюганска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166009" y="4005064"/>
            <a:ext cx="9555400" cy="978743"/>
          </a:xfrm>
          <a:prstGeom prst="triangle">
            <a:avLst>
              <a:gd name="adj" fmla="val 5131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617" name="Text Box 14"/>
          <p:cNvSpPr txBox="1">
            <a:spLocks noChangeArrowheads="1"/>
          </p:cNvSpPr>
          <p:nvPr/>
        </p:nvSpPr>
        <p:spPr bwMode="auto">
          <a:xfrm>
            <a:off x="2224088" y="476250"/>
            <a:ext cx="7661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effectLst/>
                <a:latin typeface="Times New Roman" pitchFamily="18" charset="0"/>
                <a:cs typeface="Times New Roman" pitchFamily="18" charset="0"/>
              </a:rPr>
              <a:t>Комплексная реализация всех вышеперечисленных направлений ориентирована на обеспечение сбалансированности и устойчивости  бюджета города Нефтеюганска</a:t>
            </a: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6636" name="Picture 114" descr="http://previews.123rf.com/images/coramax/coramax1301/coramax130100143/17148391-3d-people-man-person-pointing-a-energy-efficiency-rating--Stock-Phot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622300"/>
            <a:ext cx="24844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Прогноз социально-экономического развития города Нефтеюганска на 2018-2020 гг,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17525" y="2466975"/>
          <a:ext cx="9037637" cy="4364035"/>
        </p:xfrm>
        <a:graphic>
          <a:graphicData uri="http://schemas.openxmlformats.org/drawingml/2006/table">
            <a:tbl>
              <a:tblPr/>
              <a:tblGrid>
                <a:gridCol w="2244510"/>
                <a:gridCol w="1320566"/>
                <a:gridCol w="1540661"/>
                <a:gridCol w="1247201"/>
                <a:gridCol w="1320566"/>
                <a:gridCol w="1364133"/>
              </a:tblGrid>
              <a:tr h="23635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2016 год (факт)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2017 год (оценка)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2018 год (план)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год (план)    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год (план)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7 251 395 390,40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6 453 886 997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6 566 911 340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6 218 169 240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6 256 894 540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2016 году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-11,00%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-9,44%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-14,25%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-13,71%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2017 году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1,75%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-3,65%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-3,05%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2018 году 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-5,31%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-4,72%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2019 году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1,62%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7 190 808 131,91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6 767 120 921,08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6 683 524 012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6 319 186 849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6 303 685 869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2016 году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-5,89%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-7,05%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-12,12%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-12,34%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2017 году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-1,24%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-6,62%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-6,85%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2018 году 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-5,45%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-5,68%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2018 году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-0,25%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(-), профицит (+)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60 587 258,49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-313 233 924,08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-116 612 672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-101 017 609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-46 791 392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439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Муниципальный долг </a:t>
                      </a:r>
                    </a:p>
                  </a:txBody>
                  <a:tcPr marL="7817" marR="7817" marT="781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26 612 672</a:t>
                      </a: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101 017 609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791 329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17" marR="7817" marT="781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7661" name="Прямоугольник 18"/>
          <p:cNvSpPr>
            <a:spLocks noChangeArrowheads="1"/>
          </p:cNvSpPr>
          <p:nvPr/>
        </p:nvSpPr>
        <p:spPr bwMode="auto">
          <a:xfrm>
            <a:off x="1517650" y="3238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effectLst/>
                <a:latin typeface="Times New Roman" pitchFamily="18" charset="0"/>
              </a:rPr>
              <a:t>Прогноз социально-экономического развития города Нефтеюганска на 2018-2020 гг,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236663"/>
          <a:ext cx="9690101" cy="5537357"/>
        </p:xfrm>
        <a:graphic>
          <a:graphicData uri="http://schemas.openxmlformats.org/drawingml/2006/table">
            <a:tbl>
              <a:tblPr/>
              <a:tblGrid>
                <a:gridCol w="3090355"/>
                <a:gridCol w="1706055"/>
                <a:gridCol w="583651"/>
                <a:gridCol w="538755"/>
                <a:gridCol w="538755"/>
                <a:gridCol w="538755"/>
                <a:gridCol w="538755"/>
                <a:gridCol w="538755"/>
                <a:gridCol w="538755"/>
                <a:gridCol w="538755"/>
                <a:gridCol w="538755"/>
              </a:tblGrid>
              <a:tr h="1205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вариант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вариант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вариант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Население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населения (среднегодовая)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4096" marR="4096" marT="4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 население (среднегодовая)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125,137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125,76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126,52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127,28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127,29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128,13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128,15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Городское население (среднегодовая)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125,137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125,76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126,52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127,28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127,29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128,13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128,15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Общий коэффициент рождаемости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число родившихся на 1000 человек населения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15,48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13,47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11,55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11,97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11,98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15,26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Общий коэффициент смертности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число умерших на 1000 человек населения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 естественного прироста населения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1000 человек населения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9,66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прибывших на территорию региона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4,95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6,05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Число выбывших с территории региона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Коэффициент миграционного прироста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10 000 человек населения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-99,77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-10,65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22,42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Промышленное производство (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BCDE)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41 960,83  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68 667,82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92 710,29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97 359,04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97 775,74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102 733,27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103 495,07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109 602,01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110 711,38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промышленного производства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105,11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160,12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127,61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100,78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101,31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Денежные доходы и расходы населения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Денежные доходы населения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46 879,20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48 666,20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52 714,00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55 338,50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56 304,00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58 148,40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60 509,70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61 351,20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64 874,60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предпринимательской деятельности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3 079,50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3 433,90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3 460,50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3 596,20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3 657,50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3 619,00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3 980,90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3 610,80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4 051,00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труда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28 162,20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32 227,30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34 533,30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35 905,00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36 046,00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37 330,00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38 133,90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38 815,40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39 212,00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доходы (включая "скрытые", от продажи валюты, денежные переводы и пр.)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1 824,80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1 480,00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1 613,60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2 042,20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2 064,00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2 200,60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2 288,60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2 305,80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2 411,80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собственности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5 848,20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3 429,40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3 429,00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3 518,00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3 831,30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3 928,30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4 451,00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5 015,10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6 175,60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социальные выплаты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7 964,50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8 095,60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9 677,60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10 277,00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10 705,20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11 070,60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11 655,30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11 604,10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13 024,20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пенсии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6 690,90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6 958,60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8 430,00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8 917,70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9 272,60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9 591,30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10 007,40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9 994,10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11 128,30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пособия и социальная помощь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1 041,80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997,70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1 087,50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1 185,40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1 252,80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1 292,00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1 440,70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1 408,30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1 656,80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стипендии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15,90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20,70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Реальные денежные доходы населения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92,15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95,38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103,53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102,65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Среднедушевые денежные доходы (в месяц)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31 161,10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32 247,30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34 721,60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36 230,60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36 860,10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37 818,40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39 349,50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39 528,40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41 790,70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Средний размер назначенных пенсий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18 391,60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20 636,60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21 961,40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23 371,40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26 016,10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24 871,80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29 210,90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25 916,40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32 132,00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Реальный размер назначенных пенсий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97,22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103,42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113,91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107,96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100,19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105,77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Величина прожиточного минимума (в среднем на душу населения)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 в месяц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14 316,00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14 757,00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15 347,28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16 759,23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16 759,23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17 429,60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17 429,60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18 126,78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18 126,78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населения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55 349,90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58 525,30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61 304,60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64 451,50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65 553,00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68 170,20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70 271,40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72 320,30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75 310,50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покупка товаров и оплата услуг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31 701,10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33 980,80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36 015,00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38 534,30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38 728,50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41 450,50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42 031,70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44 742,50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45 718,60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покупка товаров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22 123,20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23 724,60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25 146,60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26 857,30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26 987,30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28 897,40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29 288,00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31 154,10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31 815,60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обязательные платежи и разнообразные взносы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4 791,90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5 337,40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5 755,60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5 967,50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6 034,00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6 157,10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6 381,80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6 374,80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6 604,50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расходы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18 856,90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19 207,10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19 534,00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19 949,80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20 790,40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20 562,60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21 858,00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21 203,00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22 987,40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Превышение доходов над расходами (+), или расходов над доходами (-)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-8 470,70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-9 859,10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-8 590,60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-9 113,00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-9 249,00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-10 021,80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-9 761,70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-10 969,10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-10 435,90</a:t>
                      </a:r>
                    </a:p>
                  </a:txBody>
                  <a:tcPr marL="4096" marR="4096" marT="4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55181</TotalTime>
  <Words>10059</Words>
  <Application>Microsoft Office PowerPoint</Application>
  <PresentationFormat>Лист A4 (210x297 мм)</PresentationFormat>
  <Paragraphs>2477</Paragraphs>
  <Slides>60</Slides>
  <Notes>52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60</vt:i4>
      </vt:variant>
    </vt:vector>
  </HeadingPairs>
  <TitlesOfParts>
    <vt:vector size="76" baseType="lpstr">
      <vt:lpstr>Times New Roman</vt:lpstr>
      <vt:lpstr>Arial</vt:lpstr>
      <vt:lpstr>Arial Unicode MS</vt:lpstr>
      <vt:lpstr>Arial Cyr</vt:lpstr>
      <vt:lpstr>Wingdings</vt:lpstr>
      <vt:lpstr>Pragmatica</vt:lpstr>
      <vt:lpstr>Calibri</vt:lpstr>
      <vt:lpstr>Courier New</vt:lpstr>
      <vt:lpstr>Batang</vt:lpstr>
      <vt:lpstr>SimSun</vt:lpstr>
      <vt:lpstr>2_Оформление по умолчанию</vt:lpstr>
      <vt:lpstr>3_Оформление по умолчанию</vt:lpstr>
      <vt:lpstr>Microsoft Excel Chart</vt:lpstr>
      <vt:lpstr>Microsoft Excel 97-2003 Worksheet</vt:lpstr>
      <vt:lpstr>Microsoft Graph Chart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2290</cp:revision>
  <cp:lastPrinted>2017-11-20T05:35:46Z</cp:lastPrinted>
  <dcterms:created xsi:type="dcterms:W3CDTF">2005-01-13T08:13:18Z</dcterms:created>
  <dcterms:modified xsi:type="dcterms:W3CDTF">2017-11-23T10:03:55Z</dcterms:modified>
</cp:coreProperties>
</file>