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998" r:id="rId3"/>
    <p:sldId id="962" r:id="rId4"/>
    <p:sldId id="963" r:id="rId5"/>
    <p:sldId id="935" r:id="rId6"/>
    <p:sldId id="987" r:id="rId7"/>
    <p:sldId id="938" r:id="rId8"/>
    <p:sldId id="991" r:id="rId9"/>
    <p:sldId id="939" r:id="rId10"/>
    <p:sldId id="992" r:id="rId11"/>
    <p:sldId id="944" r:id="rId12"/>
    <p:sldId id="951" r:id="rId13"/>
    <p:sldId id="1001" r:id="rId14"/>
    <p:sldId id="947" r:id="rId15"/>
    <p:sldId id="968" r:id="rId16"/>
    <p:sldId id="967" r:id="rId17"/>
    <p:sldId id="1002" r:id="rId18"/>
  </p:sldIdLst>
  <p:sldSz cx="9906000" cy="6858000" type="A4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CC00"/>
    <a:srgbClr val="CCFF33"/>
    <a:srgbClr val="FFFF00"/>
    <a:srgbClr val="FF6600"/>
    <a:srgbClr val="FF3300"/>
    <a:srgbClr val="33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3009" autoAdjust="0"/>
    <p:restoredTop sz="93600" autoAdjust="0"/>
  </p:normalViewPr>
  <p:slideViewPr>
    <p:cSldViewPr snapToObjects="1">
      <p:cViewPr>
        <p:scale>
          <a:sx n="100" d="100"/>
          <a:sy n="100" d="100"/>
        </p:scale>
        <p:origin x="-510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2" y="-78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B65A2-E569-4A29-957E-759DF71BE6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4576E-C264-4567-8F3F-DE766D6EEA0C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3 102 804 520,99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B09F0BF7-C978-466D-AEAB-E7C9C64960FD}" type="parTrans" cxnId="{CF7CB341-2E59-422A-926B-DB92EEFD9628}">
      <dgm:prSet/>
      <dgm:spPr/>
      <dgm:t>
        <a:bodyPr/>
        <a:lstStyle/>
        <a:p>
          <a:endParaRPr lang="ru-RU"/>
        </a:p>
      </dgm:t>
    </dgm:pt>
    <dgm:pt modelId="{636EF809-6F50-4569-933E-700E336AFD8D}" type="sibTrans" cxnId="{CF7CB341-2E59-422A-926B-DB92EEFD9628}">
      <dgm:prSet/>
      <dgm:spPr/>
      <dgm:t>
        <a:bodyPr/>
        <a:lstStyle/>
        <a:p>
          <a:endParaRPr lang="ru-RU"/>
        </a:p>
      </dgm:t>
    </dgm:pt>
    <dgm:pt modelId="{6674006D-7A1C-4582-A87E-E41DFBD5A044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3 002 880 460,77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7ED30428-91E0-469C-B31B-43D5EBA10CF9}" type="parTrans" cxnId="{481BC956-9A90-426F-9B70-1F0368FF1999}">
      <dgm:prSet/>
      <dgm:spPr/>
      <dgm:t>
        <a:bodyPr/>
        <a:lstStyle/>
        <a:p>
          <a:endParaRPr lang="ru-RU"/>
        </a:p>
      </dgm:t>
    </dgm:pt>
    <dgm:pt modelId="{978EAB93-57FF-4A1B-AED1-3D60F64C527C}" type="sibTrans" cxnId="{481BC956-9A90-426F-9B70-1F0368FF1999}">
      <dgm:prSet/>
      <dgm:spPr/>
      <dgm:t>
        <a:bodyPr/>
        <a:lstStyle/>
        <a:p>
          <a:endParaRPr lang="ru-RU"/>
        </a:p>
      </dgm:t>
    </dgm:pt>
    <dgm:pt modelId="{DA5A7DD4-BCDA-4E47-AB99-019AFCA3C05B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 sz="2900" b="1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99 924 060,22</a:t>
          </a:r>
        </a:p>
        <a:p>
          <a:r>
            <a:rPr lang="ru-RU" sz="2900" dirty="0" smtClean="0"/>
            <a:t> </a:t>
          </a:r>
          <a:endParaRPr lang="ru-RU" sz="2900" dirty="0"/>
        </a:p>
      </dgm:t>
    </dgm:pt>
    <dgm:pt modelId="{EFC85D02-F64A-4D25-B00D-DF5E9743778A}" type="parTrans" cxnId="{B975763C-9D6D-4375-AF9B-E090257D3B98}">
      <dgm:prSet/>
      <dgm:spPr/>
      <dgm:t>
        <a:bodyPr/>
        <a:lstStyle/>
        <a:p>
          <a:endParaRPr lang="ru-RU"/>
        </a:p>
      </dgm:t>
    </dgm:pt>
    <dgm:pt modelId="{3B8F921A-9850-435E-BB22-6247607452EC}" type="sibTrans" cxnId="{B975763C-9D6D-4375-AF9B-E090257D3B98}">
      <dgm:prSet/>
      <dgm:spPr/>
      <dgm:t>
        <a:bodyPr/>
        <a:lstStyle/>
        <a:p>
          <a:endParaRPr lang="ru-RU"/>
        </a:p>
      </dgm:t>
    </dgm:pt>
    <dgm:pt modelId="{07BD0C8A-A36F-494C-8A51-2EFC58C5599D}" type="pres">
      <dgm:prSet presAssocID="{D08B65A2-E569-4A29-957E-759DF71BE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3C395-EEFA-4D16-9A07-34AA75D33CF9}" type="pres">
      <dgm:prSet presAssocID="{C044576E-C264-4567-8F3F-DE766D6EEA0C}" presName="parentLin" presStyleCnt="0"/>
      <dgm:spPr/>
    </dgm:pt>
    <dgm:pt modelId="{0DC193EF-99B2-4EA3-A01C-4B3D9F84F95F}" type="pres">
      <dgm:prSet presAssocID="{C044576E-C264-4567-8F3F-DE766D6EEA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4FE4D7-635C-482C-88A0-9862EFA8211D}" type="pres">
      <dgm:prSet presAssocID="{C044576E-C264-4567-8F3F-DE766D6EEA0C}" presName="parentText" presStyleLbl="node1" presStyleIdx="0" presStyleCnt="3" custScaleX="118391" custLinFactNeighborX="11640" custLinFactNeighborY="20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7A0D2-B282-4512-A844-92FF7B44F1B3}" type="pres">
      <dgm:prSet presAssocID="{C044576E-C264-4567-8F3F-DE766D6EEA0C}" presName="negativeSpace" presStyleCnt="0"/>
      <dgm:spPr/>
    </dgm:pt>
    <dgm:pt modelId="{5637776B-3049-428D-84B5-FE2F3A03D482}" type="pres">
      <dgm:prSet presAssocID="{C044576E-C264-4567-8F3F-DE766D6EEA0C}" presName="childText" presStyleLbl="conFgAcc1" presStyleIdx="0" presStyleCnt="3" custScaleY="127236" custLinFactNeighborY="-18754">
        <dgm:presLayoutVars>
          <dgm:bulletEnabled val="1"/>
        </dgm:presLayoutVars>
      </dgm:prSet>
      <dgm:spPr>
        <a:solidFill>
          <a:srgbClr val="3333FF"/>
        </a:solidFill>
        <a:ln>
          <a:noFill/>
        </a:ln>
        <a:scene3d>
          <a:camera prst="orthographicFront"/>
          <a:lightRig rig="balanced" dir="t"/>
        </a:scene3d>
        <a:sp3d>
          <a:bevelT/>
          <a:bevelB/>
        </a:sp3d>
      </dgm:spPr>
    </dgm:pt>
    <dgm:pt modelId="{210C257F-6B1C-47A5-8BD0-2049AE1C29F7}" type="pres">
      <dgm:prSet presAssocID="{636EF809-6F50-4569-933E-700E336AFD8D}" presName="spaceBetweenRectangles" presStyleCnt="0"/>
      <dgm:spPr/>
    </dgm:pt>
    <dgm:pt modelId="{E52B542F-E7EA-4975-840B-67D73F56C873}" type="pres">
      <dgm:prSet presAssocID="{6674006D-7A1C-4582-A87E-E41DFBD5A044}" presName="parentLin" presStyleCnt="0"/>
      <dgm:spPr/>
    </dgm:pt>
    <dgm:pt modelId="{4CFAD494-29CA-4623-81B6-1074BFA1DC8F}" type="pres">
      <dgm:prSet presAssocID="{6674006D-7A1C-4582-A87E-E41DFBD5A0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A2D62E-1FFB-42EE-9191-15A3F796D037}" type="pres">
      <dgm:prSet presAssocID="{6674006D-7A1C-4582-A87E-E41DFBD5A044}" presName="parentText" presStyleLbl="node1" presStyleIdx="1" presStyleCnt="3" custScaleX="118837" custLinFactNeighborX="8518" custLinFactNeighborY="24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6D6EA-5F1F-4064-9550-426D35647F0B}" type="pres">
      <dgm:prSet presAssocID="{6674006D-7A1C-4582-A87E-E41DFBD5A044}" presName="negativeSpace" presStyleCnt="0"/>
      <dgm:spPr/>
    </dgm:pt>
    <dgm:pt modelId="{26B5C529-2343-4473-95C8-0E4958CE16F9}" type="pres">
      <dgm:prSet presAssocID="{6674006D-7A1C-4582-A87E-E41DFBD5A044}" presName="childText" presStyleLbl="conFgAcc1" presStyleIdx="1" presStyleCnt="3" custScaleY="136524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A8EB197D-78D6-43C3-966B-F7616F71E827}" type="pres">
      <dgm:prSet presAssocID="{978EAB93-57FF-4A1B-AED1-3D60F64C527C}" presName="spaceBetweenRectangles" presStyleCnt="0"/>
      <dgm:spPr/>
    </dgm:pt>
    <dgm:pt modelId="{B30CCEAD-C3FF-481C-AA8E-FCF67787CC6C}" type="pres">
      <dgm:prSet presAssocID="{DA5A7DD4-BCDA-4E47-AB99-019AFCA3C05B}" presName="parentLin" presStyleCnt="0"/>
      <dgm:spPr/>
    </dgm:pt>
    <dgm:pt modelId="{286A1535-8919-4BA8-B98D-421857F156B3}" type="pres">
      <dgm:prSet presAssocID="{DA5A7DD4-BCDA-4E47-AB99-019AFCA3C0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E320982-5A87-4DD7-8A0C-7C1D3DD1C3DE}" type="pres">
      <dgm:prSet presAssocID="{DA5A7DD4-BCDA-4E47-AB99-019AFCA3C05B}" presName="parentText" presStyleLbl="node1" presStyleIdx="2" presStyleCnt="3" custScaleX="118692" custLinFactNeighborX="9533" custLinFactNeighborY="20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02429-BA9B-4595-9C9E-41D7B95832F4}" type="pres">
      <dgm:prSet presAssocID="{DA5A7DD4-BCDA-4E47-AB99-019AFCA3C05B}" presName="negativeSpace" presStyleCnt="0"/>
      <dgm:spPr/>
    </dgm:pt>
    <dgm:pt modelId="{E1C16CA4-5035-461D-822A-34EA10242293}" type="pres">
      <dgm:prSet presAssocID="{DA5A7DD4-BCDA-4E47-AB99-019AFCA3C05B}" presName="childText" presStyleLbl="conFgAcc1" presStyleIdx="2" presStyleCnt="3" custScaleY="138915" custLinFactNeighborX="501" custLinFactNeighborY="-13993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</dgm:ptLst>
  <dgm:cxnLst>
    <dgm:cxn modelId="{86EC99DB-63DB-4F6F-B46E-D526129A6479}" type="presOf" srcId="{C044576E-C264-4567-8F3F-DE766D6EEA0C}" destId="{0DC193EF-99B2-4EA3-A01C-4B3D9F84F95F}" srcOrd="0" destOrd="0" presId="urn:microsoft.com/office/officeart/2005/8/layout/list1"/>
    <dgm:cxn modelId="{CF7CB341-2E59-422A-926B-DB92EEFD9628}" srcId="{D08B65A2-E569-4A29-957E-759DF71BE64C}" destId="{C044576E-C264-4567-8F3F-DE766D6EEA0C}" srcOrd="0" destOrd="0" parTransId="{B09F0BF7-C978-466D-AEAB-E7C9C64960FD}" sibTransId="{636EF809-6F50-4569-933E-700E336AFD8D}"/>
    <dgm:cxn modelId="{A1EBC7EF-DD46-4A06-A3E9-1D9AE1D7CC8B}" type="presOf" srcId="{D08B65A2-E569-4A29-957E-759DF71BE64C}" destId="{07BD0C8A-A36F-494C-8A51-2EFC58C5599D}" srcOrd="0" destOrd="0" presId="urn:microsoft.com/office/officeart/2005/8/layout/list1"/>
    <dgm:cxn modelId="{B975763C-9D6D-4375-AF9B-E090257D3B98}" srcId="{D08B65A2-E569-4A29-957E-759DF71BE64C}" destId="{DA5A7DD4-BCDA-4E47-AB99-019AFCA3C05B}" srcOrd="2" destOrd="0" parTransId="{EFC85D02-F64A-4D25-B00D-DF5E9743778A}" sibTransId="{3B8F921A-9850-435E-BB22-6247607452EC}"/>
    <dgm:cxn modelId="{2A42CE9C-0F34-4A5E-86B2-84100531A368}" type="presOf" srcId="{6674006D-7A1C-4582-A87E-E41DFBD5A044}" destId="{4CFAD494-29CA-4623-81B6-1074BFA1DC8F}" srcOrd="0" destOrd="0" presId="urn:microsoft.com/office/officeart/2005/8/layout/list1"/>
    <dgm:cxn modelId="{0D0CAC55-83CC-4EED-B488-5C0F15571777}" type="presOf" srcId="{DA5A7DD4-BCDA-4E47-AB99-019AFCA3C05B}" destId="{9E320982-5A87-4DD7-8A0C-7C1D3DD1C3DE}" srcOrd="1" destOrd="0" presId="urn:microsoft.com/office/officeart/2005/8/layout/list1"/>
    <dgm:cxn modelId="{481BC956-9A90-426F-9B70-1F0368FF1999}" srcId="{D08B65A2-E569-4A29-957E-759DF71BE64C}" destId="{6674006D-7A1C-4582-A87E-E41DFBD5A044}" srcOrd="1" destOrd="0" parTransId="{7ED30428-91E0-469C-B31B-43D5EBA10CF9}" sibTransId="{978EAB93-57FF-4A1B-AED1-3D60F64C527C}"/>
    <dgm:cxn modelId="{214E03FA-D1C8-406D-BF25-B7F146BC6ECD}" type="presOf" srcId="{C044576E-C264-4567-8F3F-DE766D6EEA0C}" destId="{3C4FE4D7-635C-482C-88A0-9862EFA8211D}" srcOrd="1" destOrd="0" presId="urn:microsoft.com/office/officeart/2005/8/layout/list1"/>
    <dgm:cxn modelId="{3F29B8B7-C1AD-4732-A31B-57B69D2B7EAF}" type="presOf" srcId="{DA5A7DD4-BCDA-4E47-AB99-019AFCA3C05B}" destId="{286A1535-8919-4BA8-B98D-421857F156B3}" srcOrd="0" destOrd="0" presId="urn:microsoft.com/office/officeart/2005/8/layout/list1"/>
    <dgm:cxn modelId="{7AFF0F6C-DBBC-4518-B261-AA6708AD7DB9}" type="presOf" srcId="{6674006D-7A1C-4582-A87E-E41DFBD5A044}" destId="{C9A2D62E-1FFB-42EE-9191-15A3F796D037}" srcOrd="1" destOrd="0" presId="urn:microsoft.com/office/officeart/2005/8/layout/list1"/>
    <dgm:cxn modelId="{50F33334-FA06-4A0F-AE3C-C6AB046D7D11}" type="presParOf" srcId="{07BD0C8A-A36F-494C-8A51-2EFC58C5599D}" destId="{E7C3C395-EEFA-4D16-9A07-34AA75D33CF9}" srcOrd="0" destOrd="0" presId="urn:microsoft.com/office/officeart/2005/8/layout/list1"/>
    <dgm:cxn modelId="{E4BFF1CB-01E4-4757-939C-60BA6F53D169}" type="presParOf" srcId="{E7C3C395-EEFA-4D16-9A07-34AA75D33CF9}" destId="{0DC193EF-99B2-4EA3-A01C-4B3D9F84F95F}" srcOrd="0" destOrd="0" presId="urn:microsoft.com/office/officeart/2005/8/layout/list1"/>
    <dgm:cxn modelId="{735A47E3-0970-468C-BBAE-E89203342DB3}" type="presParOf" srcId="{E7C3C395-EEFA-4D16-9A07-34AA75D33CF9}" destId="{3C4FE4D7-635C-482C-88A0-9862EFA8211D}" srcOrd="1" destOrd="0" presId="urn:microsoft.com/office/officeart/2005/8/layout/list1"/>
    <dgm:cxn modelId="{D3376355-5F02-439F-910B-AB4A7540C97F}" type="presParOf" srcId="{07BD0C8A-A36F-494C-8A51-2EFC58C5599D}" destId="{D057A0D2-B282-4512-A844-92FF7B44F1B3}" srcOrd="1" destOrd="0" presId="urn:microsoft.com/office/officeart/2005/8/layout/list1"/>
    <dgm:cxn modelId="{149A0115-FCF0-4DC7-BF47-EB09598E5DEB}" type="presParOf" srcId="{07BD0C8A-A36F-494C-8A51-2EFC58C5599D}" destId="{5637776B-3049-428D-84B5-FE2F3A03D482}" srcOrd="2" destOrd="0" presId="urn:microsoft.com/office/officeart/2005/8/layout/list1"/>
    <dgm:cxn modelId="{CEC2BCE1-34BF-4CFA-B26C-C5789CF81641}" type="presParOf" srcId="{07BD0C8A-A36F-494C-8A51-2EFC58C5599D}" destId="{210C257F-6B1C-47A5-8BD0-2049AE1C29F7}" srcOrd="3" destOrd="0" presId="urn:microsoft.com/office/officeart/2005/8/layout/list1"/>
    <dgm:cxn modelId="{8BE412C2-AA26-453B-AB56-BA65527B49F0}" type="presParOf" srcId="{07BD0C8A-A36F-494C-8A51-2EFC58C5599D}" destId="{E52B542F-E7EA-4975-840B-67D73F56C873}" srcOrd="4" destOrd="0" presId="urn:microsoft.com/office/officeart/2005/8/layout/list1"/>
    <dgm:cxn modelId="{1E4CFEFC-D467-431D-AF2E-24D2B3CACE16}" type="presParOf" srcId="{E52B542F-E7EA-4975-840B-67D73F56C873}" destId="{4CFAD494-29CA-4623-81B6-1074BFA1DC8F}" srcOrd="0" destOrd="0" presId="urn:microsoft.com/office/officeart/2005/8/layout/list1"/>
    <dgm:cxn modelId="{6E9FF322-99D7-410D-ADE0-99E0FE2BE955}" type="presParOf" srcId="{E52B542F-E7EA-4975-840B-67D73F56C873}" destId="{C9A2D62E-1FFB-42EE-9191-15A3F796D037}" srcOrd="1" destOrd="0" presId="urn:microsoft.com/office/officeart/2005/8/layout/list1"/>
    <dgm:cxn modelId="{9D63BA41-C1EF-4BF7-9909-F73087183CC0}" type="presParOf" srcId="{07BD0C8A-A36F-494C-8A51-2EFC58C5599D}" destId="{7BA6D6EA-5F1F-4064-9550-426D35647F0B}" srcOrd="5" destOrd="0" presId="urn:microsoft.com/office/officeart/2005/8/layout/list1"/>
    <dgm:cxn modelId="{A89FC2B8-1FF2-43FA-82A2-466A60B35ACC}" type="presParOf" srcId="{07BD0C8A-A36F-494C-8A51-2EFC58C5599D}" destId="{26B5C529-2343-4473-95C8-0E4958CE16F9}" srcOrd="6" destOrd="0" presId="urn:microsoft.com/office/officeart/2005/8/layout/list1"/>
    <dgm:cxn modelId="{2B47B1BD-A8A9-45F2-9B5C-D6844C9FF803}" type="presParOf" srcId="{07BD0C8A-A36F-494C-8A51-2EFC58C5599D}" destId="{A8EB197D-78D6-43C3-966B-F7616F71E827}" srcOrd="7" destOrd="0" presId="urn:microsoft.com/office/officeart/2005/8/layout/list1"/>
    <dgm:cxn modelId="{39AD61C9-BF50-451D-A538-955905C7C38D}" type="presParOf" srcId="{07BD0C8A-A36F-494C-8A51-2EFC58C5599D}" destId="{B30CCEAD-C3FF-481C-AA8E-FCF67787CC6C}" srcOrd="8" destOrd="0" presId="urn:microsoft.com/office/officeart/2005/8/layout/list1"/>
    <dgm:cxn modelId="{EC2CBE2E-8F12-4207-B3B3-260DE47F72AF}" type="presParOf" srcId="{B30CCEAD-C3FF-481C-AA8E-FCF67787CC6C}" destId="{286A1535-8919-4BA8-B98D-421857F156B3}" srcOrd="0" destOrd="0" presId="urn:microsoft.com/office/officeart/2005/8/layout/list1"/>
    <dgm:cxn modelId="{1C7281A9-B524-4BEF-B18A-79F72A6E2E0A}" type="presParOf" srcId="{B30CCEAD-C3FF-481C-AA8E-FCF67787CC6C}" destId="{9E320982-5A87-4DD7-8A0C-7C1D3DD1C3DE}" srcOrd="1" destOrd="0" presId="urn:microsoft.com/office/officeart/2005/8/layout/list1"/>
    <dgm:cxn modelId="{22682BCF-4AE7-48E8-AE5D-ABF00E0B789B}" type="presParOf" srcId="{07BD0C8A-A36F-494C-8A51-2EFC58C5599D}" destId="{E6F02429-BA9B-4595-9C9E-41D7B95832F4}" srcOrd="9" destOrd="0" presId="urn:microsoft.com/office/officeart/2005/8/layout/list1"/>
    <dgm:cxn modelId="{6B3EE281-2FD4-4EC7-9A45-38038F875A3D}" type="presParOf" srcId="{07BD0C8A-A36F-494C-8A51-2EFC58C5599D}" destId="{E1C16CA4-5035-461D-822A-34EA10242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776B-3049-428D-84B5-FE2F3A03D482}">
      <dsp:nvSpPr>
        <dsp:cNvPr id="0" name=""/>
        <dsp:cNvSpPr/>
      </dsp:nvSpPr>
      <dsp:spPr>
        <a:xfrm>
          <a:off x="0" y="494555"/>
          <a:ext cx="6604000" cy="1090158"/>
        </a:xfrm>
        <a:prstGeom prst="rect">
          <a:avLst/>
        </a:prstGeom>
        <a:solidFill>
          <a:srgbClr val="3333FF"/>
        </a:solidFill>
        <a:ln w="25400" cap="flat" cmpd="sng" algn="ctr">
          <a:noFill/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FE4D7-635C-482C-88A0-9862EFA8211D}">
      <dsp:nvSpPr>
        <dsp:cNvPr id="0" name=""/>
        <dsp:cNvSpPr/>
      </dsp:nvSpPr>
      <dsp:spPr>
        <a:xfrm>
          <a:off x="368635" y="231397"/>
          <a:ext cx="5472979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kern="12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3 102 804 520,99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17631" y="280393"/>
        <a:ext cx="5374987" cy="905688"/>
      </dsp:txXfrm>
    </dsp:sp>
    <dsp:sp modelId="{26B5C529-2343-4473-95C8-0E4958CE16F9}">
      <dsp:nvSpPr>
        <dsp:cNvPr id="0" name=""/>
        <dsp:cNvSpPr/>
      </dsp:nvSpPr>
      <dsp:spPr>
        <a:xfrm>
          <a:off x="0" y="2304586"/>
          <a:ext cx="6604000" cy="1169737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2D62E-1FFB-42EE-9191-15A3F796D037}">
      <dsp:nvSpPr>
        <dsp:cNvPr id="0" name=""/>
        <dsp:cNvSpPr/>
      </dsp:nvSpPr>
      <dsp:spPr>
        <a:xfrm>
          <a:off x="358326" y="2051046"/>
          <a:ext cx="5493596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3 002 880 460,77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07322" y="2100042"/>
        <a:ext cx="5395604" cy="905688"/>
      </dsp:txXfrm>
    </dsp:sp>
    <dsp:sp modelId="{E1C16CA4-5035-461D-822A-34EA10242293}">
      <dsp:nvSpPr>
        <dsp:cNvPr id="0" name=""/>
        <dsp:cNvSpPr/>
      </dsp:nvSpPr>
      <dsp:spPr>
        <a:xfrm>
          <a:off x="0" y="4089541"/>
          <a:ext cx="6604000" cy="1190223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20982-5A87-4DD7-8A0C-7C1D3DD1C3DE}">
      <dsp:nvSpPr>
        <dsp:cNvPr id="0" name=""/>
        <dsp:cNvSpPr/>
      </dsp:nvSpPr>
      <dsp:spPr>
        <a:xfrm>
          <a:off x="361677" y="3864963"/>
          <a:ext cx="5486893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99 924 060,22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410673" y="3913959"/>
        <a:ext cx="5388901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4EFD0ACD-81B6-4DE0-81D0-EB945EBF8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3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1F7251B0-1896-4959-B751-538E4D20CCF5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7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962FBB-9029-4281-97A6-580045289613}" type="slidenum">
              <a:rPr altLang="ru-RU" sz="1100" smtClean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Исходя из утвержденной функциональной структуры бюджета, за 1 полугодие, бюджет города традиционно сохранил свою социальную направленность. На образование, культуру, здравоохранение, спорт и социальную политику направлено 75,2% всего расходов бюджета, которые составили 2 259 455 049,8 рублей. 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477216-D73E-474A-A527-6921477D856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за 1 полугодие 2017 года составляют безвозмездные перечисления 2 205 035 552,67 рублей  или 73,5%.  Которые в виде субсидий направлены на выполнение муниципальных заданий.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C1C60D-86B4-40A2-B088-CBE6DC37D61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Расходы бюджета города на 2017 год имеют программную структуру, основу которой составляют 15 муниципальных, охватывающих все сферы деятельности муниципального образования. На их реализацию в отчетном периоде 2017 года было направлено 2 918 213 301,93 рубль, что составляет 46,4% к уточненному плану на год. 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F12BF0-1DFF-4247-9A86-B92C5DDE19D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реализацию 15 муниципальных программ в 1 полугодии 2017 года направлено 2 918 213 301,93  рубль. Удельный вес программно-целевых расходов сложился в размере 97,2% к общему объему исполненных расходов. Непрограммные направления расходов бюджета города, сложились  в сумме  84 667 158,84 рублей или 2,8%.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90BDA8-BC10-4523-87FA-F3A79EAFDED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F774CC-E126-47B3-B0F1-1412FAB9B27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C12893-FCB4-42B9-8940-C7068CDE1AA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Основные показатели исполнения бюджета города Нефтеюганска за 1 полугодие 2017 года сложились следующие:</a:t>
            </a:r>
          </a:p>
          <a:p>
            <a:r>
              <a:rPr lang="ru-RU" altLang="ru-RU" smtClean="0"/>
              <a:t>- общий объем доходов, поступивших в бюджет города составил 3 102 804 520,99 рублей, или 52,1% к уточненному годовому плану;</a:t>
            </a:r>
          </a:p>
          <a:p>
            <a:r>
              <a:rPr lang="ru-RU" altLang="ru-RU" smtClean="0"/>
              <a:t>- общий объем расходов бюджета города составил 3 002 880 460,77  рублей или 46,9%  к уточненному плану года;</a:t>
            </a:r>
          </a:p>
          <a:p>
            <a:r>
              <a:rPr lang="ru-RU" altLang="ru-RU" smtClean="0"/>
              <a:t>- профицит бюджета сложился в  сумме 99 924 060,22 рублей. (при уточненном плане дефицита -197 433 666 рублей). </a:t>
            </a:r>
          </a:p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A76A63-067A-48FF-AF17-4AC0A2513BF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Поступления в доход бюджета в отчетном периоде меньше аналогичного периода прошлого года на 281 453 461,23 рубль. </a:t>
            </a:r>
          </a:p>
          <a:p>
            <a:r>
              <a:rPr lang="ru-RU" altLang="ru-RU" smtClean="0"/>
              <a:t>Увеличение поступлений по налогу на доходы физических лиц, в соответствие с периодом прошлого года, связано с ростом поступлений от ряда предприятий.</a:t>
            </a:r>
          </a:p>
          <a:p>
            <a:r>
              <a:rPr lang="ru-RU" altLang="ru-RU" smtClean="0"/>
              <a:t>По налогу на имущество физических лиц срок уплаты 4 квартал 2017 года в соответствие с налоговым кодексом Российской Федерации.  Поступление 1 полугодия 2017 года составляют недоимка прошлых лет и авансовые платежи.</a:t>
            </a:r>
          </a:p>
          <a:p>
            <a:r>
              <a:rPr lang="ru-RU" altLang="ru-RU" smtClean="0"/>
              <a:t>По земельному налогу  планировалось поступление налога в счет погашения недоимки прошлых периодов. </a:t>
            </a:r>
          </a:p>
          <a:p>
            <a:r>
              <a:rPr lang="ru-RU" altLang="ru-RU" smtClean="0"/>
              <a:t>Доходы от оказания платных услуг и компенсации затрат государства составляет в основном возврат дебиторской задолженности прошлых лет, которую невозможно спрогнозировать. </a:t>
            </a:r>
          </a:p>
          <a:p>
            <a:r>
              <a:rPr lang="ru-RU" altLang="ru-RU" smtClean="0"/>
              <a:t>Штрафы, санкции, возмещение ущерб согласно административному законодательству, данные суммы (штрафы, пени, сборы) являются принудительными и  оплачиваются в добровольном порядке  в течение месяца после вынесенных решений.</a:t>
            </a:r>
          </a:p>
          <a:p>
            <a:r>
              <a:rPr lang="ru-RU" altLang="ru-RU" smtClean="0"/>
              <a:t>Прочие неналоговые доходы, к ним отнесены невыясненные поступления, зачисляемые в бюджеты городских округов, которые не планируются. </a:t>
            </a:r>
          </a:p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DD4F38-2E31-4461-A9AD-B284F913069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Удельный вес в общей сумме поступивших доходов в бюджет города составил:</a:t>
            </a:r>
          </a:p>
          <a:p>
            <a:r>
              <a:rPr lang="ru-RU" altLang="ru-RU" u="sng" smtClean="0"/>
              <a:t>безвозмездные поступления </a:t>
            </a:r>
            <a:r>
              <a:rPr lang="ru-RU" altLang="ru-RU" smtClean="0"/>
              <a:t>59,8% или 1 856 736 625,85 рублей, </a:t>
            </a:r>
          </a:p>
          <a:p>
            <a:r>
              <a:rPr lang="ru-RU" altLang="ru-RU" u="sng" smtClean="0"/>
              <a:t>неналоговые доходы</a:t>
            </a:r>
            <a:r>
              <a:rPr lang="ru-RU" altLang="ru-RU" smtClean="0"/>
              <a:t> 6,6% или 205 373 645,73 рублей, </a:t>
            </a:r>
          </a:p>
          <a:p>
            <a:r>
              <a:rPr lang="ru-RU" altLang="ru-RU" u="sng" smtClean="0"/>
              <a:t>налоговые доходы </a:t>
            </a:r>
            <a:r>
              <a:rPr lang="ru-RU" altLang="ru-RU" smtClean="0"/>
              <a:t> 33,6% или 1 040 693 949,41 рублей.</a:t>
            </a:r>
          </a:p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045CD2-BEB9-4AF9-870B-56F4651E764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Наибольший удельный вес в общей сумме налоговых доходов по-прежнему составляет налог на доходы физических лиц (75%), поступления по которому сложились в сумме 780 441 284,94 рубля. Показатели, прогнозируемые в кассовом плане за 1 полугодие, выполнены на 103,5%, к годовым назначениям составили 58,5%. </a:t>
            </a:r>
          </a:p>
          <a:p>
            <a:r>
              <a:rPr lang="ru-RU" altLang="ru-RU" smtClean="0"/>
              <a:t>Акцизы на нефтепродукты, рассчитываемые исходя из протяженности автомобильных дорог местного значения, поступили в сумме 3 269 151,79 рубль, которые составили 37,8% к годовым назначениям, или 75,6%  к кассовому плану за 1 полугодие.</a:t>
            </a:r>
          </a:p>
          <a:p>
            <a:r>
              <a:rPr lang="ru-RU" altLang="ru-RU" smtClean="0"/>
              <a:t>По налогу на совокупный доход, занимающему 19,7% в общей сумме налоговых доходов, поступления составили 205 508 483,68 рубля.  Кассовый план за 1 полугодие выполнен на 67,6%, поступления к годовому плану составили 104,1%.</a:t>
            </a:r>
          </a:p>
          <a:p>
            <a:r>
              <a:rPr lang="ru-RU" altLang="ru-RU" smtClean="0"/>
              <a:t>По налогам на имущество  поступления составили  41 460 149,50 рублей, или  4% в общем объеме налоговых платежей, план за  1 полугодие выполнен на 95,1%,  к годовым назначениям 31% из них:</a:t>
            </a:r>
          </a:p>
          <a:p>
            <a:r>
              <a:rPr lang="ru-RU" altLang="ru-RU" smtClean="0"/>
              <a:t>•налог на имущество физических лиц, доля которого составляет 0,8%, поступил в сумме 8 659 780,97 рублей;</a:t>
            </a:r>
          </a:p>
          <a:p>
            <a:r>
              <a:rPr lang="ru-RU" altLang="ru-RU" smtClean="0"/>
              <a:t>•земельный налог, доля которого составляет 3,2%, поступил в сумме 32 800 368,53 рублей.</a:t>
            </a:r>
          </a:p>
          <a:p>
            <a:r>
              <a:rPr lang="ru-RU" altLang="ru-RU" smtClean="0"/>
              <a:t>Государственная пошлина поступила в сумме  10 014 879,50 рублей, что составляет 94,9% к кассовому плану за 1 полугодие, или 45,9% к годовым назначениям.</a:t>
            </a:r>
          </a:p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C62DA4-52F3-4F65-AFA7-6C0C5801939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Неналоговые доходы исполнены в сумме 205 373 645,73 рублей, 67% к уточненному плану года. Показатели, прогнозируемые в кассовом плане за 1 полугодие 2017 года выполнены на 119,9%. </a:t>
            </a:r>
          </a:p>
          <a:p>
            <a:r>
              <a:rPr lang="ru-RU" altLang="ru-RU" smtClean="0"/>
              <a:t>Основную часть 77,0% неналоговых доходов составляют поступления  от использования имущества находящегося в муниципальной собственности.</a:t>
            </a:r>
          </a:p>
          <a:p>
            <a:r>
              <a:rPr lang="ru-RU" altLang="ru-RU" smtClean="0"/>
              <a:t>Доходы от использования имущества, находящегося в муниципальной собственности выполнены 61,3% к годовому плану,  к 1 полугодию на 113,7%. Увеличение сложилось в результате своевременной оплаты за аренду по договорам, срок оплаты которых до 05 числа месяца следующего за истекшим периодом, поступления задолженности по исполнительным листам. </a:t>
            </a:r>
          </a:p>
          <a:p>
            <a:r>
              <a:rPr lang="ru-RU" altLang="ru-RU" smtClean="0"/>
              <a:t>Платежи при пользовании природными ресурсами выполнены на 193,4% к годовому плану, к кассовому плану 1 полугодия на 266,8%. Увеличение произошло в связи с оплатой задолженности налогоплательщиком за 2013-2014гг. за сбросы загрязняющих веществ в водные объекты.</a:t>
            </a:r>
          </a:p>
          <a:p>
            <a:r>
              <a:rPr lang="ru-RU" altLang="ru-RU" smtClean="0"/>
              <a:t>Доходы от оказания платных услуг и компенсации затрат государства выполнены на 84% к годовому плану, кассовый план 1 полугодия выполнен на 88,2%, в основном за счет возврата дебиторской задолженности прошлых лет, которую невозможно спрогнозировать. </a:t>
            </a:r>
          </a:p>
          <a:p>
            <a:r>
              <a:rPr lang="ru-RU" altLang="ru-RU" smtClean="0"/>
              <a:t>Доходы от продажи материальных и нематериальных активов выполнены 68,7 % к годовому плану, кассовый план  за 1 полугодие выполнен на 106,9%, которые связаны с поступлениями денежных средств по договорам долевого участия  имеющих рассрочку платежа.</a:t>
            </a:r>
          </a:p>
          <a:p>
            <a:r>
              <a:rPr lang="ru-RU" altLang="ru-RU" smtClean="0"/>
              <a:t>Штрафы, санкции, возмещение ущерба выполнены на 107,9% к годовому плану, исполнение за 1 полугодие составило 166,6%. Согласно административному законодательству, данные суммы (штрафы, пени, сборы) являются принудительными и  оплачиваются в добровольном порядке  в течение месяца после вынесенных решений.</a:t>
            </a:r>
          </a:p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E5CBBB-8FA9-4023-9598-2D78EE13AEC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сумму безвозмездных поступлений 1 856 736 925,85 рублей включены безвозмездные поступления из бюджета  автономного округа и прочие безвозмездные поступления.  </a:t>
            </a:r>
          </a:p>
          <a:p>
            <a:r>
              <a:rPr lang="ru-RU" altLang="ru-RU" smtClean="0"/>
              <a:t>Безвозмездные поступления из бюджета автономного округа составили в сумме 1 876 172 268,90 рублей, из них:</a:t>
            </a:r>
          </a:p>
          <a:p>
            <a:r>
              <a:rPr lang="ru-RU" altLang="ru-RU" smtClean="0"/>
              <a:t>дотации 370 818 700,00 рублей,</a:t>
            </a:r>
          </a:p>
          <a:p>
            <a:r>
              <a:rPr lang="ru-RU" altLang="ru-RU" smtClean="0"/>
              <a:t>субвенции 1 407 858 755,81 рублей</a:t>
            </a:r>
          </a:p>
          <a:p>
            <a:r>
              <a:rPr lang="ru-RU" altLang="ru-RU" smtClean="0"/>
              <a:t>субсидии 87 044 195,73 рублей, </a:t>
            </a:r>
          </a:p>
          <a:p>
            <a:r>
              <a:rPr lang="ru-RU" altLang="ru-RU" smtClean="0"/>
              <a:t>иные межбюджетные трансферты 10 450 617,36 рублей.</a:t>
            </a:r>
          </a:p>
          <a:p>
            <a:r>
              <a:rPr lang="ru-RU" altLang="ru-RU" smtClean="0"/>
              <a:t>По прочим безвозмездным поступлениям в бюджеты городских округов отражено поступление по договору целевого пожертвования ООО«РН-Юганскнефтегаз» на сумму 2 600 000 рублей.</a:t>
            </a:r>
          </a:p>
          <a:p>
            <a:r>
              <a:rPr lang="ru-RU" altLang="ru-RU" smtClean="0"/>
              <a:t>Доходы бюджетов городских округов от возврата бюджетными учреждениями остатков субсидий прошлых лет составили 181 016,90 рублей.</a:t>
            </a:r>
          </a:p>
          <a:p>
            <a:r>
              <a:rPr lang="ru-RU" altLang="ru-RU" smtClean="0"/>
              <a:t>В бюджет Ханты - Мансийского автономного округа осуществлен возврат остатков субсидий и субвенций, имеющих целевое назначение  прошлых лет в сумме 22 216 359,95 рублей.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3EBF4D-91E1-45A7-892F-A3BD790D2C6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Общий объем расходов бюджета города, произведенных за 1 полугодие 2017 года, составил 3 002 880 460,77  рублей или 92,2% к уточненному плану 1 полугодия. Исполнение расходной части бюджета за 1 полугодие 2016 года составило 3 071 359 535,22 рублей или 90,7 %  к уточненному плану 1 полугодия. 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798610-F956-44BA-82E8-A2B5C75F4DE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в функциональном разрезе, как в абсолютном, так и в относительном выражении занимают расходы на образование. По итогам 1 полугодия  2017 года они исполнены в сумме                 1 936 149 167,93 рублей, что составляет 64,5 % в общих расходах бюджета.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5526C0-5731-4C46-B928-357CD4E2D67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EBE5-B408-4FEF-8312-CF975CA28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2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770C3-84D8-49B0-AA64-52D88E295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7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C7BE5-6C6B-4C09-9EAF-C2E1474A4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4879DFEA-670B-42A7-9CBE-D8E0BB7D2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4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D39A1EB-CFC1-4F7A-83B3-7053C53B8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6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BF4A9BC-2E40-4E5A-B7ED-EF0236647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8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3B86652-74DD-459F-822A-D13EFD8A8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0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664406D-65D3-495D-B260-A329D7A93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7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E32644F-0561-4652-90FB-E5F3605B5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54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EEC2248-4F79-43B2-BF5F-21D22C4C6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88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7A0FA80-0823-4C25-B468-1E6CC889C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77C1B-034F-47F6-AF26-8FD48DB1B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64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7B3433B-B6DB-42E7-8388-B7560B6B9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97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E234349-6A24-4EBA-8B7E-BD67C9AC9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8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0C8CFF6-0E29-4D6B-BD3E-FD05DEF3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27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4CDA241-7618-4D70-855B-A245F27A3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53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96D9AAB-F8B8-4513-9BF0-36BAA9DD2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45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E8B302B-F031-4541-BC93-68A2A7EA8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41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3B37AFD-1D03-4FAE-8EFD-C8292429C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0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C59645D-7BFC-49CE-A35F-9DF2370C7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30BC-0C5D-4833-8BF1-1D00092BC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9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B471-E71A-4DFE-8218-0F82B13DA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A43E-B462-4267-8ED9-CE13FAB97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DD49-2759-4A68-9E31-781AD96DB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9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B4C4-E59D-4C45-AE05-C1E140CF3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2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B16E-637C-4AAF-A472-BE7262EAE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1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996A-B247-4274-9F17-42330F075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1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40E8BE6-1EB2-48CD-AF5D-8EDF0283E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6" r:id="rId1"/>
    <p:sldLayoutId id="2147486207" r:id="rId2"/>
    <p:sldLayoutId id="2147486208" r:id="rId3"/>
    <p:sldLayoutId id="2147486209" r:id="rId4"/>
    <p:sldLayoutId id="2147486210" r:id="rId5"/>
    <p:sldLayoutId id="2147486211" r:id="rId6"/>
    <p:sldLayoutId id="2147486212" r:id="rId7"/>
    <p:sldLayoutId id="2147486213" r:id="rId8"/>
    <p:sldLayoutId id="2147486214" r:id="rId9"/>
    <p:sldLayoutId id="2147486215" r:id="rId10"/>
    <p:sldLayoutId id="214748621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067C475-CBF6-46CC-9D6D-10AB03C84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7" r:id="rId1"/>
    <p:sldLayoutId id="2147486218" r:id="rId2"/>
    <p:sldLayoutId id="2147486219" r:id="rId3"/>
    <p:sldLayoutId id="2147486220" r:id="rId4"/>
    <p:sldLayoutId id="2147486221" r:id="rId5"/>
    <p:sldLayoutId id="2147486222" r:id="rId6"/>
    <p:sldLayoutId id="2147486223" r:id="rId7"/>
    <p:sldLayoutId id="2147486224" r:id="rId8"/>
    <p:sldLayoutId id="2147486225" r:id="rId9"/>
    <p:sldLayoutId id="2147486226" r:id="rId10"/>
    <p:sldLayoutId id="2147486227" r:id="rId11"/>
    <p:sldLayoutId id="2147486228" r:id="rId12"/>
    <p:sldLayoutId id="2147486229" r:id="rId13"/>
    <p:sldLayoutId id="2147486230" r:id="rId14"/>
    <p:sldLayoutId id="2147486231" r:id="rId15"/>
    <p:sldLayoutId id="2147486232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8.xls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5.jpeg"/><Relationship Id="rId5" Type="http://schemas.openxmlformats.org/officeDocument/2006/relationships/image" Target="../media/image2.jpeg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Excel_Chart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10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jpeg"/><Relationship Id="rId5" Type="http://schemas.openxmlformats.org/officeDocument/2006/relationships/image" Target="../media/image2.jpeg"/><Relationship Id="rId4" Type="http://schemas.openxmlformats.org/officeDocument/2006/relationships/image" Target="../media/image31.jpeg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Excel_Chart7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9471" name="Picture 2" descr="C:\Users\KolesnikovaEV\Desktop\мое\HoyfWr3xcaM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692150"/>
            <a:ext cx="9764712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2388" y="338138"/>
            <a:ext cx="98329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Отчет об исполнении </a:t>
            </a:r>
          </a:p>
          <a:p>
            <a:pPr>
              <a:defRPr/>
            </a:pPr>
            <a:r>
              <a:rPr lang="ru-RU" sz="72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225" y="3429000"/>
            <a:ext cx="98329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города Нефтеюганска </a:t>
            </a:r>
            <a:br>
              <a:rPr lang="ru-RU" sz="72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72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за 1 полугодие 2017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607" y="0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287001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полугодие  2017 года, руб.</a:t>
            </a:r>
            <a:endParaRPr lang="ru-RU" sz="3000" dirty="0"/>
          </a:p>
        </p:txBody>
      </p:sp>
      <p:graphicFrame>
        <p:nvGraphicFramePr>
          <p:cNvPr id="28686" name="Объект 1"/>
          <p:cNvGraphicFramePr>
            <a:graphicFrameLocks/>
          </p:cNvGraphicFramePr>
          <p:nvPr/>
        </p:nvGraphicFramePr>
        <p:xfrm>
          <a:off x="-66675" y="1392238"/>
          <a:ext cx="10010775" cy="279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Диаграмма" r:id="rId7" imgW="9182089" imgH="1666980" progId="Excel.Chart.8">
                  <p:embed/>
                </p:oleObj>
              </mc:Choice>
              <mc:Fallback>
                <p:oleObj name="Диаграмма" r:id="rId7" imgW="9182089" imgH="166698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675" y="1392238"/>
                        <a:ext cx="10010775" cy="279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635500" y="4306888"/>
            <a:ext cx="4572000" cy="249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500" b="1" dirty="0">
                <a:solidFill>
                  <a:schemeClr val="tx1"/>
                </a:solidFill>
              </a:rPr>
              <a:t>-</a:t>
            </a:r>
            <a:r>
              <a:rPr lang="ru-RU" sz="2600" b="1" dirty="0">
                <a:solidFill>
                  <a:schemeClr val="tx1"/>
                </a:solidFill>
              </a:rPr>
              <a:t>Образование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Культура 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Здравоохранение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Социальная политика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29" name="AutoShape 20"/>
          <p:cNvSpPr>
            <a:spLocks/>
          </p:cNvSpPr>
          <p:nvPr/>
        </p:nvSpPr>
        <p:spPr bwMode="auto">
          <a:xfrm rot="10800000">
            <a:off x="4484688" y="4365625"/>
            <a:ext cx="215900" cy="2376488"/>
          </a:xfrm>
          <a:prstGeom prst="rightBrace">
            <a:avLst>
              <a:gd name="adj1" fmla="val 66728"/>
              <a:gd name="adj2" fmla="val 498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-28575" y="5013325"/>
            <a:ext cx="666750" cy="522288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23888" y="4945063"/>
            <a:ext cx="3941762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1"/>
                </a:solidFill>
              </a:rPr>
              <a:t>Социальная сфера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71500" y="5672138"/>
            <a:ext cx="3927475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200" b="1" dirty="0">
                <a:solidFill>
                  <a:schemeClr val="tx1"/>
                </a:solidFill>
              </a:rPr>
              <a:t> 2 259 455 049,8</a:t>
            </a:r>
          </a:p>
        </p:txBody>
      </p:sp>
      <p:pic>
        <p:nvPicPr>
          <p:cNvPr id="28692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4191000"/>
            <a:ext cx="1079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5" descr="Классный форум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4833938"/>
            <a:ext cx="8048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" descr="Модернизация областного здравоохранения. Оренбургские новост…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4991100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5580063"/>
            <a:ext cx="739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6346825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7" name="Group 14"/>
          <p:cNvGrpSpPr>
            <a:grpSpLocks/>
          </p:cNvGrpSpPr>
          <p:nvPr/>
        </p:nvGrpSpPr>
        <p:grpSpPr bwMode="auto">
          <a:xfrm>
            <a:off x="3071813" y="2220913"/>
            <a:ext cx="3740150" cy="1144587"/>
            <a:chOff x="1063" y="1674"/>
            <a:chExt cx="781" cy="173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063" y="1674"/>
              <a:ext cx="781" cy="17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1074" y="1705"/>
              <a:ext cx="7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1200" b="1" dirty="0">
                  <a:solidFill>
                    <a:srgbClr val="0000CC"/>
                  </a:solidFill>
                  <a:latin typeface="Arial" charset="0"/>
                </a:rPr>
                <a:t> </a:t>
              </a:r>
              <a:r>
                <a:rPr lang="ru-RU" sz="3600" b="1" dirty="0">
                  <a:solidFill>
                    <a:srgbClr val="000000"/>
                  </a:solidFill>
                  <a:cs typeface="Times New Roman" pitchFamily="18" charset="0"/>
                </a:rPr>
                <a:t>3 002 880 460,77</a:t>
              </a:r>
              <a:endParaRPr lang="ru-RU" sz="3600" b="1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defRPr/>
              </a:pP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1143" y="311727"/>
            <a:ext cx="9094886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Исполнение расходной части бюджета города за                 1 полугодие 2017 года в разрезе экономических статей, руб.</a:t>
            </a:r>
            <a:endParaRPr lang="ru-RU" sz="3000" dirty="0">
              <a:solidFill>
                <a:srgbClr val="333399"/>
              </a:solidFill>
            </a:endParaRPr>
          </a:p>
        </p:txBody>
      </p:sp>
      <p:graphicFrame>
        <p:nvGraphicFramePr>
          <p:cNvPr id="29709" name="Объект 1"/>
          <p:cNvGraphicFramePr>
            <a:graphicFrameLocks/>
          </p:cNvGraphicFramePr>
          <p:nvPr/>
        </p:nvGraphicFramePr>
        <p:xfrm>
          <a:off x="-2549525" y="1789113"/>
          <a:ext cx="14849475" cy="282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Диаграмма" r:id="rId7" imgW="11601399" imgH="1971810" progId="Excel.Chart.8">
                  <p:embed/>
                </p:oleObj>
              </mc:Choice>
              <mc:Fallback>
                <p:oleObj name="Диаграмма" r:id="rId7" imgW="11601399" imgH="197181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49525" y="1789113"/>
                        <a:ext cx="14849475" cy="282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265907" y="5044281"/>
            <a:ext cx="222250" cy="277813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534988" y="5072063"/>
            <a:ext cx="3952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462 506 780,59 (15,4%)</a:t>
            </a:r>
          </a:p>
        </p:txBody>
      </p:sp>
      <p:sp>
        <p:nvSpPr>
          <p:cNvPr id="29712" name="Text Box 6"/>
          <p:cNvSpPr txBox="1">
            <a:spLocks noChangeArrowheads="1"/>
          </p:cNvSpPr>
          <p:nvPr/>
        </p:nvSpPr>
        <p:spPr bwMode="auto">
          <a:xfrm rot="-5400000">
            <a:off x="265907" y="5704681"/>
            <a:ext cx="222250" cy="277813"/>
          </a:xfrm>
          <a:prstGeom prst="rect">
            <a:avLst/>
          </a:prstGeom>
          <a:solidFill>
            <a:srgbClr val="00FF00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3" name="Text Box 14"/>
          <p:cNvSpPr txBox="1">
            <a:spLocks noChangeArrowheads="1"/>
          </p:cNvSpPr>
          <p:nvPr/>
        </p:nvSpPr>
        <p:spPr bwMode="auto">
          <a:xfrm>
            <a:off x="538163" y="5670550"/>
            <a:ext cx="44862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работ услуг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264 412 084,79 (8,8%)</a:t>
            </a:r>
          </a:p>
        </p:txBody>
      </p:sp>
      <p:sp>
        <p:nvSpPr>
          <p:cNvPr id="29714" name="Text Box 6"/>
          <p:cNvSpPr txBox="1">
            <a:spLocks noChangeArrowheads="1"/>
          </p:cNvSpPr>
          <p:nvPr/>
        </p:nvSpPr>
        <p:spPr bwMode="auto">
          <a:xfrm rot="-5400000">
            <a:off x="265907" y="6082506"/>
            <a:ext cx="222250" cy="277813"/>
          </a:xfrm>
          <a:prstGeom prst="rect">
            <a:avLst/>
          </a:prstGeom>
          <a:solidFill>
            <a:srgbClr val="0000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5" name="Text Box 14"/>
          <p:cNvSpPr txBox="1">
            <a:spLocks noChangeArrowheads="1"/>
          </p:cNvSpPr>
          <p:nvPr/>
        </p:nvSpPr>
        <p:spPr bwMode="auto">
          <a:xfrm>
            <a:off x="534988" y="6065838"/>
            <a:ext cx="53482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перечисления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2 205 035 552,67 (73,5%)</a:t>
            </a:r>
          </a:p>
        </p:txBody>
      </p:sp>
      <p:sp>
        <p:nvSpPr>
          <p:cNvPr id="29716" name="Text Box 6"/>
          <p:cNvSpPr txBox="1">
            <a:spLocks noChangeArrowheads="1"/>
          </p:cNvSpPr>
          <p:nvPr/>
        </p:nvSpPr>
        <p:spPr bwMode="auto">
          <a:xfrm rot="-5400000">
            <a:off x="280194" y="6465094"/>
            <a:ext cx="222250" cy="277812"/>
          </a:xfrm>
          <a:prstGeom prst="rect">
            <a:avLst/>
          </a:prstGeom>
          <a:solidFill>
            <a:srgbClr val="9966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7" name="Text Box 14"/>
          <p:cNvSpPr txBox="1">
            <a:spLocks noChangeArrowheads="1"/>
          </p:cNvSpPr>
          <p:nvPr/>
        </p:nvSpPr>
        <p:spPr bwMode="auto">
          <a:xfrm>
            <a:off x="571500" y="6448425"/>
            <a:ext cx="49704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обеспечение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35 669 913,5 (1,2%)</a:t>
            </a:r>
          </a:p>
        </p:txBody>
      </p:sp>
      <p:sp>
        <p:nvSpPr>
          <p:cNvPr id="29718" name="Text Box 6"/>
          <p:cNvSpPr txBox="1">
            <a:spLocks noChangeArrowheads="1"/>
          </p:cNvSpPr>
          <p:nvPr/>
        </p:nvSpPr>
        <p:spPr bwMode="auto">
          <a:xfrm rot="-5400000">
            <a:off x="5911057" y="5117306"/>
            <a:ext cx="222250" cy="277813"/>
          </a:xfrm>
          <a:prstGeom prst="rect">
            <a:avLst/>
          </a:prstGeom>
          <a:solidFill>
            <a:srgbClr val="D6009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9" name="Text Box 14"/>
          <p:cNvSpPr txBox="1">
            <a:spLocks noChangeArrowheads="1"/>
          </p:cNvSpPr>
          <p:nvPr/>
        </p:nvSpPr>
        <p:spPr bwMode="auto">
          <a:xfrm>
            <a:off x="6184900" y="5072063"/>
            <a:ext cx="38036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Прочие расходы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12 530 572,51 (0,4</a:t>
            </a:r>
            <a:r>
              <a:rPr lang="ru-RU" altLang="ru-RU" sz="19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720" name="Text Box 6"/>
          <p:cNvSpPr txBox="1">
            <a:spLocks noChangeArrowheads="1"/>
          </p:cNvSpPr>
          <p:nvPr/>
        </p:nvSpPr>
        <p:spPr bwMode="auto">
          <a:xfrm rot="-5400000">
            <a:off x="5910263" y="5511800"/>
            <a:ext cx="223837" cy="277813"/>
          </a:xfrm>
          <a:prstGeom prst="rect">
            <a:avLst/>
          </a:prstGeom>
          <a:solidFill>
            <a:srgbClr val="00FF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21" name="Text Box 14"/>
          <p:cNvSpPr txBox="1">
            <a:spLocks noChangeArrowheads="1"/>
          </p:cNvSpPr>
          <p:nvPr/>
        </p:nvSpPr>
        <p:spPr bwMode="auto">
          <a:xfrm>
            <a:off x="6232525" y="5440363"/>
            <a:ext cx="3651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стоимости основных средств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15 882 816,68 (0,5%)</a:t>
            </a:r>
          </a:p>
        </p:txBody>
      </p:sp>
      <p:sp>
        <p:nvSpPr>
          <p:cNvPr id="29722" name="Text Box 6"/>
          <p:cNvSpPr txBox="1">
            <a:spLocks noChangeArrowheads="1"/>
          </p:cNvSpPr>
          <p:nvPr/>
        </p:nvSpPr>
        <p:spPr bwMode="auto">
          <a:xfrm rot="-5400000">
            <a:off x="5911057" y="6158706"/>
            <a:ext cx="222250" cy="277813"/>
          </a:xfrm>
          <a:prstGeom prst="rect">
            <a:avLst/>
          </a:prstGeom>
          <a:solidFill>
            <a:srgbClr val="99003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23" name="Text Box 14"/>
          <p:cNvSpPr txBox="1">
            <a:spLocks noChangeArrowheads="1"/>
          </p:cNvSpPr>
          <p:nvPr/>
        </p:nvSpPr>
        <p:spPr bwMode="auto">
          <a:xfrm>
            <a:off x="6261100" y="6065838"/>
            <a:ext cx="364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стоимости материальных запасов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6 842 740,03 (0,2%)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4306" y="600113"/>
            <a:ext cx="777686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Программная» структура расходов бюджета в 1 полугодии 2017 года,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4138" y="1700213"/>
          <a:ext cx="9756775" cy="4932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2362"/>
                <a:gridCol w="1296128"/>
                <a:gridCol w="1152114"/>
                <a:gridCol w="856171"/>
              </a:tblGrid>
              <a:tr h="195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год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0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и молодёжной политики в городе Нефтеюганске на 2014-2020 годы"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3 256 196 243,00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1 704 417 595,25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 с 2016 по 2020 годы"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115 657 608,00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28 690 334,26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5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"Доступная среда в городе Нефтеюганске на 2014-2020 годы"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1 550 182,00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сферы культуры города Нефтеюганска на 2014-2020 годы"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473 886 649,00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252 304 797,65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4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городе Нефтеюганске на 2014-2020 годы"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488 291 065,00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257 969 178,52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доступным и комфортным жильем жителей города Нефтеюганска в 2014-2020 годах"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282 317 584,09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47 414 494,31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0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комплекса в городе Нефтеюганске в 2014-2020 годах"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555 027 842,00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190 764 163,65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правонарушений в сфере общественного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8 188 850,00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167 809,44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7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 на 2014-2020 годы"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13 936 546,00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6 642 367,08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"Социально - экономическое развитие города Нефтеюганска на 2014-2020 годы"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412 693 020,00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203 444 371,78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5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транспортной системы в городе Нефтеюганске на 2014-2020 годы"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543 229 472,00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155 116 821,00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города Нефтеюганска в 2014-2020 годах"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58 394 700,00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31 907 919,64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6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города Нефтеюганска на 2014-2020 годы"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72 357 686,00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38 360 649,35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экстремизма, гармонизация межэтнических и межкультурных отношений в городе Нефтеюганске на 2014-2020 годы"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705 400,00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332 650,00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5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Нефтеюганске, на 2014-2020 годы"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4 333 200,00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680 150,00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6 286 766 047,09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2 918 213 301,93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57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120 850 500,00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84 667 158,84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6 407 616 547,09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3 002 880 460,77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6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938" y="437356"/>
            <a:ext cx="98139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рамках муниципальных программ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полугодие 2017 года, руб.</a:t>
            </a:r>
            <a:endParaRPr lang="ru-RU" sz="3000" dirty="0"/>
          </a:p>
        </p:txBody>
      </p:sp>
      <p:pic>
        <p:nvPicPr>
          <p:cNvPr id="31757" name="Picture 4" descr="Дефицит госбюджета в ноябре - 167 млн. латов :: Балтийский курс новости и аналити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18494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4938" y="2093913"/>
          <a:ext cx="5051425" cy="4359273"/>
        </p:xfrm>
        <a:graphic>
          <a:graphicData uri="http://schemas.openxmlformats.org/drawingml/2006/table">
            <a:tbl>
              <a:tblPr/>
              <a:tblGrid>
                <a:gridCol w="3089871"/>
                <a:gridCol w="1961554"/>
              </a:tblGrid>
              <a:tr h="277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8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3 002 880 460,77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60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57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2 918 213 301,93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84 667 158,84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781" name="Объект 1"/>
          <p:cNvGraphicFramePr>
            <a:graphicFrameLocks/>
          </p:cNvGraphicFramePr>
          <p:nvPr/>
        </p:nvGraphicFramePr>
        <p:xfrm>
          <a:off x="5191125" y="2133600"/>
          <a:ext cx="5953125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Диаграмма" r:id="rId8" imgW="9763145" imgH="2829060" progId="Excel.Chart.8">
                  <p:embed/>
                </p:oleObj>
              </mc:Choice>
              <mc:Fallback>
                <p:oleObj name="Диаграмма" r:id="rId8" imgW="9763145" imgH="282906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2133600"/>
                        <a:ext cx="5953125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562600" y="5781675"/>
            <a:ext cx="500063" cy="261938"/>
          </a:xfrm>
          <a:prstGeom prst="flowChartProcess">
            <a:avLst/>
          </a:prstGeom>
          <a:gradFill rotWithShape="1">
            <a:gsLst>
              <a:gs pos="15000">
                <a:srgbClr val="FFFF99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089650" y="5646738"/>
            <a:ext cx="3824288" cy="52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на реализацию муниципальных программ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562600" y="6421438"/>
            <a:ext cx="500063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088" y="6410325"/>
            <a:ext cx="3379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</a:t>
            </a:r>
          </a:p>
        </p:txBody>
      </p:sp>
      <p:grpSp>
        <p:nvGrpSpPr>
          <p:cNvPr id="31786" name="Group 7"/>
          <p:cNvGrpSpPr>
            <a:grpSpLocks/>
          </p:cNvGrpSpPr>
          <p:nvPr/>
        </p:nvGrpSpPr>
        <p:grpSpPr bwMode="auto">
          <a:xfrm>
            <a:off x="6346825" y="3068638"/>
            <a:ext cx="3013075" cy="650875"/>
            <a:chOff x="1211" y="2108"/>
            <a:chExt cx="868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237" y="2108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11" y="2152"/>
              <a:ext cx="8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3 002 880 460,77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1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9" y="548680"/>
            <a:ext cx="9447013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Объем муниципального долга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полугодие 2017 года, руб.</a:t>
            </a:r>
            <a:endParaRPr lang="ru-RU" sz="3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33838" y="1773238"/>
          <a:ext cx="5400676" cy="1903414"/>
        </p:xfrm>
        <a:graphic>
          <a:graphicData uri="http://schemas.openxmlformats.org/drawingml/2006/table">
            <a:tbl>
              <a:tblPr/>
              <a:tblGrid>
                <a:gridCol w="2160270"/>
                <a:gridCol w="1656208"/>
                <a:gridCol w="1584198"/>
              </a:tblGrid>
              <a:tr h="2641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36235">
                <a:tc vMerge="1"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начало отчетного периода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конец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362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Предоставление муниципальной гарантии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362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Кредиты кредитных организаций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6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32803" name="Picture 2" descr="http://brusexpo.ru/image/566af4f4c092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3441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807" name="Text Box 14"/>
          <p:cNvSpPr txBox="1">
            <a:spLocks noChangeArrowheads="1"/>
          </p:cNvSpPr>
          <p:nvPr/>
        </p:nvSpPr>
        <p:spPr bwMode="auto">
          <a:xfrm>
            <a:off x="320675" y="5087938"/>
            <a:ext cx="9169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b="1">
                <a:effectLst/>
                <a:latin typeface="Times New Roman" pitchFamily="18" charset="0"/>
                <a:cs typeface="Times New Roman" pitchFamily="18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  <a:r>
              <a:rPr lang="ru-RU" altLang="ru-RU" sz="1800" b="1">
                <a:effectLst/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95" y="567710"/>
            <a:ext cx="970609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КОНТАКТНАЯ ИНФОРМАЦИЯ:</a:t>
            </a:r>
            <a:endParaRPr lang="ru-RU" sz="3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85938" y="3777981"/>
            <a:ext cx="72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786" y="5468287"/>
            <a:ext cx="51863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22552" y="5445224"/>
            <a:ext cx="398383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23-77-74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20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depfin@admugansk.ru</a:t>
            </a:r>
            <a:endParaRPr lang="ru-RU" sz="20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3808" name="Picture 12" descr="Фото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33803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3804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482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61913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90709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500063"/>
            <a:ext cx="9186862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2" name="Picture 2" descr="C:\Users\KolesnikovaEV\Desktop\мое\Любимый город\1EFQ3784_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765175"/>
            <a:ext cx="977741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5680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0492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684338"/>
            <a:ext cx="2063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813" y="354013"/>
            <a:ext cx="9993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характеристики бюджета города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Нефтеюганска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полугодие 2017 года,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74738" y="1543050"/>
            <a:ext cx="577850" cy="661988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5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3394075"/>
            <a:ext cx="2063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 rot="10800000">
            <a:off x="1047750" y="3122613"/>
            <a:ext cx="574675" cy="666750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7" name="Picture 14" descr="http://i.favito.net/2013/09/21/109672/109672_1379741777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4941888"/>
            <a:ext cx="1663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3155975" y="1292224"/>
          <a:ext cx="6604000" cy="537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128"/>
            <a:ext cx="9906000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20750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9559" y="298648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доходов бюджета города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Нефтеюганска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полугодие 2016 – 2017 гг., руб.</a:t>
            </a:r>
            <a:endParaRPr lang="ru-RU" sz="3200" dirty="0"/>
          </a:p>
        </p:txBody>
      </p:sp>
      <p:graphicFrame>
        <p:nvGraphicFramePr>
          <p:cNvPr id="21516" name="Объект 1"/>
          <p:cNvGraphicFramePr>
            <a:graphicFrameLocks noChangeAspect="1"/>
          </p:cNvGraphicFramePr>
          <p:nvPr/>
        </p:nvGraphicFramePr>
        <p:xfrm>
          <a:off x="209550" y="1436688"/>
          <a:ext cx="9586913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Лист" r:id="rId7" imgW="6114999" imgH="1657260" progId="Excel.Sheet.8">
                  <p:embed/>
                </p:oleObj>
              </mc:Choice>
              <mc:Fallback>
                <p:oleObj name="Лист" r:id="rId7" imgW="6114999" imgH="165726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436688"/>
                        <a:ext cx="9586913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350044" y="5364164"/>
            <a:ext cx="173037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0888" y="5364163"/>
            <a:ext cx="27574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 1 полугодие 2016 года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16200000">
            <a:off x="350837" y="5922962"/>
            <a:ext cx="173038" cy="7064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-31750" y="2416176"/>
            <a:ext cx="21097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894 760 475,24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912813" y="2252663"/>
            <a:ext cx="23399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1 040 693 949,41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3079751" y="2339975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224 812 516,18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4028282" y="2296318"/>
            <a:ext cx="2108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205 373 645,73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5975351" y="2338387"/>
            <a:ext cx="24495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2 264 684 990,8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7038181" y="2258220"/>
            <a:ext cx="23399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1 856 736 925,85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538538" y="5349875"/>
          <a:ext cx="6215063" cy="1308102"/>
        </p:xfrm>
        <a:graphic>
          <a:graphicData uri="http://schemas.openxmlformats.org/drawingml/2006/table">
            <a:tbl>
              <a:tblPr/>
              <a:tblGrid>
                <a:gridCol w="1928813"/>
                <a:gridCol w="1571625"/>
                <a:gridCol w="1571625"/>
                <a:gridCol w="1143000"/>
              </a:tblGrid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 2016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 2017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2017/2016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894 760 475,24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1 040 693 949,41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145 933 474,17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224 812 516,18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205 373 645,73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-19 438 870,45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2 264 684 990,8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1 856 736 925,85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-407 948 064,95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65175" y="6008688"/>
            <a:ext cx="27574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1 полугодие 2017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6875"/>
            <a:ext cx="977753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доходов бюджета города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Нефтеюганска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полугодие 2017 года,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15138" y="5603521"/>
            <a:ext cx="2834653" cy="1005619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56856" y="5579864"/>
            <a:ext cx="2880320" cy="1029276"/>
          </a:xfrm>
          <a:prstGeom prst="rect">
            <a:avLst/>
          </a:prstGeom>
          <a:solidFill>
            <a:srgbClr val="99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1468" y="5589240"/>
            <a:ext cx="2903339" cy="1080120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551" name="Text Box 14"/>
          <p:cNvSpPr txBox="1">
            <a:spLocks noChangeArrowheads="1"/>
          </p:cNvSpPr>
          <p:nvPr/>
        </p:nvSpPr>
        <p:spPr bwMode="auto">
          <a:xfrm>
            <a:off x="6805613" y="5605463"/>
            <a:ext cx="29162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НАЛОГОВЫЕ ДОХОДЫ                          1 040 693 949,41(33,6%)</a:t>
            </a:r>
          </a:p>
        </p:txBody>
      </p:sp>
      <p:sp>
        <p:nvSpPr>
          <p:cNvPr id="22552" name="Text Box 14"/>
          <p:cNvSpPr txBox="1">
            <a:spLocks noChangeArrowheads="1"/>
          </p:cNvSpPr>
          <p:nvPr/>
        </p:nvSpPr>
        <p:spPr bwMode="auto">
          <a:xfrm>
            <a:off x="3808413" y="5651500"/>
            <a:ext cx="25542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НЕНАЛОГОВЫЕ ДОХОДЫ                  205 373 645,73(6,6%)</a:t>
            </a:r>
          </a:p>
        </p:txBody>
      </p:sp>
      <p:sp>
        <p:nvSpPr>
          <p:cNvPr id="22553" name="Text Box 14"/>
          <p:cNvSpPr txBox="1">
            <a:spLocks noChangeArrowheads="1"/>
          </p:cNvSpPr>
          <p:nvPr/>
        </p:nvSpPr>
        <p:spPr bwMode="auto">
          <a:xfrm>
            <a:off x="300038" y="5649913"/>
            <a:ext cx="2924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БЕЗВОЗМЕЗДНЫЕ ПОСТУПЛЕНИЯ                   1 856 736 925,85 (59,8%)</a:t>
            </a:r>
          </a:p>
        </p:txBody>
      </p:sp>
      <p:graphicFrame>
        <p:nvGraphicFramePr>
          <p:cNvPr id="22554" name="Объект 1"/>
          <p:cNvGraphicFramePr>
            <a:graphicFrameLocks/>
          </p:cNvGraphicFramePr>
          <p:nvPr/>
        </p:nvGraphicFramePr>
        <p:xfrm>
          <a:off x="0" y="1298575"/>
          <a:ext cx="9885363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Лист" r:id="rId7" imgW="9124821" imgH="1971810" progId="Excel.Sheet.8">
                  <p:embed/>
                </p:oleObj>
              </mc:Choice>
              <mc:Fallback>
                <p:oleObj name="Лист" r:id="rId7" imgW="9124821" imgH="197181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8575"/>
                        <a:ext cx="9885363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55" name="Group 7"/>
          <p:cNvGrpSpPr>
            <a:grpSpLocks/>
          </p:cNvGrpSpPr>
          <p:nvPr/>
        </p:nvGrpSpPr>
        <p:grpSpPr bwMode="auto">
          <a:xfrm>
            <a:off x="2965450" y="2632075"/>
            <a:ext cx="4060825" cy="1076325"/>
            <a:chOff x="1097" y="1781"/>
            <a:chExt cx="840" cy="204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107" y="1803"/>
              <a:ext cx="8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3 102 804 520,99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7819" y="377131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Структура налоговых доходов за 1 полугодие 2017года, руб.</a:t>
            </a:r>
          </a:p>
        </p:txBody>
      </p:sp>
      <p:graphicFrame>
        <p:nvGraphicFramePr>
          <p:cNvPr id="23564" name="Объект 1"/>
          <p:cNvGraphicFramePr>
            <a:graphicFrameLocks/>
          </p:cNvGraphicFramePr>
          <p:nvPr/>
        </p:nvGraphicFramePr>
        <p:xfrm>
          <a:off x="142875" y="1343025"/>
          <a:ext cx="9848850" cy="51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Лист" r:id="rId7" imgW="9172634" imgH="3248100" progId="Excel.Sheet.8">
                  <p:embed/>
                </p:oleObj>
              </mc:Choice>
              <mc:Fallback>
                <p:oleObj name="Лист" r:id="rId7" imgW="9172634" imgH="324810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343025"/>
                        <a:ext cx="9848850" cy="511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5" name="Group 7"/>
          <p:cNvGrpSpPr>
            <a:grpSpLocks/>
          </p:cNvGrpSpPr>
          <p:nvPr/>
        </p:nvGrpSpPr>
        <p:grpSpPr bwMode="auto">
          <a:xfrm>
            <a:off x="3130550" y="3052763"/>
            <a:ext cx="4111625" cy="974725"/>
            <a:chOff x="1067" y="1791"/>
            <a:chExt cx="895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67" y="1821"/>
              <a:ext cx="8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1 040 693 949,41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330080"/>
            <a:ext cx="98393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Структура неналоговых доходов за 1 полугодие 2017 года, руб.</a:t>
            </a:r>
          </a:p>
        </p:txBody>
      </p:sp>
      <p:graphicFrame>
        <p:nvGraphicFramePr>
          <p:cNvPr id="24588" name="Объект 2"/>
          <p:cNvGraphicFramePr>
            <a:graphicFrameLocks/>
          </p:cNvGraphicFramePr>
          <p:nvPr/>
        </p:nvGraphicFramePr>
        <p:xfrm>
          <a:off x="152400" y="1341438"/>
          <a:ext cx="9677400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Лист" r:id="rId7" imgW="9134545" imgH="3657690" progId="Excel.Sheet.8">
                  <p:embed/>
                </p:oleObj>
              </mc:Choice>
              <mc:Fallback>
                <p:oleObj name="Лист" r:id="rId7" imgW="9134545" imgH="365769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41438"/>
                        <a:ext cx="9677400" cy="517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9" name="Group 7"/>
          <p:cNvGrpSpPr>
            <a:grpSpLocks/>
          </p:cNvGrpSpPr>
          <p:nvPr/>
        </p:nvGrpSpPr>
        <p:grpSpPr bwMode="auto">
          <a:xfrm>
            <a:off x="2795588" y="2771775"/>
            <a:ext cx="4392612" cy="1149350"/>
            <a:chOff x="1097" y="1744"/>
            <a:chExt cx="837" cy="204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097" y="1744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117" y="1795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205 373 645,73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" y="-21432"/>
            <a:ext cx="9905604" cy="68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87560" y="392246"/>
            <a:ext cx="1027226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Безвозмездные поступления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1 полугодия 2017 года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руб.</a:t>
            </a:r>
          </a:p>
        </p:txBody>
      </p:sp>
      <p:sp>
        <p:nvSpPr>
          <p:cNvPr id="31" name="Прямоугольник 24"/>
          <p:cNvSpPr>
            <a:spLocks noChangeArrowheads="1"/>
          </p:cNvSpPr>
          <p:nvPr/>
        </p:nvSpPr>
        <p:spPr bwMode="auto">
          <a:xfrm rot="5400000">
            <a:off x="378620" y="3567906"/>
            <a:ext cx="408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>
                <a:latin typeface="Times New Roman" pitchFamily="18" charset="0"/>
              </a:rPr>
              <a:t>1 856 736 925,85</a:t>
            </a:r>
          </a:p>
        </p:txBody>
      </p:sp>
      <p:pic>
        <p:nvPicPr>
          <p:cNvPr id="39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6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624" y="2546514"/>
            <a:ext cx="3103480" cy="179245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sp>
        <p:nvSpPr>
          <p:cNvPr id="40" name="Стрелка вправо 39"/>
          <p:cNvSpPr/>
          <p:nvPr/>
        </p:nvSpPr>
        <p:spPr>
          <a:xfrm>
            <a:off x="2776843" y="1931236"/>
            <a:ext cx="3498544" cy="709528"/>
          </a:xfrm>
          <a:prstGeom prst="rightArrow">
            <a:avLst/>
          </a:prstGeom>
          <a:solidFill>
            <a:srgbClr val="99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2690813" y="980728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Безвозмездные поступления из бюджета  автономного округа</a:t>
            </a:r>
          </a:p>
        </p:txBody>
      </p:sp>
      <p:graphicFrame>
        <p:nvGraphicFramePr>
          <p:cNvPr id="25619" name="Объект 1"/>
          <p:cNvGraphicFramePr>
            <a:graphicFrameLocks/>
          </p:cNvGraphicFramePr>
          <p:nvPr/>
        </p:nvGraphicFramePr>
        <p:xfrm>
          <a:off x="-1241425" y="-171450"/>
          <a:ext cx="3983038" cy="711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Лист" r:id="rId8" imgW="3933946" imgH="3066930" progId="Excel.Sheet.8">
                  <p:embed/>
                </p:oleObj>
              </mc:Choice>
              <mc:Fallback>
                <p:oleObj name="Лист" r:id="rId8" imgW="3933946" imgH="306693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41425" y="-171450"/>
                        <a:ext cx="3983038" cy="711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24"/>
          <p:cNvSpPr>
            <a:spLocks noChangeArrowheads="1"/>
          </p:cNvSpPr>
          <p:nvPr/>
        </p:nvSpPr>
        <p:spPr bwMode="auto">
          <a:xfrm>
            <a:off x="2592388" y="1470025"/>
            <a:ext cx="3668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9900CC"/>
                </a:solidFill>
                <a:latin typeface="Times New Roman" pitchFamily="18" charset="0"/>
              </a:rPr>
              <a:t>1 876 172 268,90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6465888" y="774700"/>
            <a:ext cx="3290887" cy="3563938"/>
          </a:xfrm>
          <a:prstGeom prst="triangle">
            <a:avLst>
              <a:gd name="adj" fmla="val 509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AutoShape 11"/>
          <p:cNvSpPr>
            <a:spLocks noChangeArrowheads="1"/>
          </p:cNvSpPr>
          <p:nvPr/>
        </p:nvSpPr>
        <p:spPr bwMode="auto">
          <a:xfrm>
            <a:off x="8220481" y="1144185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25" name="Text Box 14"/>
          <p:cNvSpPr txBox="1">
            <a:spLocks noChangeArrowheads="1"/>
          </p:cNvSpPr>
          <p:nvPr/>
        </p:nvSpPr>
        <p:spPr bwMode="auto">
          <a:xfrm>
            <a:off x="8147050" y="1598613"/>
            <a:ext cx="17383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Субвенции             </a:t>
            </a:r>
            <a:r>
              <a:rPr lang="ru-RU" altLang="ru-RU" sz="1800" b="1">
                <a:effectLst/>
                <a:latin typeface="Times New Roman" pitchFamily="18" charset="0"/>
              </a:rPr>
              <a:t>1 407 858 788,81</a:t>
            </a: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6509550" y="278074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29" name="Text Box 14"/>
          <p:cNvSpPr txBox="1">
            <a:spLocks noChangeArrowheads="1"/>
          </p:cNvSpPr>
          <p:nvPr/>
        </p:nvSpPr>
        <p:spPr bwMode="auto">
          <a:xfrm>
            <a:off x="6477000" y="3148013"/>
            <a:ext cx="16589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Субсидии              </a:t>
            </a:r>
            <a:r>
              <a:rPr lang="ru-RU" altLang="ru-RU" sz="1900" b="1">
                <a:effectLst/>
                <a:latin typeface="Times New Roman" pitchFamily="18" charset="0"/>
              </a:rPr>
              <a:t>87 044 195,73</a:t>
            </a:r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8185824" y="2766459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33" name="Text Box 14"/>
          <p:cNvSpPr txBox="1">
            <a:spLocks noChangeArrowheads="1"/>
          </p:cNvSpPr>
          <p:nvPr/>
        </p:nvSpPr>
        <p:spPr bwMode="auto">
          <a:xfrm>
            <a:off x="8210550" y="2989263"/>
            <a:ext cx="15843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Иные межбюджетные трансферты          </a:t>
            </a:r>
            <a:r>
              <a:rPr lang="ru-RU" altLang="ru-RU" sz="2000" b="1">
                <a:effectLst/>
                <a:latin typeface="Times New Roman" pitchFamily="18" charset="0"/>
              </a:rPr>
              <a:t>10 450 617,36</a:t>
            </a:r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auto">
          <a:xfrm>
            <a:off x="6519570" y="1156180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37" name="Text Box 14"/>
          <p:cNvSpPr txBox="1">
            <a:spLocks noChangeArrowheads="1"/>
          </p:cNvSpPr>
          <p:nvPr/>
        </p:nvSpPr>
        <p:spPr bwMode="auto">
          <a:xfrm>
            <a:off x="6529388" y="1627188"/>
            <a:ext cx="15636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Дотации           </a:t>
            </a:r>
            <a:r>
              <a:rPr lang="ru-RU" altLang="ru-RU" sz="2000" b="1">
                <a:effectLst/>
                <a:latin typeface="Times New Roman" pitchFamily="18" charset="0"/>
              </a:rPr>
              <a:t>370 818 700</a:t>
            </a:r>
          </a:p>
        </p:txBody>
      </p:sp>
      <p:sp>
        <p:nvSpPr>
          <p:cNvPr id="62" name="TextBox 9"/>
          <p:cNvSpPr txBox="1">
            <a:spLocks noChangeArrowheads="1"/>
          </p:cNvSpPr>
          <p:nvPr/>
        </p:nvSpPr>
        <p:spPr bwMode="auto">
          <a:xfrm>
            <a:off x="2740819" y="4446856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Безвозмездные поступления ООО «РН-Юганскнефтегаз»</a:t>
            </a:r>
          </a:p>
        </p:txBody>
      </p:sp>
      <p:sp>
        <p:nvSpPr>
          <p:cNvPr id="63" name="Стрелка вправо 62"/>
          <p:cNvSpPr/>
          <p:nvPr/>
        </p:nvSpPr>
        <p:spPr>
          <a:xfrm>
            <a:off x="2832407" y="5410463"/>
            <a:ext cx="3498544" cy="709528"/>
          </a:xfrm>
          <a:prstGeom prst="rightArrow">
            <a:avLst/>
          </a:prstGeom>
          <a:solidFill>
            <a:srgbClr val="3399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" name="Прямоугольник 24"/>
          <p:cNvSpPr>
            <a:spLocks noChangeArrowheads="1"/>
          </p:cNvSpPr>
          <p:nvPr/>
        </p:nvSpPr>
        <p:spPr bwMode="auto">
          <a:xfrm>
            <a:off x="2789238" y="4992688"/>
            <a:ext cx="349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339966"/>
                </a:solidFill>
                <a:latin typeface="Times New Roman" pitchFamily="18" charset="0"/>
              </a:rPr>
              <a:t>2 600 000</a:t>
            </a:r>
          </a:p>
        </p:txBody>
      </p:sp>
      <p:pic>
        <p:nvPicPr>
          <p:cNvPr id="25645" name="Picture 5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850" y="4437063"/>
            <a:ext cx="32924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ая фигурная скобка 2"/>
          <p:cNvSpPr/>
          <p:nvPr/>
        </p:nvSpPr>
        <p:spPr>
          <a:xfrm>
            <a:off x="1497013" y="2208213"/>
            <a:ext cx="520700" cy="3705225"/>
          </a:xfrm>
          <a:prstGeom prst="rightBrace">
            <a:avLst>
              <a:gd name="adj1" fmla="val 8333"/>
              <a:gd name="adj2" fmla="val 50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2144688" y="6580098"/>
            <a:ext cx="4275162" cy="227282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2120107" y="6122144"/>
            <a:ext cx="4409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Возврат остатков субсидий и субвенций в бюджет Ханты-Мансийского автономного округа  22 035 343,05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41" y="9376"/>
            <a:ext cx="9905604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98475"/>
            <a:ext cx="98853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расходов бюджета города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Нефтеюганска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полугодие 2016 – 2017 гг., руб.</a:t>
            </a:r>
            <a:endParaRPr lang="ru-RU" sz="3200" dirty="0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1254125" y="5934075"/>
          <a:ext cx="8523289" cy="846137"/>
        </p:xfrm>
        <a:graphic>
          <a:graphicData uri="http://schemas.openxmlformats.org/drawingml/2006/table">
            <a:tbl>
              <a:tblPr/>
              <a:tblGrid>
                <a:gridCol w="1322611"/>
                <a:gridCol w="2376264"/>
                <a:gridCol w="2448183"/>
                <a:gridCol w="2376231"/>
              </a:tblGrid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1 полугодие 2016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1 полугодие 2017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Отклонение 2017/2016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>
                          <a:latin typeface="Times New Roman"/>
                        </a:rPr>
                        <a:t>План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3 384 690 955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3 257 393 266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-127 297 689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Исполнение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3 071 359 535,22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3 002 880 460,77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-68 479 074,45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AutoShape 10"/>
          <p:cNvSpPr>
            <a:spLocks noChangeArrowheads="1"/>
          </p:cNvSpPr>
          <p:nvPr/>
        </p:nvSpPr>
        <p:spPr bwMode="auto">
          <a:xfrm rot="16200000">
            <a:off x="338932" y="6065044"/>
            <a:ext cx="173037" cy="708025"/>
          </a:xfrm>
          <a:prstGeom prst="flowChartProcess">
            <a:avLst/>
          </a:prstGeom>
          <a:solidFill>
            <a:srgbClr val="9A9964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rot="16200000">
            <a:off x="338932" y="6377781"/>
            <a:ext cx="173038" cy="708025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6660" name="Объект 4"/>
          <p:cNvGraphicFramePr>
            <a:graphicFrameLocks noChangeAspect="1"/>
          </p:cNvGraphicFramePr>
          <p:nvPr/>
        </p:nvGraphicFramePr>
        <p:xfrm>
          <a:off x="44450" y="1125538"/>
          <a:ext cx="9429750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Лист" r:id="rId7" imgW="6696055" imgH="485730" progId="Excel.Sheet.8">
                  <p:embed/>
                </p:oleObj>
              </mc:Choice>
              <mc:Fallback>
                <p:oleObj name="Лист" r:id="rId7" imgW="6696055" imgH="485730" progId="Excel.Shee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1125538"/>
                        <a:ext cx="9429750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авая фигурная скобка 45"/>
          <p:cNvSpPr/>
          <p:nvPr/>
        </p:nvSpPr>
        <p:spPr bwMode="auto">
          <a:xfrm rot="5400000">
            <a:off x="2316957" y="3075781"/>
            <a:ext cx="233362" cy="392747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  <p:sp>
        <p:nvSpPr>
          <p:cNvPr id="47" name="Правая фигурная скобка 46"/>
          <p:cNvSpPr/>
          <p:nvPr/>
        </p:nvSpPr>
        <p:spPr bwMode="auto">
          <a:xfrm rot="5400000">
            <a:off x="7013576" y="3059112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  <p:sp>
        <p:nvSpPr>
          <p:cNvPr id="48" name="Прямоугольник 47"/>
          <p:cNvSpPr/>
          <p:nvPr/>
        </p:nvSpPr>
        <p:spPr>
          <a:xfrm>
            <a:off x="927100" y="5241925"/>
            <a:ext cx="29797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1 полугодие 2016 года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41888" y="5241925"/>
            <a:ext cx="4238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1 полугодие 2017 года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-174625" y="1731963"/>
            <a:ext cx="28575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3 384 690 955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2282825" y="2216150"/>
            <a:ext cx="30480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3 071 359 535,22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4397375" y="2744788"/>
            <a:ext cx="30289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3 257 393 266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7061200" y="3127375"/>
            <a:ext cx="2951163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3 002 880 460,77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39688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27660" name="Объект 1"/>
          <p:cNvGraphicFramePr>
            <a:graphicFrameLocks/>
          </p:cNvGraphicFramePr>
          <p:nvPr/>
        </p:nvGraphicFramePr>
        <p:xfrm>
          <a:off x="-808038" y="1330325"/>
          <a:ext cx="13420726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Диаграмма" r:id="rId7" imgW="9791779" imgH="1924020" progId="Excel.Chart.8">
                  <p:embed/>
                </p:oleObj>
              </mc:Choice>
              <mc:Fallback>
                <p:oleObj name="Диаграмма" r:id="rId7" imgW="9791779" imgH="192402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08038" y="1330325"/>
                        <a:ext cx="13420726" cy="360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4993482" y="4898231"/>
            <a:ext cx="222250" cy="277813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303838" y="4889500"/>
            <a:ext cx="3952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  1 936 149 167,93 (64,5%)</a:t>
            </a:r>
          </a:p>
        </p:txBody>
      </p:sp>
      <p:sp>
        <p:nvSpPr>
          <p:cNvPr id="27663" name="Text Box 6"/>
          <p:cNvSpPr txBox="1">
            <a:spLocks noChangeArrowheads="1"/>
          </p:cNvSpPr>
          <p:nvPr/>
        </p:nvSpPr>
        <p:spPr bwMode="auto">
          <a:xfrm rot="-5400000">
            <a:off x="4993482" y="5177631"/>
            <a:ext cx="222250" cy="277813"/>
          </a:xfrm>
          <a:prstGeom prst="rect">
            <a:avLst/>
          </a:prstGeom>
          <a:solidFill>
            <a:srgbClr val="00FF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4" name="Text Box 14"/>
          <p:cNvSpPr txBox="1">
            <a:spLocks noChangeArrowheads="1"/>
          </p:cNvSpPr>
          <p:nvPr/>
        </p:nvSpPr>
        <p:spPr bwMode="auto">
          <a:xfrm>
            <a:off x="5303838" y="5148263"/>
            <a:ext cx="42624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Культура, кинематография 145 330 131,67 (4,8%)</a:t>
            </a:r>
          </a:p>
        </p:txBody>
      </p:sp>
      <p:sp>
        <p:nvSpPr>
          <p:cNvPr id="27665" name="Text Box 6"/>
          <p:cNvSpPr txBox="1">
            <a:spLocks noChangeArrowheads="1"/>
          </p:cNvSpPr>
          <p:nvPr/>
        </p:nvSpPr>
        <p:spPr bwMode="auto">
          <a:xfrm rot="-5400000">
            <a:off x="4985544" y="5493544"/>
            <a:ext cx="222250" cy="277812"/>
          </a:xfrm>
          <a:prstGeom prst="rect">
            <a:avLst/>
          </a:prstGeom>
          <a:solidFill>
            <a:srgbClr val="CC0099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6" name="Text Box 14"/>
          <p:cNvSpPr txBox="1">
            <a:spLocks noChangeArrowheads="1"/>
          </p:cNvSpPr>
          <p:nvPr/>
        </p:nvSpPr>
        <p:spPr bwMode="auto">
          <a:xfrm>
            <a:off x="5316538" y="5499100"/>
            <a:ext cx="3514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Здравоохранение 2 719 435,71 (0,1%)</a:t>
            </a:r>
          </a:p>
        </p:txBody>
      </p:sp>
      <p:sp>
        <p:nvSpPr>
          <p:cNvPr id="27667" name="Text Box 6"/>
          <p:cNvSpPr txBox="1">
            <a:spLocks noChangeArrowheads="1"/>
          </p:cNvSpPr>
          <p:nvPr/>
        </p:nvSpPr>
        <p:spPr bwMode="auto">
          <a:xfrm rot="-5400000">
            <a:off x="4985544" y="5815807"/>
            <a:ext cx="222250" cy="277812"/>
          </a:xfrm>
          <a:prstGeom prst="rect">
            <a:avLst/>
          </a:prstGeom>
          <a:solidFill>
            <a:srgbClr val="FFFF66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8" name="Text Box 14"/>
          <p:cNvSpPr txBox="1">
            <a:spLocks noChangeArrowheads="1"/>
          </p:cNvSpPr>
          <p:nvPr/>
        </p:nvSpPr>
        <p:spPr bwMode="auto">
          <a:xfrm>
            <a:off x="5316538" y="5808663"/>
            <a:ext cx="38560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Социальная политика 64 360 247,76 (2,1%)</a:t>
            </a:r>
          </a:p>
        </p:txBody>
      </p:sp>
      <p:sp>
        <p:nvSpPr>
          <p:cNvPr id="27669" name="Text Box 6"/>
          <p:cNvSpPr txBox="1">
            <a:spLocks noChangeArrowheads="1"/>
          </p:cNvSpPr>
          <p:nvPr/>
        </p:nvSpPr>
        <p:spPr bwMode="auto">
          <a:xfrm rot="-5400000">
            <a:off x="4985544" y="6150769"/>
            <a:ext cx="222250" cy="277812"/>
          </a:xfrm>
          <a:prstGeom prst="rect">
            <a:avLst/>
          </a:prstGeom>
          <a:solidFill>
            <a:srgbClr val="9999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0" name="Text Box 14"/>
          <p:cNvSpPr txBox="1">
            <a:spLocks noChangeArrowheads="1"/>
          </p:cNvSpPr>
          <p:nvPr/>
        </p:nvSpPr>
        <p:spPr bwMode="auto">
          <a:xfrm>
            <a:off x="5316538" y="6153150"/>
            <a:ext cx="4460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Физическая культура и спорт 110 896 066,73 (3,7%)</a:t>
            </a:r>
          </a:p>
        </p:txBody>
      </p:sp>
      <p:sp>
        <p:nvSpPr>
          <p:cNvPr id="27671" name="Text Box 6"/>
          <p:cNvSpPr txBox="1">
            <a:spLocks noChangeArrowheads="1"/>
          </p:cNvSpPr>
          <p:nvPr/>
        </p:nvSpPr>
        <p:spPr bwMode="auto">
          <a:xfrm rot="-5400000">
            <a:off x="4972050" y="6489701"/>
            <a:ext cx="223837" cy="277812"/>
          </a:xfrm>
          <a:prstGeom prst="rect">
            <a:avLst/>
          </a:prstGeom>
          <a:solidFill>
            <a:srgbClr val="CC0000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2" name="Text Box 14"/>
          <p:cNvSpPr txBox="1">
            <a:spLocks noChangeArrowheads="1"/>
          </p:cNvSpPr>
          <p:nvPr/>
        </p:nvSpPr>
        <p:spPr bwMode="auto">
          <a:xfrm>
            <a:off x="398463" y="5316538"/>
            <a:ext cx="4505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18 640 251(0,6%)</a:t>
            </a:r>
          </a:p>
        </p:txBody>
      </p:sp>
      <p:sp>
        <p:nvSpPr>
          <p:cNvPr id="27673" name="Text Box 6"/>
          <p:cNvSpPr txBox="1">
            <a:spLocks noChangeArrowheads="1"/>
          </p:cNvSpPr>
          <p:nvPr/>
        </p:nvSpPr>
        <p:spPr bwMode="auto">
          <a:xfrm rot="-5400000">
            <a:off x="73819" y="4906169"/>
            <a:ext cx="222250" cy="277812"/>
          </a:xfrm>
          <a:prstGeom prst="rect">
            <a:avLst/>
          </a:prstGeom>
          <a:solidFill>
            <a:srgbClr val="0066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4" name="Text Box 14"/>
          <p:cNvSpPr txBox="1">
            <a:spLocks noChangeArrowheads="1"/>
          </p:cNvSpPr>
          <p:nvPr/>
        </p:nvSpPr>
        <p:spPr bwMode="auto">
          <a:xfrm>
            <a:off x="301625" y="4922838"/>
            <a:ext cx="47355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Общегосударственные расходы 320 622 391,04(10,7%)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1600" y="313988"/>
            <a:ext cx="967581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расходов бюджета города в функциональном разрезе за 1 полугодие 2017 года, руб.</a:t>
            </a:r>
            <a:endParaRPr lang="ru-RU" sz="3000" dirty="0"/>
          </a:p>
        </p:txBody>
      </p:sp>
      <p:sp>
        <p:nvSpPr>
          <p:cNvPr id="27676" name="Text Box 6"/>
          <p:cNvSpPr txBox="1">
            <a:spLocks noChangeArrowheads="1"/>
          </p:cNvSpPr>
          <p:nvPr/>
        </p:nvSpPr>
        <p:spPr bwMode="auto">
          <a:xfrm rot="-5400000">
            <a:off x="102394" y="5884069"/>
            <a:ext cx="222250" cy="277812"/>
          </a:xfrm>
          <a:prstGeom prst="rect">
            <a:avLst/>
          </a:prstGeom>
          <a:solidFill>
            <a:srgbClr val="FF00FF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7" name="Text Box 14"/>
          <p:cNvSpPr txBox="1">
            <a:spLocks noChangeArrowheads="1"/>
          </p:cNvSpPr>
          <p:nvPr/>
        </p:nvSpPr>
        <p:spPr bwMode="auto">
          <a:xfrm>
            <a:off x="379413" y="5911850"/>
            <a:ext cx="4716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экономика 198 096 052,38 (6,6%)</a:t>
            </a:r>
          </a:p>
        </p:txBody>
      </p:sp>
      <p:sp>
        <p:nvSpPr>
          <p:cNvPr id="27678" name="Text Box 6"/>
          <p:cNvSpPr txBox="1">
            <a:spLocks noChangeArrowheads="1"/>
          </p:cNvSpPr>
          <p:nvPr/>
        </p:nvSpPr>
        <p:spPr bwMode="auto">
          <a:xfrm rot="-5400000">
            <a:off x="102394" y="6268244"/>
            <a:ext cx="222250" cy="277812"/>
          </a:xfrm>
          <a:prstGeom prst="rect">
            <a:avLst/>
          </a:prstGeom>
          <a:solidFill>
            <a:srgbClr val="6600CC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9" name="Text Box 6"/>
          <p:cNvSpPr txBox="1">
            <a:spLocks noChangeArrowheads="1"/>
          </p:cNvSpPr>
          <p:nvPr/>
        </p:nvSpPr>
        <p:spPr bwMode="auto">
          <a:xfrm rot="-5400000">
            <a:off x="92075" y="5295901"/>
            <a:ext cx="223837" cy="277812"/>
          </a:xfrm>
          <a:prstGeom prst="rect">
            <a:avLst/>
          </a:prstGeom>
          <a:solidFill>
            <a:srgbClr val="660033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80" name="Text Box 14"/>
          <p:cNvSpPr txBox="1">
            <a:spLocks noChangeArrowheads="1"/>
          </p:cNvSpPr>
          <p:nvPr/>
        </p:nvSpPr>
        <p:spPr bwMode="auto">
          <a:xfrm>
            <a:off x="5243513" y="6497638"/>
            <a:ext cx="46053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 массовой информации 17 410 328,40 (0,6%)</a:t>
            </a:r>
          </a:p>
        </p:txBody>
      </p:sp>
      <p:sp>
        <p:nvSpPr>
          <p:cNvPr id="27681" name="Text Box 14"/>
          <p:cNvSpPr txBox="1">
            <a:spLocks noChangeArrowheads="1"/>
          </p:cNvSpPr>
          <p:nvPr/>
        </p:nvSpPr>
        <p:spPr bwMode="auto">
          <a:xfrm>
            <a:off x="398463" y="6243638"/>
            <a:ext cx="4505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      188 656 388,15 (6,3%)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59867</TotalTime>
  <Words>2418</Words>
  <Application>Microsoft Office PowerPoint</Application>
  <PresentationFormat>Лист A4 (210x297 мм)</PresentationFormat>
  <Paragraphs>293</Paragraphs>
  <Slides>16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Arial Unicode MS</vt:lpstr>
      <vt:lpstr>Book Antiqua</vt:lpstr>
      <vt:lpstr>2_Оформление по умолчанию</vt:lpstr>
      <vt:lpstr>3_Оформление по умолчанию</vt:lpstr>
      <vt:lpstr>Microsoft Excel 97-2003 Worksheet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2487</cp:revision>
  <cp:lastPrinted>2016-03-29T06:19:00Z</cp:lastPrinted>
  <dcterms:created xsi:type="dcterms:W3CDTF">2005-01-13T08:13:18Z</dcterms:created>
  <dcterms:modified xsi:type="dcterms:W3CDTF">2017-08-04T06:14:59Z</dcterms:modified>
</cp:coreProperties>
</file>