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5" r:id="rId7"/>
    <p:sldId id="291" r:id="rId8"/>
    <p:sldId id="263" r:id="rId9"/>
    <p:sldId id="292" r:id="rId10"/>
    <p:sldId id="267" r:id="rId11"/>
    <p:sldId id="266" r:id="rId12"/>
    <p:sldId id="268" r:id="rId13"/>
    <p:sldId id="269" r:id="rId14"/>
    <p:sldId id="261" r:id="rId15"/>
    <p:sldId id="282" r:id="rId16"/>
    <p:sldId id="262" r:id="rId17"/>
    <p:sldId id="277" r:id="rId18"/>
    <p:sldId id="273" r:id="rId19"/>
    <p:sldId id="293" r:id="rId20"/>
    <p:sldId id="280" r:id="rId21"/>
    <p:sldId id="294" r:id="rId22"/>
    <p:sldId id="295" r:id="rId23"/>
    <p:sldId id="296" r:id="rId24"/>
    <p:sldId id="297" r:id="rId25"/>
    <p:sldId id="299" r:id="rId26"/>
    <p:sldId id="298" r:id="rId27"/>
    <p:sldId id="300" r:id="rId28"/>
    <p:sldId id="301" r:id="rId29"/>
    <p:sldId id="290" r:id="rId30"/>
    <p:sldId id="289" r:id="rId31"/>
    <p:sldId id="279" r:id="rId32"/>
    <p:sldId id="286" r:id="rId33"/>
    <p:sldId id="285" r:id="rId34"/>
    <p:sldId id="283" r:id="rId35"/>
    <p:sldId id="284" r:id="rId36"/>
    <p:sldId id="287" r:id="rId37"/>
    <p:sldId id="302" r:id="rId38"/>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6600"/>
    <a:srgbClr val="000099"/>
    <a:srgbClr val="800000"/>
    <a:srgbClr val="FF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01" d="100"/>
          <a:sy n="101" d="100"/>
        </p:scale>
        <p:origin x="-264" y="-90"/>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CF44FF34-D5F9-4DF2-BF84-6EF0803A3CDC}" type="datetimeFigureOut">
              <a:rPr lang="ru-RU" smtClean="0"/>
              <a:pPr/>
              <a:t>21.06.2017</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3F3B35D2-0ECF-45A8-96F9-3A7D0786E04C}" type="slidenum">
              <a:rPr lang="ru-RU" smtClean="0"/>
              <a:pPr/>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CF44FF34-D5F9-4DF2-BF84-6EF0803A3CDC}" type="datetimeFigureOut">
              <a:rPr lang="ru-RU" smtClean="0"/>
              <a:pPr/>
              <a:t>21.06.2017</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3F3B35D2-0ECF-45A8-96F9-3A7D0786E04C}"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CF44FF34-D5F9-4DF2-BF84-6EF0803A3CDC}" type="datetimeFigureOut">
              <a:rPr lang="ru-RU" smtClean="0"/>
              <a:pPr/>
              <a:t>21.06.2017</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3F3B35D2-0ECF-45A8-96F9-3A7D0786E04C}" type="slidenum">
              <a:rPr lang="ru-RU" smtClean="0"/>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CF44FF34-D5F9-4DF2-BF84-6EF0803A3CDC}" type="datetimeFigureOut">
              <a:rPr lang="ru-RU" smtClean="0"/>
              <a:pPr/>
              <a:t>21.06.2017</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3F3B35D2-0ECF-45A8-96F9-3A7D0786E04C}" type="slidenum">
              <a:rPr lang="ru-RU" smtClean="0"/>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CF44FF34-D5F9-4DF2-BF84-6EF0803A3CDC}" type="datetimeFigureOut">
              <a:rPr lang="ru-RU" smtClean="0"/>
              <a:pPr/>
              <a:t>21.06.2017</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3F3B35D2-0ECF-45A8-96F9-3A7D0786E04C}" type="slidenum">
              <a:rPr lang="ru-RU" smtClean="0"/>
              <a:pPr/>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CF44FF34-D5F9-4DF2-BF84-6EF0803A3CDC}" type="datetimeFigureOut">
              <a:rPr lang="ru-RU" smtClean="0"/>
              <a:pPr/>
              <a:t>21.06.2017</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3F3B35D2-0ECF-45A8-96F9-3A7D0786E04C}" type="slidenum">
              <a:rPr lang="ru-RU" smtClean="0"/>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CF44FF34-D5F9-4DF2-BF84-6EF0803A3CDC}" type="datetimeFigureOut">
              <a:rPr lang="ru-RU" smtClean="0"/>
              <a:pPr/>
              <a:t>21.06.2017</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3F3B35D2-0ECF-45A8-96F9-3A7D0786E04C}" type="slidenum">
              <a:rPr lang="ru-RU" smtClean="0"/>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CF44FF34-D5F9-4DF2-BF84-6EF0803A3CDC}" type="datetimeFigureOut">
              <a:rPr lang="ru-RU" smtClean="0"/>
              <a:pPr/>
              <a:t>21.06.2017</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3F3B35D2-0ECF-45A8-96F9-3A7D0786E04C}" type="slidenum">
              <a:rPr lang="ru-RU" smtClean="0"/>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CF44FF34-D5F9-4DF2-BF84-6EF0803A3CDC}" type="datetimeFigureOut">
              <a:rPr lang="ru-RU" smtClean="0"/>
              <a:pPr/>
              <a:t>21.06.2017</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3F3B35D2-0ECF-45A8-96F9-3A7D0786E04C}"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CF44FF34-D5F9-4DF2-BF84-6EF0803A3CDC}" type="datetimeFigureOut">
              <a:rPr lang="ru-RU" smtClean="0"/>
              <a:pPr/>
              <a:t>21.06.2017</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3F3B35D2-0ECF-45A8-96F9-3A7D0786E04C}" type="slidenum">
              <a:rPr lang="ru-RU" smtClean="0"/>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CF44FF34-D5F9-4DF2-BF84-6EF0803A3CDC}" type="datetimeFigureOut">
              <a:rPr lang="ru-RU" smtClean="0"/>
              <a:pPr/>
              <a:t>21.06.2017</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3F3B35D2-0ECF-45A8-96F9-3A7D0786E04C}" type="slidenum">
              <a:rPr lang="ru-RU" smtClean="0"/>
              <a:pPr/>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F44FF34-D5F9-4DF2-BF84-6EF0803A3CDC}" type="datetimeFigureOut">
              <a:rPr lang="ru-RU" smtClean="0"/>
              <a:pPr/>
              <a:t>21.06.2017</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F3B35D2-0ECF-45A8-96F9-3A7D0786E04C}" type="slidenum">
              <a:rPr lang="ru-RU" smtClean="0"/>
              <a:pPr/>
              <a:t>‹#›</a:t>
            </a:fld>
            <a:endParaRPr lang="ru-RU"/>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6.jpeg"/><Relationship Id="rId2"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jpe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19.jpeg"/></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20.jpeg"/></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jpeg"/><Relationship Id="rId1" Type="http://schemas.openxmlformats.org/officeDocument/2006/relationships/slideLayout" Target="../slideLayouts/slideLayout2.xml"/><Relationship Id="rId5" Type="http://schemas.openxmlformats.org/officeDocument/2006/relationships/image" Target="../media/image22.jpeg"/><Relationship Id="rId4" Type="http://schemas.openxmlformats.org/officeDocument/2006/relationships/image" Target="../media/image21.jpeg"/></Relationships>
</file>

<file path=ppt/slides/_rels/slide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jpeg"/><Relationship Id="rId1" Type="http://schemas.openxmlformats.org/officeDocument/2006/relationships/slideLayout" Target="../slideLayouts/slideLayout2.xml"/><Relationship Id="rId5" Type="http://schemas.openxmlformats.org/officeDocument/2006/relationships/image" Target="../media/image24.jpeg"/><Relationship Id="rId4" Type="http://schemas.openxmlformats.org/officeDocument/2006/relationships/image" Target="../media/image23.jpeg"/></Relationships>
</file>

<file path=ppt/slides/_rels/slide1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jpeg"/><Relationship Id="rId1" Type="http://schemas.openxmlformats.org/officeDocument/2006/relationships/slideLayout" Target="../slideLayouts/slideLayout2.xml"/><Relationship Id="rId5" Type="http://schemas.openxmlformats.org/officeDocument/2006/relationships/image" Target="../media/image26.jpeg"/><Relationship Id="rId4" Type="http://schemas.openxmlformats.org/officeDocument/2006/relationships/image" Target="../media/image25.jpeg"/></Relationships>
</file>

<file path=ppt/slides/_rels/slide1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27.jpeg"/></Relationships>
</file>

<file path=ppt/slides/_rels/slide1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28.jpeg"/></Relationships>
</file>

<file path=ppt/slides/_rels/slide1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29.jpeg"/></Relationships>
</file>

<file path=ppt/slides/_rels/slide1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jpeg"/><Relationship Id="rId1" Type="http://schemas.openxmlformats.org/officeDocument/2006/relationships/slideLayout" Target="../slideLayouts/slideLayout2.xml"/><Relationship Id="rId5" Type="http://schemas.openxmlformats.org/officeDocument/2006/relationships/image" Target="../media/image31.jpeg"/><Relationship Id="rId4" Type="http://schemas.openxmlformats.org/officeDocument/2006/relationships/image" Target="../media/image30.jpeg"/></Relationships>
</file>

<file path=ppt/slides/_rels/slide19.xml.rels><?xml version="1.0" encoding="UTF-8" standalone="yes"?>
<Relationships xmlns="http://schemas.openxmlformats.org/package/2006/relationships"><Relationship Id="rId8" Type="http://schemas.openxmlformats.org/officeDocument/2006/relationships/image" Target="../media/image36.jpeg"/><Relationship Id="rId3" Type="http://schemas.openxmlformats.org/officeDocument/2006/relationships/image" Target="../media/image7.png"/><Relationship Id="rId7" Type="http://schemas.openxmlformats.org/officeDocument/2006/relationships/image" Target="../media/image35.jpeg"/><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image" Target="../media/image34.jpeg"/><Relationship Id="rId5" Type="http://schemas.openxmlformats.org/officeDocument/2006/relationships/image" Target="../media/image33.jpeg"/><Relationship Id="rId4" Type="http://schemas.openxmlformats.org/officeDocument/2006/relationships/image" Target="../media/image32.jpeg"/></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jpeg"/><Relationship Id="rId1" Type="http://schemas.openxmlformats.org/officeDocument/2006/relationships/slideLayout" Target="../slideLayouts/slideLayout2.xml"/><Relationship Id="rId5" Type="http://schemas.openxmlformats.org/officeDocument/2006/relationships/image" Target="../media/image8.jpeg"/><Relationship Id="rId4" Type="http://schemas.openxmlformats.org/officeDocument/2006/relationships/image" Target="../media/image4.jpeg"/></Relationships>
</file>

<file path=ppt/slides/_rels/slide2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jpeg"/><Relationship Id="rId1" Type="http://schemas.openxmlformats.org/officeDocument/2006/relationships/slideLayout" Target="../slideLayouts/slideLayout2.xml"/><Relationship Id="rId5" Type="http://schemas.openxmlformats.org/officeDocument/2006/relationships/image" Target="../media/image38.jpeg"/><Relationship Id="rId4" Type="http://schemas.openxmlformats.org/officeDocument/2006/relationships/image" Target="../media/image37.jpeg"/></Relationships>
</file>

<file path=ppt/slides/_rels/slide2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image" Target="../media/image41.jpeg"/><Relationship Id="rId5" Type="http://schemas.openxmlformats.org/officeDocument/2006/relationships/image" Target="../media/image40.jpeg"/><Relationship Id="rId4" Type="http://schemas.openxmlformats.org/officeDocument/2006/relationships/image" Target="../media/image39.jpeg"/></Relationships>
</file>

<file path=ppt/slides/_rels/slide2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42.jpeg"/></Relationships>
</file>

<file path=ppt/slides/_rels/slide23.xml.rels><?xml version="1.0" encoding="UTF-8" standalone="yes"?>
<Relationships xmlns="http://schemas.openxmlformats.org/package/2006/relationships"><Relationship Id="rId3" Type="http://schemas.openxmlformats.org/officeDocument/2006/relationships/image" Target="../media/image7.png"/><Relationship Id="rId7" Type="http://schemas.openxmlformats.org/officeDocument/2006/relationships/image" Target="../media/image46.jpeg"/><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image" Target="../media/image45.jpeg"/><Relationship Id="rId5" Type="http://schemas.openxmlformats.org/officeDocument/2006/relationships/image" Target="../media/image44.jpeg"/><Relationship Id="rId4" Type="http://schemas.openxmlformats.org/officeDocument/2006/relationships/image" Target="../media/image43.jpeg"/></Relationships>
</file>

<file path=ppt/slides/_rels/slide2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47.jpeg"/></Relationships>
</file>

<file path=ppt/slides/_rels/slide2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jpeg"/><Relationship Id="rId1" Type="http://schemas.openxmlformats.org/officeDocument/2006/relationships/slideLayout" Target="../slideLayouts/slideLayout2.xml"/><Relationship Id="rId5" Type="http://schemas.openxmlformats.org/officeDocument/2006/relationships/image" Target="../media/image49.jpeg"/><Relationship Id="rId4" Type="http://schemas.openxmlformats.org/officeDocument/2006/relationships/image" Target="../media/image48.jpeg"/></Relationships>
</file>

<file path=ppt/slides/_rels/slide2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jpeg"/><Relationship Id="rId1" Type="http://schemas.openxmlformats.org/officeDocument/2006/relationships/slideLayout" Target="../slideLayouts/slideLayout2.xml"/><Relationship Id="rId5" Type="http://schemas.openxmlformats.org/officeDocument/2006/relationships/image" Target="../media/image51.jpeg"/><Relationship Id="rId4" Type="http://schemas.openxmlformats.org/officeDocument/2006/relationships/image" Target="../media/image50.jpeg"/></Relationships>
</file>

<file path=ppt/slides/_rels/slide2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image" Target="../media/image54.jpeg"/><Relationship Id="rId5" Type="http://schemas.openxmlformats.org/officeDocument/2006/relationships/image" Target="../media/image53.jpeg"/><Relationship Id="rId4" Type="http://schemas.openxmlformats.org/officeDocument/2006/relationships/image" Target="../media/image52.jpeg"/></Relationships>
</file>

<file path=ppt/slides/_rels/slide2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image" Target="../media/image57.jpeg"/><Relationship Id="rId5" Type="http://schemas.openxmlformats.org/officeDocument/2006/relationships/image" Target="../media/image56.jpeg"/><Relationship Id="rId4" Type="http://schemas.openxmlformats.org/officeDocument/2006/relationships/image" Target="../media/image55.jpeg"/></Relationships>
</file>

<file path=ppt/slides/_rels/slide29.xml.rels><?xml version="1.0" encoding="UTF-8" standalone="yes"?>
<Relationships xmlns="http://schemas.openxmlformats.org/package/2006/relationships"><Relationship Id="rId3" Type="http://schemas.openxmlformats.org/officeDocument/2006/relationships/image" Target="../media/image58.jpe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9.jpeg"/></Relationships>
</file>

<file path=ppt/slides/_rels/slide30.xml.rels><?xml version="1.0" encoding="UTF-8" standalone="yes"?>
<Relationships xmlns="http://schemas.openxmlformats.org/package/2006/relationships"><Relationship Id="rId3" Type="http://schemas.openxmlformats.org/officeDocument/2006/relationships/image" Target="../media/image59.jpeg"/><Relationship Id="rId2" Type="http://schemas.openxmlformats.org/officeDocument/2006/relationships/image" Target="../media/image7.png"/><Relationship Id="rId1" Type="http://schemas.openxmlformats.org/officeDocument/2006/relationships/slideLayout" Target="../slideLayouts/slideLayout2.xml"/><Relationship Id="rId5" Type="http://schemas.openxmlformats.org/officeDocument/2006/relationships/image" Target="../media/image61.tiff"/><Relationship Id="rId4" Type="http://schemas.openxmlformats.org/officeDocument/2006/relationships/image" Target="../media/image60.jpeg"/></Relationships>
</file>

<file path=ppt/slides/_rels/slide3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image" Target="../media/image63.jpeg"/><Relationship Id="rId5" Type="http://schemas.openxmlformats.org/officeDocument/2006/relationships/image" Target="../media/image62.jpeg"/><Relationship Id="rId4" Type="http://schemas.openxmlformats.org/officeDocument/2006/relationships/image" Target="../media/image3.png"/></Relationships>
</file>

<file path=ppt/slides/_rels/slide3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jpeg"/><Relationship Id="rId1" Type="http://schemas.openxmlformats.org/officeDocument/2006/relationships/slideLayout" Target="../slideLayouts/slideLayout2.xml"/><Relationship Id="rId5" Type="http://schemas.openxmlformats.org/officeDocument/2006/relationships/image" Target="../media/image65.jpeg"/><Relationship Id="rId4" Type="http://schemas.openxmlformats.org/officeDocument/2006/relationships/image" Target="../media/image64.jpeg"/></Relationships>
</file>

<file path=ppt/slides/_rels/slide3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66.jpeg"/></Relationships>
</file>

<file path=ppt/slides/_rels/slide34.xml.rels><?xml version="1.0" encoding="UTF-8" standalone="yes"?>
<Relationships xmlns="http://schemas.openxmlformats.org/package/2006/relationships"><Relationship Id="rId3" Type="http://schemas.openxmlformats.org/officeDocument/2006/relationships/image" Target="../media/image67.jpeg"/><Relationship Id="rId7" Type="http://schemas.openxmlformats.org/officeDocument/2006/relationships/image" Target="../media/image7.png"/><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image" Target="../media/image70.jpeg"/><Relationship Id="rId5" Type="http://schemas.openxmlformats.org/officeDocument/2006/relationships/image" Target="../media/image69.jpeg"/><Relationship Id="rId4" Type="http://schemas.openxmlformats.org/officeDocument/2006/relationships/image" Target="../media/image68.jpeg"/></Relationships>
</file>

<file path=ppt/slides/_rels/slide35.xml.rels><?xml version="1.0" encoding="UTF-8" standalone="yes"?>
<Relationships xmlns="http://schemas.openxmlformats.org/package/2006/relationships"><Relationship Id="rId8" Type="http://schemas.openxmlformats.org/officeDocument/2006/relationships/image" Target="../media/image75.jpeg"/><Relationship Id="rId3" Type="http://schemas.openxmlformats.org/officeDocument/2006/relationships/image" Target="../media/image7.png"/><Relationship Id="rId7" Type="http://schemas.openxmlformats.org/officeDocument/2006/relationships/image" Target="../media/image74.jpeg"/><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image" Target="../media/image73.jpeg"/><Relationship Id="rId5" Type="http://schemas.openxmlformats.org/officeDocument/2006/relationships/image" Target="../media/image72.jpeg"/><Relationship Id="rId10" Type="http://schemas.openxmlformats.org/officeDocument/2006/relationships/image" Target="../media/image77.jpeg"/><Relationship Id="rId4" Type="http://schemas.openxmlformats.org/officeDocument/2006/relationships/image" Target="../media/image71.jpeg"/><Relationship Id="rId9" Type="http://schemas.openxmlformats.org/officeDocument/2006/relationships/image" Target="../media/image76.jpeg"/></Relationships>
</file>

<file path=ppt/slides/_rels/slide36.xml.rels><?xml version="1.0" encoding="UTF-8" standalone="yes"?>
<Relationships xmlns="http://schemas.openxmlformats.org/package/2006/relationships"><Relationship Id="rId8" Type="http://schemas.openxmlformats.org/officeDocument/2006/relationships/image" Target="../media/image83.jpeg"/><Relationship Id="rId13" Type="http://schemas.openxmlformats.org/officeDocument/2006/relationships/image" Target="../media/image52.jpeg"/><Relationship Id="rId3" Type="http://schemas.openxmlformats.org/officeDocument/2006/relationships/image" Target="../media/image78.jpeg"/><Relationship Id="rId7" Type="http://schemas.openxmlformats.org/officeDocument/2006/relationships/image" Target="../media/image82.jpeg"/><Relationship Id="rId12" Type="http://schemas.openxmlformats.org/officeDocument/2006/relationships/image" Target="../media/image86.jpeg"/><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image" Target="../media/image81.jpeg"/><Relationship Id="rId11" Type="http://schemas.openxmlformats.org/officeDocument/2006/relationships/image" Target="../media/image85.jpeg"/><Relationship Id="rId5" Type="http://schemas.openxmlformats.org/officeDocument/2006/relationships/image" Target="../media/image80.jpeg"/><Relationship Id="rId15" Type="http://schemas.openxmlformats.org/officeDocument/2006/relationships/image" Target="../media/image88.jpeg"/><Relationship Id="rId10" Type="http://schemas.openxmlformats.org/officeDocument/2006/relationships/image" Target="../media/image7.png"/><Relationship Id="rId4" Type="http://schemas.openxmlformats.org/officeDocument/2006/relationships/image" Target="../media/image79.jpeg"/><Relationship Id="rId9" Type="http://schemas.openxmlformats.org/officeDocument/2006/relationships/image" Target="../media/image84.jpeg"/><Relationship Id="rId14" Type="http://schemas.openxmlformats.org/officeDocument/2006/relationships/image" Target="../media/image87.jpeg"/></Relationships>
</file>

<file path=ppt/slides/_rels/slide3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jpeg"/><Relationship Id="rId1" Type="http://schemas.openxmlformats.org/officeDocument/2006/relationships/slideLayout" Target="../slideLayouts/slideLayout2.xml"/><Relationship Id="rId5" Type="http://schemas.openxmlformats.org/officeDocument/2006/relationships/image" Target="../media/image4.jpeg"/><Relationship Id="rId4" Type="http://schemas.openxmlformats.org/officeDocument/2006/relationships/image" Target="../media/image6.jpeg"/></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10.jpeg"/></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jpeg"/><Relationship Id="rId1" Type="http://schemas.openxmlformats.org/officeDocument/2006/relationships/slideLayout" Target="../slideLayouts/slideLayout2.xml"/><Relationship Id="rId5" Type="http://schemas.openxmlformats.org/officeDocument/2006/relationships/image" Target="../media/image12.jpeg"/><Relationship Id="rId4" Type="http://schemas.openxmlformats.org/officeDocument/2006/relationships/image" Target="../media/image11.jpeg"/></Relationships>
</file>

<file path=ppt/slides/_rels/slide6.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jpeg"/><Relationship Id="rId1" Type="http://schemas.openxmlformats.org/officeDocument/2006/relationships/slideLayout" Target="../slideLayouts/slideLayout2.xml"/><Relationship Id="rId5" Type="http://schemas.openxmlformats.org/officeDocument/2006/relationships/image" Target="../media/image14.jpeg"/><Relationship Id="rId4" Type="http://schemas.openxmlformats.org/officeDocument/2006/relationships/image" Target="../media/image7.png"/></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15.jpeg"/></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jpeg"/><Relationship Id="rId1" Type="http://schemas.openxmlformats.org/officeDocument/2006/relationships/slideLayout" Target="../slideLayouts/slideLayout2.xml"/><Relationship Id="rId5" Type="http://schemas.openxmlformats.org/officeDocument/2006/relationships/image" Target="../media/image17.jpeg"/><Relationship Id="rId4" Type="http://schemas.openxmlformats.org/officeDocument/2006/relationships/image" Target="../media/image16.jpeg"/></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18.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9" name="Picture 5" descr="C:\Users\User\Desktop\imgpreview.jpg"/>
          <p:cNvPicPr>
            <a:picLocks noChangeAspect="1" noChangeArrowheads="1"/>
          </p:cNvPicPr>
          <p:nvPr/>
        </p:nvPicPr>
        <p:blipFill>
          <a:blip r:embed="rId2" cstate="print"/>
          <a:srcRect/>
          <a:stretch>
            <a:fillRect/>
          </a:stretch>
        </p:blipFill>
        <p:spPr bwMode="auto">
          <a:xfrm>
            <a:off x="0" y="0"/>
            <a:ext cx="9396537" cy="6858000"/>
          </a:xfrm>
          <a:prstGeom prst="rect">
            <a:avLst/>
          </a:prstGeom>
          <a:noFill/>
        </p:spPr>
      </p:pic>
      <p:pic>
        <p:nvPicPr>
          <p:cNvPr id="1026" name="Picture 2"/>
          <p:cNvPicPr>
            <a:picLocks noChangeAspect="1" noChangeArrowheads="1"/>
          </p:cNvPicPr>
          <p:nvPr/>
        </p:nvPicPr>
        <p:blipFill>
          <a:blip r:embed="rId3" cstate="print">
            <a:lum bright="-1000" contrast="-3000"/>
          </a:blip>
          <a:srcRect/>
          <a:stretch>
            <a:fillRect/>
          </a:stretch>
        </p:blipFill>
        <p:spPr bwMode="auto">
          <a:xfrm>
            <a:off x="1" y="0"/>
            <a:ext cx="4467863" cy="3573016"/>
          </a:xfrm>
          <a:prstGeom prst="rect">
            <a:avLst/>
          </a:prstGeom>
          <a:noFill/>
          <a:ln w="9525">
            <a:noFill/>
            <a:miter lim="800000"/>
            <a:headEnd/>
            <a:tailEnd/>
          </a:ln>
        </p:spPr>
      </p:pic>
      <p:pic>
        <p:nvPicPr>
          <p:cNvPr id="1027" name="Picture 3"/>
          <p:cNvPicPr>
            <a:picLocks noChangeAspect="1" noChangeArrowheads="1"/>
          </p:cNvPicPr>
          <p:nvPr/>
        </p:nvPicPr>
        <p:blipFill>
          <a:blip r:embed="rId4" cstate="print">
            <a:lum bright="1000" contrast="21000"/>
          </a:blip>
          <a:srcRect/>
          <a:stretch>
            <a:fillRect/>
          </a:stretch>
        </p:blipFill>
        <p:spPr bwMode="auto">
          <a:xfrm>
            <a:off x="4391472" y="3447220"/>
            <a:ext cx="5040560" cy="3410779"/>
          </a:xfrm>
          <a:prstGeom prst="rect">
            <a:avLst/>
          </a:prstGeom>
          <a:noFill/>
          <a:ln w="9525">
            <a:noFill/>
            <a:miter lim="800000"/>
            <a:headEnd/>
            <a:tailEnd/>
          </a:ln>
        </p:spPr>
      </p:pic>
      <p:pic>
        <p:nvPicPr>
          <p:cNvPr id="11" name="Picture 5" descr="C:\ДОКУМЕНТЫ\ОРГАНИЗАЦИИ-РАБОТА\6 ЦГБ 1\e1f2db8441791e6e37ea58a9545561c7.jpg"/>
          <p:cNvPicPr>
            <a:picLocks noChangeAspect="1" noChangeArrowheads="1"/>
          </p:cNvPicPr>
          <p:nvPr/>
        </p:nvPicPr>
        <p:blipFill>
          <a:blip r:embed="rId5" cstate="print">
            <a:lum bright="28000"/>
          </a:blip>
          <a:srcRect/>
          <a:stretch>
            <a:fillRect/>
          </a:stretch>
        </p:blipFill>
        <p:spPr bwMode="auto">
          <a:xfrm>
            <a:off x="0" y="3861048"/>
            <a:ext cx="4211960" cy="2996952"/>
          </a:xfrm>
          <a:prstGeom prst="rect">
            <a:avLst/>
          </a:prstGeom>
          <a:noFill/>
        </p:spPr>
      </p:pic>
      <p:pic>
        <p:nvPicPr>
          <p:cNvPr id="1028" name="Picture 4" descr="C:\Users\User\Desktop\1425368513_solomin.png"/>
          <p:cNvPicPr>
            <a:picLocks noChangeAspect="1" noChangeArrowheads="1"/>
          </p:cNvPicPr>
          <p:nvPr/>
        </p:nvPicPr>
        <p:blipFill>
          <a:blip r:embed="rId6" cstate="screen">
            <a:extLst>
              <a:ext uri="{28A0092B-C50C-407E-A947-70E740481C1C}">
                <a14:useLocalDpi xmlns:a14="http://schemas.microsoft.com/office/drawing/2010/main"/>
              </a:ext>
            </a:extLst>
          </a:blip>
          <a:srcRect/>
          <a:stretch>
            <a:fillRect/>
          </a:stretch>
        </p:blipFill>
        <p:spPr bwMode="auto">
          <a:xfrm>
            <a:off x="179512" y="4437113"/>
            <a:ext cx="3888432" cy="2420888"/>
          </a:xfrm>
          <a:prstGeom prst="rect">
            <a:avLst/>
          </a:prstGeom>
          <a:noFill/>
        </p:spPr>
      </p:pic>
      <p:pic>
        <p:nvPicPr>
          <p:cNvPr id="2" name="Picture 2" descr="C:\ДОКУМЕНТЫ\ОРГАНИЗАЦИИ-РАБОТА\6 ЦГБ 1\НАБЛЮДАТЕЛЬНОЕ ДЕЛО\фото здрав\Ermolaev_6.jpg"/>
          <p:cNvPicPr>
            <a:picLocks noChangeAspect="1" noChangeArrowheads="1"/>
          </p:cNvPicPr>
          <p:nvPr/>
        </p:nvPicPr>
        <p:blipFill>
          <a:blip r:embed="rId7" cstate="print">
            <a:lum bright="60000"/>
          </a:blip>
          <a:srcRect/>
          <a:stretch>
            <a:fillRect/>
          </a:stretch>
        </p:blipFill>
        <p:spPr bwMode="auto">
          <a:xfrm>
            <a:off x="4788024" y="0"/>
            <a:ext cx="4608512" cy="3284984"/>
          </a:xfrm>
          <a:prstGeom prst="rect">
            <a:avLst/>
          </a:prstGeom>
          <a:noFill/>
        </p:spPr>
      </p:pic>
      <p:sp>
        <p:nvSpPr>
          <p:cNvPr id="9" name="Прямоугольник 8"/>
          <p:cNvSpPr/>
          <p:nvPr/>
        </p:nvSpPr>
        <p:spPr>
          <a:xfrm>
            <a:off x="4391472" y="0"/>
            <a:ext cx="4968552" cy="3068960"/>
          </a:xfrm>
          <a:prstGeom prst="rect">
            <a:avLst/>
          </a:prstGeom>
          <a:solidFill>
            <a:schemeClr val="bg1">
              <a:alpha val="0"/>
            </a:schemeClr>
          </a:solidFill>
          <a:ln>
            <a:solidFill>
              <a:schemeClr val="bg1">
                <a:alpha val="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4000" b="1" dirty="0" smtClean="0">
                <a:solidFill>
                  <a:srgbClr val="800000"/>
                </a:solidFill>
                <a:cs typeface="Aharoni" pitchFamily="2" charset="-79"/>
              </a:rPr>
              <a:t>      НЕФТЕЮГАНСК – </a:t>
            </a:r>
          </a:p>
          <a:p>
            <a:pPr algn="ctr"/>
            <a:r>
              <a:rPr lang="ru-RU" sz="4000" b="1" dirty="0" smtClean="0">
                <a:solidFill>
                  <a:srgbClr val="800000"/>
                </a:solidFill>
                <a:cs typeface="Aharoni" pitchFamily="2" charset="-79"/>
              </a:rPr>
              <a:t>   МОЯ РОДИНА</a:t>
            </a:r>
            <a:endParaRPr lang="ru-RU" sz="2400" b="1" dirty="0" smtClean="0">
              <a:solidFill>
                <a:srgbClr val="800000"/>
              </a:solidFill>
              <a:cs typeface="Aharoni" pitchFamily="2" charset="-79"/>
            </a:endParaRPr>
          </a:p>
          <a:p>
            <a:pPr algn="ctr"/>
            <a:r>
              <a:rPr lang="ru-RU" sz="2400" b="1" dirty="0" smtClean="0">
                <a:solidFill>
                  <a:srgbClr val="800000"/>
                </a:solidFill>
                <a:cs typeface="Aharoni" pitchFamily="2" charset="-79"/>
              </a:rPr>
              <a:t> </a:t>
            </a:r>
          </a:p>
          <a:p>
            <a:pPr algn="ctr"/>
            <a:r>
              <a:rPr lang="ru-RU" sz="3200" b="1" dirty="0" smtClean="0">
                <a:solidFill>
                  <a:srgbClr val="006600"/>
                </a:solidFill>
                <a:latin typeface="Arial Black" panose="020B0A04020102020204" pitchFamily="34" charset="0"/>
                <a:cs typeface="Aharoni" pitchFamily="2" charset="-79"/>
              </a:rPr>
              <a:t>ЗДРАВООХРАНЕНИЕ</a:t>
            </a:r>
          </a:p>
          <a:p>
            <a:pPr algn="ctr"/>
            <a:r>
              <a:rPr lang="ru-RU" sz="3200" b="1" dirty="0" smtClean="0">
                <a:solidFill>
                  <a:srgbClr val="006600"/>
                </a:solidFill>
                <a:latin typeface="Arial Black" panose="020B0A04020102020204" pitchFamily="34" charset="0"/>
                <a:cs typeface="Aharoni" pitchFamily="2" charset="-79"/>
              </a:rPr>
              <a:t> В ЛИЦАХ</a:t>
            </a:r>
            <a:endParaRPr lang="ru-RU" sz="3200" b="1" dirty="0">
              <a:solidFill>
                <a:srgbClr val="006600"/>
              </a:solidFill>
              <a:latin typeface="Arial Black" panose="020B0A04020102020204" pitchFamily="34" charset="0"/>
              <a:cs typeface="Aharoni" pitchFamily="2" charset="-79"/>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descr="C:\Users\User\Desktop\imgpreview.jpg"/>
          <p:cNvPicPr>
            <a:picLocks noChangeAspect="1" noChangeArrowheads="1"/>
          </p:cNvPicPr>
          <p:nvPr/>
        </p:nvPicPr>
        <p:blipFill>
          <a:blip r:embed="rId2" cstate="print"/>
          <a:srcRect/>
          <a:stretch>
            <a:fillRect/>
          </a:stretch>
        </p:blipFill>
        <p:spPr bwMode="auto">
          <a:xfrm>
            <a:off x="-41013" y="0"/>
            <a:ext cx="9183238" cy="6858000"/>
          </a:xfrm>
          <a:prstGeom prst="rect">
            <a:avLst/>
          </a:prstGeom>
          <a:noFill/>
        </p:spPr>
      </p:pic>
      <p:sp>
        <p:nvSpPr>
          <p:cNvPr id="2" name="Заголовок 1"/>
          <p:cNvSpPr>
            <a:spLocks noGrp="1"/>
          </p:cNvSpPr>
          <p:nvPr>
            <p:ph type="title"/>
          </p:nvPr>
        </p:nvSpPr>
        <p:spPr/>
        <p:txBody>
          <a:bodyPr/>
          <a:lstStyle/>
          <a:p>
            <a:endParaRPr lang="ru-RU"/>
          </a:p>
        </p:txBody>
      </p:sp>
      <p:pic>
        <p:nvPicPr>
          <p:cNvPr id="2050" name="Picture 2" descr="C:\Users\User\Desktop\1425368513_solomin.png"/>
          <p:cNvPicPr>
            <a:picLocks noGrp="1" noChangeAspect="1" noChangeArrowheads="1"/>
          </p:cNvPicPr>
          <p:nvPr>
            <p:ph idx="1"/>
          </p:nvPr>
        </p:nvPicPr>
        <p:blipFill>
          <a:blip r:embed="rId3" cstate="screen">
            <a:extLst>
              <a:ext uri="{28A0092B-C50C-407E-A947-70E740481C1C}">
                <a14:useLocalDpi xmlns:a14="http://schemas.microsoft.com/office/drawing/2010/main"/>
              </a:ext>
            </a:extLst>
          </a:blip>
          <a:srcRect/>
          <a:stretch>
            <a:fillRect/>
          </a:stretch>
        </p:blipFill>
        <p:spPr bwMode="auto">
          <a:xfrm>
            <a:off x="107504" y="0"/>
            <a:ext cx="1954560" cy="1581487"/>
          </a:xfrm>
          <a:prstGeom prst="rect">
            <a:avLst/>
          </a:prstGeom>
          <a:noFill/>
        </p:spPr>
      </p:pic>
      <p:sp>
        <p:nvSpPr>
          <p:cNvPr id="9" name="Rectangle 4"/>
          <p:cNvSpPr>
            <a:spLocks noChangeArrowheads="1"/>
          </p:cNvSpPr>
          <p:nvPr/>
        </p:nvSpPr>
        <p:spPr bwMode="auto">
          <a:xfrm>
            <a:off x="2879304" y="6534835"/>
            <a:ext cx="6264696" cy="323165"/>
          </a:xfrm>
          <a:prstGeom prst="rect">
            <a:avLst/>
          </a:prstGeom>
          <a:solidFill>
            <a:srgbClr val="D3EED8"/>
          </a:solid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500" b="0" i="1"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Фотофонд. Опись №1. Единица хранения № 1345.</a:t>
            </a:r>
            <a:r>
              <a:rPr kumimoji="0" lang="ru-RU" sz="1500" b="0" i="1" u="none" strike="noStrike" cap="none" normalizeH="0" dirty="0" smtClean="0">
                <a:ln>
                  <a:noFill/>
                </a:ln>
                <a:solidFill>
                  <a:srgbClr val="000000"/>
                </a:solidFill>
                <a:effectLst/>
                <a:latin typeface="Arial" pitchFamily="34" charset="0"/>
                <a:ea typeface="Times New Roman" pitchFamily="18" charset="0"/>
                <a:cs typeface="Arial" pitchFamily="34" charset="0"/>
              </a:rPr>
              <a:t> 1977 год</a:t>
            </a:r>
            <a:endParaRPr kumimoji="0" lang="ru-RU" sz="1800" b="0" i="1" u="none" strike="noStrike" cap="none" normalizeH="0" baseline="0" dirty="0" smtClean="0">
              <a:ln>
                <a:noFill/>
              </a:ln>
              <a:solidFill>
                <a:schemeClr val="tx1"/>
              </a:solidFill>
              <a:effectLst/>
              <a:latin typeface="Arial" pitchFamily="34" charset="0"/>
              <a:cs typeface="Arial" pitchFamily="34" charset="0"/>
            </a:endParaRPr>
          </a:p>
        </p:txBody>
      </p:sp>
      <p:sp>
        <p:nvSpPr>
          <p:cNvPr id="12" name="Пятиугольник 11"/>
          <p:cNvSpPr/>
          <p:nvPr/>
        </p:nvSpPr>
        <p:spPr>
          <a:xfrm>
            <a:off x="2123728" y="332656"/>
            <a:ext cx="1979712" cy="936104"/>
          </a:xfrm>
          <a:prstGeom prst="homePlat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400" b="1" dirty="0" smtClean="0"/>
              <a:t>1977-Й</a:t>
            </a:r>
            <a:endParaRPr lang="ru-RU" sz="2400" b="1" dirty="0"/>
          </a:p>
        </p:txBody>
      </p:sp>
      <p:pic>
        <p:nvPicPr>
          <p:cNvPr id="22530" name="Picture 2" descr="C:\ДОКУМЕНТЫ\ОРГАНИЗАЦИИ-РАБОТА\6 ЦГБ 1\НАБЛЮДАТЕЛЬНОЕ ДЕЛО\фото здрав\1345.jpg"/>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611560" y="1412776"/>
            <a:ext cx="7776864" cy="5026096"/>
          </a:xfrm>
          <a:prstGeom prst="rect">
            <a:avLst/>
          </a:prstGeom>
          <a:noFill/>
        </p:spPr>
      </p:pic>
      <p:sp>
        <p:nvSpPr>
          <p:cNvPr id="11" name="Rectangle 4"/>
          <p:cNvSpPr>
            <a:spLocks noChangeArrowheads="1"/>
          </p:cNvSpPr>
          <p:nvPr/>
        </p:nvSpPr>
        <p:spPr bwMode="auto">
          <a:xfrm>
            <a:off x="4103440" y="0"/>
            <a:ext cx="5040560" cy="1323439"/>
          </a:xfrm>
          <a:prstGeom prst="rect">
            <a:avLst/>
          </a:prstGeom>
          <a:solidFill>
            <a:srgbClr val="D3EED8"/>
          </a:solidFill>
          <a:ln w="9525">
            <a:noFill/>
            <a:miter lim="800000"/>
            <a:headEnd/>
            <a:tailEnd/>
          </a:ln>
          <a:effectLst/>
        </p:spPr>
        <p:txBody>
          <a:bodyPr vert="horz" wrap="square" lIns="91440" tIns="45720" rIns="91440" bIns="45720" numCol="1" anchor="ctr" anchorCtr="0" compatLnSpc="1">
            <a:prstTxWarp prst="textNoShape">
              <a:avLst/>
            </a:prstTxWarp>
            <a:spAutoFit/>
          </a:bodyPr>
          <a:lstStyle/>
          <a:p>
            <a:r>
              <a:rPr lang="ru-RU" sz="1600" dirty="0" smtClean="0"/>
              <a:t>Иглина  Анна Алексеевна (первая справа),  Надежда Петровна Веракса (вторая справа) – среди членов  жюри на конкурсе «Лучший  по профессии» медицинских сестер медико- санитарной части производственного  объединение  «Юганскнефтегаз»</a:t>
            </a:r>
            <a:endParaRPr lang="ru-RU" sz="1600"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descr="C:\Users\User\Desktop\imgpreview.jpg"/>
          <p:cNvPicPr>
            <a:picLocks noChangeAspect="1" noChangeArrowheads="1"/>
          </p:cNvPicPr>
          <p:nvPr/>
        </p:nvPicPr>
        <p:blipFill>
          <a:blip r:embed="rId2" cstate="print"/>
          <a:srcRect/>
          <a:stretch>
            <a:fillRect/>
          </a:stretch>
        </p:blipFill>
        <p:spPr bwMode="auto">
          <a:xfrm>
            <a:off x="-41013" y="0"/>
            <a:ext cx="9183238" cy="6858000"/>
          </a:xfrm>
          <a:prstGeom prst="rect">
            <a:avLst/>
          </a:prstGeom>
          <a:noFill/>
        </p:spPr>
      </p:pic>
      <p:sp>
        <p:nvSpPr>
          <p:cNvPr id="2" name="Заголовок 1"/>
          <p:cNvSpPr>
            <a:spLocks noGrp="1"/>
          </p:cNvSpPr>
          <p:nvPr>
            <p:ph type="title"/>
          </p:nvPr>
        </p:nvSpPr>
        <p:spPr/>
        <p:txBody>
          <a:bodyPr/>
          <a:lstStyle/>
          <a:p>
            <a:endParaRPr lang="ru-RU"/>
          </a:p>
        </p:txBody>
      </p:sp>
      <p:pic>
        <p:nvPicPr>
          <p:cNvPr id="2050" name="Picture 2" descr="C:\Users\User\Desktop\1425368513_solomin.png"/>
          <p:cNvPicPr>
            <a:picLocks noGrp="1" noChangeAspect="1" noChangeArrowheads="1"/>
          </p:cNvPicPr>
          <p:nvPr>
            <p:ph idx="1"/>
          </p:nvPr>
        </p:nvPicPr>
        <p:blipFill>
          <a:blip r:embed="rId3" cstate="screen">
            <a:extLst>
              <a:ext uri="{28A0092B-C50C-407E-A947-70E740481C1C}">
                <a14:useLocalDpi xmlns:a14="http://schemas.microsoft.com/office/drawing/2010/main"/>
              </a:ext>
            </a:extLst>
          </a:blip>
          <a:srcRect/>
          <a:stretch>
            <a:fillRect/>
          </a:stretch>
        </p:blipFill>
        <p:spPr bwMode="auto">
          <a:xfrm>
            <a:off x="107504" y="0"/>
            <a:ext cx="1954560" cy="1581487"/>
          </a:xfrm>
          <a:prstGeom prst="rect">
            <a:avLst/>
          </a:prstGeom>
          <a:noFill/>
        </p:spPr>
      </p:pic>
      <p:sp>
        <p:nvSpPr>
          <p:cNvPr id="9" name="Rectangle 4"/>
          <p:cNvSpPr>
            <a:spLocks noChangeArrowheads="1"/>
          </p:cNvSpPr>
          <p:nvPr/>
        </p:nvSpPr>
        <p:spPr bwMode="auto">
          <a:xfrm>
            <a:off x="2879304" y="6093296"/>
            <a:ext cx="6264696" cy="323165"/>
          </a:xfrm>
          <a:prstGeom prst="rect">
            <a:avLst/>
          </a:prstGeom>
          <a:solidFill>
            <a:srgbClr val="D3EED8"/>
          </a:solid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500" b="0" i="1"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Фотофонд. Опись №1. Единица хранения № 1346.</a:t>
            </a:r>
            <a:r>
              <a:rPr kumimoji="0" lang="ru-RU" sz="1500" b="0" i="1" u="none" strike="noStrike" cap="none" normalizeH="0" dirty="0" smtClean="0">
                <a:ln>
                  <a:noFill/>
                </a:ln>
                <a:solidFill>
                  <a:srgbClr val="000000"/>
                </a:solidFill>
                <a:effectLst/>
                <a:latin typeface="Arial" pitchFamily="34" charset="0"/>
                <a:ea typeface="Times New Roman" pitchFamily="18" charset="0"/>
                <a:cs typeface="Arial" pitchFamily="34" charset="0"/>
              </a:rPr>
              <a:t> 1978 год</a:t>
            </a:r>
            <a:endParaRPr kumimoji="0" lang="ru-RU" sz="1800" b="0" i="1" u="none" strike="noStrike" cap="none" normalizeH="0" baseline="0" dirty="0" smtClean="0">
              <a:ln>
                <a:noFill/>
              </a:ln>
              <a:solidFill>
                <a:schemeClr val="tx1"/>
              </a:solidFill>
              <a:effectLst/>
              <a:latin typeface="Arial" pitchFamily="34" charset="0"/>
              <a:cs typeface="Arial" pitchFamily="34" charset="0"/>
            </a:endParaRPr>
          </a:p>
        </p:txBody>
      </p:sp>
      <p:sp>
        <p:nvSpPr>
          <p:cNvPr id="11" name="Rectangle 4"/>
          <p:cNvSpPr>
            <a:spLocks noChangeArrowheads="1"/>
          </p:cNvSpPr>
          <p:nvPr/>
        </p:nvSpPr>
        <p:spPr bwMode="auto">
          <a:xfrm>
            <a:off x="2123728" y="260648"/>
            <a:ext cx="5112568" cy="1323439"/>
          </a:xfrm>
          <a:prstGeom prst="rect">
            <a:avLst/>
          </a:prstGeom>
          <a:solidFill>
            <a:srgbClr val="D3EED8"/>
          </a:solidFill>
          <a:ln w="9525">
            <a:noFill/>
            <a:miter lim="800000"/>
            <a:headEnd/>
            <a:tailEnd/>
          </a:ln>
          <a:effectLst/>
        </p:spPr>
        <p:txBody>
          <a:bodyPr vert="horz" wrap="square" lIns="91440" tIns="45720" rIns="91440" bIns="45720" numCol="1" anchor="ctr" anchorCtr="0" compatLnSpc="1">
            <a:prstTxWarp prst="textNoShape">
              <a:avLst/>
            </a:prstTxWarp>
            <a:spAutoFit/>
          </a:bodyPr>
          <a:lstStyle/>
          <a:p>
            <a:r>
              <a:rPr lang="ru-RU" sz="1600" dirty="0" smtClean="0"/>
              <a:t>Старшая операционная медицинская сестра Надежда Петровна Веракса и хирург Виктор Алексеевич Родомский  в операционном блоке нового здания медико-санитарной части производственного  объединения  «Юганскнефтегаз»</a:t>
            </a:r>
            <a:endParaRPr lang="ru-RU" sz="1600" dirty="0"/>
          </a:p>
        </p:txBody>
      </p:sp>
      <p:sp>
        <p:nvSpPr>
          <p:cNvPr id="12" name="Пятиугольник 11"/>
          <p:cNvSpPr/>
          <p:nvPr/>
        </p:nvSpPr>
        <p:spPr>
          <a:xfrm flipH="1">
            <a:off x="7055768" y="188640"/>
            <a:ext cx="2088232" cy="936104"/>
          </a:xfrm>
          <a:prstGeom prst="homePlat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400" b="1" dirty="0" smtClean="0"/>
              <a:t>1978-Й</a:t>
            </a:r>
            <a:endParaRPr lang="ru-RU" sz="2400" b="1" dirty="0"/>
          </a:p>
        </p:txBody>
      </p:sp>
      <p:pic>
        <p:nvPicPr>
          <p:cNvPr id="23554" name="Picture 2" descr="C:\ДОКУМЕНТЫ\ОРГАНИЗАЦИИ-РАБОТА\6 ЦГБ 1\НАБЛЮДАТЕЛЬНОЕ ДЕЛО\фото здрав\1346.jpg"/>
          <p:cNvPicPr>
            <a:picLocks noChangeAspect="1" noChangeArrowheads="1"/>
          </p:cNvPicPr>
          <p:nvPr/>
        </p:nvPicPr>
        <p:blipFill>
          <a:blip r:embed="rId4" cstate="print"/>
          <a:srcRect/>
          <a:stretch>
            <a:fillRect/>
          </a:stretch>
        </p:blipFill>
        <p:spPr bwMode="auto">
          <a:xfrm>
            <a:off x="1115616" y="1916832"/>
            <a:ext cx="6145213" cy="4194175"/>
          </a:xfrm>
          <a:prstGeom prst="rect">
            <a:avLst/>
          </a:prstGeom>
          <a:noFill/>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descr="C:\Users\User\Desktop\imgpreview.jpg"/>
          <p:cNvPicPr>
            <a:picLocks noChangeAspect="1" noChangeArrowheads="1"/>
          </p:cNvPicPr>
          <p:nvPr/>
        </p:nvPicPr>
        <p:blipFill>
          <a:blip r:embed="rId2" cstate="print"/>
          <a:srcRect/>
          <a:stretch>
            <a:fillRect/>
          </a:stretch>
        </p:blipFill>
        <p:spPr bwMode="auto">
          <a:xfrm>
            <a:off x="-41013" y="0"/>
            <a:ext cx="9183238" cy="6858000"/>
          </a:xfrm>
          <a:prstGeom prst="rect">
            <a:avLst/>
          </a:prstGeom>
          <a:noFill/>
        </p:spPr>
      </p:pic>
      <p:pic>
        <p:nvPicPr>
          <p:cNvPr id="2050" name="Picture 2" descr="C:\Users\User\Desktop\1425368513_solomin.png"/>
          <p:cNvPicPr>
            <a:picLocks noGrp="1" noChangeAspect="1" noChangeArrowheads="1"/>
          </p:cNvPicPr>
          <p:nvPr>
            <p:ph idx="1"/>
          </p:nvPr>
        </p:nvPicPr>
        <p:blipFill>
          <a:blip r:embed="rId3" cstate="screen">
            <a:extLst>
              <a:ext uri="{28A0092B-C50C-407E-A947-70E740481C1C}">
                <a14:useLocalDpi xmlns:a14="http://schemas.microsoft.com/office/drawing/2010/main"/>
              </a:ext>
            </a:extLst>
          </a:blip>
          <a:srcRect/>
          <a:stretch>
            <a:fillRect/>
          </a:stretch>
        </p:blipFill>
        <p:spPr bwMode="auto">
          <a:xfrm>
            <a:off x="107504" y="0"/>
            <a:ext cx="1954560" cy="1581487"/>
          </a:xfrm>
          <a:prstGeom prst="rect">
            <a:avLst/>
          </a:prstGeom>
          <a:noFill/>
        </p:spPr>
      </p:pic>
      <p:sp>
        <p:nvSpPr>
          <p:cNvPr id="9" name="Rectangle 4"/>
          <p:cNvSpPr>
            <a:spLocks noChangeArrowheads="1"/>
          </p:cNvSpPr>
          <p:nvPr/>
        </p:nvSpPr>
        <p:spPr bwMode="auto">
          <a:xfrm>
            <a:off x="2879304" y="6309320"/>
            <a:ext cx="6264696" cy="323165"/>
          </a:xfrm>
          <a:prstGeom prst="rect">
            <a:avLst/>
          </a:prstGeom>
          <a:solidFill>
            <a:srgbClr val="D3EED8"/>
          </a:solid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500" b="0" i="1"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Фотофонд. Опись №1. Единица хранения № 628.</a:t>
            </a:r>
            <a:r>
              <a:rPr kumimoji="0" lang="ru-RU" sz="1500" b="0" i="1" u="none" strike="noStrike" cap="none" normalizeH="0" dirty="0" smtClean="0">
                <a:ln>
                  <a:noFill/>
                </a:ln>
                <a:solidFill>
                  <a:srgbClr val="000000"/>
                </a:solidFill>
                <a:effectLst/>
                <a:latin typeface="Arial" pitchFamily="34" charset="0"/>
                <a:ea typeface="Times New Roman" pitchFamily="18" charset="0"/>
                <a:cs typeface="Arial" pitchFamily="34" charset="0"/>
              </a:rPr>
              <a:t> 1981год</a:t>
            </a:r>
            <a:endParaRPr kumimoji="0" lang="ru-RU" sz="1800" b="0" i="1" u="none" strike="noStrike" cap="none" normalizeH="0" baseline="0" dirty="0" smtClean="0">
              <a:ln>
                <a:noFill/>
              </a:ln>
              <a:solidFill>
                <a:schemeClr val="tx1"/>
              </a:solidFill>
              <a:effectLst/>
              <a:latin typeface="Arial" pitchFamily="34" charset="0"/>
              <a:cs typeface="Arial" pitchFamily="34" charset="0"/>
            </a:endParaRPr>
          </a:p>
        </p:txBody>
      </p:sp>
      <p:sp>
        <p:nvSpPr>
          <p:cNvPr id="12" name="Пятиугольник 11"/>
          <p:cNvSpPr/>
          <p:nvPr/>
        </p:nvSpPr>
        <p:spPr>
          <a:xfrm flipH="1">
            <a:off x="7631832" y="5733256"/>
            <a:ext cx="1512168" cy="504056"/>
          </a:xfrm>
          <a:prstGeom prst="homePlat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400" b="1" dirty="0" smtClean="0"/>
              <a:t>1981-Й</a:t>
            </a:r>
            <a:endParaRPr lang="ru-RU" sz="2400" b="1" dirty="0"/>
          </a:p>
        </p:txBody>
      </p:sp>
      <p:pic>
        <p:nvPicPr>
          <p:cNvPr id="24579" name="Picture 3" descr="C:\ДОКУМЕНТЫ\ОРГАНИЗАЦИИ-РАБОТА\6 ЦГБ 1\НАБЛЮДАТЕЛЬНОЕ ДЕЛО\фото здрав\628.jpg"/>
          <p:cNvPicPr>
            <a:picLocks noChangeAspect="1" noChangeArrowheads="1"/>
          </p:cNvPicPr>
          <p:nvPr/>
        </p:nvPicPr>
        <p:blipFill>
          <a:blip r:embed="rId4" cstate="print"/>
          <a:srcRect/>
          <a:stretch>
            <a:fillRect/>
          </a:stretch>
        </p:blipFill>
        <p:spPr bwMode="auto">
          <a:xfrm>
            <a:off x="2411760" y="3140968"/>
            <a:ext cx="5238433" cy="3240360"/>
          </a:xfrm>
          <a:prstGeom prst="rect">
            <a:avLst/>
          </a:prstGeom>
          <a:noFill/>
        </p:spPr>
      </p:pic>
      <p:pic>
        <p:nvPicPr>
          <p:cNvPr id="13" name="Picture 2" descr="C:\ДОКУМЕНТЫ\ОРГАНИЗАЦИИ-РАБОТА\6 ЦГБ 1\НАБЛЮДАТЕЛЬНОЕ ДЕЛО\фото здрав\479.jpg"/>
          <p:cNvPicPr>
            <a:picLocks noChangeAspect="1" noChangeArrowheads="1"/>
          </p:cNvPicPr>
          <p:nvPr/>
        </p:nvPicPr>
        <p:blipFill>
          <a:blip r:embed="rId5" cstate="print"/>
          <a:srcRect/>
          <a:stretch>
            <a:fillRect/>
          </a:stretch>
        </p:blipFill>
        <p:spPr bwMode="auto">
          <a:xfrm>
            <a:off x="2998787" y="0"/>
            <a:ext cx="6145213" cy="3114675"/>
          </a:xfrm>
          <a:prstGeom prst="rect">
            <a:avLst/>
          </a:prstGeom>
          <a:noFill/>
        </p:spPr>
      </p:pic>
      <p:sp>
        <p:nvSpPr>
          <p:cNvPr id="11" name="Rectangle 4"/>
          <p:cNvSpPr>
            <a:spLocks noChangeArrowheads="1"/>
          </p:cNvSpPr>
          <p:nvPr/>
        </p:nvSpPr>
        <p:spPr bwMode="auto">
          <a:xfrm>
            <a:off x="3779912" y="2924944"/>
            <a:ext cx="4968552" cy="584775"/>
          </a:xfrm>
          <a:prstGeom prst="rect">
            <a:avLst/>
          </a:prstGeom>
          <a:solidFill>
            <a:srgbClr val="D3EED8"/>
          </a:solidFill>
          <a:ln w="9525">
            <a:noFill/>
            <a:miter lim="800000"/>
            <a:headEnd/>
            <a:tailEnd/>
          </a:ln>
          <a:effectLst/>
        </p:spPr>
        <p:txBody>
          <a:bodyPr vert="horz" wrap="square" lIns="91440" tIns="45720" rIns="91440" bIns="45720" numCol="1" anchor="ctr" anchorCtr="0" compatLnSpc="1">
            <a:prstTxWarp prst="textNoShape">
              <a:avLst/>
            </a:prstTxWarp>
            <a:spAutoFit/>
          </a:bodyPr>
          <a:lstStyle/>
          <a:p>
            <a:r>
              <a:rPr lang="ru-RU" sz="1600" dirty="0" smtClean="0"/>
              <a:t>Первый лечебный корпус в больничном городке (общий вид) </a:t>
            </a:r>
            <a:endParaRPr lang="ru-RU" sz="1600" dirty="0"/>
          </a:p>
        </p:txBody>
      </p:sp>
      <p:sp>
        <p:nvSpPr>
          <p:cNvPr id="14" name="Rectangle 4"/>
          <p:cNvSpPr>
            <a:spLocks noChangeArrowheads="1"/>
          </p:cNvSpPr>
          <p:nvPr/>
        </p:nvSpPr>
        <p:spPr bwMode="auto">
          <a:xfrm>
            <a:off x="0" y="1740877"/>
            <a:ext cx="3131840" cy="4216539"/>
          </a:xfrm>
          <a:prstGeom prst="rect">
            <a:avLst/>
          </a:prstGeom>
          <a:solidFill>
            <a:srgbClr val="D3EED8"/>
          </a:solidFill>
          <a:ln w="9525">
            <a:noFill/>
            <a:miter lim="800000"/>
            <a:headEnd/>
            <a:tailEnd/>
          </a:ln>
          <a:effectLst/>
        </p:spPr>
        <p:txBody>
          <a:bodyPr vert="horz" wrap="square" lIns="91440" tIns="45720" rIns="91440" bIns="45720" numCol="1" anchor="ctr" anchorCtr="0" compatLnSpc="1">
            <a:prstTxWarp prst="textNoShape">
              <a:avLst/>
            </a:prstTxWarp>
            <a:spAutoFit/>
          </a:bodyPr>
          <a:lstStyle/>
          <a:p>
            <a:r>
              <a:rPr lang="ru-RU" sz="1600" dirty="0" smtClean="0"/>
              <a:t>С  1997 года главным  врачом городской больницы  стал  Белявский Аркадий Романович. За короткий период в должности главного врача городской больницы, Аркадию Романовичу удалось укрепить материально-техническую базу, создать сильный и сплоченный коллектив. В марте 1999 года главным врачом назначена Любовь Михайловна Петрухина</a:t>
            </a:r>
          </a:p>
          <a:p>
            <a:endParaRPr lang="ru-RU" sz="1600" dirty="0" smtClean="0"/>
          </a:p>
          <a:p>
            <a:r>
              <a:rPr lang="ru-RU" sz="1200" i="1" dirty="0" smtClean="0"/>
              <a:t>Фонд № 6 «Бюджетное  учреждение Ханты-Мансийского автономного округа – Югры «Нефтеюганская окружная клиническая больница имени В. И. Яцкив».   Историческая справка</a:t>
            </a:r>
            <a:endParaRPr lang="ru-RU" sz="1200" i="1"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descr="C:\Users\User\Desktop\imgpreview.jpg"/>
          <p:cNvPicPr>
            <a:picLocks noChangeAspect="1" noChangeArrowheads="1"/>
          </p:cNvPicPr>
          <p:nvPr/>
        </p:nvPicPr>
        <p:blipFill>
          <a:blip r:embed="rId2" cstate="print"/>
          <a:srcRect/>
          <a:stretch>
            <a:fillRect/>
          </a:stretch>
        </p:blipFill>
        <p:spPr bwMode="auto">
          <a:xfrm>
            <a:off x="-41013" y="0"/>
            <a:ext cx="9183238" cy="6858000"/>
          </a:xfrm>
          <a:prstGeom prst="rect">
            <a:avLst/>
          </a:prstGeom>
          <a:noFill/>
        </p:spPr>
      </p:pic>
      <p:pic>
        <p:nvPicPr>
          <p:cNvPr id="2050" name="Picture 2" descr="C:\Users\User\Desktop\1425368513_solomin.png"/>
          <p:cNvPicPr>
            <a:picLocks noGrp="1" noChangeAspect="1" noChangeArrowheads="1"/>
          </p:cNvPicPr>
          <p:nvPr>
            <p:ph idx="1"/>
          </p:nvPr>
        </p:nvPicPr>
        <p:blipFill>
          <a:blip r:embed="rId3" cstate="screen">
            <a:extLst>
              <a:ext uri="{28A0092B-C50C-407E-A947-70E740481C1C}">
                <a14:useLocalDpi xmlns:a14="http://schemas.microsoft.com/office/drawing/2010/main"/>
              </a:ext>
            </a:extLst>
          </a:blip>
          <a:srcRect/>
          <a:stretch>
            <a:fillRect/>
          </a:stretch>
        </p:blipFill>
        <p:spPr bwMode="auto">
          <a:xfrm>
            <a:off x="107504" y="0"/>
            <a:ext cx="1954560" cy="1581487"/>
          </a:xfrm>
          <a:prstGeom prst="rect">
            <a:avLst/>
          </a:prstGeom>
          <a:noFill/>
        </p:spPr>
      </p:pic>
      <p:sp>
        <p:nvSpPr>
          <p:cNvPr id="9" name="Rectangle 4"/>
          <p:cNvSpPr>
            <a:spLocks noChangeArrowheads="1"/>
          </p:cNvSpPr>
          <p:nvPr/>
        </p:nvSpPr>
        <p:spPr bwMode="auto">
          <a:xfrm>
            <a:off x="5508104" y="5445224"/>
            <a:ext cx="3492896" cy="784830"/>
          </a:xfrm>
          <a:prstGeom prst="rect">
            <a:avLst/>
          </a:prstGeom>
          <a:solidFill>
            <a:srgbClr val="D3EED8"/>
          </a:solid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500" b="0" i="1"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Фотофонд. Опись №1. </a:t>
            </a:r>
          </a:p>
          <a:p>
            <a:pPr marL="0" marR="0" lvl="0" indent="0" algn="l" defTabSz="914400" rtl="0" eaLnBrk="1" fontAlgn="base" latinLnBrk="0" hangingPunct="1">
              <a:lnSpc>
                <a:spcPct val="100000"/>
              </a:lnSpc>
              <a:spcBef>
                <a:spcPct val="0"/>
              </a:spcBef>
              <a:spcAft>
                <a:spcPct val="0"/>
              </a:spcAft>
              <a:buClrTx/>
              <a:buSzTx/>
              <a:buFontTx/>
              <a:buNone/>
              <a:tabLst/>
            </a:pPr>
            <a:r>
              <a:rPr kumimoji="0" lang="ru-RU" sz="1500" b="0" i="1"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Единица хранения №</a:t>
            </a:r>
            <a:r>
              <a:rPr lang="ru-RU" sz="1500" i="1" dirty="0" smtClean="0">
                <a:solidFill>
                  <a:srgbClr val="000000"/>
                </a:solidFill>
                <a:latin typeface="Arial" pitchFamily="34" charset="0"/>
                <a:ea typeface="Times New Roman" pitchFamily="18" charset="0"/>
                <a:cs typeface="Arial" pitchFamily="34" charset="0"/>
              </a:rPr>
              <a:t> </a:t>
            </a:r>
            <a:r>
              <a:rPr kumimoji="0" lang="ru-RU" sz="1500" b="0" i="1"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133.</a:t>
            </a:r>
            <a:r>
              <a:rPr kumimoji="0" lang="ru-RU" sz="1500" b="0" i="1" u="none" strike="noStrike" cap="none" normalizeH="0" dirty="0" smtClean="0">
                <a:ln>
                  <a:noFill/>
                </a:ln>
                <a:solidFill>
                  <a:srgbClr val="000000"/>
                </a:solidFill>
                <a:effectLst/>
                <a:latin typeface="Arial" pitchFamily="34" charset="0"/>
                <a:ea typeface="Times New Roman" pitchFamily="18" charset="0"/>
                <a:cs typeface="Arial" pitchFamily="34" charset="0"/>
              </a:rPr>
              <a:t> 07.07.1983</a:t>
            </a:r>
            <a:endParaRPr kumimoji="0" lang="ru-RU" sz="1800" b="0" i="1" u="none" strike="noStrike" cap="none" normalizeH="0" baseline="0" dirty="0" smtClean="0">
              <a:ln>
                <a:noFill/>
              </a:ln>
              <a:solidFill>
                <a:schemeClr val="tx1"/>
              </a:solidFill>
              <a:effectLst/>
              <a:latin typeface="Arial" pitchFamily="34" charset="0"/>
              <a:cs typeface="Arial" pitchFamily="34" charset="0"/>
            </a:endParaRPr>
          </a:p>
        </p:txBody>
      </p:sp>
      <p:sp>
        <p:nvSpPr>
          <p:cNvPr id="11" name="Rectangle 4"/>
          <p:cNvSpPr>
            <a:spLocks noChangeArrowheads="1"/>
          </p:cNvSpPr>
          <p:nvPr/>
        </p:nvSpPr>
        <p:spPr bwMode="auto">
          <a:xfrm>
            <a:off x="5148064" y="123111"/>
            <a:ext cx="3816424" cy="1569660"/>
          </a:xfrm>
          <a:prstGeom prst="rect">
            <a:avLst/>
          </a:prstGeom>
          <a:solidFill>
            <a:srgbClr val="D3EED8"/>
          </a:solidFill>
          <a:ln w="9525">
            <a:noFill/>
            <a:miter lim="800000"/>
            <a:headEnd/>
            <a:tailEnd/>
          </a:ln>
          <a:effectLst/>
        </p:spPr>
        <p:txBody>
          <a:bodyPr vert="horz" wrap="square" lIns="91440" tIns="45720" rIns="91440" bIns="45720" numCol="1" anchor="ctr" anchorCtr="0" compatLnSpc="1">
            <a:prstTxWarp prst="textNoShape">
              <a:avLst/>
            </a:prstTxWarp>
            <a:spAutoFit/>
          </a:bodyPr>
          <a:lstStyle/>
          <a:p>
            <a:r>
              <a:rPr lang="ru-RU" sz="1600" dirty="0" smtClean="0"/>
              <a:t>Ф. Махмутова – медицинская сестра Нефтеюганской городской больницы травм. отделения. Победитель конкурса на лучшую медицинскую сестру медико-санитарной части производственного  объединения  «Юганскнефтегаз»</a:t>
            </a:r>
            <a:endParaRPr lang="ru-RU" sz="1600" dirty="0"/>
          </a:p>
        </p:txBody>
      </p:sp>
      <p:sp>
        <p:nvSpPr>
          <p:cNvPr id="12" name="Пятиугольник 11"/>
          <p:cNvSpPr/>
          <p:nvPr/>
        </p:nvSpPr>
        <p:spPr>
          <a:xfrm flipH="1">
            <a:off x="3059832" y="0"/>
            <a:ext cx="2088232" cy="576064"/>
          </a:xfrm>
          <a:prstGeom prst="homePlat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400" b="1" dirty="0" smtClean="0"/>
              <a:t>1983-1984</a:t>
            </a:r>
            <a:endParaRPr lang="ru-RU" sz="2400" b="1" dirty="0"/>
          </a:p>
        </p:txBody>
      </p:sp>
      <p:pic>
        <p:nvPicPr>
          <p:cNvPr id="25602" name="Picture 2" descr="C:\ДОКУМЕНТЫ\ОРГАНИЗАЦИИ-РАБОТА\6 ЦГБ 1\НАБЛЮДАТЕЛЬНОЕ ДЕЛО\фото здрав\133-2.jpg"/>
          <p:cNvPicPr>
            <a:picLocks noChangeAspect="1" noChangeArrowheads="1"/>
          </p:cNvPicPr>
          <p:nvPr/>
        </p:nvPicPr>
        <p:blipFill>
          <a:blip r:embed="rId4" cstate="print"/>
          <a:srcRect/>
          <a:stretch>
            <a:fillRect/>
          </a:stretch>
        </p:blipFill>
        <p:spPr bwMode="auto">
          <a:xfrm>
            <a:off x="3851920" y="1844824"/>
            <a:ext cx="5410328" cy="3528392"/>
          </a:xfrm>
          <a:prstGeom prst="rect">
            <a:avLst/>
          </a:prstGeom>
          <a:noFill/>
        </p:spPr>
      </p:pic>
      <p:pic>
        <p:nvPicPr>
          <p:cNvPr id="13" name="Picture 3" descr="C:\ДОКУМЕНТЫ\ОРГАНИЗАЦИИ-РАБОТА\6 ЦГБ 1\НАБЛЮДАТЕЛЬНОЕ ДЕЛО\фото здрав\205.jpg"/>
          <p:cNvPicPr>
            <a:picLocks noChangeAspect="1" noChangeArrowheads="1"/>
          </p:cNvPicPr>
          <p:nvPr/>
        </p:nvPicPr>
        <p:blipFill>
          <a:blip r:embed="rId5" cstate="print"/>
          <a:srcRect/>
          <a:stretch>
            <a:fillRect/>
          </a:stretch>
        </p:blipFill>
        <p:spPr bwMode="auto">
          <a:xfrm>
            <a:off x="0" y="1493837"/>
            <a:ext cx="2828925" cy="5364163"/>
          </a:xfrm>
          <a:prstGeom prst="rect">
            <a:avLst/>
          </a:prstGeom>
          <a:noFill/>
        </p:spPr>
      </p:pic>
      <p:sp>
        <p:nvSpPr>
          <p:cNvPr id="14" name="Rectangle 4"/>
          <p:cNvSpPr>
            <a:spLocks noChangeArrowheads="1"/>
          </p:cNvSpPr>
          <p:nvPr/>
        </p:nvSpPr>
        <p:spPr bwMode="auto">
          <a:xfrm>
            <a:off x="0" y="5780782"/>
            <a:ext cx="4355976" cy="1077218"/>
          </a:xfrm>
          <a:prstGeom prst="rect">
            <a:avLst/>
          </a:prstGeom>
          <a:solidFill>
            <a:srgbClr val="D3EED8"/>
          </a:solidFill>
          <a:ln w="9525">
            <a:noFill/>
            <a:miter lim="800000"/>
            <a:headEnd/>
            <a:tailEnd/>
          </a:ln>
          <a:effectLst/>
        </p:spPr>
        <p:txBody>
          <a:bodyPr vert="horz" wrap="square" lIns="91440" tIns="45720" rIns="91440" bIns="45720" numCol="1" anchor="ctr" anchorCtr="0" compatLnSpc="1">
            <a:prstTxWarp prst="textNoShape">
              <a:avLst/>
            </a:prstTxWarp>
            <a:spAutoFit/>
          </a:bodyPr>
          <a:lstStyle/>
          <a:p>
            <a:r>
              <a:rPr lang="ru-RU" sz="1600" dirty="0" smtClean="0"/>
              <a:t>О.Романова - процедурная сестра, одна из лучших работниц Нефтеюганской горбольницы ( за работой) </a:t>
            </a:r>
          </a:p>
          <a:p>
            <a:r>
              <a:rPr lang="ru-RU" sz="1600" dirty="0" smtClean="0"/>
              <a:t> </a:t>
            </a:r>
            <a:endParaRPr lang="ru-RU" sz="1600" dirty="0"/>
          </a:p>
        </p:txBody>
      </p:sp>
      <p:sp>
        <p:nvSpPr>
          <p:cNvPr id="15" name="Rectangle 4"/>
          <p:cNvSpPr>
            <a:spLocks noChangeArrowheads="1"/>
          </p:cNvSpPr>
          <p:nvPr/>
        </p:nvSpPr>
        <p:spPr bwMode="auto">
          <a:xfrm>
            <a:off x="2411760" y="4581128"/>
            <a:ext cx="1800200" cy="1246495"/>
          </a:xfrm>
          <a:prstGeom prst="rect">
            <a:avLst/>
          </a:prstGeom>
          <a:solidFill>
            <a:srgbClr val="D3EED8"/>
          </a:solid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lvl="0" fontAlgn="base">
              <a:spcBef>
                <a:spcPct val="0"/>
              </a:spcBef>
              <a:spcAft>
                <a:spcPct val="0"/>
              </a:spcAft>
            </a:pPr>
            <a:r>
              <a:rPr kumimoji="0" lang="ru-RU" sz="1500" b="0" i="1"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Фотофонд.</a:t>
            </a:r>
          </a:p>
          <a:p>
            <a:pPr lvl="0" fontAlgn="base">
              <a:spcBef>
                <a:spcPct val="0"/>
              </a:spcBef>
              <a:spcAft>
                <a:spcPct val="0"/>
              </a:spcAft>
            </a:pPr>
            <a:r>
              <a:rPr kumimoji="0" lang="ru-RU" sz="1500" b="0" i="1"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 Опись №1. </a:t>
            </a:r>
          </a:p>
          <a:p>
            <a:pPr lvl="0" fontAlgn="base">
              <a:spcBef>
                <a:spcPct val="0"/>
              </a:spcBef>
              <a:spcAft>
                <a:spcPct val="0"/>
              </a:spcAft>
            </a:pPr>
            <a:r>
              <a:rPr kumimoji="0" lang="ru-RU" sz="1500" b="0" i="1"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Единица хранения </a:t>
            </a:r>
            <a:r>
              <a:rPr lang="ru-RU" sz="1500" i="1" dirty="0" smtClean="0">
                <a:solidFill>
                  <a:srgbClr val="000000"/>
                </a:solidFill>
                <a:latin typeface="Arial" pitchFamily="34" charset="0"/>
                <a:ea typeface="Times New Roman" pitchFamily="18" charset="0"/>
                <a:cs typeface="Arial" pitchFamily="34" charset="0"/>
              </a:rPr>
              <a:t>№ 205. </a:t>
            </a:r>
          </a:p>
          <a:p>
            <a:pPr lvl="0" fontAlgn="base">
              <a:spcBef>
                <a:spcPct val="0"/>
              </a:spcBef>
              <a:spcAft>
                <a:spcPct val="0"/>
              </a:spcAft>
            </a:pPr>
            <a:r>
              <a:rPr lang="ru-RU" sz="1500" i="1" dirty="0" smtClean="0">
                <a:solidFill>
                  <a:srgbClr val="000000"/>
                </a:solidFill>
                <a:latin typeface="Arial" pitchFamily="34" charset="0"/>
                <a:ea typeface="Times New Roman" pitchFamily="18" charset="0"/>
                <a:cs typeface="Arial" pitchFamily="34" charset="0"/>
              </a:rPr>
              <a:t>16.06.1984</a:t>
            </a:r>
            <a:endParaRPr kumimoji="0" lang="ru-RU" sz="1800" b="0" i="1"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descr="C:\Users\User\Desktop\imgpreview.jpg"/>
          <p:cNvPicPr>
            <a:picLocks noChangeAspect="1" noChangeArrowheads="1"/>
          </p:cNvPicPr>
          <p:nvPr/>
        </p:nvPicPr>
        <p:blipFill>
          <a:blip r:embed="rId2" cstate="print"/>
          <a:srcRect/>
          <a:stretch>
            <a:fillRect/>
          </a:stretch>
        </p:blipFill>
        <p:spPr bwMode="auto">
          <a:xfrm>
            <a:off x="-41013" y="0"/>
            <a:ext cx="9183238" cy="6858000"/>
          </a:xfrm>
          <a:prstGeom prst="rect">
            <a:avLst/>
          </a:prstGeom>
          <a:noFill/>
        </p:spPr>
      </p:pic>
      <p:sp>
        <p:nvSpPr>
          <p:cNvPr id="2" name="Заголовок 1"/>
          <p:cNvSpPr>
            <a:spLocks noGrp="1"/>
          </p:cNvSpPr>
          <p:nvPr>
            <p:ph type="title"/>
          </p:nvPr>
        </p:nvSpPr>
        <p:spPr/>
        <p:txBody>
          <a:bodyPr/>
          <a:lstStyle/>
          <a:p>
            <a:endParaRPr lang="ru-RU"/>
          </a:p>
        </p:txBody>
      </p:sp>
      <p:pic>
        <p:nvPicPr>
          <p:cNvPr id="2050" name="Picture 2" descr="C:\Users\User\Desktop\1425368513_solomin.png"/>
          <p:cNvPicPr>
            <a:picLocks noGrp="1" noChangeAspect="1" noChangeArrowheads="1"/>
          </p:cNvPicPr>
          <p:nvPr>
            <p:ph idx="1"/>
          </p:nvPr>
        </p:nvPicPr>
        <p:blipFill>
          <a:blip r:embed="rId3" cstate="screen">
            <a:extLst>
              <a:ext uri="{28A0092B-C50C-407E-A947-70E740481C1C}">
                <a14:useLocalDpi xmlns:a14="http://schemas.microsoft.com/office/drawing/2010/main"/>
              </a:ext>
            </a:extLst>
          </a:blip>
          <a:srcRect/>
          <a:stretch>
            <a:fillRect/>
          </a:stretch>
        </p:blipFill>
        <p:spPr bwMode="auto">
          <a:xfrm>
            <a:off x="107504" y="0"/>
            <a:ext cx="1954560" cy="1581487"/>
          </a:xfrm>
          <a:prstGeom prst="rect">
            <a:avLst/>
          </a:prstGeom>
          <a:noFill/>
        </p:spPr>
      </p:pic>
      <p:pic>
        <p:nvPicPr>
          <p:cNvPr id="3075" name="Picture 3" descr="C:\ДОКУМЕНТЫ\ОРГАНИЗАЦИИ-РАБОТА\6 ЦГБ 1\НАБЛЮДАТЕЛЬНОЕ ДЕЛО\фото здрав\133-1.jpg"/>
          <p:cNvPicPr>
            <a:picLocks noChangeAspect="1" noChangeArrowheads="1"/>
          </p:cNvPicPr>
          <p:nvPr/>
        </p:nvPicPr>
        <p:blipFill>
          <a:blip r:embed="rId4" cstate="print"/>
          <a:srcRect/>
          <a:stretch>
            <a:fillRect/>
          </a:stretch>
        </p:blipFill>
        <p:spPr bwMode="auto">
          <a:xfrm>
            <a:off x="1619672" y="476672"/>
            <a:ext cx="4681537" cy="3316287"/>
          </a:xfrm>
          <a:prstGeom prst="rect">
            <a:avLst/>
          </a:prstGeom>
          <a:noFill/>
        </p:spPr>
      </p:pic>
      <p:sp>
        <p:nvSpPr>
          <p:cNvPr id="6" name="Rectangle 4"/>
          <p:cNvSpPr>
            <a:spLocks noChangeArrowheads="1"/>
          </p:cNvSpPr>
          <p:nvPr/>
        </p:nvSpPr>
        <p:spPr bwMode="auto">
          <a:xfrm>
            <a:off x="971600" y="3953962"/>
            <a:ext cx="4968552" cy="1323439"/>
          </a:xfrm>
          <a:prstGeom prst="rect">
            <a:avLst/>
          </a:prstGeom>
          <a:solidFill>
            <a:srgbClr val="D3EED8"/>
          </a:solidFill>
          <a:ln w="9525">
            <a:noFill/>
            <a:miter lim="800000"/>
            <a:headEnd/>
            <a:tailEnd/>
          </a:ln>
          <a:effectLst/>
        </p:spPr>
        <p:txBody>
          <a:bodyPr vert="horz" wrap="square" lIns="91440" tIns="45720" rIns="91440" bIns="45720" numCol="1" anchor="ctr" anchorCtr="0" compatLnSpc="1">
            <a:prstTxWarp prst="textNoShape">
              <a:avLst/>
            </a:prstTxWarp>
            <a:spAutoFit/>
          </a:bodyPr>
          <a:lstStyle/>
          <a:p>
            <a:r>
              <a:rPr lang="ru-RU" sz="1600" dirty="0" smtClean="0"/>
              <a:t>Во время конкурсных мероприятий  профессионального мастерства на определение  лучшей медицинской сестры медико-санитарной части производственного  объединения  «Юганскнефтегаз»</a:t>
            </a:r>
            <a:endParaRPr lang="ru-RU" sz="1600" dirty="0"/>
          </a:p>
        </p:txBody>
      </p:sp>
      <p:sp>
        <p:nvSpPr>
          <p:cNvPr id="7" name="Пятиугольник 6"/>
          <p:cNvSpPr/>
          <p:nvPr/>
        </p:nvSpPr>
        <p:spPr>
          <a:xfrm>
            <a:off x="0" y="2420888"/>
            <a:ext cx="1584176" cy="936104"/>
          </a:xfrm>
          <a:prstGeom prst="homePlat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400" b="1" dirty="0" smtClean="0"/>
              <a:t>1983-Й</a:t>
            </a:r>
            <a:endParaRPr lang="ru-RU" sz="2400" b="1" dirty="0"/>
          </a:p>
        </p:txBody>
      </p:sp>
      <p:sp>
        <p:nvSpPr>
          <p:cNvPr id="8" name="Rectangle 4"/>
          <p:cNvSpPr>
            <a:spLocks noChangeArrowheads="1"/>
          </p:cNvSpPr>
          <p:nvPr/>
        </p:nvSpPr>
        <p:spPr bwMode="auto">
          <a:xfrm>
            <a:off x="2699792" y="5661248"/>
            <a:ext cx="6264696" cy="323165"/>
          </a:xfrm>
          <a:prstGeom prst="rect">
            <a:avLst/>
          </a:prstGeom>
          <a:solidFill>
            <a:srgbClr val="D3EED8"/>
          </a:solid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500" b="0" i="1"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Фотофонд. Опись №1. Единица хранения №</a:t>
            </a:r>
            <a:r>
              <a:rPr lang="ru-RU" sz="1500" i="1" dirty="0" smtClean="0">
                <a:solidFill>
                  <a:srgbClr val="000000"/>
                </a:solidFill>
                <a:latin typeface="Arial" pitchFamily="34" charset="0"/>
                <a:ea typeface="Times New Roman" pitchFamily="18" charset="0"/>
                <a:cs typeface="Arial" pitchFamily="34" charset="0"/>
              </a:rPr>
              <a:t> </a:t>
            </a:r>
            <a:r>
              <a:rPr kumimoji="0" lang="ru-RU" sz="1500" b="0" i="1"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134.</a:t>
            </a:r>
            <a:r>
              <a:rPr kumimoji="0" lang="ru-RU" sz="1500" b="0" i="1" u="none" strike="noStrike" cap="none" normalizeH="0" dirty="0" smtClean="0">
                <a:ln>
                  <a:noFill/>
                </a:ln>
                <a:solidFill>
                  <a:srgbClr val="000000"/>
                </a:solidFill>
                <a:effectLst/>
                <a:latin typeface="Arial" pitchFamily="34" charset="0"/>
                <a:ea typeface="Times New Roman" pitchFamily="18" charset="0"/>
                <a:cs typeface="Arial" pitchFamily="34" charset="0"/>
              </a:rPr>
              <a:t> 07.07.1983</a:t>
            </a:r>
            <a:endParaRPr kumimoji="0" lang="ru-RU" sz="1800" b="0" i="1" u="none" strike="noStrike" cap="none" normalizeH="0" baseline="0" dirty="0" smtClean="0">
              <a:ln>
                <a:noFill/>
              </a:ln>
              <a:solidFill>
                <a:schemeClr val="tx1"/>
              </a:solidFill>
              <a:effectLst/>
              <a:latin typeface="Arial" pitchFamily="34" charset="0"/>
              <a:cs typeface="Arial" pitchFamily="34" charset="0"/>
            </a:endParaRPr>
          </a:p>
        </p:txBody>
      </p:sp>
      <p:pic>
        <p:nvPicPr>
          <p:cNvPr id="9" name="Picture 2" descr="C:\ДОКУМЕНТЫ\ОРГАНИЗАЦИИ-РАБОТА\6 ЦГБ 1\НАБЛЮДАТЕЛЬНОЕ ДЕЛО\фото здрав\133-3.jpg"/>
          <p:cNvPicPr>
            <a:picLocks noChangeAspect="1" noChangeArrowheads="1"/>
          </p:cNvPicPr>
          <p:nvPr/>
        </p:nvPicPr>
        <p:blipFill>
          <a:blip r:embed="rId5" cstate="print"/>
          <a:srcRect/>
          <a:stretch>
            <a:fillRect/>
          </a:stretch>
        </p:blipFill>
        <p:spPr bwMode="auto">
          <a:xfrm>
            <a:off x="6804248" y="548680"/>
            <a:ext cx="1657350" cy="4779963"/>
          </a:xfrm>
          <a:prstGeom prst="rect">
            <a:avLst/>
          </a:prstGeom>
          <a:noFill/>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descr="C:\Users\User\Desktop\imgpreview.jpg"/>
          <p:cNvPicPr>
            <a:picLocks noChangeAspect="1" noChangeArrowheads="1"/>
          </p:cNvPicPr>
          <p:nvPr/>
        </p:nvPicPr>
        <p:blipFill>
          <a:blip r:embed="rId2" cstate="print"/>
          <a:srcRect/>
          <a:stretch>
            <a:fillRect/>
          </a:stretch>
        </p:blipFill>
        <p:spPr bwMode="auto">
          <a:xfrm>
            <a:off x="-41013" y="0"/>
            <a:ext cx="9183238" cy="6858000"/>
          </a:xfrm>
          <a:prstGeom prst="rect">
            <a:avLst/>
          </a:prstGeom>
          <a:noFill/>
        </p:spPr>
      </p:pic>
      <p:pic>
        <p:nvPicPr>
          <p:cNvPr id="2050" name="Picture 2" descr="C:\Users\User\Desktop\1425368513_solomin.png"/>
          <p:cNvPicPr>
            <a:picLocks noGrp="1" noChangeAspect="1" noChangeArrowheads="1"/>
          </p:cNvPicPr>
          <p:nvPr>
            <p:ph idx="1"/>
          </p:nvPr>
        </p:nvPicPr>
        <p:blipFill>
          <a:blip r:embed="rId3" cstate="screen">
            <a:extLst>
              <a:ext uri="{28A0092B-C50C-407E-A947-70E740481C1C}">
                <a14:useLocalDpi xmlns:a14="http://schemas.microsoft.com/office/drawing/2010/main"/>
              </a:ext>
            </a:extLst>
          </a:blip>
          <a:srcRect/>
          <a:stretch>
            <a:fillRect/>
          </a:stretch>
        </p:blipFill>
        <p:spPr bwMode="auto">
          <a:xfrm>
            <a:off x="107504" y="0"/>
            <a:ext cx="1954560" cy="1581487"/>
          </a:xfrm>
          <a:prstGeom prst="rect">
            <a:avLst/>
          </a:prstGeom>
          <a:noFill/>
        </p:spPr>
      </p:pic>
      <p:sp>
        <p:nvSpPr>
          <p:cNvPr id="9" name="Rectangle 4"/>
          <p:cNvSpPr>
            <a:spLocks noChangeArrowheads="1"/>
          </p:cNvSpPr>
          <p:nvPr/>
        </p:nvSpPr>
        <p:spPr bwMode="auto">
          <a:xfrm>
            <a:off x="1835696" y="6534835"/>
            <a:ext cx="7308304" cy="323165"/>
          </a:xfrm>
          <a:prstGeom prst="rect">
            <a:avLst/>
          </a:prstGeom>
          <a:solidFill>
            <a:srgbClr val="D3EED8"/>
          </a:solid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500" b="0" i="1"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Фотофонд. Опись №1. Единица хранения № 965.</a:t>
            </a:r>
            <a:r>
              <a:rPr kumimoji="0" lang="ru-RU" sz="1500" b="0" i="1" u="none" strike="noStrike" cap="none" normalizeH="0" dirty="0" smtClean="0">
                <a:ln>
                  <a:noFill/>
                </a:ln>
                <a:solidFill>
                  <a:srgbClr val="000000"/>
                </a:solidFill>
                <a:effectLst/>
                <a:latin typeface="Arial" pitchFamily="34" charset="0"/>
                <a:ea typeface="Times New Roman" pitchFamily="18" charset="0"/>
                <a:cs typeface="Arial" pitchFamily="34" charset="0"/>
              </a:rPr>
              <a:t> октябрь 1999 года</a:t>
            </a:r>
            <a:endParaRPr kumimoji="0" lang="ru-RU" sz="1800" b="0" i="1" u="none" strike="noStrike" cap="none" normalizeH="0" baseline="0" dirty="0" smtClean="0">
              <a:ln>
                <a:noFill/>
              </a:ln>
              <a:solidFill>
                <a:schemeClr val="tx1"/>
              </a:solidFill>
              <a:effectLst/>
              <a:latin typeface="Arial" pitchFamily="34" charset="0"/>
              <a:cs typeface="Arial" pitchFamily="34" charset="0"/>
            </a:endParaRPr>
          </a:p>
        </p:txBody>
      </p:sp>
      <p:sp>
        <p:nvSpPr>
          <p:cNvPr id="11" name="Rectangle 4"/>
          <p:cNvSpPr>
            <a:spLocks noChangeArrowheads="1"/>
          </p:cNvSpPr>
          <p:nvPr/>
        </p:nvSpPr>
        <p:spPr bwMode="auto">
          <a:xfrm>
            <a:off x="2051720" y="785610"/>
            <a:ext cx="4968552" cy="1569660"/>
          </a:xfrm>
          <a:prstGeom prst="rect">
            <a:avLst/>
          </a:prstGeom>
          <a:solidFill>
            <a:srgbClr val="D3EED8"/>
          </a:solidFill>
          <a:ln w="9525">
            <a:noFill/>
            <a:miter lim="800000"/>
            <a:headEnd/>
            <a:tailEnd/>
          </a:ln>
          <a:effectLst/>
        </p:spPr>
        <p:txBody>
          <a:bodyPr vert="horz" wrap="square" lIns="91440" tIns="45720" rIns="91440" bIns="45720" numCol="1" anchor="ctr" anchorCtr="0" compatLnSpc="1">
            <a:prstTxWarp prst="textNoShape">
              <a:avLst/>
            </a:prstTxWarp>
            <a:spAutoFit/>
          </a:bodyPr>
          <a:lstStyle/>
          <a:p>
            <a:r>
              <a:rPr lang="ru-RU" sz="1600" dirty="0" smtClean="0"/>
              <a:t>На встрече ветеранов городской больницы в «Клубе фронтовых друзей»  в честь  12-й  годовщины рождения города Нефтеюганска слева направо :</a:t>
            </a:r>
          </a:p>
          <a:p>
            <a:r>
              <a:rPr lang="ru-RU" sz="1600" dirty="0" smtClean="0"/>
              <a:t>-В.А. Миллер - заместитель главного врача, </a:t>
            </a:r>
          </a:p>
          <a:p>
            <a:r>
              <a:rPr lang="ru-RU" sz="1600" dirty="0" smtClean="0"/>
              <a:t>-И.М. Готлиб - врач, </a:t>
            </a:r>
          </a:p>
          <a:p>
            <a:r>
              <a:rPr lang="ru-RU" sz="1600" dirty="0" smtClean="0"/>
              <a:t>С.Ш.Хафизов- врач, участник ВОВ</a:t>
            </a:r>
            <a:endParaRPr lang="ru-RU" sz="1600" dirty="0"/>
          </a:p>
        </p:txBody>
      </p:sp>
      <p:sp>
        <p:nvSpPr>
          <p:cNvPr id="12" name="Пятиугольник 11"/>
          <p:cNvSpPr/>
          <p:nvPr/>
        </p:nvSpPr>
        <p:spPr>
          <a:xfrm flipH="1">
            <a:off x="7055768" y="188640"/>
            <a:ext cx="2088232" cy="936104"/>
          </a:xfrm>
          <a:prstGeom prst="homePlat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400" b="1" dirty="0" smtClean="0"/>
              <a:t>1999-Й</a:t>
            </a:r>
            <a:endParaRPr lang="ru-RU" sz="2400" b="1" dirty="0"/>
          </a:p>
        </p:txBody>
      </p:sp>
      <p:pic>
        <p:nvPicPr>
          <p:cNvPr id="27650" name="Picture 2" descr="C:\ДОКУМЕНТЫ\ОРГАНИЗАЦИИ-РАБОТА\6 ЦГБ 1\НАБЛЮДАТЕЛЬНОЕ ДЕЛО\фото здрав\965.jpg"/>
          <p:cNvPicPr>
            <a:picLocks noChangeAspect="1" noChangeArrowheads="1"/>
          </p:cNvPicPr>
          <p:nvPr/>
        </p:nvPicPr>
        <p:blipFill>
          <a:blip r:embed="rId4" cstate="print"/>
          <a:srcRect/>
          <a:stretch>
            <a:fillRect/>
          </a:stretch>
        </p:blipFill>
        <p:spPr bwMode="auto">
          <a:xfrm>
            <a:off x="611560" y="2564904"/>
            <a:ext cx="6138863" cy="3833813"/>
          </a:xfrm>
          <a:prstGeom prst="rect">
            <a:avLst/>
          </a:prstGeom>
          <a:noFill/>
          <a:ln w="38100">
            <a:solidFill>
              <a:srgbClr val="0070C0"/>
            </a:solidFill>
          </a:ln>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descr="C:\Users\User\Desktop\imgpreview.jpg"/>
          <p:cNvPicPr>
            <a:picLocks noChangeAspect="1" noChangeArrowheads="1"/>
          </p:cNvPicPr>
          <p:nvPr/>
        </p:nvPicPr>
        <p:blipFill>
          <a:blip r:embed="rId2" cstate="print"/>
          <a:srcRect/>
          <a:stretch>
            <a:fillRect/>
          </a:stretch>
        </p:blipFill>
        <p:spPr bwMode="auto">
          <a:xfrm>
            <a:off x="-41013" y="0"/>
            <a:ext cx="9183238" cy="6858000"/>
          </a:xfrm>
          <a:prstGeom prst="rect">
            <a:avLst/>
          </a:prstGeom>
          <a:noFill/>
        </p:spPr>
      </p:pic>
      <p:sp>
        <p:nvSpPr>
          <p:cNvPr id="2" name="Заголовок 1"/>
          <p:cNvSpPr>
            <a:spLocks noGrp="1"/>
          </p:cNvSpPr>
          <p:nvPr>
            <p:ph type="title"/>
          </p:nvPr>
        </p:nvSpPr>
        <p:spPr/>
        <p:txBody>
          <a:bodyPr/>
          <a:lstStyle/>
          <a:p>
            <a:endParaRPr lang="ru-RU"/>
          </a:p>
        </p:txBody>
      </p:sp>
      <p:pic>
        <p:nvPicPr>
          <p:cNvPr id="2050" name="Picture 2" descr="C:\Users\User\Desktop\1425368513_solomin.png"/>
          <p:cNvPicPr>
            <a:picLocks noGrp="1" noChangeAspect="1" noChangeArrowheads="1"/>
          </p:cNvPicPr>
          <p:nvPr>
            <p:ph idx="1"/>
          </p:nvPr>
        </p:nvPicPr>
        <p:blipFill>
          <a:blip r:embed="rId3" cstate="screen">
            <a:extLst>
              <a:ext uri="{28A0092B-C50C-407E-A947-70E740481C1C}">
                <a14:useLocalDpi xmlns:a14="http://schemas.microsoft.com/office/drawing/2010/main"/>
              </a:ext>
            </a:extLst>
          </a:blip>
          <a:srcRect/>
          <a:stretch>
            <a:fillRect/>
          </a:stretch>
        </p:blipFill>
        <p:spPr bwMode="auto">
          <a:xfrm>
            <a:off x="107504" y="0"/>
            <a:ext cx="1954560" cy="1581487"/>
          </a:xfrm>
          <a:prstGeom prst="rect">
            <a:avLst/>
          </a:prstGeom>
          <a:noFill/>
        </p:spPr>
      </p:pic>
      <p:pic>
        <p:nvPicPr>
          <p:cNvPr id="2058" name="Picture 10" descr="C:\ДОКУМЕНТЫ\ОРГАНИЗАЦИИ-РАБОТА\6 ЦГБ 1\НАБЛЮДАТЕЛЬНОЕ ДЕЛО\фото здрав\1079.jpg"/>
          <p:cNvPicPr>
            <a:picLocks noChangeAspect="1" noChangeArrowheads="1"/>
          </p:cNvPicPr>
          <p:nvPr/>
        </p:nvPicPr>
        <p:blipFill>
          <a:blip r:embed="rId4" cstate="print"/>
          <a:srcRect/>
          <a:stretch>
            <a:fillRect/>
          </a:stretch>
        </p:blipFill>
        <p:spPr bwMode="auto">
          <a:xfrm>
            <a:off x="2411760" y="0"/>
            <a:ext cx="6169025" cy="4327525"/>
          </a:xfrm>
          <a:prstGeom prst="rect">
            <a:avLst/>
          </a:prstGeom>
          <a:noFill/>
        </p:spPr>
      </p:pic>
      <p:sp>
        <p:nvSpPr>
          <p:cNvPr id="15" name="Rectangle 4"/>
          <p:cNvSpPr>
            <a:spLocks noChangeArrowheads="1"/>
          </p:cNvSpPr>
          <p:nvPr/>
        </p:nvSpPr>
        <p:spPr bwMode="auto">
          <a:xfrm>
            <a:off x="827584" y="4581128"/>
            <a:ext cx="6732240" cy="1077218"/>
          </a:xfrm>
          <a:prstGeom prst="rect">
            <a:avLst/>
          </a:prstGeom>
          <a:solidFill>
            <a:srgbClr val="D3EED8"/>
          </a:solidFill>
          <a:ln w="38100">
            <a:solidFill>
              <a:srgbClr val="0070C0"/>
            </a:solidFill>
            <a:miter lim="800000"/>
            <a:headEnd/>
            <a:tailEnd/>
          </a:ln>
          <a:effectLst/>
        </p:spPr>
        <p:txBody>
          <a:bodyPr vert="horz" wrap="square" lIns="91440" tIns="45720" rIns="91440" bIns="45720" numCol="1" anchor="ctr" anchorCtr="0" compatLnSpc="1">
            <a:prstTxWarp prst="textNoShape">
              <a:avLst/>
            </a:prstTxWarp>
            <a:spAutoFit/>
          </a:bodyPr>
          <a:lstStyle/>
          <a:p>
            <a:r>
              <a:rPr lang="ru-RU" sz="1600" dirty="0" smtClean="0"/>
              <a:t>Виктория Ивановна Яцкив,  бывший главный врач центральной городской больницы во время её чествования в связи с присвоением ей звания «Почётный гражданин города Нефтеюганска» на сцене  Культурном центре «Обь» в день празднования 35-летия Дня города Нефтеюганска</a:t>
            </a:r>
            <a:endParaRPr lang="ru-RU" sz="1600" dirty="0"/>
          </a:p>
        </p:txBody>
      </p:sp>
      <p:sp>
        <p:nvSpPr>
          <p:cNvPr id="16" name="Rectangle 4"/>
          <p:cNvSpPr>
            <a:spLocks noChangeArrowheads="1"/>
          </p:cNvSpPr>
          <p:nvPr/>
        </p:nvSpPr>
        <p:spPr bwMode="auto">
          <a:xfrm>
            <a:off x="2879304" y="6237312"/>
            <a:ext cx="6264696" cy="323165"/>
          </a:xfrm>
          <a:prstGeom prst="rect">
            <a:avLst/>
          </a:prstGeom>
          <a:solidFill>
            <a:srgbClr val="D3EED8"/>
          </a:solid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500" b="0" i="1"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Фотофонд. Опись №1. Единица хранения №1079.</a:t>
            </a:r>
            <a:r>
              <a:rPr kumimoji="0" lang="ru-RU" sz="1500" b="0" i="1" u="none" strike="noStrike" cap="none" normalizeH="0" dirty="0" smtClean="0">
                <a:ln>
                  <a:noFill/>
                </a:ln>
                <a:solidFill>
                  <a:srgbClr val="000000"/>
                </a:solidFill>
                <a:effectLst/>
                <a:latin typeface="Arial" pitchFamily="34" charset="0"/>
                <a:ea typeface="Times New Roman" pitchFamily="18" charset="0"/>
                <a:cs typeface="Arial" pitchFamily="34" charset="0"/>
              </a:rPr>
              <a:t>  16.10.2002 год</a:t>
            </a:r>
            <a:endParaRPr kumimoji="0" lang="ru-RU" sz="1800" b="0" i="1" u="none" strike="noStrike" cap="none" normalizeH="0" baseline="0" dirty="0" smtClean="0">
              <a:ln>
                <a:noFill/>
              </a:ln>
              <a:solidFill>
                <a:schemeClr val="tx1"/>
              </a:solidFill>
              <a:effectLst/>
              <a:latin typeface="Arial" pitchFamily="34" charset="0"/>
              <a:cs typeface="Arial" pitchFamily="34" charset="0"/>
            </a:endParaRPr>
          </a:p>
        </p:txBody>
      </p:sp>
      <p:sp>
        <p:nvSpPr>
          <p:cNvPr id="17" name="Пятиугольник 16"/>
          <p:cNvSpPr/>
          <p:nvPr/>
        </p:nvSpPr>
        <p:spPr>
          <a:xfrm flipH="1">
            <a:off x="7055768" y="3356992"/>
            <a:ext cx="2088232" cy="936104"/>
          </a:xfrm>
          <a:prstGeom prst="homePlat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400" b="1" dirty="0" smtClean="0"/>
              <a:t>2002-Й</a:t>
            </a:r>
            <a:endParaRPr lang="ru-RU" sz="2400" b="1"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descr="C:\Users\User\Desktop\imgpreview.jpg"/>
          <p:cNvPicPr>
            <a:picLocks noChangeAspect="1" noChangeArrowheads="1"/>
          </p:cNvPicPr>
          <p:nvPr/>
        </p:nvPicPr>
        <p:blipFill>
          <a:blip r:embed="rId2" cstate="print"/>
          <a:srcRect/>
          <a:stretch>
            <a:fillRect/>
          </a:stretch>
        </p:blipFill>
        <p:spPr bwMode="auto">
          <a:xfrm>
            <a:off x="-41013" y="0"/>
            <a:ext cx="9183238" cy="6858000"/>
          </a:xfrm>
          <a:prstGeom prst="rect">
            <a:avLst/>
          </a:prstGeom>
          <a:noFill/>
        </p:spPr>
      </p:pic>
      <p:pic>
        <p:nvPicPr>
          <p:cNvPr id="2050" name="Picture 2" descr="C:\Users\User\Desktop\1425368513_solomin.png"/>
          <p:cNvPicPr>
            <a:picLocks noGrp="1" noChangeAspect="1" noChangeArrowheads="1"/>
          </p:cNvPicPr>
          <p:nvPr>
            <p:ph idx="1"/>
          </p:nvPr>
        </p:nvPicPr>
        <p:blipFill>
          <a:blip r:embed="rId3" cstate="screen">
            <a:extLst>
              <a:ext uri="{28A0092B-C50C-407E-A947-70E740481C1C}">
                <a14:useLocalDpi xmlns:a14="http://schemas.microsoft.com/office/drawing/2010/main"/>
              </a:ext>
            </a:extLst>
          </a:blip>
          <a:srcRect/>
          <a:stretch>
            <a:fillRect/>
          </a:stretch>
        </p:blipFill>
        <p:spPr bwMode="auto">
          <a:xfrm>
            <a:off x="107504" y="0"/>
            <a:ext cx="1954560" cy="1581487"/>
          </a:xfrm>
          <a:prstGeom prst="rect">
            <a:avLst/>
          </a:prstGeom>
          <a:noFill/>
        </p:spPr>
      </p:pic>
      <p:pic>
        <p:nvPicPr>
          <p:cNvPr id="30722" name="Picture 2" descr="%D0%AF%D1%86%D0%BA%D0%B8%D0%B2%2080-%D0%B5"/>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0" y="0"/>
            <a:ext cx="3810000" cy="5283200"/>
          </a:xfrm>
          <a:prstGeom prst="rect">
            <a:avLst/>
          </a:prstGeom>
          <a:noFill/>
          <a:ln w="9525">
            <a:noFill/>
            <a:miter lim="800000"/>
            <a:headEnd/>
            <a:tailEnd/>
          </a:ln>
        </p:spPr>
      </p:pic>
      <p:sp>
        <p:nvSpPr>
          <p:cNvPr id="7" name="Rectangle 4"/>
          <p:cNvSpPr>
            <a:spLocks noChangeArrowheads="1"/>
          </p:cNvSpPr>
          <p:nvPr/>
        </p:nvSpPr>
        <p:spPr bwMode="auto">
          <a:xfrm>
            <a:off x="3851920" y="0"/>
            <a:ext cx="4968552" cy="3293209"/>
          </a:xfrm>
          <a:prstGeom prst="rect">
            <a:avLst/>
          </a:prstGeom>
          <a:solidFill>
            <a:srgbClr val="D3EED8"/>
          </a:solidFill>
          <a:ln w="9525">
            <a:noFill/>
            <a:miter lim="800000"/>
            <a:headEnd/>
            <a:tailEnd/>
          </a:ln>
          <a:effectLst/>
        </p:spPr>
        <p:txBody>
          <a:bodyPr vert="horz" wrap="square" lIns="91440" tIns="45720" rIns="91440" bIns="45720" numCol="1" anchor="ctr" anchorCtr="0" compatLnSpc="1">
            <a:prstTxWarp prst="textNoShape">
              <a:avLst/>
            </a:prstTxWarp>
            <a:spAutoFit/>
          </a:bodyPr>
          <a:lstStyle/>
          <a:p>
            <a:r>
              <a:rPr lang="ru-RU" sz="1600" dirty="0" smtClean="0"/>
              <a:t>В 2003 году Муниципальному учреждению здравоохранения «Нефтеюганская городская больница» присвоено звание имени Виктории Ивановны Яцкив.</a:t>
            </a:r>
          </a:p>
          <a:p>
            <a:endParaRPr lang="ru-RU" sz="1600" dirty="0" smtClean="0"/>
          </a:p>
          <a:p>
            <a:endParaRPr lang="ru-RU" sz="1600" dirty="0" smtClean="0"/>
          </a:p>
          <a:p>
            <a:endParaRPr lang="ru-RU" sz="1600" dirty="0" smtClean="0"/>
          </a:p>
          <a:p>
            <a:endParaRPr lang="ru-RU" sz="1600" dirty="0" smtClean="0"/>
          </a:p>
          <a:p>
            <a:r>
              <a:rPr lang="ru-RU" sz="1600" dirty="0" smtClean="0"/>
              <a:t> Фонд № 6 «Бюджетное  учреждение Ханты-Мансийского автономного округа – Югры «Нефтеюганская окружная клиническая больница имени В. И. Яцкив». </a:t>
            </a:r>
          </a:p>
          <a:p>
            <a:r>
              <a:rPr lang="ru-RU" sz="1600" dirty="0" smtClean="0"/>
              <a:t> Историческая справка</a:t>
            </a:r>
            <a:endParaRPr lang="ru-RU" sz="1600" dirty="0"/>
          </a:p>
        </p:txBody>
      </p:sp>
      <p:sp>
        <p:nvSpPr>
          <p:cNvPr id="8" name="Пятиугольник 7"/>
          <p:cNvSpPr/>
          <p:nvPr/>
        </p:nvSpPr>
        <p:spPr>
          <a:xfrm flipH="1">
            <a:off x="7055768" y="1052736"/>
            <a:ext cx="2088232" cy="936104"/>
          </a:xfrm>
          <a:prstGeom prst="homePlat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400" b="1" dirty="0" smtClean="0"/>
              <a:t>2003-Й</a:t>
            </a:r>
            <a:endParaRPr lang="ru-RU" sz="2400" b="1" dirty="0"/>
          </a:p>
        </p:txBody>
      </p:sp>
      <p:sp>
        <p:nvSpPr>
          <p:cNvPr id="9" name="Rectangle 4"/>
          <p:cNvSpPr>
            <a:spLocks noChangeArrowheads="1"/>
          </p:cNvSpPr>
          <p:nvPr/>
        </p:nvSpPr>
        <p:spPr bwMode="auto">
          <a:xfrm>
            <a:off x="3779912" y="3789040"/>
            <a:ext cx="4968552" cy="2800767"/>
          </a:xfrm>
          <a:prstGeom prst="rect">
            <a:avLst/>
          </a:prstGeom>
          <a:solidFill>
            <a:srgbClr val="D3EED8"/>
          </a:solidFill>
          <a:ln w="9525">
            <a:noFill/>
            <a:miter lim="800000"/>
            <a:headEnd/>
            <a:tailEnd/>
          </a:ln>
          <a:effectLst/>
        </p:spPr>
        <p:txBody>
          <a:bodyPr vert="horz" wrap="square" lIns="91440" tIns="45720" rIns="91440" bIns="45720" numCol="1" anchor="ctr" anchorCtr="0" compatLnSpc="1">
            <a:prstTxWarp prst="textNoShape">
              <a:avLst/>
            </a:prstTxWarp>
            <a:spAutoFit/>
          </a:bodyPr>
          <a:lstStyle/>
          <a:p>
            <a:r>
              <a:rPr lang="ru-RU" sz="1600" dirty="0" smtClean="0"/>
              <a:t>За время ее работы маленькая участковая больница на 110 коек, превратилась в крупное многопрофильное учреждение, имеющее 20 специализированных стационарных и 4 поликлинических отделений и оказывающих медицинскую помощь по 46 специальностям. Виктория Ивановна вложила много энергии и труда в развитие учреждений здравоохранения, комплектацию их современным оборудованием, внедрение в лечебно-диагностическую практику современных технологий</a:t>
            </a:r>
            <a:endParaRPr lang="ru-RU" sz="1600"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descr="C:\Users\User\Desktop\imgpreview.jpg"/>
          <p:cNvPicPr>
            <a:picLocks noChangeAspect="1" noChangeArrowheads="1"/>
          </p:cNvPicPr>
          <p:nvPr/>
        </p:nvPicPr>
        <p:blipFill>
          <a:blip r:embed="rId2" cstate="print"/>
          <a:srcRect/>
          <a:stretch>
            <a:fillRect/>
          </a:stretch>
        </p:blipFill>
        <p:spPr bwMode="auto">
          <a:xfrm>
            <a:off x="0" y="0"/>
            <a:ext cx="9183238" cy="6858000"/>
          </a:xfrm>
          <a:prstGeom prst="rect">
            <a:avLst/>
          </a:prstGeom>
          <a:noFill/>
        </p:spPr>
      </p:pic>
      <p:pic>
        <p:nvPicPr>
          <p:cNvPr id="2050" name="Picture 2" descr="C:\Users\User\Desktop\1425368513_solomin.png"/>
          <p:cNvPicPr>
            <a:picLocks noGrp="1" noChangeAspect="1" noChangeArrowheads="1"/>
          </p:cNvPicPr>
          <p:nvPr>
            <p:ph idx="1"/>
          </p:nvPr>
        </p:nvPicPr>
        <p:blipFill>
          <a:blip r:embed="rId3" cstate="screen">
            <a:extLst>
              <a:ext uri="{28A0092B-C50C-407E-A947-70E740481C1C}">
                <a14:useLocalDpi xmlns:a14="http://schemas.microsoft.com/office/drawing/2010/main"/>
              </a:ext>
            </a:extLst>
          </a:blip>
          <a:srcRect/>
          <a:stretch>
            <a:fillRect/>
          </a:stretch>
        </p:blipFill>
        <p:spPr bwMode="auto">
          <a:xfrm>
            <a:off x="107504" y="0"/>
            <a:ext cx="1954560" cy="1581487"/>
          </a:xfrm>
          <a:prstGeom prst="rect">
            <a:avLst/>
          </a:prstGeom>
          <a:noFill/>
        </p:spPr>
      </p:pic>
      <p:sp>
        <p:nvSpPr>
          <p:cNvPr id="15" name="Rectangle 4"/>
          <p:cNvSpPr>
            <a:spLocks noChangeArrowheads="1"/>
          </p:cNvSpPr>
          <p:nvPr/>
        </p:nvSpPr>
        <p:spPr bwMode="auto">
          <a:xfrm>
            <a:off x="1907704" y="980728"/>
            <a:ext cx="7236296" cy="584775"/>
          </a:xfrm>
          <a:prstGeom prst="rect">
            <a:avLst/>
          </a:prstGeom>
          <a:solidFill>
            <a:srgbClr val="D3EED8"/>
          </a:solidFill>
          <a:ln w="9525">
            <a:noFill/>
            <a:miter lim="800000"/>
            <a:headEnd/>
            <a:tailEnd/>
          </a:ln>
          <a:effectLst/>
        </p:spPr>
        <p:txBody>
          <a:bodyPr vert="horz" wrap="square" lIns="91440" tIns="45720" rIns="91440" bIns="45720" numCol="1" anchor="ctr" anchorCtr="0" compatLnSpc="1">
            <a:prstTxWarp prst="textNoShape">
              <a:avLst/>
            </a:prstTxWarp>
            <a:spAutoFit/>
          </a:bodyPr>
          <a:lstStyle/>
          <a:p>
            <a:r>
              <a:rPr lang="ru-RU" sz="1600" dirty="0" smtClean="0"/>
              <a:t>А. А. Иглина - первая акушерка здравпункта г.Нефтеюганска, отличник здравоохранения, ветеран труда, почетный гражданин города Нефтеюганска</a:t>
            </a:r>
            <a:endParaRPr lang="ru-RU" sz="1600" dirty="0"/>
          </a:p>
        </p:txBody>
      </p:sp>
      <p:sp>
        <p:nvSpPr>
          <p:cNvPr id="16" name="Пятиугольник 15"/>
          <p:cNvSpPr/>
          <p:nvPr/>
        </p:nvSpPr>
        <p:spPr>
          <a:xfrm flipH="1">
            <a:off x="2195736" y="0"/>
            <a:ext cx="6948264" cy="908720"/>
          </a:xfrm>
          <a:prstGeom prst="homePlat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400" b="1" dirty="0" smtClean="0"/>
              <a:t>Из архивных документов </a:t>
            </a:r>
          </a:p>
          <a:p>
            <a:pPr algn="ctr"/>
            <a:r>
              <a:rPr lang="ru-RU" sz="2400" b="1" dirty="0" smtClean="0"/>
              <a:t>Анны Алексеевны Иглиной</a:t>
            </a:r>
            <a:endParaRPr lang="ru-RU" sz="2400" b="1" dirty="0"/>
          </a:p>
        </p:txBody>
      </p:sp>
      <p:pic>
        <p:nvPicPr>
          <p:cNvPr id="38918" name="Picture 6" descr="C:\ДОКУМЕНТЫ\ОБРАЗЦЫ ДОКУМЕНТОВ\ЛП\СКАНИРОВАННЫЕ\64\ф.64 оп. 3 Иглина А.А\11 среди коллег во время профзанятий (фото)\ф. 64 оп. 3 ед.хр среди коллег  (фото) лист.jpg"/>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5638552" y="1556792"/>
            <a:ext cx="3505448" cy="2371679"/>
          </a:xfrm>
          <a:prstGeom prst="rect">
            <a:avLst/>
          </a:prstGeom>
          <a:noFill/>
        </p:spPr>
      </p:pic>
      <p:sp>
        <p:nvSpPr>
          <p:cNvPr id="22" name="Овал 21"/>
          <p:cNvSpPr/>
          <p:nvPr/>
        </p:nvSpPr>
        <p:spPr>
          <a:xfrm>
            <a:off x="6948264" y="1772816"/>
            <a:ext cx="1008112" cy="1368152"/>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3" name="Rectangle 4"/>
          <p:cNvSpPr>
            <a:spLocks noChangeArrowheads="1"/>
          </p:cNvSpPr>
          <p:nvPr/>
        </p:nvSpPr>
        <p:spPr bwMode="auto">
          <a:xfrm>
            <a:off x="5796136" y="3933056"/>
            <a:ext cx="3347864" cy="1477328"/>
          </a:xfrm>
          <a:prstGeom prst="rect">
            <a:avLst/>
          </a:prstGeom>
          <a:solidFill>
            <a:srgbClr val="D3EED8"/>
          </a:solid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lvl="0" fontAlgn="base">
              <a:spcBef>
                <a:spcPct val="0"/>
              </a:spcBef>
              <a:spcAft>
                <a:spcPct val="0"/>
              </a:spcAft>
            </a:pPr>
            <a:r>
              <a:rPr lang="ru-RU" sz="1500" i="1" dirty="0" smtClean="0">
                <a:solidFill>
                  <a:srgbClr val="000000"/>
                </a:solidFill>
                <a:latin typeface="Arial" pitchFamily="34" charset="0"/>
                <a:cs typeface="Arial" pitchFamily="34" charset="0"/>
              </a:rPr>
              <a:t>ОАФ №64 «Почетные граждане и знатные труженики города Нефтеюганска». Опись № 3. Единицы хранения № 11 А. А. Иглина среди коллег во время профзанятий </a:t>
            </a:r>
            <a:endParaRPr kumimoji="0" lang="ru-RU" sz="1800" b="0" i="1" u="none" strike="noStrike" cap="none" normalizeH="0" baseline="0" dirty="0" smtClean="0">
              <a:ln>
                <a:noFill/>
              </a:ln>
              <a:solidFill>
                <a:schemeClr val="tx1"/>
              </a:solidFill>
              <a:effectLst/>
              <a:latin typeface="Arial" pitchFamily="34" charset="0"/>
              <a:cs typeface="Arial" pitchFamily="34" charset="0"/>
            </a:endParaRPr>
          </a:p>
        </p:txBody>
      </p:sp>
      <p:pic>
        <p:nvPicPr>
          <p:cNvPr id="38919" name="Picture 7" descr="C:\ДОКУМЕНТЫ\ОБРАЗЦЫ ДОКУМЕНТОВ\ЛП\СКАНИРОВАННЫЕ\64\ф.64 оп. 3 Иглина А.А\3 свидетельство о занесении в книгу Почета\ф. 64 оп. 3 ед.хр звидетельство о занесении в книгу Почет лист 1.jpg"/>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396552" y="1556792"/>
            <a:ext cx="3907632" cy="2511425"/>
          </a:xfrm>
          <a:prstGeom prst="rect">
            <a:avLst/>
          </a:prstGeom>
          <a:noFill/>
        </p:spPr>
      </p:pic>
      <p:sp>
        <p:nvSpPr>
          <p:cNvPr id="20" name="Rectangle 4"/>
          <p:cNvSpPr>
            <a:spLocks noChangeArrowheads="1"/>
          </p:cNvSpPr>
          <p:nvPr/>
        </p:nvSpPr>
        <p:spPr bwMode="auto">
          <a:xfrm>
            <a:off x="3275856" y="1988840"/>
            <a:ext cx="2088232" cy="1508105"/>
          </a:xfrm>
          <a:prstGeom prst="rect">
            <a:avLst/>
          </a:prstGeom>
          <a:solidFill>
            <a:srgbClr val="D3EED8"/>
          </a:solid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lvl="0" fontAlgn="base">
              <a:spcBef>
                <a:spcPct val="0"/>
              </a:spcBef>
              <a:spcAft>
                <a:spcPct val="0"/>
              </a:spcAft>
            </a:pPr>
            <a:r>
              <a:rPr lang="ru-RU" sz="1400" i="1" dirty="0" smtClean="0">
                <a:solidFill>
                  <a:srgbClr val="000000"/>
                </a:solidFill>
                <a:latin typeface="Arial" pitchFamily="34" charset="0"/>
                <a:cs typeface="Arial" pitchFamily="34" charset="0"/>
              </a:rPr>
              <a:t>ОАФ №64 «Почетные граждане и знатные труженики города Нефтеюганска». </a:t>
            </a:r>
          </a:p>
          <a:p>
            <a:pPr lvl="0" fontAlgn="base">
              <a:spcBef>
                <a:spcPct val="0"/>
              </a:spcBef>
              <a:spcAft>
                <a:spcPct val="0"/>
              </a:spcAft>
            </a:pPr>
            <a:endParaRPr lang="ru-RU" sz="800" i="1" dirty="0" smtClean="0">
              <a:solidFill>
                <a:srgbClr val="000000"/>
              </a:solidFill>
              <a:latin typeface="Arial" pitchFamily="34" charset="0"/>
              <a:cs typeface="Arial" pitchFamily="34" charset="0"/>
            </a:endParaRPr>
          </a:p>
          <a:p>
            <a:pPr lvl="0" fontAlgn="base">
              <a:spcBef>
                <a:spcPct val="0"/>
              </a:spcBef>
              <a:spcAft>
                <a:spcPct val="0"/>
              </a:spcAft>
            </a:pPr>
            <a:r>
              <a:rPr lang="ru-RU" sz="1400" i="1" dirty="0" smtClean="0">
                <a:solidFill>
                  <a:srgbClr val="000000"/>
                </a:solidFill>
                <a:latin typeface="Arial" pitchFamily="34" charset="0"/>
                <a:cs typeface="Arial" pitchFamily="34" charset="0"/>
              </a:rPr>
              <a:t>Опись № 3. Единица хранения №3</a:t>
            </a:r>
            <a:endParaRPr kumimoji="0" lang="ru-RU" sz="1400" b="0" i="1" u="none" strike="noStrike" cap="none" normalizeH="0" baseline="0" dirty="0" smtClean="0">
              <a:ln>
                <a:noFill/>
              </a:ln>
              <a:solidFill>
                <a:schemeClr val="tx1"/>
              </a:solidFill>
              <a:effectLst/>
              <a:latin typeface="Arial" pitchFamily="34" charset="0"/>
              <a:cs typeface="Arial" pitchFamily="34" charset="0"/>
            </a:endParaRPr>
          </a:p>
        </p:txBody>
      </p:sp>
      <p:sp>
        <p:nvSpPr>
          <p:cNvPr id="38920" name="Rectangle 8"/>
          <p:cNvSpPr>
            <a:spLocks noChangeArrowheads="1"/>
          </p:cNvSpPr>
          <p:nvPr/>
        </p:nvSpPr>
        <p:spPr bwMode="auto">
          <a:xfrm>
            <a:off x="0" y="4024510"/>
            <a:ext cx="9144000" cy="286232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2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Иглина Анна Алексеевна в1949 году закончила Сызранскую фельд-</a:t>
            </a:r>
          </a:p>
          <a:p>
            <a:pPr marL="0" marR="0" lvl="0" indent="0" algn="l" defTabSz="914400" rtl="0" eaLnBrk="1" fontAlgn="base" latinLnBrk="0" hangingPunct="1">
              <a:lnSpc>
                <a:spcPct val="100000"/>
              </a:lnSpc>
              <a:spcBef>
                <a:spcPct val="0"/>
              </a:spcBef>
              <a:spcAft>
                <a:spcPct val="0"/>
              </a:spcAft>
              <a:buClrTx/>
              <a:buSzTx/>
              <a:buFontTx/>
              <a:buNone/>
              <a:tabLst/>
            </a:pPr>
            <a:r>
              <a:rPr lang="ru-RU" sz="1200" b="1" dirty="0">
                <a:latin typeface="Arial" pitchFamily="34" charset="0"/>
                <a:ea typeface="Times New Roman" pitchFamily="18" charset="0"/>
                <a:cs typeface="Arial" pitchFamily="34" charset="0"/>
              </a:rPr>
              <a:t>ш</a:t>
            </a:r>
            <a:r>
              <a:rPr kumimoji="0" lang="ru-RU" sz="12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ерско - акушерскую школу по специальности фельдшер.</a:t>
            </a:r>
            <a:endParaRPr kumimoji="0" lang="ru-RU" sz="600" b="1"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sz="12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В 1962 году приехала в поселок Усть - Балык, где вместе с фельдшером </a:t>
            </a:r>
          </a:p>
          <a:p>
            <a:pPr marL="0" marR="0" lvl="0" indent="0" algn="l" defTabSz="914400" rtl="0" eaLnBrk="0" fontAlgn="base" latinLnBrk="0" hangingPunct="0">
              <a:lnSpc>
                <a:spcPct val="100000"/>
              </a:lnSpc>
              <a:spcBef>
                <a:spcPct val="0"/>
              </a:spcBef>
              <a:spcAft>
                <a:spcPct val="0"/>
              </a:spcAft>
              <a:buClrTx/>
              <a:buSzTx/>
              <a:buFontTx/>
              <a:buNone/>
              <a:tabLst/>
            </a:pPr>
            <a:r>
              <a:rPr lang="ru-RU" sz="1200" b="1" dirty="0" smtClean="0">
                <a:latin typeface="Arial" pitchFamily="34" charset="0"/>
                <a:ea typeface="Times New Roman" pitchFamily="18" charset="0"/>
                <a:cs typeface="Arial" pitchFamily="34" charset="0"/>
              </a:rPr>
              <a:t>А.И.Т</a:t>
            </a:r>
            <a:r>
              <a:rPr kumimoji="0" lang="ru-RU" sz="12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онких были первыми медработниками поселка, оказывали меди-</a:t>
            </a:r>
          </a:p>
          <a:p>
            <a:pPr marL="0" marR="0" lvl="0" indent="0" algn="l" defTabSz="914400" rtl="0" eaLnBrk="0" fontAlgn="base" latinLnBrk="0" hangingPunct="0">
              <a:lnSpc>
                <a:spcPct val="100000"/>
              </a:lnSpc>
              <a:spcBef>
                <a:spcPct val="0"/>
              </a:spcBef>
              <a:spcAft>
                <a:spcPct val="0"/>
              </a:spcAft>
              <a:buClrTx/>
              <a:buSzTx/>
              <a:buFontTx/>
              <a:buNone/>
              <a:tabLst/>
            </a:pPr>
            <a:r>
              <a:rPr kumimoji="0" lang="ru-RU" sz="12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цинскую помощь первопроходцам Усть - Балыкской геологоразведочной </a:t>
            </a:r>
          </a:p>
          <a:p>
            <a:pPr marL="0" marR="0" lvl="0" indent="0" algn="l" defTabSz="914400" rtl="0" eaLnBrk="0" fontAlgn="base" latinLnBrk="0" hangingPunct="0">
              <a:lnSpc>
                <a:spcPct val="100000"/>
              </a:lnSpc>
              <a:spcBef>
                <a:spcPct val="0"/>
              </a:spcBef>
              <a:spcAft>
                <a:spcPct val="0"/>
              </a:spcAft>
              <a:buClrTx/>
              <a:buSzTx/>
              <a:buFontTx/>
              <a:buNone/>
              <a:tabLst/>
            </a:pPr>
            <a:r>
              <a:rPr kumimoji="0" lang="ru-RU" sz="12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экспедиции. С 1963 года по 1987 год работала главной медсестрой МЧС. </a:t>
            </a:r>
            <a:endParaRPr kumimoji="0" lang="ru-RU" sz="600" b="1"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sz="12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Последние годы трудовой деятельности работала статистом в </a:t>
            </a:r>
          </a:p>
          <a:p>
            <a:pPr marL="0" marR="0" lvl="0" indent="0" algn="l" defTabSz="914400" rtl="0" eaLnBrk="0" fontAlgn="base" latinLnBrk="0" hangingPunct="0">
              <a:lnSpc>
                <a:spcPct val="100000"/>
              </a:lnSpc>
              <a:spcBef>
                <a:spcPct val="0"/>
              </a:spcBef>
              <a:spcAft>
                <a:spcPct val="0"/>
              </a:spcAft>
              <a:buClrTx/>
              <a:buSzTx/>
              <a:buFontTx/>
              <a:buNone/>
              <a:tabLst/>
            </a:pPr>
            <a:r>
              <a:rPr kumimoji="0" lang="ru-RU" sz="12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оргметодкабинете МЧС. Имеет высшую категория медстатиста.</a:t>
            </a:r>
            <a:endParaRPr kumimoji="0" lang="ru-RU" sz="600" b="1"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sz="12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Общий медицинский стаж Иглиной А. А. составляет 45 лет.</a:t>
            </a:r>
            <a:endParaRPr kumimoji="0" lang="ru-RU" sz="600" b="1"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sz="12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За большие заслуги, многолетний и добросовестный труд награждена значком «Отличник здравоохранения», </a:t>
            </a:r>
          </a:p>
          <a:p>
            <a:pPr marL="0" marR="0" lvl="0" indent="0" algn="l" defTabSz="914400" rtl="0" eaLnBrk="0" fontAlgn="base" latinLnBrk="0" hangingPunct="0">
              <a:lnSpc>
                <a:spcPct val="100000"/>
              </a:lnSpc>
              <a:spcBef>
                <a:spcPct val="0"/>
              </a:spcBef>
              <a:spcAft>
                <a:spcPct val="0"/>
              </a:spcAft>
              <a:buClrTx/>
              <a:buSzTx/>
              <a:buFontTx/>
              <a:buNone/>
              <a:tabLst/>
            </a:pPr>
            <a:r>
              <a:rPr kumimoji="0" lang="ru-RU" sz="12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медалями «Ветеран труда», «За освоение недр и развития нефтегазового комплекса западной Сибири».</a:t>
            </a:r>
            <a:endParaRPr kumimoji="0" lang="ru-RU" sz="600" b="1"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sz="12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Неоднократно награждалась почетными грамотами и ценными подарками, удостоена звания Ударник </a:t>
            </a:r>
          </a:p>
          <a:p>
            <a:pPr marL="0" marR="0" lvl="0" indent="0" algn="l" defTabSz="914400" rtl="0" eaLnBrk="0" fontAlgn="base" latinLnBrk="0" hangingPunct="0">
              <a:lnSpc>
                <a:spcPct val="100000"/>
              </a:lnSpc>
              <a:spcBef>
                <a:spcPct val="0"/>
              </a:spcBef>
              <a:spcAft>
                <a:spcPct val="0"/>
              </a:spcAft>
              <a:buClrTx/>
              <a:buSzTx/>
              <a:buFontTx/>
              <a:buNone/>
              <a:tabLst/>
            </a:pPr>
            <a:r>
              <a:rPr kumimoji="0" lang="ru-RU" sz="12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коммунистического труда.</a:t>
            </a:r>
            <a:endParaRPr kumimoji="0" lang="ru-RU" sz="600" b="1" i="0" u="none" strike="noStrike" cap="none" normalizeH="0" baseline="0" dirty="0" smtClean="0">
              <a:ln>
                <a:noFill/>
              </a:ln>
              <a:solidFill>
                <a:schemeClr val="tx1"/>
              </a:solidFill>
              <a:effectLst/>
              <a:latin typeface="Arial" pitchFamily="34" charset="0"/>
              <a:cs typeface="Arial" pitchFamily="34" charset="0"/>
            </a:endParaRPr>
          </a:p>
          <a:p>
            <a:pPr lvl="0" eaLnBrk="0" fontAlgn="base" hangingPunct="0">
              <a:spcBef>
                <a:spcPct val="0"/>
              </a:spcBef>
              <a:spcAft>
                <a:spcPct val="0"/>
              </a:spcAft>
            </a:pPr>
            <a:r>
              <a:rPr kumimoji="0" lang="ru-RU" sz="12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Решением городской Думы от 03.10.1997</a:t>
            </a:r>
            <a:r>
              <a:rPr kumimoji="0" lang="ru-RU" sz="1200" b="1" i="0" u="none" strike="noStrike" cap="none" normalizeH="0" baseline="0" dirty="0" smtClean="0">
                <a:ln>
                  <a:noFill/>
                </a:ln>
                <a:solidFill>
                  <a:schemeClr val="tx1"/>
                </a:solidFill>
                <a:effectLst/>
                <a:latin typeface="Arial" pitchFamily="34" charset="0"/>
                <a:cs typeface="Arial" pitchFamily="34" charset="0"/>
              </a:rPr>
              <a:t> </a:t>
            </a:r>
            <a:r>
              <a:rPr lang="ru-RU" sz="1200" b="1" dirty="0" smtClean="0">
                <a:latin typeface="Arial" pitchFamily="34" charset="0"/>
                <a:ea typeface="Times New Roman" pitchFamily="18" charset="0"/>
                <a:cs typeface="Arial" pitchFamily="34" charset="0"/>
              </a:rPr>
              <a:t>№ 142 Анне Алексеевне Иглиной присвоено звание «Почетный гражданин города Нефтеюганска»</a:t>
            </a:r>
            <a:endParaRPr kumimoji="0" lang="ru-RU" sz="1200" b="1"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descr="C:\Users\User\Desktop\imgpreview.jpg"/>
          <p:cNvPicPr>
            <a:picLocks noChangeAspect="1" noChangeArrowheads="1"/>
          </p:cNvPicPr>
          <p:nvPr/>
        </p:nvPicPr>
        <p:blipFill>
          <a:blip r:embed="rId2" cstate="print"/>
          <a:srcRect/>
          <a:stretch>
            <a:fillRect/>
          </a:stretch>
        </p:blipFill>
        <p:spPr bwMode="auto">
          <a:xfrm>
            <a:off x="0" y="0"/>
            <a:ext cx="9183238" cy="6858000"/>
          </a:xfrm>
          <a:prstGeom prst="rect">
            <a:avLst/>
          </a:prstGeom>
          <a:noFill/>
        </p:spPr>
      </p:pic>
      <p:pic>
        <p:nvPicPr>
          <p:cNvPr id="2050" name="Picture 2" descr="C:\Users\User\Desktop\1425368513_solomin.png"/>
          <p:cNvPicPr>
            <a:picLocks noGrp="1" noChangeAspect="1" noChangeArrowheads="1"/>
          </p:cNvPicPr>
          <p:nvPr>
            <p:ph idx="1"/>
          </p:nvPr>
        </p:nvPicPr>
        <p:blipFill>
          <a:blip r:embed="rId3" cstate="screen">
            <a:extLst>
              <a:ext uri="{28A0092B-C50C-407E-A947-70E740481C1C}">
                <a14:useLocalDpi xmlns:a14="http://schemas.microsoft.com/office/drawing/2010/main"/>
              </a:ext>
            </a:extLst>
          </a:blip>
          <a:srcRect/>
          <a:stretch>
            <a:fillRect/>
          </a:stretch>
        </p:blipFill>
        <p:spPr bwMode="auto">
          <a:xfrm>
            <a:off x="107504" y="0"/>
            <a:ext cx="1954560" cy="1581487"/>
          </a:xfrm>
          <a:prstGeom prst="rect">
            <a:avLst/>
          </a:prstGeom>
          <a:noFill/>
        </p:spPr>
      </p:pic>
      <p:pic>
        <p:nvPicPr>
          <p:cNvPr id="14" name="Picture 2" descr="C:\ДОКУМЕНТЫ\ОРГАНИЗАЦИИ-РАБОТА\6 ЦГБ 1\НАБЛЮДАТЕЛЬНОЕ ДЕЛО\фото здрав\639.jpg"/>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0" y="1628801"/>
            <a:ext cx="1697864" cy="2592287"/>
          </a:xfrm>
          <a:prstGeom prst="rect">
            <a:avLst/>
          </a:prstGeom>
          <a:noFill/>
        </p:spPr>
      </p:pic>
      <p:sp>
        <p:nvSpPr>
          <p:cNvPr id="16" name="Пятиугольник 15"/>
          <p:cNvSpPr/>
          <p:nvPr/>
        </p:nvSpPr>
        <p:spPr>
          <a:xfrm flipH="1">
            <a:off x="2195736" y="0"/>
            <a:ext cx="6948264" cy="908720"/>
          </a:xfrm>
          <a:prstGeom prst="homePlat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400" b="1" dirty="0" smtClean="0"/>
              <a:t>Из архивных документов </a:t>
            </a:r>
          </a:p>
          <a:p>
            <a:pPr algn="ctr"/>
            <a:r>
              <a:rPr lang="ru-RU" sz="2400" b="1" dirty="0" smtClean="0"/>
              <a:t>Анны Алексеевны Иглиной</a:t>
            </a:r>
            <a:endParaRPr lang="ru-RU" sz="2400" b="1" dirty="0"/>
          </a:p>
        </p:txBody>
      </p:sp>
      <p:pic>
        <p:nvPicPr>
          <p:cNvPr id="38914" name="Picture 2" descr="C:\ДОКУМЕНТЫ\ОБРАЗЦЫ ДОКУМЕНТОВ\ЛП\СКАНИРОВАННЫЕ\64\ф.64 оп. 3 Иглина А.А\16 член жюри (фото)\ф. 64 оп. 3 ед.хр член жюри (фото).jpg"/>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5364088" y="1556792"/>
            <a:ext cx="1856003" cy="2814960"/>
          </a:xfrm>
          <a:prstGeom prst="rect">
            <a:avLst/>
          </a:prstGeom>
          <a:noFill/>
        </p:spPr>
      </p:pic>
      <p:pic>
        <p:nvPicPr>
          <p:cNvPr id="38915" name="Picture 3" descr="C:\ДОКУМЕНТЫ\ОБРАЗЦЫ ДОКУМЕНТОВ\ЛП\СКАНИРОВАННЫЕ\64\ф.64 оп. 3 Иглина А.А\13 среди работников (фото)\ф. 64 оп. 3 ед.хр среди работникв (фото).jpg"/>
          <p:cNvPicPr>
            <a:picLocks noChangeAspect="1" noChangeArrowheads="1"/>
          </p:cNvPicPr>
          <p:nvPr/>
        </p:nvPicPr>
        <p:blipFill>
          <a:blip r:embed="rId6" cstate="screen">
            <a:extLst>
              <a:ext uri="{28A0092B-C50C-407E-A947-70E740481C1C}">
                <a14:useLocalDpi xmlns:a14="http://schemas.microsoft.com/office/drawing/2010/main"/>
              </a:ext>
            </a:extLst>
          </a:blip>
          <a:srcRect/>
          <a:stretch>
            <a:fillRect/>
          </a:stretch>
        </p:blipFill>
        <p:spPr bwMode="auto">
          <a:xfrm>
            <a:off x="1691680" y="1628800"/>
            <a:ext cx="3744416" cy="2636441"/>
          </a:xfrm>
          <a:prstGeom prst="rect">
            <a:avLst/>
          </a:prstGeom>
          <a:noFill/>
        </p:spPr>
      </p:pic>
      <p:pic>
        <p:nvPicPr>
          <p:cNvPr id="38916" name="Picture 4" descr="C:\ДОКУМЕНТЫ\ОБРАЗЦЫ ДОКУМЕНТОВ\ЛП\СКАНИРОВАННЫЕ\64\ф.64 оп. 3 Иглина А.А\17 за работой (фото)\1.jpg"/>
          <p:cNvPicPr>
            <a:picLocks noChangeAspect="1" noChangeArrowheads="1"/>
          </p:cNvPicPr>
          <p:nvPr/>
        </p:nvPicPr>
        <p:blipFill>
          <a:blip r:embed="rId7" cstate="screen">
            <a:extLst>
              <a:ext uri="{28A0092B-C50C-407E-A947-70E740481C1C}">
                <a14:useLocalDpi xmlns:a14="http://schemas.microsoft.com/office/drawing/2010/main"/>
              </a:ext>
            </a:extLst>
          </a:blip>
          <a:srcRect/>
          <a:stretch>
            <a:fillRect/>
          </a:stretch>
        </p:blipFill>
        <p:spPr bwMode="auto">
          <a:xfrm>
            <a:off x="7028185" y="1556792"/>
            <a:ext cx="2115815" cy="2736304"/>
          </a:xfrm>
          <a:prstGeom prst="rect">
            <a:avLst/>
          </a:prstGeom>
          <a:noFill/>
        </p:spPr>
      </p:pic>
      <p:pic>
        <p:nvPicPr>
          <p:cNvPr id="38917" name="Picture 5" descr="C:\ДОКУМЕНТЫ\ОБРАЗЦЫ ДОКУМЕНТОВ\ЛП\СКАНИРОВАННЫЕ\64\ф.64 оп. 3 Иглина А.А\6 удостоверение о присвоении высшей квалификационой категории медстатиста\1.jpg"/>
          <p:cNvPicPr>
            <a:picLocks noChangeAspect="1" noChangeArrowheads="1"/>
          </p:cNvPicPr>
          <p:nvPr/>
        </p:nvPicPr>
        <p:blipFill>
          <a:blip r:embed="rId8" cstate="print"/>
          <a:srcRect/>
          <a:stretch>
            <a:fillRect/>
          </a:stretch>
        </p:blipFill>
        <p:spPr bwMode="auto">
          <a:xfrm>
            <a:off x="3060700" y="4221088"/>
            <a:ext cx="6083300" cy="2378075"/>
          </a:xfrm>
          <a:prstGeom prst="rect">
            <a:avLst/>
          </a:prstGeom>
          <a:noFill/>
        </p:spPr>
      </p:pic>
      <p:sp>
        <p:nvSpPr>
          <p:cNvPr id="20" name="Rectangle 4"/>
          <p:cNvSpPr>
            <a:spLocks noChangeArrowheads="1"/>
          </p:cNvSpPr>
          <p:nvPr/>
        </p:nvSpPr>
        <p:spPr bwMode="auto">
          <a:xfrm>
            <a:off x="0" y="4581128"/>
            <a:ext cx="2880320" cy="1477328"/>
          </a:xfrm>
          <a:prstGeom prst="rect">
            <a:avLst/>
          </a:prstGeom>
          <a:solidFill>
            <a:srgbClr val="D3EED8"/>
          </a:solid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lvl="0" fontAlgn="base">
              <a:spcBef>
                <a:spcPct val="0"/>
              </a:spcBef>
              <a:spcAft>
                <a:spcPct val="0"/>
              </a:spcAft>
            </a:pPr>
            <a:r>
              <a:rPr lang="ru-RU" sz="1500" i="1" dirty="0" smtClean="0">
                <a:solidFill>
                  <a:srgbClr val="000000"/>
                </a:solidFill>
                <a:latin typeface="Arial" pitchFamily="34" charset="0"/>
                <a:cs typeface="Arial" pitchFamily="34" charset="0"/>
              </a:rPr>
              <a:t>ОАФ №64 «Почетные граждане и знатные труженики города Нефтеюганска». Опись № 3. Единицы хранения №№6,12,13,16,17</a:t>
            </a:r>
            <a:endParaRPr kumimoji="0" lang="ru-RU" sz="1800" b="0" i="1"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descr="C:\Users\User\Desktop\imgpreview.jpg"/>
          <p:cNvPicPr>
            <a:picLocks noChangeAspect="1" noChangeArrowheads="1"/>
          </p:cNvPicPr>
          <p:nvPr/>
        </p:nvPicPr>
        <p:blipFill>
          <a:blip r:embed="rId2" cstate="print"/>
          <a:srcRect/>
          <a:stretch>
            <a:fillRect/>
          </a:stretch>
        </p:blipFill>
        <p:spPr bwMode="auto">
          <a:xfrm>
            <a:off x="-41013" y="0"/>
            <a:ext cx="9183238" cy="6858000"/>
          </a:xfrm>
          <a:prstGeom prst="rect">
            <a:avLst/>
          </a:prstGeom>
          <a:noFill/>
        </p:spPr>
      </p:pic>
      <p:pic>
        <p:nvPicPr>
          <p:cNvPr id="2050" name="Picture 2" descr="C:\Users\User\Desktop\1425368513_solomin.png"/>
          <p:cNvPicPr>
            <a:picLocks noGrp="1" noChangeAspect="1" noChangeArrowheads="1"/>
          </p:cNvPicPr>
          <p:nvPr>
            <p:ph idx="1"/>
          </p:nvPr>
        </p:nvPicPr>
        <p:blipFill>
          <a:blip r:embed="rId3" cstate="screen">
            <a:extLst>
              <a:ext uri="{28A0092B-C50C-407E-A947-70E740481C1C}">
                <a14:useLocalDpi xmlns:a14="http://schemas.microsoft.com/office/drawing/2010/main"/>
              </a:ext>
            </a:extLst>
          </a:blip>
          <a:srcRect/>
          <a:stretch>
            <a:fillRect/>
          </a:stretch>
        </p:blipFill>
        <p:spPr bwMode="auto">
          <a:xfrm>
            <a:off x="0" y="0"/>
            <a:ext cx="1954560" cy="1581487"/>
          </a:xfrm>
          <a:prstGeom prst="rect">
            <a:avLst/>
          </a:prstGeom>
          <a:noFill/>
        </p:spPr>
      </p:pic>
      <p:pic>
        <p:nvPicPr>
          <p:cNvPr id="2053" name="Picture 5" descr="C:\ДОКУМЕНТЫ\ОРГАНИЗАЦИИ-РАБОТА\6 ЦГБ 1\e1f2db8441791e6e37ea58a9545561c7.jpg"/>
          <p:cNvPicPr>
            <a:picLocks noChangeAspect="1" noChangeArrowheads="1"/>
          </p:cNvPicPr>
          <p:nvPr/>
        </p:nvPicPr>
        <p:blipFill>
          <a:blip r:embed="rId4" cstate="print"/>
          <a:srcRect/>
          <a:stretch>
            <a:fillRect/>
          </a:stretch>
        </p:blipFill>
        <p:spPr bwMode="auto">
          <a:xfrm>
            <a:off x="0" y="2924944"/>
            <a:ext cx="4375915" cy="2736304"/>
          </a:xfrm>
          <a:prstGeom prst="rect">
            <a:avLst/>
          </a:prstGeom>
          <a:noFill/>
        </p:spPr>
      </p:pic>
      <p:pic>
        <p:nvPicPr>
          <p:cNvPr id="2054" name="Picture 6" descr="C:\ДОКУМЕНТЫ\ОБРАЗЦЫ ДОКУМЕНТОВ\ФОТО\ФОТОГРАФИИ\фото катал\43.jpg"/>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4362401" y="3212976"/>
            <a:ext cx="4781599" cy="3491151"/>
          </a:xfrm>
          <a:prstGeom prst="rect">
            <a:avLst/>
          </a:prstGeom>
          <a:noFill/>
        </p:spPr>
      </p:pic>
      <p:sp>
        <p:nvSpPr>
          <p:cNvPr id="10" name="Rectangle 4"/>
          <p:cNvSpPr>
            <a:spLocks noChangeArrowheads="1"/>
          </p:cNvSpPr>
          <p:nvPr/>
        </p:nvSpPr>
        <p:spPr bwMode="auto">
          <a:xfrm>
            <a:off x="2627784" y="6304002"/>
            <a:ext cx="4456112" cy="553998"/>
          </a:xfrm>
          <a:prstGeom prst="rect">
            <a:avLst/>
          </a:prstGeom>
          <a:solidFill>
            <a:srgbClr val="D3EED8"/>
          </a:solid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500" b="0" i="1"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Фотофонд. Опись №1.</a:t>
            </a:r>
          </a:p>
          <a:p>
            <a:pPr marL="0" marR="0" lvl="0" indent="0" algn="l" defTabSz="914400" rtl="0" eaLnBrk="1" fontAlgn="base" latinLnBrk="0" hangingPunct="1">
              <a:lnSpc>
                <a:spcPct val="100000"/>
              </a:lnSpc>
              <a:spcBef>
                <a:spcPct val="0"/>
              </a:spcBef>
              <a:spcAft>
                <a:spcPct val="0"/>
              </a:spcAft>
              <a:buClrTx/>
              <a:buSzTx/>
              <a:buFontTx/>
              <a:buNone/>
              <a:tabLst/>
            </a:pPr>
            <a:r>
              <a:rPr kumimoji="0" lang="ru-RU" sz="1500" b="0" i="1"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 Единица хранения № 43. 1961 год</a:t>
            </a:r>
            <a:endParaRPr kumimoji="0" lang="ru-RU" sz="1800" b="0" i="1" u="none" strike="noStrike" cap="none" normalizeH="0" baseline="0" dirty="0" smtClean="0">
              <a:ln>
                <a:noFill/>
              </a:ln>
              <a:solidFill>
                <a:schemeClr val="tx1"/>
              </a:solidFill>
              <a:effectLst/>
              <a:latin typeface="Arial" pitchFamily="34" charset="0"/>
              <a:cs typeface="Arial" pitchFamily="34" charset="0"/>
            </a:endParaRPr>
          </a:p>
        </p:txBody>
      </p:sp>
      <p:sp>
        <p:nvSpPr>
          <p:cNvPr id="12" name="Пятиугольник 11"/>
          <p:cNvSpPr/>
          <p:nvPr/>
        </p:nvSpPr>
        <p:spPr>
          <a:xfrm>
            <a:off x="0" y="5589240"/>
            <a:ext cx="2699792" cy="720080"/>
          </a:xfrm>
          <a:prstGeom prst="homePlat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3200" b="1" dirty="0" smtClean="0"/>
              <a:t>ГОД 1961-Й</a:t>
            </a:r>
            <a:endParaRPr lang="ru-RU" sz="3200" b="1" dirty="0"/>
          </a:p>
        </p:txBody>
      </p:sp>
      <p:sp>
        <p:nvSpPr>
          <p:cNvPr id="11" name="Rectangle 4"/>
          <p:cNvSpPr>
            <a:spLocks noChangeArrowheads="1"/>
          </p:cNvSpPr>
          <p:nvPr/>
        </p:nvSpPr>
        <p:spPr bwMode="auto">
          <a:xfrm>
            <a:off x="1907704" y="0"/>
            <a:ext cx="7236296" cy="1246495"/>
          </a:xfrm>
          <a:prstGeom prst="rect">
            <a:avLst/>
          </a:prstGeom>
          <a:solidFill>
            <a:srgbClr val="D3EED8"/>
          </a:solid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500"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История города Нефтеюганска  - история создания и становления предприятий, развития важных отраслей жизнедеятельности,</a:t>
            </a:r>
            <a:r>
              <a:rPr kumimoji="0" lang="ru-RU" sz="1500" b="0" i="0" u="none" strike="noStrike" cap="none" normalizeH="0" dirty="0" smtClean="0">
                <a:ln>
                  <a:noFill/>
                </a:ln>
                <a:solidFill>
                  <a:srgbClr val="000000"/>
                </a:solidFill>
                <a:effectLst/>
                <a:latin typeface="Arial" pitchFamily="34" charset="0"/>
                <a:ea typeface="Times New Roman" pitchFamily="18" charset="0"/>
                <a:cs typeface="Arial" pitchFamily="34" charset="0"/>
              </a:rPr>
              <a:t> достижение планов и постановки новых задач. Всё это </a:t>
            </a:r>
            <a:r>
              <a:rPr lang="ru-RU" sz="1500" dirty="0" smtClean="0">
                <a:solidFill>
                  <a:srgbClr val="000000"/>
                </a:solidFill>
                <a:latin typeface="Arial" pitchFamily="34" charset="0"/>
                <a:ea typeface="Times New Roman" pitchFamily="18" charset="0"/>
                <a:cs typeface="Arial" pitchFamily="34" charset="0"/>
              </a:rPr>
              <a:t>совершается руками и делами человека. Давайте, посмотрим на развитие здравоохранения в Нефтеюганске глазами его ветеранов</a:t>
            </a:r>
            <a:endParaRPr kumimoji="0" lang="ru-RU"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2052" name="Rectangle 4"/>
          <p:cNvSpPr>
            <a:spLocks noChangeArrowheads="1"/>
          </p:cNvSpPr>
          <p:nvPr/>
        </p:nvSpPr>
        <p:spPr bwMode="auto">
          <a:xfrm>
            <a:off x="0" y="1427584"/>
            <a:ext cx="9144000" cy="1938992"/>
          </a:xfrm>
          <a:prstGeom prst="rect">
            <a:avLst/>
          </a:prstGeom>
          <a:solidFill>
            <a:srgbClr val="D3EED8"/>
          </a:solid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500"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История здравоохранения города Нефтеюганска неразрывно связана с историей  освоения нефтегазового региона.</a:t>
            </a:r>
          </a:p>
          <a:p>
            <a:pPr marL="0" marR="0" lvl="0" indent="0" algn="l" defTabSz="914400" rtl="0" eaLnBrk="1" fontAlgn="base" latinLnBrk="0" hangingPunct="1">
              <a:lnSpc>
                <a:spcPct val="100000"/>
              </a:lnSpc>
              <a:spcBef>
                <a:spcPct val="0"/>
              </a:spcBef>
              <a:spcAft>
                <a:spcPct val="0"/>
              </a:spcAft>
              <a:buClrTx/>
              <a:buSzTx/>
              <a:buFontTx/>
              <a:buNone/>
              <a:tabLst/>
            </a:pPr>
            <a:r>
              <a:rPr kumimoji="0" lang="ru-RU" sz="1500"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Официальная дата основания больницы в городе Нефтеюганске совпадает с датой основания  самого города Нефтеюганска, которому 16 октября 2017</a:t>
            </a:r>
            <a:r>
              <a:rPr kumimoji="0" lang="ru-RU" sz="1500" b="0" i="0" u="none" strike="noStrike" cap="none" normalizeH="0" dirty="0" smtClean="0">
                <a:ln>
                  <a:noFill/>
                </a:ln>
                <a:solidFill>
                  <a:srgbClr val="000000"/>
                </a:solidFill>
                <a:effectLst/>
                <a:latin typeface="Arial" pitchFamily="34" charset="0"/>
                <a:ea typeface="Times New Roman" pitchFamily="18" charset="0"/>
                <a:cs typeface="Arial" pitchFamily="34" charset="0"/>
              </a:rPr>
              <a:t> года, как и больнице исполнится 50 лет</a:t>
            </a:r>
            <a:r>
              <a:rPr kumimoji="0" lang="ru-RU" sz="1500"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 </a:t>
            </a:r>
          </a:p>
          <a:p>
            <a:pPr marL="0" marR="0" lvl="0" indent="0" algn="l" defTabSz="914400" rtl="0" eaLnBrk="1" fontAlgn="base" latinLnBrk="0" hangingPunct="1">
              <a:lnSpc>
                <a:spcPct val="100000"/>
              </a:lnSpc>
              <a:spcBef>
                <a:spcPct val="0"/>
              </a:spcBef>
              <a:spcAft>
                <a:spcPct val="0"/>
              </a:spcAft>
              <a:buClrTx/>
              <a:buSzTx/>
              <a:buFontTx/>
              <a:buNone/>
              <a:tabLst/>
            </a:pPr>
            <a:r>
              <a:rPr kumimoji="0" lang="ru-RU" sz="1500"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Но  богатой является не только история становления и развития больницы за эти полвека, но и её предыстория, которая началась с первых шагов осваивателей и открывателей нефтяных богатств нашего региона, когда в октябре 1961 года был развернут фельдшерский пункт для оказания медицинской помощи членам нефтегазовой экспедиции. </a:t>
            </a:r>
            <a:endParaRPr kumimoji="0" lang="ru-RU" sz="18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descr="C:\Users\User\Desktop\imgpreview.jpg"/>
          <p:cNvPicPr>
            <a:picLocks noChangeAspect="1" noChangeArrowheads="1"/>
          </p:cNvPicPr>
          <p:nvPr/>
        </p:nvPicPr>
        <p:blipFill>
          <a:blip r:embed="rId2" cstate="print"/>
          <a:srcRect/>
          <a:stretch>
            <a:fillRect/>
          </a:stretch>
        </p:blipFill>
        <p:spPr bwMode="auto">
          <a:xfrm>
            <a:off x="-41013" y="0"/>
            <a:ext cx="9183238" cy="6858000"/>
          </a:xfrm>
          <a:prstGeom prst="rect">
            <a:avLst/>
          </a:prstGeom>
          <a:noFill/>
        </p:spPr>
      </p:pic>
      <p:pic>
        <p:nvPicPr>
          <p:cNvPr id="2050" name="Picture 2" descr="C:\Users\User\Desktop\1425368513_solomin.png"/>
          <p:cNvPicPr>
            <a:picLocks noGrp="1" noChangeAspect="1" noChangeArrowheads="1"/>
          </p:cNvPicPr>
          <p:nvPr>
            <p:ph idx="1"/>
          </p:nvPr>
        </p:nvPicPr>
        <p:blipFill>
          <a:blip r:embed="rId3" cstate="screen">
            <a:extLst>
              <a:ext uri="{28A0092B-C50C-407E-A947-70E740481C1C}">
                <a14:useLocalDpi xmlns:a14="http://schemas.microsoft.com/office/drawing/2010/main"/>
              </a:ext>
            </a:extLst>
          </a:blip>
          <a:srcRect/>
          <a:stretch>
            <a:fillRect/>
          </a:stretch>
        </p:blipFill>
        <p:spPr bwMode="auto">
          <a:xfrm>
            <a:off x="107504" y="0"/>
            <a:ext cx="1954560" cy="1581487"/>
          </a:xfrm>
          <a:prstGeom prst="rect">
            <a:avLst/>
          </a:prstGeom>
          <a:noFill/>
        </p:spPr>
      </p:pic>
      <p:sp>
        <p:nvSpPr>
          <p:cNvPr id="8" name="Пятиугольник 7"/>
          <p:cNvSpPr/>
          <p:nvPr/>
        </p:nvSpPr>
        <p:spPr>
          <a:xfrm flipH="1">
            <a:off x="2195736" y="0"/>
            <a:ext cx="6948264" cy="908720"/>
          </a:xfrm>
          <a:prstGeom prst="homePlat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400" b="1" dirty="0" smtClean="0"/>
              <a:t>Из архивных документов </a:t>
            </a:r>
          </a:p>
          <a:p>
            <a:pPr algn="ctr"/>
            <a:r>
              <a:rPr lang="ru-RU" sz="2400" b="1" dirty="0" smtClean="0"/>
              <a:t>Валентина Сергеевича Комякова</a:t>
            </a:r>
            <a:endParaRPr lang="ru-RU" sz="2400" b="1" dirty="0"/>
          </a:p>
        </p:txBody>
      </p:sp>
      <p:sp>
        <p:nvSpPr>
          <p:cNvPr id="32774" name="Rectangle 6"/>
          <p:cNvSpPr>
            <a:spLocks noChangeArrowheads="1"/>
          </p:cNvSpPr>
          <p:nvPr/>
        </p:nvSpPr>
        <p:spPr bwMode="auto">
          <a:xfrm>
            <a:off x="0" y="1484784"/>
            <a:ext cx="9144000" cy="181588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450850" algn="l" defTabSz="914400" rtl="0" eaLnBrk="1" fontAlgn="base" latinLnBrk="0" hangingPunct="1">
              <a:lnSpc>
                <a:spcPct val="100000"/>
              </a:lnSpc>
              <a:spcBef>
                <a:spcPct val="0"/>
              </a:spcBef>
              <a:spcAft>
                <a:spcPct val="0"/>
              </a:spcAft>
              <a:buClrTx/>
              <a:buSzTx/>
              <a:buFontTx/>
              <a:buNone/>
              <a:tabLst/>
            </a:pPr>
            <a:r>
              <a:rPr kumimoji="0" lang="ru-RU" sz="1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Комяков Валентин Сергеевич в 1953 году поступил в Ярославский государственный медицинский институт на лечебный факультет, который окончил в 1959 году с отличием. В 1971 году был приглашен на работу в медсанчасть города Нефтеюганска, где работал заведующим терапевтическим отделением. Более 40 лет посвящено медицине, 20 из них – становлению практического здравоохранения молодого северного города нефтяников.</a:t>
            </a:r>
            <a:endParaRPr kumimoji="0" lang="ru-RU" sz="600" b="0" i="0" u="none" strike="noStrike" cap="none" normalizeH="0" baseline="0" dirty="0" smtClean="0">
              <a:ln>
                <a:noFill/>
              </a:ln>
              <a:solidFill>
                <a:schemeClr val="tx1"/>
              </a:solidFill>
              <a:effectLst/>
              <a:latin typeface="Arial" pitchFamily="34" charset="0"/>
              <a:cs typeface="Arial" pitchFamily="34" charset="0"/>
            </a:endParaRPr>
          </a:p>
          <a:p>
            <a:pPr marL="0" marR="0" lvl="0" indent="450850" algn="l" defTabSz="914400" rtl="0" eaLnBrk="0" fontAlgn="base" latinLnBrk="0" hangingPunct="0">
              <a:lnSpc>
                <a:spcPct val="100000"/>
              </a:lnSpc>
              <a:spcBef>
                <a:spcPct val="0"/>
              </a:spcBef>
              <a:spcAft>
                <a:spcPct val="0"/>
              </a:spcAft>
              <a:buClrTx/>
              <a:buSzTx/>
              <a:buFontTx/>
              <a:buNone/>
              <a:tabLst/>
            </a:pPr>
            <a:r>
              <a:rPr kumimoji="0" lang="ru-RU" sz="1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Постоянная работа по воспитанию молодых терапевтов , заслуги в области народного здравоохранения отмечены более 30 раз грамотами, ценными подарками. Шесть печатных научных работ Комякова В.С. находятся в архиве Минздрава, кроме того имеется ряд работ , выполняемых совместно с врачами-интернами . </a:t>
            </a:r>
            <a:endParaRPr kumimoji="0" lang="ru-RU" sz="600" b="0" i="0" u="none" strike="noStrike" cap="none" normalizeH="0" baseline="0" dirty="0" smtClean="0">
              <a:ln>
                <a:noFill/>
              </a:ln>
              <a:solidFill>
                <a:schemeClr val="tx1"/>
              </a:solidFill>
              <a:effectLst/>
              <a:latin typeface="Arial" pitchFamily="34" charset="0"/>
              <a:cs typeface="Arial" pitchFamily="34" charset="0"/>
            </a:endParaRPr>
          </a:p>
          <a:p>
            <a:pPr marL="0" marR="0" lvl="0" indent="450850" algn="l" defTabSz="914400" rtl="0" eaLnBrk="0" fontAlgn="base" latinLnBrk="0" hangingPunct="0">
              <a:lnSpc>
                <a:spcPct val="100000"/>
              </a:lnSpc>
              <a:spcBef>
                <a:spcPct val="0"/>
              </a:spcBef>
              <a:spcAft>
                <a:spcPct val="0"/>
              </a:spcAft>
              <a:buClrTx/>
              <a:buSzTx/>
              <a:buFontTx/>
              <a:buNone/>
              <a:tabLst/>
            </a:pPr>
            <a:r>
              <a:rPr kumimoji="0" lang="ru-RU" sz="1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В  1984 году присвоено почетное звание “Заслуженный врач РСФСР ”, ветеран труда. </a:t>
            </a:r>
            <a:endParaRPr kumimoji="0" lang="ru-RU" sz="1800" b="0" i="0" u="none" strike="noStrike" cap="none" normalizeH="0" baseline="0" dirty="0" smtClean="0">
              <a:ln>
                <a:noFill/>
              </a:ln>
              <a:solidFill>
                <a:schemeClr val="tx1"/>
              </a:solidFill>
              <a:effectLst/>
              <a:latin typeface="Arial" pitchFamily="34" charset="0"/>
              <a:cs typeface="Arial" pitchFamily="34" charset="0"/>
            </a:endParaRPr>
          </a:p>
        </p:txBody>
      </p:sp>
      <p:pic>
        <p:nvPicPr>
          <p:cNvPr id="32776" name="Picture 8" descr="C:\ДОКУМЕНТЫ\ОБРАЗЦЫ ДОКУМЕНТОВ\ЛП\СКАНИРОВАННЫЕ\63\ф. 63 оп. 1 Комяков В.С\14 статья\ф. 63 оп. 1 ед.хр статья лист 2.jpg"/>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4644008" y="3284984"/>
            <a:ext cx="4499992" cy="8162926"/>
          </a:xfrm>
          <a:prstGeom prst="rect">
            <a:avLst/>
          </a:prstGeom>
          <a:noFill/>
        </p:spPr>
      </p:pic>
      <p:pic>
        <p:nvPicPr>
          <p:cNvPr id="32775" name="Picture 7" descr="C:\ДОКУМЕНТЫ\ОБРАЗЦЫ ДОКУМЕНТОВ\ЛП\СКАНИРОВАННЫЕ\63\ф. 63 оп. 1 Комяков В.С\14 статья\ф. 63 оп. 1 ед.хр рабочий кабинет.jpg"/>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1979712" y="3284984"/>
            <a:ext cx="3026569" cy="3773488"/>
          </a:xfrm>
          <a:prstGeom prst="rect">
            <a:avLst/>
          </a:prstGeom>
          <a:noFill/>
        </p:spPr>
      </p:pic>
      <p:sp>
        <p:nvSpPr>
          <p:cNvPr id="14" name="Rectangle 4"/>
          <p:cNvSpPr>
            <a:spLocks noChangeArrowheads="1"/>
          </p:cNvSpPr>
          <p:nvPr/>
        </p:nvSpPr>
        <p:spPr bwMode="auto">
          <a:xfrm>
            <a:off x="0" y="3933056"/>
            <a:ext cx="1907704" cy="2169825"/>
          </a:xfrm>
          <a:prstGeom prst="rect">
            <a:avLst/>
          </a:prstGeom>
          <a:solidFill>
            <a:srgbClr val="D3EED8"/>
          </a:solid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lvl="0" fontAlgn="base">
              <a:spcBef>
                <a:spcPct val="0"/>
              </a:spcBef>
              <a:spcAft>
                <a:spcPct val="0"/>
              </a:spcAft>
            </a:pPr>
            <a:r>
              <a:rPr lang="ru-RU" sz="1500" i="1" dirty="0" smtClean="0">
                <a:solidFill>
                  <a:srgbClr val="000000"/>
                </a:solidFill>
                <a:latin typeface="Arial" pitchFamily="34" charset="0"/>
                <a:cs typeface="Arial" pitchFamily="34" charset="0"/>
              </a:rPr>
              <a:t>ОАФ №63 «Заслуженные  работники здравоохранения города Нефтеюганска». Опись № 1. Единицы хранения №№13, 14</a:t>
            </a:r>
            <a:endParaRPr kumimoji="0" lang="ru-RU" sz="1800" b="0" i="1"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descr="C:\Users\User\Desktop\imgpreview.jpg"/>
          <p:cNvPicPr>
            <a:picLocks noChangeAspect="1" noChangeArrowheads="1"/>
          </p:cNvPicPr>
          <p:nvPr/>
        </p:nvPicPr>
        <p:blipFill>
          <a:blip r:embed="rId2" cstate="print"/>
          <a:srcRect/>
          <a:stretch>
            <a:fillRect/>
          </a:stretch>
        </p:blipFill>
        <p:spPr bwMode="auto">
          <a:xfrm>
            <a:off x="-41013" y="0"/>
            <a:ext cx="9183238" cy="6858000"/>
          </a:xfrm>
          <a:prstGeom prst="rect">
            <a:avLst/>
          </a:prstGeom>
          <a:noFill/>
        </p:spPr>
      </p:pic>
      <p:pic>
        <p:nvPicPr>
          <p:cNvPr id="2050" name="Picture 2" descr="C:\Users\User\Desktop\1425368513_solomin.png"/>
          <p:cNvPicPr>
            <a:picLocks noGrp="1" noChangeAspect="1" noChangeArrowheads="1"/>
          </p:cNvPicPr>
          <p:nvPr>
            <p:ph idx="1"/>
          </p:nvPr>
        </p:nvPicPr>
        <p:blipFill>
          <a:blip r:embed="rId3" cstate="screen">
            <a:extLst>
              <a:ext uri="{28A0092B-C50C-407E-A947-70E740481C1C}">
                <a14:useLocalDpi xmlns:a14="http://schemas.microsoft.com/office/drawing/2010/main"/>
              </a:ext>
            </a:extLst>
          </a:blip>
          <a:srcRect/>
          <a:stretch>
            <a:fillRect/>
          </a:stretch>
        </p:blipFill>
        <p:spPr bwMode="auto">
          <a:xfrm>
            <a:off x="107504" y="0"/>
            <a:ext cx="1954560" cy="1581487"/>
          </a:xfrm>
          <a:prstGeom prst="rect">
            <a:avLst/>
          </a:prstGeom>
          <a:noFill/>
        </p:spPr>
      </p:pic>
      <p:sp>
        <p:nvSpPr>
          <p:cNvPr id="8" name="Пятиугольник 7"/>
          <p:cNvSpPr/>
          <p:nvPr/>
        </p:nvSpPr>
        <p:spPr>
          <a:xfrm flipH="1">
            <a:off x="2195736" y="0"/>
            <a:ext cx="6948264" cy="908720"/>
          </a:xfrm>
          <a:prstGeom prst="homePlat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400" b="1" dirty="0" smtClean="0"/>
              <a:t>Из архивных документов </a:t>
            </a:r>
          </a:p>
          <a:p>
            <a:pPr algn="ctr"/>
            <a:r>
              <a:rPr lang="ru-RU" sz="2400" b="1" dirty="0" smtClean="0"/>
              <a:t>Валентина Сергеевича Комякова</a:t>
            </a:r>
            <a:endParaRPr lang="ru-RU" sz="2400" b="1" dirty="0"/>
          </a:p>
        </p:txBody>
      </p:sp>
      <p:pic>
        <p:nvPicPr>
          <p:cNvPr id="51202" name="Picture 2" descr="C:\ДОКУМЕНТЫ\ОБРАЗЦЫ ДОКУМЕНТОВ\ЛП\СКАНИРОВАННЫЕ\63\ф. 63 оп. 1 Комяков В.С\19 в терапевтическом кабинете\ф. 63 оп. 1 ед.хр в терапевтическом кабинете.jpg"/>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4861026" y="908721"/>
            <a:ext cx="4282974" cy="3312368"/>
          </a:xfrm>
          <a:prstGeom prst="rect">
            <a:avLst/>
          </a:prstGeom>
          <a:noFill/>
        </p:spPr>
      </p:pic>
      <p:sp>
        <p:nvSpPr>
          <p:cNvPr id="9" name="Rectangle 4"/>
          <p:cNvSpPr>
            <a:spLocks noChangeArrowheads="1"/>
          </p:cNvSpPr>
          <p:nvPr/>
        </p:nvSpPr>
        <p:spPr bwMode="auto">
          <a:xfrm>
            <a:off x="7236296" y="4365104"/>
            <a:ext cx="1907704" cy="2169825"/>
          </a:xfrm>
          <a:prstGeom prst="rect">
            <a:avLst/>
          </a:prstGeom>
          <a:solidFill>
            <a:srgbClr val="D3EED8"/>
          </a:solid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lvl="0" fontAlgn="base">
              <a:spcBef>
                <a:spcPct val="0"/>
              </a:spcBef>
              <a:spcAft>
                <a:spcPct val="0"/>
              </a:spcAft>
            </a:pPr>
            <a:r>
              <a:rPr lang="ru-RU" sz="1500" i="1" dirty="0" smtClean="0">
                <a:solidFill>
                  <a:srgbClr val="000000"/>
                </a:solidFill>
                <a:latin typeface="Arial" pitchFamily="34" charset="0"/>
                <a:cs typeface="Arial" pitchFamily="34" charset="0"/>
              </a:rPr>
              <a:t>ОАФ №63 «Заслуженные  работники здравоохранения города Нефтеюганска». Опись № 1. Единицы хранения №№7,11,19</a:t>
            </a:r>
            <a:endParaRPr kumimoji="0" lang="ru-RU" sz="1800" b="0" i="1" u="none" strike="noStrike" cap="none" normalizeH="0" baseline="0" dirty="0" smtClean="0">
              <a:ln>
                <a:noFill/>
              </a:ln>
              <a:solidFill>
                <a:schemeClr val="tx1"/>
              </a:solidFill>
              <a:effectLst/>
              <a:latin typeface="Arial" pitchFamily="34" charset="0"/>
              <a:cs typeface="Arial" pitchFamily="34" charset="0"/>
            </a:endParaRPr>
          </a:p>
        </p:txBody>
      </p:sp>
      <p:pic>
        <p:nvPicPr>
          <p:cNvPr id="51204" name="Picture 4" descr="C:\ДОКУМЕНТЫ\ОБРАЗЦЫ ДОКУМЕНТОВ\ЛП\СКАНИРОВАННЫЕ\63\ф. 63 оп. 1 Комяков В.С\11 поздравительные телеграммы\1.jpg"/>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1331640" y="908720"/>
            <a:ext cx="3767921" cy="4220071"/>
          </a:xfrm>
          <a:prstGeom prst="rect">
            <a:avLst/>
          </a:prstGeom>
          <a:noFill/>
        </p:spPr>
      </p:pic>
      <p:pic>
        <p:nvPicPr>
          <p:cNvPr id="51203" name="Picture 3" descr="C:\ДОКУМЕНТЫ\ОБРАЗЦЫ ДОКУМЕНТОВ\ЛП\СКАНИРОВАННЫЕ\63\ф. 63 оп. 1 Комяков В.С\7 удостоверение обповышении квалификации\ф. 63 оп. 1 ед.хр удостоверение лист 3.jpg"/>
          <p:cNvPicPr>
            <a:picLocks noChangeAspect="1" noChangeArrowheads="1"/>
          </p:cNvPicPr>
          <p:nvPr/>
        </p:nvPicPr>
        <p:blipFill>
          <a:blip r:embed="rId6" cstate="print"/>
          <a:srcRect/>
          <a:stretch>
            <a:fillRect/>
          </a:stretch>
        </p:blipFill>
        <p:spPr bwMode="auto">
          <a:xfrm>
            <a:off x="0" y="4833937"/>
            <a:ext cx="5730875" cy="2024063"/>
          </a:xfrm>
          <a:prstGeom prst="rect">
            <a:avLst/>
          </a:prstGeom>
          <a:noFill/>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descr="C:\Users\User\Desktop\imgpreview.jpg"/>
          <p:cNvPicPr>
            <a:picLocks noChangeAspect="1" noChangeArrowheads="1"/>
          </p:cNvPicPr>
          <p:nvPr/>
        </p:nvPicPr>
        <p:blipFill>
          <a:blip r:embed="rId2" cstate="print"/>
          <a:srcRect/>
          <a:stretch>
            <a:fillRect/>
          </a:stretch>
        </p:blipFill>
        <p:spPr bwMode="auto">
          <a:xfrm>
            <a:off x="-41013" y="0"/>
            <a:ext cx="9183238" cy="6858000"/>
          </a:xfrm>
          <a:prstGeom prst="rect">
            <a:avLst/>
          </a:prstGeom>
          <a:noFill/>
        </p:spPr>
      </p:pic>
      <p:pic>
        <p:nvPicPr>
          <p:cNvPr id="2050" name="Picture 2" descr="C:\Users\User\Desktop\1425368513_solomin.png"/>
          <p:cNvPicPr>
            <a:picLocks noGrp="1" noChangeAspect="1" noChangeArrowheads="1"/>
          </p:cNvPicPr>
          <p:nvPr>
            <p:ph idx="1"/>
          </p:nvPr>
        </p:nvPicPr>
        <p:blipFill>
          <a:blip r:embed="rId3" cstate="screen">
            <a:extLst>
              <a:ext uri="{28A0092B-C50C-407E-A947-70E740481C1C}">
                <a14:useLocalDpi xmlns:a14="http://schemas.microsoft.com/office/drawing/2010/main"/>
              </a:ext>
            </a:extLst>
          </a:blip>
          <a:srcRect/>
          <a:stretch>
            <a:fillRect/>
          </a:stretch>
        </p:blipFill>
        <p:spPr bwMode="auto">
          <a:xfrm>
            <a:off x="107504" y="0"/>
            <a:ext cx="1954560" cy="1581487"/>
          </a:xfrm>
          <a:prstGeom prst="rect">
            <a:avLst/>
          </a:prstGeom>
          <a:noFill/>
        </p:spPr>
      </p:pic>
      <p:sp>
        <p:nvSpPr>
          <p:cNvPr id="8" name="Пятиугольник 7"/>
          <p:cNvSpPr/>
          <p:nvPr/>
        </p:nvSpPr>
        <p:spPr>
          <a:xfrm flipH="1">
            <a:off x="2195736" y="0"/>
            <a:ext cx="6948264" cy="908720"/>
          </a:xfrm>
          <a:prstGeom prst="homePlat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400" b="1" dirty="0" smtClean="0"/>
              <a:t>Из архивных документов </a:t>
            </a:r>
          </a:p>
          <a:p>
            <a:pPr algn="ctr"/>
            <a:r>
              <a:rPr lang="ru-RU" sz="2400" b="1" dirty="0" smtClean="0"/>
              <a:t>Ильи Александровича Гильмана</a:t>
            </a:r>
            <a:endParaRPr lang="ru-RU" sz="2400" b="1" dirty="0"/>
          </a:p>
        </p:txBody>
      </p:sp>
      <p:sp>
        <p:nvSpPr>
          <p:cNvPr id="10" name="Прямоугольник 9"/>
          <p:cNvSpPr/>
          <p:nvPr/>
        </p:nvSpPr>
        <p:spPr>
          <a:xfrm>
            <a:off x="0" y="1502688"/>
            <a:ext cx="7236296" cy="5355312"/>
          </a:xfrm>
          <a:prstGeom prst="rect">
            <a:avLst/>
          </a:prstGeom>
        </p:spPr>
        <p:txBody>
          <a:bodyPr wrap="square">
            <a:spAutoFit/>
          </a:bodyPr>
          <a:lstStyle/>
          <a:p>
            <a:r>
              <a:rPr lang="ru-RU" dirty="0" smtClean="0"/>
              <a:t>Гильман Илья Александрович в 1968 году окончил учебу в Омском государственном медицинском институте.</a:t>
            </a:r>
          </a:p>
          <a:p>
            <a:r>
              <a:rPr lang="ru-RU" dirty="0" smtClean="0"/>
              <a:t>В </a:t>
            </a:r>
            <a:r>
              <a:rPr lang="ru-RU" dirty="0"/>
              <a:t>Н</a:t>
            </a:r>
            <a:r>
              <a:rPr lang="ru-RU" dirty="0" smtClean="0"/>
              <a:t>ефтеюганской городской санитарно-эпидемиологической станции в качестве главного врача работал с марта месяца 1972 года. За период работы проявил себя, как инициативный, деятельный специалист, обеспечивающий квалифицированное руководство станцией.</a:t>
            </a:r>
          </a:p>
          <a:p>
            <a:r>
              <a:rPr lang="ru-RU" dirty="0" smtClean="0"/>
              <a:t>Постоянно работал над повышением деловой квалификации, теоретического и идейно-политического уровня.</a:t>
            </a:r>
          </a:p>
          <a:p>
            <a:r>
              <a:rPr lang="ru-RU" dirty="0" smtClean="0"/>
              <a:t>Всю жизнь, энергию, талант врача и организатора он отдал городу Нефтеюганску.  Много сил и энергии отдал формированию и укреплению материально-технической и лабораторной базы.</a:t>
            </a:r>
          </a:p>
          <a:p>
            <a:r>
              <a:rPr lang="ru-RU" dirty="0" smtClean="0"/>
              <a:t>Являлся примером честности, доброты и человечности во взаимоотношениях с людьми, образцом высокого профессионализма, огромной жизненной энергии и оптимизма. За большие заслуги в области обеспечения санитарно-эпидемиологического благополучия населения высоко оценены руководством Госкомитета санэпиднадзора России, присвоением звания «Заслуженный врач РФ», награжден значком «Отличник здравоохранения», неоднократно награждался почетными грамотам, врач высшей категории</a:t>
            </a:r>
            <a:endParaRPr lang="ru-RU" dirty="0"/>
          </a:p>
        </p:txBody>
      </p:sp>
      <p:pic>
        <p:nvPicPr>
          <p:cNvPr id="53250" name="Picture 2" descr="C:\ДОКУМЕНТЫ\ОБРАЗЦЫ ДОКУМЕНТОВ\ЛП\СКАНИРОВАННЫЕ\63\ф.63 оп.2 Гильман И.А\18 портрет\ф. 63 оп. 2 ед.хр портрет лист 1.jpg"/>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6645920" y="908720"/>
            <a:ext cx="2498080" cy="3821314"/>
          </a:xfrm>
          <a:prstGeom prst="rect">
            <a:avLst/>
          </a:prstGeom>
          <a:noFill/>
        </p:spPr>
      </p:pic>
      <p:sp>
        <p:nvSpPr>
          <p:cNvPr id="9" name="Rectangle 4"/>
          <p:cNvSpPr>
            <a:spLocks noChangeArrowheads="1"/>
          </p:cNvSpPr>
          <p:nvPr/>
        </p:nvSpPr>
        <p:spPr bwMode="auto">
          <a:xfrm>
            <a:off x="7236296" y="4688175"/>
            <a:ext cx="1907704" cy="2169825"/>
          </a:xfrm>
          <a:prstGeom prst="rect">
            <a:avLst/>
          </a:prstGeom>
          <a:solidFill>
            <a:srgbClr val="D3EED8"/>
          </a:solid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lvl="0" fontAlgn="base">
              <a:spcBef>
                <a:spcPct val="0"/>
              </a:spcBef>
              <a:spcAft>
                <a:spcPct val="0"/>
              </a:spcAft>
            </a:pPr>
            <a:r>
              <a:rPr lang="ru-RU" sz="1500" i="1" dirty="0" smtClean="0">
                <a:solidFill>
                  <a:srgbClr val="000000"/>
                </a:solidFill>
                <a:latin typeface="Arial" pitchFamily="34" charset="0"/>
                <a:cs typeface="Arial" pitchFamily="34" charset="0"/>
              </a:rPr>
              <a:t>ОАФ №63 «Заслуженные  работники здравоохранения города Нефтеюганска». Опись № 2. Единица хранения № 18</a:t>
            </a:r>
            <a:endParaRPr kumimoji="0" lang="ru-RU" sz="1800" b="0" i="1"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descr="C:\Users\User\Desktop\imgpreview.jpg"/>
          <p:cNvPicPr>
            <a:picLocks noChangeAspect="1" noChangeArrowheads="1"/>
          </p:cNvPicPr>
          <p:nvPr/>
        </p:nvPicPr>
        <p:blipFill>
          <a:blip r:embed="rId2" cstate="print"/>
          <a:srcRect/>
          <a:stretch>
            <a:fillRect/>
          </a:stretch>
        </p:blipFill>
        <p:spPr bwMode="auto">
          <a:xfrm>
            <a:off x="-41013" y="0"/>
            <a:ext cx="9183238" cy="6858000"/>
          </a:xfrm>
          <a:prstGeom prst="rect">
            <a:avLst/>
          </a:prstGeom>
          <a:noFill/>
        </p:spPr>
      </p:pic>
      <p:pic>
        <p:nvPicPr>
          <p:cNvPr id="2050" name="Picture 2" descr="C:\Users\User\Desktop\1425368513_solomin.png"/>
          <p:cNvPicPr>
            <a:picLocks noGrp="1" noChangeAspect="1" noChangeArrowheads="1"/>
          </p:cNvPicPr>
          <p:nvPr>
            <p:ph idx="1"/>
          </p:nvPr>
        </p:nvPicPr>
        <p:blipFill>
          <a:blip r:embed="rId3" cstate="screen">
            <a:extLst>
              <a:ext uri="{28A0092B-C50C-407E-A947-70E740481C1C}">
                <a14:useLocalDpi xmlns:a14="http://schemas.microsoft.com/office/drawing/2010/main"/>
              </a:ext>
            </a:extLst>
          </a:blip>
          <a:srcRect/>
          <a:stretch>
            <a:fillRect/>
          </a:stretch>
        </p:blipFill>
        <p:spPr bwMode="auto">
          <a:xfrm>
            <a:off x="107504" y="0"/>
            <a:ext cx="1954560" cy="1581487"/>
          </a:xfrm>
          <a:prstGeom prst="rect">
            <a:avLst/>
          </a:prstGeom>
          <a:noFill/>
        </p:spPr>
      </p:pic>
      <p:sp>
        <p:nvSpPr>
          <p:cNvPr id="9" name="Rectangle 4"/>
          <p:cNvSpPr>
            <a:spLocks noChangeArrowheads="1"/>
          </p:cNvSpPr>
          <p:nvPr/>
        </p:nvSpPr>
        <p:spPr bwMode="auto">
          <a:xfrm>
            <a:off x="7236296" y="4365104"/>
            <a:ext cx="1907704" cy="2169825"/>
          </a:xfrm>
          <a:prstGeom prst="rect">
            <a:avLst/>
          </a:prstGeom>
          <a:solidFill>
            <a:srgbClr val="D3EED8"/>
          </a:solid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lvl="0" fontAlgn="base">
              <a:spcBef>
                <a:spcPct val="0"/>
              </a:spcBef>
              <a:spcAft>
                <a:spcPct val="0"/>
              </a:spcAft>
            </a:pPr>
            <a:r>
              <a:rPr lang="ru-RU" sz="1500" i="1" dirty="0" smtClean="0">
                <a:solidFill>
                  <a:srgbClr val="000000"/>
                </a:solidFill>
                <a:latin typeface="Arial" pitchFamily="34" charset="0"/>
                <a:cs typeface="Arial" pitchFamily="34" charset="0"/>
              </a:rPr>
              <a:t>ОАФ №63 «Заслуженные  работники здравоохранения города Нефтеюганска». Опись № 2. Единицы хранения №№4,9,19,20</a:t>
            </a:r>
            <a:endParaRPr kumimoji="0" lang="ru-RU" sz="1800" b="0" i="1" u="none" strike="noStrike" cap="none" normalizeH="0" baseline="0" dirty="0" smtClean="0">
              <a:ln>
                <a:noFill/>
              </a:ln>
              <a:solidFill>
                <a:schemeClr val="tx1"/>
              </a:solidFill>
              <a:effectLst/>
              <a:latin typeface="Arial" pitchFamily="34" charset="0"/>
              <a:cs typeface="Arial" pitchFamily="34" charset="0"/>
            </a:endParaRPr>
          </a:p>
        </p:txBody>
      </p:sp>
      <p:pic>
        <p:nvPicPr>
          <p:cNvPr id="52226" name="Picture 2" descr="C:\ДОКУМЕНТЫ\ОБРАЗЦЫ ДОКУМЕНТОВ\ЛП\СКАНИРОВАННЫЕ\63\ф.63 оп.2 Гильман И.А\20 фотография за рабочим столом в кабинете\ф. 63 оп. 2 ед.хр фотография за рабочим столом в кабинете.jpg"/>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0" y="1484784"/>
            <a:ext cx="3491880" cy="2481949"/>
          </a:xfrm>
          <a:prstGeom prst="rect">
            <a:avLst/>
          </a:prstGeom>
          <a:noFill/>
        </p:spPr>
      </p:pic>
      <p:pic>
        <p:nvPicPr>
          <p:cNvPr id="52227" name="Picture 3" descr="C:\ДОКУМЕНТЫ\ОБРАЗЦЫ ДОКУМЕНТОВ\ЛП\СКАНИРОВАННЫЕ\63\ф.63 оп.2 Гильман И.А\19 фотография среди коллег\ф. 63 оп. 2 ед.хр фотография среди коллег.jpg"/>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108520" y="4077072"/>
            <a:ext cx="3491334" cy="2251199"/>
          </a:xfrm>
          <a:prstGeom prst="rect">
            <a:avLst/>
          </a:prstGeom>
          <a:noFill/>
        </p:spPr>
      </p:pic>
      <p:sp>
        <p:nvSpPr>
          <p:cNvPr id="11" name="Rectangle 4"/>
          <p:cNvSpPr>
            <a:spLocks noChangeArrowheads="1"/>
          </p:cNvSpPr>
          <p:nvPr/>
        </p:nvSpPr>
        <p:spPr bwMode="auto">
          <a:xfrm>
            <a:off x="611560" y="3429000"/>
            <a:ext cx="1907704" cy="584775"/>
          </a:xfrm>
          <a:prstGeom prst="rect">
            <a:avLst/>
          </a:prstGeom>
          <a:solidFill>
            <a:srgbClr val="D3EED8"/>
          </a:solid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ctr"/>
            <a:r>
              <a:rPr lang="ru-RU" sz="1600" b="1" dirty="0" smtClean="0"/>
              <a:t>И. А. Гильман в рабочем кабинете</a:t>
            </a:r>
            <a:endParaRPr lang="ru-RU" sz="1600" b="1" dirty="0"/>
          </a:p>
        </p:txBody>
      </p:sp>
      <p:sp>
        <p:nvSpPr>
          <p:cNvPr id="12" name="Rectangle 4"/>
          <p:cNvSpPr>
            <a:spLocks noChangeArrowheads="1"/>
          </p:cNvSpPr>
          <p:nvPr/>
        </p:nvSpPr>
        <p:spPr bwMode="auto">
          <a:xfrm>
            <a:off x="0" y="6119336"/>
            <a:ext cx="2987824" cy="738664"/>
          </a:xfrm>
          <a:prstGeom prst="rect">
            <a:avLst/>
          </a:prstGeom>
          <a:solidFill>
            <a:srgbClr val="D3EED8"/>
          </a:solid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ctr"/>
            <a:r>
              <a:rPr lang="ru-RU" sz="1400" b="1" dirty="0" smtClean="0"/>
              <a:t>И. А. Гильман (торой ряд первый слева) среди коллег </a:t>
            </a:r>
            <a:r>
              <a:rPr lang="ru-RU" sz="1400" b="1" dirty="0"/>
              <a:t>Н</a:t>
            </a:r>
            <a:r>
              <a:rPr lang="ru-RU" sz="1400" b="1" dirty="0" smtClean="0"/>
              <a:t>ефтеюганской больницы</a:t>
            </a:r>
            <a:endParaRPr lang="ru-RU" sz="1400" b="1" dirty="0"/>
          </a:p>
        </p:txBody>
      </p:sp>
      <p:pic>
        <p:nvPicPr>
          <p:cNvPr id="52228" name="Picture 4" descr="C:\ДОКУМЕНТЫ\ОБРАЗЦЫ ДОКУМЕНТОВ\ЛП\СКАНИРОВАННЫЕ\63\ф.63 оп.2 Гильман И.А\9 трудовая книжка\ф. 63 оп. 2 ед.хр трудовая книжка лист 00001.jpg"/>
          <p:cNvPicPr>
            <a:picLocks noChangeAspect="1" noChangeArrowheads="1"/>
          </p:cNvPicPr>
          <p:nvPr/>
        </p:nvPicPr>
        <p:blipFill>
          <a:blip r:embed="rId6" cstate="screen">
            <a:extLst>
              <a:ext uri="{28A0092B-C50C-407E-A947-70E740481C1C}">
                <a14:useLocalDpi xmlns:a14="http://schemas.microsoft.com/office/drawing/2010/main"/>
              </a:ext>
            </a:extLst>
          </a:blip>
          <a:srcRect/>
          <a:stretch>
            <a:fillRect/>
          </a:stretch>
        </p:blipFill>
        <p:spPr bwMode="auto">
          <a:xfrm>
            <a:off x="3779912" y="0"/>
            <a:ext cx="5247109" cy="3669729"/>
          </a:xfrm>
          <a:prstGeom prst="rect">
            <a:avLst/>
          </a:prstGeom>
          <a:noFill/>
        </p:spPr>
      </p:pic>
      <p:pic>
        <p:nvPicPr>
          <p:cNvPr id="52229" name="Picture 5" descr="C:\ДОКУМЕНТЫ\ОБРАЗЦЫ ДОКУМЕНТОВ\ЛП\СКАНИРОВАННЫЕ\63\ф.63 оп.2 Гильман И.А\4 памятные адреса в честь 50-летия\ф. 63 оп. 2 ед.хр памятные адреса в честь 50-летия лист 0002.jpg"/>
          <p:cNvPicPr>
            <a:picLocks noChangeAspect="1" noChangeArrowheads="1"/>
          </p:cNvPicPr>
          <p:nvPr/>
        </p:nvPicPr>
        <p:blipFill>
          <a:blip r:embed="rId7" cstate="screen">
            <a:extLst>
              <a:ext uri="{28A0092B-C50C-407E-A947-70E740481C1C}">
                <a14:useLocalDpi xmlns:a14="http://schemas.microsoft.com/office/drawing/2010/main"/>
              </a:ext>
            </a:extLst>
          </a:blip>
          <a:srcRect/>
          <a:stretch>
            <a:fillRect/>
          </a:stretch>
        </p:blipFill>
        <p:spPr bwMode="auto">
          <a:xfrm>
            <a:off x="2987824" y="1988840"/>
            <a:ext cx="4280842" cy="5981726"/>
          </a:xfrm>
          <a:prstGeom prst="rect">
            <a:avLst/>
          </a:prstGeom>
          <a:noFill/>
        </p:spPr>
      </p:pic>
      <p:sp>
        <p:nvSpPr>
          <p:cNvPr id="8" name="Пятиугольник 7"/>
          <p:cNvSpPr/>
          <p:nvPr/>
        </p:nvSpPr>
        <p:spPr>
          <a:xfrm flipH="1">
            <a:off x="2195736" y="0"/>
            <a:ext cx="6948264" cy="908720"/>
          </a:xfrm>
          <a:prstGeom prst="homePlat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400" b="1" dirty="0" smtClean="0"/>
              <a:t>Из архивных документов </a:t>
            </a:r>
          </a:p>
          <a:p>
            <a:pPr algn="ctr"/>
            <a:r>
              <a:rPr lang="ru-RU" sz="2400" b="1" dirty="0" smtClean="0"/>
              <a:t>Ильи Александровича Гильмана</a:t>
            </a:r>
            <a:endParaRPr lang="ru-RU" sz="2400" b="1" dirty="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descr="C:\Users\User\Desktop\imgpreview.jpg"/>
          <p:cNvPicPr>
            <a:picLocks noChangeAspect="1" noChangeArrowheads="1"/>
          </p:cNvPicPr>
          <p:nvPr/>
        </p:nvPicPr>
        <p:blipFill>
          <a:blip r:embed="rId2" cstate="print"/>
          <a:srcRect/>
          <a:stretch>
            <a:fillRect/>
          </a:stretch>
        </p:blipFill>
        <p:spPr bwMode="auto">
          <a:xfrm>
            <a:off x="-41013" y="0"/>
            <a:ext cx="9183238" cy="6858000"/>
          </a:xfrm>
          <a:prstGeom prst="rect">
            <a:avLst/>
          </a:prstGeom>
          <a:noFill/>
        </p:spPr>
      </p:pic>
      <p:pic>
        <p:nvPicPr>
          <p:cNvPr id="2050" name="Picture 2" descr="C:\Users\User\Desktop\1425368513_solomin.png"/>
          <p:cNvPicPr>
            <a:picLocks noGrp="1" noChangeAspect="1" noChangeArrowheads="1"/>
          </p:cNvPicPr>
          <p:nvPr>
            <p:ph idx="1"/>
          </p:nvPr>
        </p:nvPicPr>
        <p:blipFill>
          <a:blip r:embed="rId3" cstate="screen">
            <a:extLst>
              <a:ext uri="{28A0092B-C50C-407E-A947-70E740481C1C}">
                <a14:useLocalDpi xmlns:a14="http://schemas.microsoft.com/office/drawing/2010/main"/>
              </a:ext>
            </a:extLst>
          </a:blip>
          <a:srcRect/>
          <a:stretch>
            <a:fillRect/>
          </a:stretch>
        </p:blipFill>
        <p:spPr bwMode="auto">
          <a:xfrm>
            <a:off x="107504" y="0"/>
            <a:ext cx="1954560" cy="1581487"/>
          </a:xfrm>
          <a:prstGeom prst="rect">
            <a:avLst/>
          </a:prstGeom>
          <a:noFill/>
        </p:spPr>
      </p:pic>
      <p:sp>
        <p:nvSpPr>
          <p:cNvPr id="9" name="Rectangle 4"/>
          <p:cNvSpPr>
            <a:spLocks noChangeArrowheads="1"/>
          </p:cNvSpPr>
          <p:nvPr/>
        </p:nvSpPr>
        <p:spPr bwMode="auto">
          <a:xfrm>
            <a:off x="0" y="6419418"/>
            <a:ext cx="9144000" cy="323165"/>
          </a:xfrm>
          <a:prstGeom prst="rect">
            <a:avLst/>
          </a:prstGeom>
          <a:solidFill>
            <a:srgbClr val="D3EED8"/>
          </a:solid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lvl="0" fontAlgn="base">
              <a:spcBef>
                <a:spcPct val="0"/>
              </a:spcBef>
              <a:spcAft>
                <a:spcPct val="0"/>
              </a:spcAft>
            </a:pPr>
            <a:r>
              <a:rPr lang="ru-RU" sz="1500" i="1" dirty="0" smtClean="0">
                <a:solidFill>
                  <a:srgbClr val="000000"/>
                </a:solidFill>
                <a:latin typeface="Arial" pitchFamily="34" charset="0"/>
                <a:cs typeface="Arial" pitchFamily="34" charset="0"/>
              </a:rPr>
              <a:t>ОАФ №63 «Заслуженные  работники здравоохранения города Нефтеюганска». Опись № 4. </a:t>
            </a:r>
            <a:endParaRPr kumimoji="0" lang="ru-RU" sz="1800" b="0" i="1" u="none" strike="noStrike" cap="none" normalizeH="0" baseline="0" dirty="0" smtClean="0">
              <a:ln>
                <a:noFill/>
              </a:ln>
              <a:solidFill>
                <a:schemeClr val="tx1"/>
              </a:solidFill>
              <a:effectLst/>
              <a:latin typeface="Arial" pitchFamily="34" charset="0"/>
              <a:cs typeface="Arial" pitchFamily="34" charset="0"/>
            </a:endParaRPr>
          </a:p>
        </p:txBody>
      </p:sp>
      <p:pic>
        <p:nvPicPr>
          <p:cNvPr id="54274" name="Picture 2" descr="C:\ДОКУМЕНТЫ\ОБРАЗЦЫ ДОКУМЕНТОВ\ЛП\СКАНИРОВАННЫЕ\63\ф.63 оп. 4 Веракса Н.П\01 дополнительно\ф. 63 оп. 4 ед.хр дополнительно лист 1.jpg"/>
          <p:cNvPicPr>
            <a:picLocks noChangeAspect="1" noChangeArrowheads="1"/>
          </p:cNvPicPr>
          <p:nvPr/>
        </p:nvPicPr>
        <p:blipFill>
          <a:blip r:embed="rId4" cstate="print"/>
          <a:srcRect/>
          <a:stretch>
            <a:fillRect/>
          </a:stretch>
        </p:blipFill>
        <p:spPr bwMode="auto">
          <a:xfrm>
            <a:off x="1403648" y="-3339752"/>
            <a:ext cx="8820472" cy="9649072"/>
          </a:xfrm>
          <a:prstGeom prst="rect">
            <a:avLst/>
          </a:prstGeom>
          <a:noFill/>
        </p:spPr>
      </p:pic>
      <p:sp>
        <p:nvSpPr>
          <p:cNvPr id="54273" name="Rectangle 1"/>
          <p:cNvSpPr>
            <a:spLocks noChangeArrowheads="1"/>
          </p:cNvSpPr>
          <p:nvPr/>
        </p:nvSpPr>
        <p:spPr bwMode="auto">
          <a:xfrm>
            <a:off x="0" y="1988840"/>
            <a:ext cx="9144000" cy="440120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altLang="ja-JP" sz="1400" b="0" i="0" u="none" strike="noStrike" cap="none" normalizeH="0" baseline="0" dirty="0" smtClean="0">
                <a:ln>
                  <a:noFill/>
                </a:ln>
                <a:solidFill>
                  <a:schemeClr val="tx1"/>
                </a:solidFill>
                <a:effectLst/>
                <a:latin typeface="Times New Roman" pitchFamily="18" charset="0"/>
                <a:ea typeface="MS Mincho" pitchFamily="49" charset="-128"/>
                <a:cs typeface="Times New Roman" pitchFamily="18" charset="0"/>
              </a:rPr>
              <a:t>Надежда Петровна Веракса ( в девичестве Юдина) после окончания школы, поступила в Уфимское медицинское училище №2. В 1964 году Надежда Петровна приехала на Тюменский Север, в поселок Усть-Балык  и начала трудовую деятельность медсестрой в здравпункте Усть-Балыкской нефтеразведочной экспедиции и проработала в системе здравоохранения города 35 лет. За это время из медицинской сестры Надежда Петровна выросла до старшей операционной сестры. Она стояла у истоков здравоохранения города и явилась родоначальником операционной службы. Ей приходилось делать многое: давать наркоз, ассистировать при операциях, принимать роды, делать уколы и перевязки. При активном участии Вераксы Н.П.  хирургическая и операционная  служба города прошла большой путь от первой примитивно оборудованной комнатки - операционной до современного оборудованного операционного блока, где применяется новейшее оборудование, и проходят до десяти операций ежедневно.</a:t>
            </a:r>
            <a:endParaRPr kumimoji="0" lang="ru-RU" altLang="ja-JP" sz="6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altLang="ja-JP" sz="1400" b="0" i="0" u="none" strike="noStrike" cap="none" normalizeH="0" baseline="0" dirty="0" smtClean="0">
                <a:ln>
                  <a:noFill/>
                </a:ln>
                <a:solidFill>
                  <a:schemeClr val="tx1"/>
                </a:solidFill>
                <a:effectLst/>
                <a:latin typeface="Times New Roman" pitchFamily="18" charset="0"/>
                <a:ea typeface="MS Mincho" pitchFamily="49" charset="-128"/>
                <a:cs typeface="Times New Roman" pitchFamily="18" charset="0"/>
              </a:rPr>
              <a:t>Для того, чтобы соответствовать современным требованиям медицинских технологий, Надежде Петровне приходилось постоянно совершенствовать свое мастерство, повышать квалификацию. За период трудовой деятельности она более десяти раз посещала курсы повышения квалификации, принимала участие в семинарах, проходила аттестацию.</a:t>
            </a:r>
          </a:p>
          <a:p>
            <a:pPr marL="0" marR="0" lvl="0" indent="0" algn="l" defTabSz="914400" rtl="0" eaLnBrk="0" fontAlgn="base" latinLnBrk="0" hangingPunct="0">
              <a:lnSpc>
                <a:spcPct val="100000"/>
              </a:lnSpc>
              <a:spcBef>
                <a:spcPct val="0"/>
              </a:spcBef>
              <a:spcAft>
                <a:spcPct val="0"/>
              </a:spcAft>
              <a:buClrTx/>
              <a:buSzTx/>
              <a:buFontTx/>
              <a:buNone/>
              <a:tabLst/>
            </a:pPr>
            <a:r>
              <a:rPr kumimoji="0" lang="ru-RU" altLang="ja-JP" sz="1400" b="0" i="0" u="none" strike="noStrike" cap="none" normalizeH="0" baseline="0" dirty="0" smtClean="0">
                <a:ln>
                  <a:noFill/>
                </a:ln>
                <a:solidFill>
                  <a:schemeClr val="tx1"/>
                </a:solidFill>
                <a:effectLst/>
                <a:latin typeface="Times New Roman" pitchFamily="18" charset="0"/>
                <a:ea typeface="MS Mincho" pitchFamily="49" charset="-128"/>
                <a:cs typeface="Times New Roman" pitchFamily="18" charset="0"/>
              </a:rPr>
              <a:t>За свой нелегкий, но очень нужный  труд, Веракса Надежда Петровна неоднократно награждалась почетными грамотами и правительственными наградами, ей присвоено почетное звание «Заслуженный работник здравоохранения»,</a:t>
            </a:r>
            <a:r>
              <a:rPr kumimoji="0" lang="ru-RU" altLang="ja-JP" sz="1400" b="0" i="0" u="none" strike="noStrike" cap="none" normalizeH="0" dirty="0" smtClean="0">
                <a:ln>
                  <a:noFill/>
                </a:ln>
                <a:solidFill>
                  <a:schemeClr val="tx1"/>
                </a:solidFill>
                <a:effectLst/>
                <a:latin typeface="Times New Roman" pitchFamily="18" charset="0"/>
                <a:ea typeface="MS Mincho" pitchFamily="49" charset="-128"/>
                <a:cs typeface="Times New Roman" pitchFamily="18" charset="0"/>
              </a:rPr>
              <a:t> вручение </a:t>
            </a:r>
            <a:r>
              <a:rPr kumimoji="0" lang="ru-RU" altLang="ja-JP" sz="1400" b="0" i="0" u="none" strike="noStrike" cap="none" normalizeH="0" baseline="0" dirty="0" smtClean="0">
                <a:ln>
                  <a:noFill/>
                </a:ln>
                <a:solidFill>
                  <a:schemeClr val="tx1"/>
                </a:solidFill>
                <a:effectLst/>
                <a:latin typeface="Times New Roman" pitchFamily="18" charset="0"/>
                <a:ea typeface="MS Mincho" pitchFamily="49" charset="-128"/>
                <a:cs typeface="Times New Roman" pitchFamily="18" charset="0"/>
              </a:rPr>
              <a:t>медали «За освоение недр и развитие нефтегазового комплекса Западной Сибири»,</a:t>
            </a:r>
            <a:r>
              <a:rPr kumimoji="0" lang="ru-RU" altLang="ja-JP" sz="1400" b="0" i="0" u="none" strike="noStrike" cap="none" normalizeH="0" dirty="0" smtClean="0">
                <a:ln>
                  <a:noFill/>
                </a:ln>
                <a:solidFill>
                  <a:schemeClr val="tx1"/>
                </a:solidFill>
                <a:effectLst/>
                <a:latin typeface="Times New Roman" pitchFamily="18" charset="0"/>
                <a:ea typeface="MS Mincho" pitchFamily="49" charset="-128"/>
                <a:cs typeface="Times New Roman" pitchFamily="18" charset="0"/>
              </a:rPr>
              <a:t> </a:t>
            </a:r>
            <a:endParaRPr kumimoji="0" lang="ru-RU" altLang="ja-JP" sz="6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altLang="ja-JP" sz="1400" b="0" i="0" u="none" strike="noStrike" cap="none" normalizeH="0" baseline="0" dirty="0" smtClean="0">
                <a:ln>
                  <a:noFill/>
                </a:ln>
                <a:solidFill>
                  <a:schemeClr val="tx1"/>
                </a:solidFill>
                <a:effectLst/>
                <a:latin typeface="Times New Roman" pitchFamily="18" charset="0"/>
                <a:ea typeface="MS Mincho" pitchFamily="49" charset="-128"/>
                <a:cs typeface="Times New Roman" pitchFamily="18" charset="0"/>
              </a:rPr>
              <a:t>награждена значком « Отличник здравоохранения»,</a:t>
            </a:r>
            <a:r>
              <a:rPr kumimoji="0" lang="ru-RU" altLang="ja-JP" sz="1400" b="0" i="0" u="none" strike="noStrike" cap="none" normalizeH="0" dirty="0" smtClean="0">
                <a:ln>
                  <a:noFill/>
                </a:ln>
                <a:solidFill>
                  <a:schemeClr val="tx1"/>
                </a:solidFill>
                <a:effectLst/>
                <a:latin typeface="Times New Roman" pitchFamily="18" charset="0"/>
                <a:ea typeface="MS Mincho" pitchFamily="49" charset="-128"/>
                <a:cs typeface="Times New Roman" pitchFamily="18" charset="0"/>
              </a:rPr>
              <a:t> её</a:t>
            </a:r>
            <a:r>
              <a:rPr kumimoji="0" lang="ru-RU" altLang="ja-JP" sz="1400" b="0" i="0" u="none" strike="noStrike" cap="none" normalizeH="0" baseline="0" dirty="0" smtClean="0">
                <a:ln>
                  <a:noFill/>
                </a:ln>
                <a:solidFill>
                  <a:schemeClr val="tx1"/>
                </a:solidFill>
                <a:effectLst/>
                <a:latin typeface="Times New Roman" pitchFamily="18" charset="0"/>
                <a:ea typeface="MS Mincho" pitchFamily="49" charset="-128"/>
                <a:cs typeface="Times New Roman" pitchFamily="18" charset="0"/>
              </a:rPr>
              <a:t> имя занесено в энциклопедию Ханты-Мансийского автономного округа «Югория». За 35 лет работы в Нефтеюганской городской больнице Надежда Петровна воспитала много медицинских сестер, передовая им свои знания и опыт. Многие горожане с благодарностью вспоминают Надежду Петровну за оказанную медицинскую помощь</a:t>
            </a:r>
            <a:endParaRPr kumimoji="0" lang="ru-RU" altLang="ja-JP" sz="600" b="0" i="0" u="none" strike="noStrike" cap="none" normalizeH="0" baseline="0" dirty="0" smtClean="0">
              <a:ln>
                <a:noFill/>
              </a:ln>
              <a:solidFill>
                <a:schemeClr val="tx1"/>
              </a:solidFill>
              <a:effectLst/>
              <a:latin typeface="Arial" pitchFamily="34" charset="0"/>
              <a:cs typeface="Arial" pitchFamily="34" charset="0"/>
            </a:endParaRPr>
          </a:p>
        </p:txBody>
      </p:sp>
      <p:sp>
        <p:nvSpPr>
          <p:cNvPr id="8" name="Пятиугольник 7"/>
          <p:cNvSpPr/>
          <p:nvPr/>
        </p:nvSpPr>
        <p:spPr>
          <a:xfrm flipH="1">
            <a:off x="2195736" y="0"/>
            <a:ext cx="6948264" cy="836712"/>
          </a:xfrm>
          <a:prstGeom prst="homePlat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400" b="1" dirty="0" smtClean="0"/>
              <a:t>Из архивных документов </a:t>
            </a:r>
          </a:p>
          <a:p>
            <a:pPr algn="ctr"/>
            <a:r>
              <a:rPr lang="ru-RU" sz="2400" b="1" dirty="0" smtClean="0"/>
              <a:t>Веракса Надежды Петровны</a:t>
            </a:r>
            <a:endParaRPr lang="ru-RU" sz="2400" b="1" dirty="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descr="C:\Users\User\Desktop\imgpreview.jpg"/>
          <p:cNvPicPr>
            <a:picLocks noChangeAspect="1" noChangeArrowheads="1"/>
          </p:cNvPicPr>
          <p:nvPr/>
        </p:nvPicPr>
        <p:blipFill>
          <a:blip r:embed="rId2" cstate="print"/>
          <a:srcRect/>
          <a:stretch>
            <a:fillRect/>
          </a:stretch>
        </p:blipFill>
        <p:spPr bwMode="auto">
          <a:xfrm>
            <a:off x="-41013" y="0"/>
            <a:ext cx="9183238" cy="6858000"/>
          </a:xfrm>
          <a:prstGeom prst="rect">
            <a:avLst/>
          </a:prstGeom>
          <a:noFill/>
        </p:spPr>
      </p:pic>
      <p:pic>
        <p:nvPicPr>
          <p:cNvPr id="2050" name="Picture 2" descr="C:\Users\User\Desktop\1425368513_solomin.png"/>
          <p:cNvPicPr>
            <a:picLocks noGrp="1" noChangeAspect="1" noChangeArrowheads="1"/>
          </p:cNvPicPr>
          <p:nvPr>
            <p:ph idx="1"/>
          </p:nvPr>
        </p:nvPicPr>
        <p:blipFill>
          <a:blip r:embed="rId3" cstate="screen">
            <a:extLst>
              <a:ext uri="{28A0092B-C50C-407E-A947-70E740481C1C}">
                <a14:useLocalDpi xmlns:a14="http://schemas.microsoft.com/office/drawing/2010/main"/>
              </a:ext>
            </a:extLst>
          </a:blip>
          <a:srcRect/>
          <a:stretch>
            <a:fillRect/>
          </a:stretch>
        </p:blipFill>
        <p:spPr bwMode="auto">
          <a:xfrm>
            <a:off x="107504" y="0"/>
            <a:ext cx="1954560" cy="1581487"/>
          </a:xfrm>
          <a:prstGeom prst="rect">
            <a:avLst/>
          </a:prstGeom>
          <a:noFill/>
        </p:spPr>
      </p:pic>
      <p:sp>
        <p:nvSpPr>
          <p:cNvPr id="9" name="Rectangle 4"/>
          <p:cNvSpPr>
            <a:spLocks noChangeArrowheads="1"/>
          </p:cNvSpPr>
          <p:nvPr/>
        </p:nvSpPr>
        <p:spPr bwMode="auto">
          <a:xfrm>
            <a:off x="0" y="6342665"/>
            <a:ext cx="9144000" cy="553998"/>
          </a:xfrm>
          <a:prstGeom prst="rect">
            <a:avLst/>
          </a:prstGeom>
          <a:solidFill>
            <a:srgbClr val="D3EED8"/>
          </a:solid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lvl="0" fontAlgn="base">
              <a:spcBef>
                <a:spcPct val="0"/>
              </a:spcBef>
              <a:spcAft>
                <a:spcPct val="0"/>
              </a:spcAft>
            </a:pPr>
            <a:r>
              <a:rPr lang="ru-RU" sz="1500" i="1" dirty="0" smtClean="0">
                <a:solidFill>
                  <a:srgbClr val="000000"/>
                </a:solidFill>
                <a:latin typeface="Arial" pitchFamily="34" charset="0"/>
                <a:cs typeface="Arial" pitchFamily="34" charset="0"/>
              </a:rPr>
              <a:t>ОАФ №63 «Заслуженные  работники здравоохранения города Нефтеюганска». Опись № 4, ед.хр. №№7,8</a:t>
            </a:r>
            <a:endParaRPr kumimoji="0" lang="ru-RU" sz="1800" b="0" i="1" u="none" strike="noStrike" cap="none" normalizeH="0" baseline="0" dirty="0" smtClean="0">
              <a:ln>
                <a:noFill/>
              </a:ln>
              <a:solidFill>
                <a:schemeClr val="tx1"/>
              </a:solidFill>
              <a:effectLst/>
              <a:latin typeface="Arial" pitchFamily="34" charset="0"/>
              <a:cs typeface="Arial" pitchFamily="34" charset="0"/>
            </a:endParaRPr>
          </a:p>
        </p:txBody>
      </p:sp>
      <p:pic>
        <p:nvPicPr>
          <p:cNvPr id="55298" name="Picture 2" descr="C:\ДОКУМЕНТЫ\ОБРАЗЦЫ ДОКУМЕНТОВ\ЛП\СКАНИРОВАННЫЕ\63\ф.63 оп. 4 Веракса Н.П\5 удостоверения к правительственным наградам за доблестный труд\ф. 63 оп. 4 ед.хр удостоверения за доблестный труд лист 4.jpg"/>
          <p:cNvPicPr>
            <a:picLocks noChangeAspect="1" noChangeArrowheads="1"/>
          </p:cNvPicPr>
          <p:nvPr/>
        </p:nvPicPr>
        <p:blipFill>
          <a:blip r:embed="rId4" cstate="print"/>
          <a:srcRect/>
          <a:stretch>
            <a:fillRect/>
          </a:stretch>
        </p:blipFill>
        <p:spPr bwMode="auto">
          <a:xfrm>
            <a:off x="2511425" y="692696"/>
            <a:ext cx="6632575" cy="2925763"/>
          </a:xfrm>
          <a:prstGeom prst="rect">
            <a:avLst/>
          </a:prstGeom>
          <a:noFill/>
        </p:spPr>
      </p:pic>
      <p:sp>
        <p:nvSpPr>
          <p:cNvPr id="8" name="Пятиугольник 7"/>
          <p:cNvSpPr/>
          <p:nvPr/>
        </p:nvSpPr>
        <p:spPr>
          <a:xfrm flipH="1">
            <a:off x="2195736" y="0"/>
            <a:ext cx="6948264" cy="836712"/>
          </a:xfrm>
          <a:prstGeom prst="homePlat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400" b="1" dirty="0" smtClean="0"/>
              <a:t>Из архивных документов </a:t>
            </a:r>
          </a:p>
          <a:p>
            <a:pPr algn="ctr"/>
            <a:r>
              <a:rPr lang="ru-RU" sz="2400" b="1" dirty="0" smtClean="0"/>
              <a:t>Веракса Надежды Петровны</a:t>
            </a:r>
            <a:endParaRPr lang="ru-RU" sz="2400" b="1" dirty="0"/>
          </a:p>
        </p:txBody>
      </p:sp>
      <p:pic>
        <p:nvPicPr>
          <p:cNvPr id="55300" name="Picture 4" descr="C:\ДОКУМЕНТЫ\ОБРАЗЦЫ ДОКУМЕНТОВ\ЛП\СКАНИРОВАННЫЕ\63\ф.63 оп. 4 Веракса Н.П\8 заметки из газет\ф. 63 оп. 4 ед.хр заметки из газет лист 2.jpg"/>
          <p:cNvPicPr>
            <a:picLocks noChangeAspect="1" noChangeArrowheads="1"/>
          </p:cNvPicPr>
          <p:nvPr/>
        </p:nvPicPr>
        <p:blipFill>
          <a:blip r:embed="rId5" cstate="print"/>
          <a:srcRect/>
          <a:stretch>
            <a:fillRect/>
          </a:stretch>
        </p:blipFill>
        <p:spPr bwMode="auto">
          <a:xfrm>
            <a:off x="1785937" y="3212976"/>
            <a:ext cx="7358063" cy="3108325"/>
          </a:xfrm>
          <a:prstGeom prst="rect">
            <a:avLst/>
          </a:prstGeom>
          <a:noFill/>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descr="C:\Users\User\Desktop\imgpreview.jpg"/>
          <p:cNvPicPr>
            <a:picLocks noChangeAspect="1" noChangeArrowheads="1"/>
          </p:cNvPicPr>
          <p:nvPr/>
        </p:nvPicPr>
        <p:blipFill>
          <a:blip r:embed="rId2" cstate="print"/>
          <a:srcRect/>
          <a:stretch>
            <a:fillRect/>
          </a:stretch>
        </p:blipFill>
        <p:spPr bwMode="auto">
          <a:xfrm>
            <a:off x="-41013" y="0"/>
            <a:ext cx="9183238" cy="6858000"/>
          </a:xfrm>
          <a:prstGeom prst="rect">
            <a:avLst/>
          </a:prstGeom>
          <a:noFill/>
        </p:spPr>
      </p:pic>
      <p:pic>
        <p:nvPicPr>
          <p:cNvPr id="2050" name="Picture 2" descr="C:\Users\User\Desktop\1425368513_solomin.png"/>
          <p:cNvPicPr>
            <a:picLocks noGrp="1" noChangeAspect="1" noChangeArrowheads="1"/>
          </p:cNvPicPr>
          <p:nvPr>
            <p:ph idx="1"/>
          </p:nvPr>
        </p:nvPicPr>
        <p:blipFill>
          <a:blip r:embed="rId3" cstate="screen">
            <a:extLst>
              <a:ext uri="{28A0092B-C50C-407E-A947-70E740481C1C}">
                <a14:useLocalDpi xmlns:a14="http://schemas.microsoft.com/office/drawing/2010/main"/>
              </a:ext>
            </a:extLst>
          </a:blip>
          <a:srcRect/>
          <a:stretch>
            <a:fillRect/>
          </a:stretch>
        </p:blipFill>
        <p:spPr bwMode="auto">
          <a:xfrm>
            <a:off x="107504" y="0"/>
            <a:ext cx="1954560" cy="1581487"/>
          </a:xfrm>
          <a:prstGeom prst="rect">
            <a:avLst/>
          </a:prstGeom>
          <a:noFill/>
        </p:spPr>
      </p:pic>
      <p:sp>
        <p:nvSpPr>
          <p:cNvPr id="9" name="Rectangle 4"/>
          <p:cNvSpPr>
            <a:spLocks noChangeArrowheads="1"/>
          </p:cNvSpPr>
          <p:nvPr/>
        </p:nvSpPr>
        <p:spPr bwMode="auto">
          <a:xfrm>
            <a:off x="2123728" y="5373216"/>
            <a:ext cx="4680520" cy="784830"/>
          </a:xfrm>
          <a:prstGeom prst="rect">
            <a:avLst/>
          </a:prstGeom>
          <a:solidFill>
            <a:srgbClr val="D3EED8"/>
          </a:solid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lvl="0" fontAlgn="base">
              <a:spcBef>
                <a:spcPct val="0"/>
              </a:spcBef>
              <a:spcAft>
                <a:spcPct val="0"/>
              </a:spcAft>
            </a:pPr>
            <a:r>
              <a:rPr lang="ru-RU" sz="1500" i="1" dirty="0" smtClean="0">
                <a:solidFill>
                  <a:srgbClr val="000000"/>
                </a:solidFill>
                <a:latin typeface="Arial" pitchFamily="34" charset="0"/>
                <a:cs typeface="Arial" pitchFamily="34" charset="0"/>
              </a:rPr>
              <a:t>ОАФ №63 «Заслуженные  работники здравоохранения города Нефтеюганска». </a:t>
            </a:r>
          </a:p>
          <a:p>
            <a:pPr lvl="0" fontAlgn="base">
              <a:spcBef>
                <a:spcPct val="0"/>
              </a:spcBef>
              <a:spcAft>
                <a:spcPct val="0"/>
              </a:spcAft>
            </a:pPr>
            <a:r>
              <a:rPr lang="ru-RU" sz="1500" i="1" dirty="0" smtClean="0">
                <a:solidFill>
                  <a:srgbClr val="000000"/>
                </a:solidFill>
                <a:latin typeface="Arial" pitchFamily="34" charset="0"/>
                <a:cs typeface="Arial" pitchFamily="34" charset="0"/>
              </a:rPr>
              <a:t>Опись № 4, ед.хр. №№ 5,4</a:t>
            </a:r>
            <a:endParaRPr kumimoji="0" lang="ru-RU" sz="1800" b="0" i="1" u="none" strike="noStrike" cap="none" normalizeH="0" baseline="0" dirty="0" smtClean="0">
              <a:ln>
                <a:noFill/>
              </a:ln>
              <a:solidFill>
                <a:schemeClr val="tx1"/>
              </a:solidFill>
              <a:effectLst/>
              <a:latin typeface="Arial" pitchFamily="34" charset="0"/>
              <a:cs typeface="Arial" pitchFamily="34" charset="0"/>
            </a:endParaRPr>
          </a:p>
        </p:txBody>
      </p:sp>
      <p:sp>
        <p:nvSpPr>
          <p:cNvPr id="8" name="Пятиугольник 7"/>
          <p:cNvSpPr/>
          <p:nvPr/>
        </p:nvSpPr>
        <p:spPr>
          <a:xfrm flipH="1">
            <a:off x="2195736" y="0"/>
            <a:ext cx="6948264" cy="836712"/>
          </a:xfrm>
          <a:prstGeom prst="homePlat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400" b="1" dirty="0" smtClean="0"/>
              <a:t>Из архивных документов </a:t>
            </a:r>
          </a:p>
          <a:p>
            <a:pPr algn="ctr"/>
            <a:r>
              <a:rPr lang="ru-RU" sz="2400" b="1" dirty="0" smtClean="0"/>
              <a:t>Веракса Надежды Петровны</a:t>
            </a:r>
            <a:endParaRPr lang="ru-RU" sz="2400" b="1" dirty="0"/>
          </a:p>
        </p:txBody>
      </p:sp>
      <p:pic>
        <p:nvPicPr>
          <p:cNvPr id="55299" name="Picture 3" descr="C:\ДОКУМЕНТЫ\ОБРАЗЦЫ ДОКУМЕНТОВ\ЛП\СКАНИРОВАННЫЕ\63\ф.63 оп. 4 Веракса Н.П\7 документы по представлению к награде заслуженный работник здравохранения хмао\ф. 63 оп. 4 ед.хр заслуженный работник здравохран. хмао лист 1.jpg"/>
          <p:cNvPicPr>
            <a:picLocks noChangeAspect="1" noChangeArrowheads="1"/>
          </p:cNvPicPr>
          <p:nvPr/>
        </p:nvPicPr>
        <p:blipFill>
          <a:blip r:embed="rId4" cstate="print"/>
          <a:srcRect/>
          <a:stretch>
            <a:fillRect/>
          </a:stretch>
        </p:blipFill>
        <p:spPr bwMode="auto">
          <a:xfrm>
            <a:off x="0" y="1916832"/>
            <a:ext cx="4658197" cy="3528392"/>
          </a:xfrm>
          <a:prstGeom prst="rect">
            <a:avLst/>
          </a:prstGeom>
          <a:noFill/>
        </p:spPr>
      </p:pic>
      <p:pic>
        <p:nvPicPr>
          <p:cNvPr id="55301" name="Picture 5" descr="C:\ДОКУМЕНТЫ\ОБРАЗЦЫ ДОКУМЕНТОВ\ЛП\СКАНИРОВАННЫЕ\63\ф.63 оп. 4 Веракса Н.П\0 фотографии\ф. 63 оп. 4 ед.хр фотографии лист 9.jpg"/>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4665861" y="1916832"/>
            <a:ext cx="4478139" cy="3470443"/>
          </a:xfrm>
          <a:prstGeom prst="rect">
            <a:avLst/>
          </a:prstGeom>
          <a:noFill/>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descr="C:\Users\User\Desktop\imgpreview.jpg"/>
          <p:cNvPicPr>
            <a:picLocks noChangeAspect="1" noChangeArrowheads="1"/>
          </p:cNvPicPr>
          <p:nvPr/>
        </p:nvPicPr>
        <p:blipFill>
          <a:blip r:embed="rId2" cstate="print"/>
          <a:srcRect/>
          <a:stretch>
            <a:fillRect/>
          </a:stretch>
        </p:blipFill>
        <p:spPr bwMode="auto">
          <a:xfrm>
            <a:off x="-41013" y="0"/>
            <a:ext cx="9183238" cy="6858000"/>
          </a:xfrm>
          <a:prstGeom prst="rect">
            <a:avLst/>
          </a:prstGeom>
          <a:noFill/>
        </p:spPr>
      </p:pic>
      <p:pic>
        <p:nvPicPr>
          <p:cNvPr id="2050" name="Picture 2" descr="C:\Users\User\Desktop\1425368513_solomin.png"/>
          <p:cNvPicPr>
            <a:picLocks noGrp="1" noChangeAspect="1" noChangeArrowheads="1"/>
          </p:cNvPicPr>
          <p:nvPr>
            <p:ph idx="1"/>
          </p:nvPr>
        </p:nvPicPr>
        <p:blipFill>
          <a:blip r:embed="rId3" cstate="screen">
            <a:extLst>
              <a:ext uri="{28A0092B-C50C-407E-A947-70E740481C1C}">
                <a14:useLocalDpi xmlns:a14="http://schemas.microsoft.com/office/drawing/2010/main"/>
              </a:ext>
            </a:extLst>
          </a:blip>
          <a:srcRect/>
          <a:stretch>
            <a:fillRect/>
          </a:stretch>
        </p:blipFill>
        <p:spPr bwMode="auto">
          <a:xfrm>
            <a:off x="107504" y="0"/>
            <a:ext cx="1954560" cy="1581487"/>
          </a:xfrm>
          <a:prstGeom prst="rect">
            <a:avLst/>
          </a:prstGeom>
          <a:noFill/>
        </p:spPr>
      </p:pic>
      <p:sp>
        <p:nvSpPr>
          <p:cNvPr id="9" name="Rectangle 4"/>
          <p:cNvSpPr>
            <a:spLocks noChangeArrowheads="1"/>
          </p:cNvSpPr>
          <p:nvPr/>
        </p:nvSpPr>
        <p:spPr bwMode="auto">
          <a:xfrm>
            <a:off x="2771800" y="908720"/>
            <a:ext cx="6048672" cy="553998"/>
          </a:xfrm>
          <a:prstGeom prst="rect">
            <a:avLst/>
          </a:prstGeom>
          <a:solidFill>
            <a:srgbClr val="D3EED8"/>
          </a:solid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lvl="0" fontAlgn="base">
              <a:spcBef>
                <a:spcPct val="0"/>
              </a:spcBef>
              <a:spcAft>
                <a:spcPct val="0"/>
              </a:spcAft>
            </a:pPr>
            <a:r>
              <a:rPr lang="ru-RU" sz="1500" i="1" dirty="0" smtClean="0">
                <a:solidFill>
                  <a:srgbClr val="000000"/>
                </a:solidFill>
                <a:latin typeface="Arial" pitchFamily="34" charset="0"/>
                <a:cs typeface="Arial" pitchFamily="34" charset="0"/>
              </a:rPr>
              <a:t>ОАФ №72 «Заслуженные  работники здравоохранения города Нефтеюганска». Опись №2, единица хранения №3</a:t>
            </a:r>
            <a:endParaRPr kumimoji="0" lang="ru-RU" sz="1800" b="0" i="1" u="none" strike="noStrike" cap="none" normalizeH="0" baseline="0" dirty="0" smtClean="0">
              <a:ln>
                <a:noFill/>
              </a:ln>
              <a:solidFill>
                <a:schemeClr val="tx1"/>
              </a:solidFill>
              <a:effectLst/>
              <a:latin typeface="Arial" pitchFamily="34" charset="0"/>
              <a:cs typeface="Arial" pitchFamily="34" charset="0"/>
            </a:endParaRPr>
          </a:p>
        </p:txBody>
      </p:sp>
      <p:sp>
        <p:nvSpPr>
          <p:cNvPr id="8" name="Пятиугольник 7"/>
          <p:cNvSpPr/>
          <p:nvPr/>
        </p:nvSpPr>
        <p:spPr>
          <a:xfrm flipH="1">
            <a:off x="2195736" y="0"/>
            <a:ext cx="6948264" cy="836712"/>
          </a:xfrm>
          <a:prstGeom prst="homePlat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400" b="1" dirty="0" smtClean="0"/>
              <a:t>Из архивных документов </a:t>
            </a:r>
          </a:p>
          <a:p>
            <a:pPr algn="ctr"/>
            <a:r>
              <a:rPr lang="ru-RU" sz="2400" b="1" dirty="0" smtClean="0"/>
              <a:t>Виталия Алексеевича Колмакова</a:t>
            </a:r>
            <a:endParaRPr lang="ru-RU" sz="2400" b="1" dirty="0"/>
          </a:p>
        </p:txBody>
      </p:sp>
      <p:sp>
        <p:nvSpPr>
          <p:cNvPr id="10" name="Прямоугольник 9"/>
          <p:cNvSpPr/>
          <p:nvPr/>
        </p:nvSpPr>
        <p:spPr>
          <a:xfrm>
            <a:off x="0" y="1484784"/>
            <a:ext cx="9144000" cy="2246769"/>
          </a:xfrm>
          <a:prstGeom prst="rect">
            <a:avLst/>
          </a:prstGeom>
        </p:spPr>
        <p:txBody>
          <a:bodyPr wrap="square">
            <a:spAutoFit/>
          </a:bodyPr>
          <a:lstStyle/>
          <a:p>
            <a:r>
              <a:rPr lang="ru-RU" sz="1400" dirty="0" smtClean="0"/>
              <a:t>Колмыков Виталий Алексеевич, уроженец  деревни Мулымья Кондинского района, Ханты-Мансийского автономного (национального) округа, Тюменской области, семьи рыбака-охотника манси по национальности. В 1952 году поступил в Ханты - Мансийское медицинское училище. В августе 1956 году начал свою трудовую деятельность в должности заведующего Мулымьяновским фельдшерско-акушерским пунктом. С 1978 года проживает в городе Нефтеюганске. Трудовую деятельность в Нефтеюганске продолжил фельдшером скорой помощи. На протяжении трудовой деятельности Виталий Алексеевич постоянно усовершенствовал свои профессиональные знания, повышал квалификационный уровень. В 1992 году В. А. Колмакову присвоена  высшая категория фельдшера. За многолетний, добросовестный труд и большие общественные заслуги награжден медалью «Ветеран труда», неоднократно награждался почетными грамотами, благодарственными письмами.  В апреле 1992 года вышел на заслуженный отдых, но продолжал работать в  системе здравоохранения города Нефтеюганска   </a:t>
            </a:r>
            <a:endParaRPr lang="ru-RU" sz="1400" dirty="0"/>
          </a:p>
        </p:txBody>
      </p:sp>
      <p:pic>
        <p:nvPicPr>
          <p:cNvPr id="56322" name="Picture 2" descr="C:\ДОКУМЕНТЫ\ОБРАЗЦЫ ДОКУМЕНТОВ\ЛП\СКАНИРОВАННЫЕ\72\ф.72 оп.2 Колмаков\3 Фотодокументы\1.jpg"/>
          <p:cNvPicPr>
            <a:picLocks noChangeAspect="1" noChangeArrowheads="1"/>
          </p:cNvPicPr>
          <p:nvPr/>
        </p:nvPicPr>
        <p:blipFill>
          <a:blip r:embed="rId4" cstate="print"/>
          <a:srcRect/>
          <a:stretch>
            <a:fillRect/>
          </a:stretch>
        </p:blipFill>
        <p:spPr bwMode="auto">
          <a:xfrm>
            <a:off x="0" y="3645024"/>
            <a:ext cx="2434645" cy="3212976"/>
          </a:xfrm>
          <a:prstGeom prst="rect">
            <a:avLst/>
          </a:prstGeom>
          <a:noFill/>
        </p:spPr>
      </p:pic>
      <p:pic>
        <p:nvPicPr>
          <p:cNvPr id="56323" name="Picture 3" descr="C:\ДОКУМЕНТЫ\ОБРАЗЦЫ ДОКУМЕНТОВ\ЛП\СКАНИРОВАННЫЕ\72\ф.72 оп.2 Колмаков\3 Фотодокументы\ф.72 оп.2 ед.хр.8, лист 2.jpg"/>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7092280" y="3736462"/>
            <a:ext cx="1929191" cy="3121538"/>
          </a:xfrm>
          <a:prstGeom prst="rect">
            <a:avLst/>
          </a:prstGeom>
          <a:noFill/>
        </p:spPr>
      </p:pic>
      <p:pic>
        <p:nvPicPr>
          <p:cNvPr id="56324" name="Picture 4" descr="C:\ДОКУМЕНТЫ\ОБРАЗЦЫ ДОКУМЕНТОВ\ЛП\СКАНИРОВАННЫЕ\72\ф.72 оп.2 Колмаков\3 Фотодокументы\ф.72 оп.2 ед.хр.8, лист 2-1.jpg"/>
          <p:cNvPicPr>
            <a:picLocks noChangeAspect="1" noChangeArrowheads="1"/>
          </p:cNvPicPr>
          <p:nvPr/>
        </p:nvPicPr>
        <p:blipFill>
          <a:blip r:embed="rId6" cstate="print"/>
          <a:srcRect/>
          <a:stretch>
            <a:fillRect/>
          </a:stretch>
        </p:blipFill>
        <p:spPr bwMode="auto">
          <a:xfrm rot="5400000">
            <a:off x="3951784" y="3782219"/>
            <a:ext cx="2255837" cy="3895725"/>
          </a:xfrm>
          <a:prstGeom prst="rect">
            <a:avLst/>
          </a:prstGeom>
          <a:noFill/>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descr="C:\Users\User\Desktop\imgpreview.jpg"/>
          <p:cNvPicPr>
            <a:picLocks noChangeAspect="1" noChangeArrowheads="1"/>
          </p:cNvPicPr>
          <p:nvPr/>
        </p:nvPicPr>
        <p:blipFill>
          <a:blip r:embed="rId2" cstate="print"/>
          <a:srcRect/>
          <a:stretch>
            <a:fillRect/>
          </a:stretch>
        </p:blipFill>
        <p:spPr bwMode="auto">
          <a:xfrm>
            <a:off x="-41013" y="0"/>
            <a:ext cx="9183238" cy="6858000"/>
          </a:xfrm>
          <a:prstGeom prst="rect">
            <a:avLst/>
          </a:prstGeom>
          <a:noFill/>
        </p:spPr>
      </p:pic>
      <p:pic>
        <p:nvPicPr>
          <p:cNvPr id="2050" name="Picture 2" descr="C:\Users\User\Desktop\1425368513_solomin.png"/>
          <p:cNvPicPr>
            <a:picLocks noGrp="1" noChangeAspect="1" noChangeArrowheads="1"/>
          </p:cNvPicPr>
          <p:nvPr>
            <p:ph idx="1"/>
          </p:nvPr>
        </p:nvPicPr>
        <p:blipFill>
          <a:blip r:embed="rId3" cstate="screen">
            <a:extLst>
              <a:ext uri="{28A0092B-C50C-407E-A947-70E740481C1C}">
                <a14:useLocalDpi xmlns:a14="http://schemas.microsoft.com/office/drawing/2010/main"/>
              </a:ext>
            </a:extLst>
          </a:blip>
          <a:srcRect/>
          <a:stretch>
            <a:fillRect/>
          </a:stretch>
        </p:blipFill>
        <p:spPr bwMode="auto">
          <a:xfrm>
            <a:off x="107504" y="0"/>
            <a:ext cx="1954560" cy="1581487"/>
          </a:xfrm>
          <a:prstGeom prst="rect">
            <a:avLst/>
          </a:prstGeom>
          <a:noFill/>
        </p:spPr>
      </p:pic>
      <p:sp>
        <p:nvSpPr>
          <p:cNvPr id="9" name="Rectangle 4"/>
          <p:cNvSpPr>
            <a:spLocks noChangeArrowheads="1"/>
          </p:cNvSpPr>
          <p:nvPr/>
        </p:nvSpPr>
        <p:spPr bwMode="auto">
          <a:xfrm>
            <a:off x="2771800" y="908720"/>
            <a:ext cx="6048672" cy="553998"/>
          </a:xfrm>
          <a:prstGeom prst="rect">
            <a:avLst/>
          </a:prstGeom>
          <a:solidFill>
            <a:srgbClr val="D3EED8"/>
          </a:solid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lvl="0" fontAlgn="base">
              <a:spcBef>
                <a:spcPct val="0"/>
              </a:spcBef>
              <a:spcAft>
                <a:spcPct val="0"/>
              </a:spcAft>
            </a:pPr>
            <a:r>
              <a:rPr lang="ru-RU" sz="1500" i="1" dirty="0" smtClean="0">
                <a:solidFill>
                  <a:srgbClr val="000000"/>
                </a:solidFill>
                <a:latin typeface="Arial" pitchFamily="34" charset="0"/>
                <a:cs typeface="Arial" pitchFamily="34" charset="0"/>
              </a:rPr>
              <a:t>ОАФ №72 «Заслуженные  работники здравоохранения города Нефтеюганска». Опись №2, единица хранения №2</a:t>
            </a:r>
            <a:endParaRPr kumimoji="0" lang="ru-RU" sz="1800" b="0" i="1" u="none" strike="noStrike" cap="none" normalizeH="0" baseline="0" dirty="0" smtClean="0">
              <a:ln>
                <a:noFill/>
              </a:ln>
              <a:solidFill>
                <a:schemeClr val="tx1"/>
              </a:solidFill>
              <a:effectLst/>
              <a:latin typeface="Arial" pitchFamily="34" charset="0"/>
              <a:cs typeface="Arial" pitchFamily="34" charset="0"/>
            </a:endParaRPr>
          </a:p>
        </p:txBody>
      </p:sp>
      <p:sp>
        <p:nvSpPr>
          <p:cNvPr id="8" name="Пятиугольник 7"/>
          <p:cNvSpPr/>
          <p:nvPr/>
        </p:nvSpPr>
        <p:spPr>
          <a:xfrm flipH="1">
            <a:off x="2195736" y="0"/>
            <a:ext cx="6948264" cy="836712"/>
          </a:xfrm>
          <a:prstGeom prst="homePlat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400" b="1" dirty="0" smtClean="0"/>
              <a:t>Из архивных документов </a:t>
            </a:r>
          </a:p>
          <a:p>
            <a:pPr algn="ctr"/>
            <a:r>
              <a:rPr lang="ru-RU" sz="2400" b="1" dirty="0" smtClean="0"/>
              <a:t>Виталия Алексеевича Колмакова</a:t>
            </a:r>
            <a:endParaRPr lang="ru-RU" sz="2400" b="1" dirty="0"/>
          </a:p>
        </p:txBody>
      </p:sp>
      <p:pic>
        <p:nvPicPr>
          <p:cNvPr id="57347" name="Picture 3" descr="C:\ДОКУМЕНТЫ\ОБРАЗЦЫ ДОКУМЕНТОВ\ЛП\СКАНИРОВАННЫЕ\72\ф.72 оп.2 Колмаков\3 Фотодокументы\ф.72 оп.2 ед.хр.11, лист 1.jpg"/>
          <p:cNvPicPr>
            <a:picLocks noChangeAspect="1" noChangeArrowheads="1"/>
          </p:cNvPicPr>
          <p:nvPr/>
        </p:nvPicPr>
        <p:blipFill>
          <a:blip r:embed="rId4" cstate="print"/>
          <a:srcRect/>
          <a:stretch>
            <a:fillRect/>
          </a:stretch>
        </p:blipFill>
        <p:spPr bwMode="auto">
          <a:xfrm>
            <a:off x="4139952" y="3645024"/>
            <a:ext cx="5004048" cy="4032448"/>
          </a:xfrm>
          <a:prstGeom prst="rect">
            <a:avLst/>
          </a:prstGeom>
          <a:noFill/>
        </p:spPr>
      </p:pic>
      <p:pic>
        <p:nvPicPr>
          <p:cNvPr id="57350" name="Picture 6" descr="C:\ДОКУМЕНТЫ\ОБРАЗЦЫ ДОКУМЕНТОВ\ЛП\СКАНИРОВАННЫЕ\72\ф.72 оп.2 Колмаков\2 Документы производственной и общественной деятельности\1.jpg"/>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0" y="2348880"/>
            <a:ext cx="4139951" cy="3066563"/>
          </a:xfrm>
          <a:prstGeom prst="rect">
            <a:avLst/>
          </a:prstGeom>
          <a:noFill/>
        </p:spPr>
      </p:pic>
      <p:pic>
        <p:nvPicPr>
          <p:cNvPr id="57348" name="Picture 4" descr="C:\ДОКУМЕНТЫ\ОБРАЗЦЫ ДОКУМЕНТОВ\ЛП\СКАНИРОВАННЫЕ\72\ф.72 оп.2 Колмаков\1  Биографические документы\1.jpg"/>
          <p:cNvPicPr>
            <a:picLocks noChangeAspect="1" noChangeArrowheads="1"/>
          </p:cNvPicPr>
          <p:nvPr/>
        </p:nvPicPr>
        <p:blipFill>
          <a:blip r:embed="rId6" cstate="screen">
            <a:extLst>
              <a:ext uri="{28A0092B-C50C-407E-A947-70E740481C1C}">
                <a14:useLocalDpi xmlns:a14="http://schemas.microsoft.com/office/drawing/2010/main"/>
              </a:ext>
            </a:extLst>
          </a:blip>
          <a:srcRect/>
          <a:stretch>
            <a:fillRect/>
          </a:stretch>
        </p:blipFill>
        <p:spPr bwMode="auto">
          <a:xfrm>
            <a:off x="4067944" y="1556791"/>
            <a:ext cx="5076056" cy="2952329"/>
          </a:xfrm>
          <a:prstGeom prst="rect">
            <a:avLst/>
          </a:prstGeom>
          <a:noFill/>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descr="C:\Users\User\Desktop\imgpreview.jpg"/>
          <p:cNvPicPr>
            <a:picLocks noChangeAspect="1" noChangeArrowheads="1"/>
          </p:cNvPicPr>
          <p:nvPr/>
        </p:nvPicPr>
        <p:blipFill>
          <a:blip r:embed="rId2" cstate="print"/>
          <a:srcRect/>
          <a:stretch>
            <a:fillRect/>
          </a:stretch>
        </p:blipFill>
        <p:spPr bwMode="auto">
          <a:xfrm>
            <a:off x="0" y="0"/>
            <a:ext cx="9183238" cy="6858000"/>
          </a:xfrm>
          <a:prstGeom prst="rect">
            <a:avLst/>
          </a:prstGeom>
          <a:noFill/>
        </p:spPr>
      </p:pic>
      <p:pic>
        <p:nvPicPr>
          <p:cNvPr id="7" name="Picture 7" descr="C:\ДОКУМЕНТЫ\ОБРАЗЦЫ ДОКУМЕНТОВ\ЛП\СКАНИРОВАННЫЕ\64\ф 64 оп 31 Белоконь Т.П\ф. 64 Белоконь Из выставки\ф64 оп 31.ед.хр дополнительное 6.jpg"/>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0" y="908720"/>
            <a:ext cx="3461787" cy="5110832"/>
          </a:xfrm>
          <a:prstGeom prst="rect">
            <a:avLst/>
          </a:prstGeom>
          <a:noFill/>
        </p:spPr>
      </p:pic>
      <p:pic>
        <p:nvPicPr>
          <p:cNvPr id="2050" name="Picture 2" descr="C:\Users\User\Desktop\1425368513_solomin.png"/>
          <p:cNvPicPr>
            <a:picLocks noGrp="1" noChangeAspect="1" noChangeArrowheads="1"/>
          </p:cNvPicPr>
          <p:nvPr>
            <p:ph idx="1"/>
          </p:nvPr>
        </p:nvPicPr>
        <p:blipFill>
          <a:blip r:embed="rId4" cstate="screen">
            <a:extLst>
              <a:ext uri="{28A0092B-C50C-407E-A947-70E740481C1C}">
                <a14:useLocalDpi xmlns:a14="http://schemas.microsoft.com/office/drawing/2010/main"/>
              </a:ext>
            </a:extLst>
          </a:blip>
          <a:srcRect/>
          <a:stretch>
            <a:fillRect/>
          </a:stretch>
        </p:blipFill>
        <p:spPr bwMode="auto">
          <a:xfrm>
            <a:off x="107504" y="0"/>
            <a:ext cx="1954560" cy="1581487"/>
          </a:xfrm>
          <a:prstGeom prst="rect">
            <a:avLst/>
          </a:prstGeom>
          <a:noFill/>
        </p:spPr>
      </p:pic>
      <p:sp>
        <p:nvSpPr>
          <p:cNvPr id="6" name="Rectangle 4"/>
          <p:cNvSpPr>
            <a:spLocks noChangeArrowheads="1"/>
          </p:cNvSpPr>
          <p:nvPr/>
        </p:nvSpPr>
        <p:spPr bwMode="auto">
          <a:xfrm>
            <a:off x="3491880" y="800999"/>
            <a:ext cx="5652120" cy="2677656"/>
          </a:xfrm>
          <a:prstGeom prst="rect">
            <a:avLst/>
          </a:prstGeom>
          <a:solidFill>
            <a:srgbClr val="FFFFFF"/>
          </a:solid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449263" algn="l" defTabSz="914400" rtl="0" eaLnBrk="1" fontAlgn="base" latinLnBrk="0" hangingPunct="1">
              <a:lnSpc>
                <a:spcPct val="100000"/>
              </a:lnSpc>
              <a:spcBef>
                <a:spcPct val="0"/>
              </a:spcBef>
              <a:spcAft>
                <a:spcPct val="0"/>
              </a:spcAft>
              <a:buClrTx/>
              <a:buSzTx/>
              <a:buFontTx/>
              <a:buNone/>
              <a:tabLst/>
            </a:pPr>
            <a:r>
              <a:rPr kumimoji="0" lang="ru-RU" sz="1400"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В 1978 году </a:t>
            </a:r>
            <a:r>
              <a:rPr kumimoji="0" lang="ru-RU" sz="1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Тамара Петровна  Белоконь переехала в город Нефтеюганск, где с </a:t>
            </a:r>
            <a:r>
              <a:rPr kumimoji="0" lang="ru-RU" sz="1400"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 20 ноября этого же года продолжила свою трудовую деятельность в Нефтеюганской городской больнице. </a:t>
            </a:r>
            <a:r>
              <a:rPr kumimoji="0" lang="ru-RU" sz="1400" b="0" i="0" u="none" strike="noStrike" cap="none" normalizeH="0" baseline="0" dirty="0" smtClean="0">
                <a:ln>
                  <a:noFill/>
                </a:ln>
                <a:solidFill>
                  <a:srgbClr val="000000"/>
                </a:solidFill>
                <a:effectLst/>
                <a:latin typeface="Arial" pitchFamily="34" charset="0"/>
                <a:ea typeface="Times New Roman" pitchFamily="18" charset="0"/>
                <a:cs typeface="Times New Roman" pitchFamily="18" charset="0"/>
              </a:rPr>
              <a:t>Трудовой стаж Т.П.Белоконь в Нефтеюганской городской больнице составляет 28 лет. За это время Тамара Петровна возглавляла амбулаторно-поликлиническую педиатрическую службу в Нефтеюганской городской больнице, работая в должности заведующей детской поликлиники. Затем она занимала должность заместителя главного врача Нефтеюганской городской больницы, одновременно являясь главным внештатным педиатром города Нефтеюганска и Нефтеюганского района.</a:t>
            </a:r>
            <a:endParaRPr kumimoji="0" lang="ru-RU" sz="9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endParaRPr>
          </a:p>
        </p:txBody>
      </p:sp>
      <p:sp>
        <p:nvSpPr>
          <p:cNvPr id="32772" name="Rectangle 4"/>
          <p:cNvSpPr>
            <a:spLocks noChangeArrowheads="1"/>
          </p:cNvSpPr>
          <p:nvPr/>
        </p:nvSpPr>
        <p:spPr bwMode="auto">
          <a:xfrm>
            <a:off x="251520" y="3534013"/>
            <a:ext cx="8892480" cy="3323987"/>
          </a:xfrm>
          <a:prstGeom prst="rect">
            <a:avLst/>
          </a:prstGeom>
          <a:solidFill>
            <a:srgbClr val="FFFFFF">
              <a:alpha val="0"/>
            </a:srgbClr>
          </a:solid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449263" algn="r" defTabSz="914400" rtl="0" eaLnBrk="0" fontAlgn="base" latinLnBrk="0" hangingPunct="0">
              <a:lnSpc>
                <a:spcPct val="100000"/>
              </a:lnSpc>
              <a:spcBef>
                <a:spcPct val="0"/>
              </a:spcBef>
              <a:spcAft>
                <a:spcPct val="0"/>
              </a:spcAft>
              <a:buClrTx/>
              <a:buSzTx/>
              <a:buFontTx/>
              <a:buNone/>
              <a:tabLst/>
            </a:pPr>
            <a:r>
              <a:rPr kumimoji="0" lang="ru-RU" sz="1400" b="1"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                 В 1998 году Постановлением Губернатора Ханты-Мансийского автономного округа от 04.12.1998 № 533 Тамаре Петровне было присвоено звание «Заслуженный работник здравоохранения». 27 января 2004 года на заседании медицинского совета муниципального учреждения здравоохранения «Нефтеюганская городская больница», протокол № 2,  было принято решение рекомендовать  Т.П.Белоконь  к присвоению ей звания, а 26.05.2005г. ей было присвоено звание «Заслуженный врач Российской Федерации».</a:t>
            </a:r>
            <a:endParaRPr kumimoji="0" lang="ru-RU" sz="9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endParaRPr>
          </a:p>
          <a:p>
            <a:pPr marL="0" marR="0" lvl="0" indent="449263" algn="r" defTabSz="914400" rtl="0" eaLnBrk="0" fontAlgn="base" latinLnBrk="0" hangingPunct="0">
              <a:lnSpc>
                <a:spcPct val="100000"/>
              </a:lnSpc>
              <a:spcBef>
                <a:spcPct val="0"/>
              </a:spcBef>
              <a:spcAft>
                <a:spcPct val="0"/>
              </a:spcAft>
              <a:buClrTx/>
              <a:buSzTx/>
              <a:buFontTx/>
              <a:buNone/>
              <a:tabLst/>
            </a:pPr>
            <a:r>
              <a:rPr kumimoji="0" lang="ru-RU" sz="1400" b="1" i="0" u="none" strike="noStrike" cap="none" normalizeH="0" baseline="0" dirty="0" smtClean="0">
                <a:ln>
                  <a:noFill/>
                </a:ln>
                <a:solidFill>
                  <a:srgbClr val="000000"/>
                </a:solidFill>
                <a:effectLst/>
                <a:latin typeface="Arial" pitchFamily="34" charset="0"/>
                <a:ea typeface="Times New Roman" pitchFamily="18" charset="0"/>
                <a:cs typeface="Times New Roman" pitchFamily="18" charset="0"/>
              </a:rPr>
              <a:t>Тамара Петровна имеет высшую квалификационную категорию по педиатрии и организации здравоохранения. За период трудовой деятельности Тамара Петровна удостоена множества наград, званий и титулов. Среди них «Ветеран труда ХМАО», «Ветеран труда РФ», «Почётный член землячества Югра», ей объявлена благодарность Председателя Совета Федерации Федерального Собрания Российской Федерации, грамоты органов местного самоуправления, Правительства ХМАО – Югры.  С 2001 года Тамара Петровна Белоконь активно занимается депутатской деятельностью. </a:t>
            </a:r>
            <a:r>
              <a:rPr kumimoji="0" lang="ru-RU" sz="1400" b="1"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Наказы избирателей, другие задачи, стоящие перед депутатом Т.П.Белоконь  стали новыми основными перспективами деятельности Тамары Петровны на ближайшие года ее деятельности.</a:t>
            </a:r>
            <a:r>
              <a:rPr kumimoji="0" lang="ru-RU" sz="600" b="1" i="0" u="none" strike="noStrike" cap="none" normalizeH="0" baseline="0" dirty="0" smtClean="0">
                <a:ln>
                  <a:noFill/>
                </a:ln>
                <a:solidFill>
                  <a:schemeClr val="tx1"/>
                </a:solidFill>
                <a:effectLst/>
                <a:latin typeface="Arial" pitchFamily="34" charset="0"/>
                <a:cs typeface="Arial" pitchFamily="34" charset="0"/>
              </a:rPr>
              <a:t> </a:t>
            </a:r>
            <a:endParaRPr kumimoji="0" lang="ru-RU" sz="1800" b="1" i="0" u="none" strike="noStrike" cap="none" normalizeH="0" baseline="0" dirty="0" smtClean="0">
              <a:ln>
                <a:noFill/>
              </a:ln>
              <a:solidFill>
                <a:schemeClr val="tx1"/>
              </a:solidFill>
              <a:effectLst/>
              <a:latin typeface="Arial" pitchFamily="34" charset="0"/>
              <a:cs typeface="Arial" pitchFamily="34" charset="0"/>
            </a:endParaRPr>
          </a:p>
        </p:txBody>
      </p:sp>
      <p:sp>
        <p:nvSpPr>
          <p:cNvPr id="8" name="Пятиугольник 7"/>
          <p:cNvSpPr/>
          <p:nvPr/>
        </p:nvSpPr>
        <p:spPr>
          <a:xfrm flipH="1">
            <a:off x="2195736" y="0"/>
            <a:ext cx="6948264" cy="908720"/>
          </a:xfrm>
          <a:prstGeom prst="homePlat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400" b="1" dirty="0" smtClean="0"/>
              <a:t>Из архивных документов </a:t>
            </a:r>
          </a:p>
          <a:p>
            <a:pPr algn="ctr"/>
            <a:r>
              <a:rPr lang="ru-RU" sz="2400" b="1" dirty="0" smtClean="0"/>
              <a:t>Тамары Петровны Белоконь</a:t>
            </a:r>
            <a:endParaRPr lang="ru-RU" sz="2400" b="1"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descr="C:\Users\User\Desktop\imgpreview.jpg"/>
          <p:cNvPicPr>
            <a:picLocks noChangeAspect="1" noChangeArrowheads="1"/>
          </p:cNvPicPr>
          <p:nvPr/>
        </p:nvPicPr>
        <p:blipFill>
          <a:blip r:embed="rId2" cstate="print"/>
          <a:srcRect/>
          <a:stretch>
            <a:fillRect/>
          </a:stretch>
        </p:blipFill>
        <p:spPr bwMode="auto">
          <a:xfrm>
            <a:off x="-41013" y="0"/>
            <a:ext cx="9183238" cy="6858000"/>
          </a:xfrm>
          <a:prstGeom prst="rect">
            <a:avLst/>
          </a:prstGeom>
          <a:noFill/>
        </p:spPr>
      </p:pic>
      <p:pic>
        <p:nvPicPr>
          <p:cNvPr id="2050" name="Picture 2" descr="C:\Users\User\Desktop\1425368513_solomin.png"/>
          <p:cNvPicPr>
            <a:picLocks noGrp="1" noChangeAspect="1" noChangeArrowheads="1"/>
          </p:cNvPicPr>
          <p:nvPr>
            <p:ph idx="1"/>
          </p:nvPr>
        </p:nvPicPr>
        <p:blipFill>
          <a:blip r:embed="rId3" cstate="screen">
            <a:extLst>
              <a:ext uri="{28A0092B-C50C-407E-A947-70E740481C1C}">
                <a14:useLocalDpi xmlns:a14="http://schemas.microsoft.com/office/drawing/2010/main"/>
              </a:ext>
            </a:extLst>
          </a:blip>
          <a:srcRect/>
          <a:stretch>
            <a:fillRect/>
          </a:stretch>
        </p:blipFill>
        <p:spPr bwMode="auto">
          <a:xfrm>
            <a:off x="107504" y="0"/>
            <a:ext cx="1954560" cy="1581487"/>
          </a:xfrm>
          <a:prstGeom prst="rect">
            <a:avLst/>
          </a:prstGeom>
          <a:noFill/>
        </p:spPr>
      </p:pic>
      <p:sp>
        <p:nvSpPr>
          <p:cNvPr id="5" name="Rectangle 4"/>
          <p:cNvSpPr>
            <a:spLocks noChangeArrowheads="1"/>
          </p:cNvSpPr>
          <p:nvPr/>
        </p:nvSpPr>
        <p:spPr bwMode="auto">
          <a:xfrm>
            <a:off x="2195736" y="188640"/>
            <a:ext cx="6480720" cy="1061829"/>
          </a:xfrm>
          <a:prstGeom prst="rect">
            <a:avLst/>
          </a:prstGeom>
          <a:solidFill>
            <a:srgbClr val="D3EED8"/>
          </a:solid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lvl="0" fontAlgn="base">
              <a:spcBef>
                <a:spcPct val="0"/>
              </a:spcBef>
              <a:spcAft>
                <a:spcPct val="0"/>
              </a:spcAft>
            </a:pPr>
            <a:r>
              <a:rPr kumimoji="0" lang="ru-RU" sz="1500"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С первых </a:t>
            </a:r>
            <a:r>
              <a:rPr lang="ru-RU" sz="1500" dirty="0" smtClean="0">
                <a:solidFill>
                  <a:srgbClr val="000000"/>
                </a:solidFill>
                <a:latin typeface="Arial" pitchFamily="34" charset="0"/>
                <a:ea typeface="Times New Roman" pitchFamily="18" charset="0"/>
                <a:cs typeface="Arial" pitchFamily="34" charset="0"/>
              </a:rPr>
              <a:t>дней высадки геологоразведчиков, медицинскую помощь оказывала Тонких Анна Иосифовна. Здравпункт занимал комнату в вагончике канторы. </a:t>
            </a:r>
            <a:r>
              <a:rPr kumimoji="0" lang="ru-RU" sz="1500"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В  1962 году в поселок Усть - Балык, следуя за мужем-нефтяником, приехала </a:t>
            </a:r>
            <a:r>
              <a:rPr lang="ru-RU" dirty="0" smtClean="0"/>
              <a:t>Иглина Анна Алексеевна</a:t>
            </a:r>
          </a:p>
        </p:txBody>
      </p:sp>
      <p:pic>
        <p:nvPicPr>
          <p:cNvPr id="5121" name="Picture 1" descr="C:\ДОКУМЕНТЫ\ОБРАЗЦЫ ДОКУМЕНТОВ\ЛП\СКАНИРОВАННЫЕ\64\ф.64 оп. 3 Иглина А.А\1 автобиография, личный листок по учету кадров\ф. 64 оп. 3 ед.хр автобиография лист 2 -1.jpg"/>
          <p:cNvPicPr>
            <a:picLocks noChangeAspect="1" noChangeArrowheads="1"/>
          </p:cNvPicPr>
          <p:nvPr/>
        </p:nvPicPr>
        <p:blipFill>
          <a:blip r:embed="rId4" cstate="print"/>
          <a:srcRect/>
          <a:stretch>
            <a:fillRect/>
          </a:stretch>
        </p:blipFill>
        <p:spPr bwMode="auto">
          <a:xfrm>
            <a:off x="2005013" y="1484784"/>
            <a:ext cx="7138987" cy="4578350"/>
          </a:xfrm>
          <a:prstGeom prst="rect">
            <a:avLst/>
          </a:prstGeom>
          <a:noFill/>
        </p:spPr>
      </p:pic>
      <p:sp>
        <p:nvSpPr>
          <p:cNvPr id="10" name="Rectangle 4"/>
          <p:cNvSpPr>
            <a:spLocks noChangeArrowheads="1"/>
          </p:cNvSpPr>
          <p:nvPr/>
        </p:nvSpPr>
        <p:spPr bwMode="auto">
          <a:xfrm>
            <a:off x="5940152" y="5805264"/>
            <a:ext cx="3203848" cy="369332"/>
          </a:xfrm>
          <a:prstGeom prst="rect">
            <a:avLst/>
          </a:prstGeom>
          <a:solidFill>
            <a:srgbClr val="D3EED8"/>
          </a:solid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lvl="0" fontAlgn="base">
              <a:spcBef>
                <a:spcPct val="0"/>
              </a:spcBef>
              <a:spcAft>
                <a:spcPct val="0"/>
              </a:spcAft>
            </a:pPr>
            <a:endParaRPr kumimoji="0" lang="ru-RU" sz="1800" b="1" i="1" u="none" strike="noStrike" cap="none" normalizeH="0" baseline="0" dirty="0" smtClean="0">
              <a:ln>
                <a:noFill/>
              </a:ln>
              <a:solidFill>
                <a:schemeClr val="tx1"/>
              </a:solidFill>
              <a:effectLst/>
              <a:latin typeface="Arial" pitchFamily="34" charset="0"/>
              <a:cs typeface="Arial" pitchFamily="34" charset="0"/>
            </a:endParaRPr>
          </a:p>
        </p:txBody>
      </p:sp>
      <p:sp>
        <p:nvSpPr>
          <p:cNvPr id="7" name="Rectangle 4"/>
          <p:cNvSpPr>
            <a:spLocks noChangeArrowheads="1"/>
          </p:cNvSpPr>
          <p:nvPr/>
        </p:nvSpPr>
        <p:spPr bwMode="auto">
          <a:xfrm>
            <a:off x="2455640" y="6073170"/>
            <a:ext cx="6688360" cy="784830"/>
          </a:xfrm>
          <a:prstGeom prst="rect">
            <a:avLst/>
          </a:prstGeom>
          <a:solidFill>
            <a:srgbClr val="D3EED8"/>
          </a:solid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lvl="0" fontAlgn="base">
              <a:spcBef>
                <a:spcPct val="0"/>
              </a:spcBef>
              <a:spcAft>
                <a:spcPct val="0"/>
              </a:spcAft>
            </a:pPr>
            <a:r>
              <a:rPr lang="ru-RU" sz="1500" i="1" dirty="0" smtClean="0">
                <a:solidFill>
                  <a:srgbClr val="000000"/>
                </a:solidFill>
                <a:latin typeface="Arial" pitchFamily="34" charset="0"/>
                <a:cs typeface="Arial" pitchFamily="34" charset="0"/>
              </a:rPr>
              <a:t>ОАФ №64 «Почетные граждане и знатные труженики города Нефтеюганска». Опись № 3. Единица хранения №3. Лист №2. 1996 год</a:t>
            </a:r>
            <a:endParaRPr kumimoji="0" lang="ru-RU" sz="1800" b="0" i="1" u="none" strike="noStrike" cap="none" normalizeH="0" baseline="0" dirty="0" smtClean="0">
              <a:ln>
                <a:noFill/>
              </a:ln>
              <a:solidFill>
                <a:schemeClr val="tx1"/>
              </a:solidFill>
              <a:effectLst/>
              <a:latin typeface="Arial" pitchFamily="34" charset="0"/>
              <a:cs typeface="Arial" pitchFamily="34" charset="0"/>
            </a:endParaRPr>
          </a:p>
        </p:txBody>
      </p:sp>
      <p:sp>
        <p:nvSpPr>
          <p:cNvPr id="9" name="Rectangle 4"/>
          <p:cNvSpPr>
            <a:spLocks noChangeArrowheads="1"/>
          </p:cNvSpPr>
          <p:nvPr/>
        </p:nvSpPr>
        <p:spPr bwMode="auto">
          <a:xfrm>
            <a:off x="0" y="1361674"/>
            <a:ext cx="4139952" cy="584775"/>
          </a:xfrm>
          <a:prstGeom prst="rect">
            <a:avLst/>
          </a:prstGeom>
          <a:solidFill>
            <a:srgbClr val="D3EED8"/>
          </a:solid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lvl="0" fontAlgn="base">
              <a:spcBef>
                <a:spcPct val="0"/>
              </a:spcBef>
              <a:spcAft>
                <a:spcPct val="0"/>
              </a:spcAft>
            </a:pPr>
            <a:r>
              <a:rPr lang="ru-RU" sz="1600" i="1" u="sng" dirty="0" smtClean="0"/>
              <a:t>Из воспоминаний</a:t>
            </a:r>
          </a:p>
          <a:p>
            <a:pPr lvl="0" fontAlgn="base">
              <a:spcBef>
                <a:spcPct val="0"/>
              </a:spcBef>
              <a:spcAft>
                <a:spcPct val="0"/>
              </a:spcAft>
            </a:pPr>
            <a:r>
              <a:rPr lang="ru-RU" sz="1600" i="1" u="sng" dirty="0" smtClean="0"/>
              <a:t> Инны Алексеевны Иглиной</a:t>
            </a:r>
            <a:r>
              <a:rPr lang="ru-RU" sz="1600" dirty="0" smtClean="0"/>
              <a:t>: </a:t>
            </a:r>
            <a:endParaRPr kumimoji="0" lang="ru-RU" sz="1600" b="0" i="0" u="none" strike="noStrike" cap="none" normalizeH="0" baseline="0" dirty="0" smtClean="0">
              <a:ln>
                <a:noFill/>
              </a:ln>
              <a:solidFill>
                <a:schemeClr val="tx1"/>
              </a:solidFill>
              <a:effectLst/>
              <a:latin typeface="Arial" pitchFamily="34" charset="0"/>
              <a:cs typeface="Arial" pitchFamily="34" charset="0"/>
            </a:endParaRPr>
          </a:p>
        </p:txBody>
      </p:sp>
      <p:sp>
        <p:nvSpPr>
          <p:cNvPr id="12" name="Пятиугольник 11"/>
          <p:cNvSpPr/>
          <p:nvPr/>
        </p:nvSpPr>
        <p:spPr>
          <a:xfrm>
            <a:off x="0" y="2276872"/>
            <a:ext cx="2051720" cy="1152128"/>
          </a:xfrm>
          <a:prstGeom prst="homePlat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3200" b="1" dirty="0" smtClean="0"/>
              <a:t>ГОД 1962-Й</a:t>
            </a:r>
            <a:endParaRPr lang="ru-RU" sz="3200" b="1" dirty="0"/>
          </a:p>
        </p:txBody>
      </p:sp>
      <p:sp>
        <p:nvSpPr>
          <p:cNvPr id="13" name="Пятиугольник 12"/>
          <p:cNvSpPr/>
          <p:nvPr/>
        </p:nvSpPr>
        <p:spPr>
          <a:xfrm>
            <a:off x="0" y="3717032"/>
            <a:ext cx="2051720" cy="1152128"/>
          </a:xfrm>
          <a:prstGeom prst="homePlat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3200" b="1" dirty="0" smtClean="0"/>
              <a:t>ГОД 1963-Й</a:t>
            </a:r>
            <a:endParaRPr lang="ru-RU" sz="3200" b="1" dirty="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User\Desktop\1425368513_solomin.png"/>
          <p:cNvPicPr>
            <a:picLocks noGrp="1" noChangeAspect="1" noChangeArrowheads="1"/>
          </p:cNvPicPr>
          <p:nvPr>
            <p:ph idx="1"/>
          </p:nvPr>
        </p:nvPicPr>
        <p:blipFill>
          <a:blip r:embed="rId2" cstate="screen">
            <a:extLst>
              <a:ext uri="{28A0092B-C50C-407E-A947-70E740481C1C}">
                <a14:useLocalDpi xmlns:a14="http://schemas.microsoft.com/office/drawing/2010/main"/>
              </a:ext>
            </a:extLst>
          </a:blip>
          <a:srcRect/>
          <a:stretch>
            <a:fillRect/>
          </a:stretch>
        </p:blipFill>
        <p:spPr bwMode="auto">
          <a:xfrm>
            <a:off x="107504" y="0"/>
            <a:ext cx="1954560" cy="1581487"/>
          </a:xfrm>
          <a:prstGeom prst="rect">
            <a:avLst/>
          </a:prstGeom>
          <a:noFill/>
        </p:spPr>
      </p:pic>
      <p:sp>
        <p:nvSpPr>
          <p:cNvPr id="11" name="Пятиугольник 10"/>
          <p:cNvSpPr/>
          <p:nvPr/>
        </p:nvSpPr>
        <p:spPr>
          <a:xfrm flipH="1">
            <a:off x="7883352" y="764704"/>
            <a:ext cx="1260648" cy="504056"/>
          </a:xfrm>
          <a:prstGeom prst="homePlat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400" b="1" dirty="0" smtClean="0"/>
              <a:t>2005-Й</a:t>
            </a:r>
            <a:endParaRPr lang="ru-RU" sz="2400" b="1" dirty="0"/>
          </a:p>
        </p:txBody>
      </p:sp>
      <p:pic>
        <p:nvPicPr>
          <p:cNvPr id="46084" name="Picture 4" descr="C:\ДОКУМЕНТЫ\ОБРАЗЦЫ ДОКУМЕНТОВ\ЛП\СКАНИРОВАННЫЕ\64\ф 64 оп 31 Белоконь Т.П\ф. 64 Белоконь Из выставки\ф64 оп 31.ед.хр дополнительное 6 007.jpg"/>
          <p:cNvPicPr>
            <a:picLocks noChangeAspect="1" noChangeArrowheads="1"/>
          </p:cNvPicPr>
          <p:nvPr/>
        </p:nvPicPr>
        <p:blipFill>
          <a:blip r:embed="rId3" cstate="print">
            <a:lum bright="-3000" contrast="16000"/>
          </a:blip>
          <a:srcRect/>
          <a:stretch>
            <a:fillRect/>
          </a:stretch>
        </p:blipFill>
        <p:spPr bwMode="auto">
          <a:xfrm>
            <a:off x="-512763" y="-243408"/>
            <a:ext cx="9656763" cy="6437313"/>
          </a:xfrm>
          <a:prstGeom prst="rect">
            <a:avLst/>
          </a:prstGeom>
          <a:noFill/>
        </p:spPr>
      </p:pic>
      <p:pic>
        <p:nvPicPr>
          <p:cNvPr id="46086" name="Picture 6" descr="C:\ДОКУМЕНТЫ\ОБРАЗЦЫ ДОКУМЕНТОВ\ЛП\СКАНИРОВАННЫЕ\64\ф 64 оп 31 Белоконь Т.П\4 документы о высшем образовании\1 - копия.jpg"/>
          <p:cNvPicPr>
            <a:picLocks noChangeAspect="1" noChangeArrowheads="1"/>
          </p:cNvPicPr>
          <p:nvPr/>
        </p:nvPicPr>
        <p:blipFill>
          <a:blip r:embed="rId4" cstate="print"/>
          <a:srcRect/>
          <a:stretch>
            <a:fillRect/>
          </a:stretch>
        </p:blipFill>
        <p:spPr bwMode="auto">
          <a:xfrm>
            <a:off x="0" y="3730625"/>
            <a:ext cx="3181350" cy="3127375"/>
          </a:xfrm>
          <a:prstGeom prst="rect">
            <a:avLst/>
          </a:prstGeom>
          <a:noFill/>
        </p:spPr>
      </p:pic>
      <p:sp>
        <p:nvSpPr>
          <p:cNvPr id="18" name="Пятиугольник 17"/>
          <p:cNvSpPr/>
          <p:nvPr/>
        </p:nvSpPr>
        <p:spPr>
          <a:xfrm flipH="1">
            <a:off x="4139952" y="0"/>
            <a:ext cx="5004048" cy="908720"/>
          </a:xfrm>
          <a:prstGeom prst="homePlat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400" b="1" dirty="0" smtClean="0"/>
              <a:t>Из архивных документов </a:t>
            </a:r>
          </a:p>
          <a:p>
            <a:pPr algn="ctr"/>
            <a:r>
              <a:rPr lang="ru-RU" sz="2400" b="1" dirty="0" smtClean="0"/>
              <a:t>Тамары Петровны Белоконь</a:t>
            </a:r>
            <a:endParaRPr lang="ru-RU" sz="2400" b="1" dirty="0"/>
          </a:p>
        </p:txBody>
      </p:sp>
      <p:pic>
        <p:nvPicPr>
          <p:cNvPr id="46088" name="Picture 8" descr="C:\ДОКУМЕНТЫ\ОБРАЗЦЫ ДОКУМЕНТОВ\ЛП\64 ПОЧЁТНЫЕ ЖИТЕЛИ\64-31 БелоконьТ.П\64-31 БелоконьТ.П\Белоконь сканиров\1 009.tif"/>
          <p:cNvPicPr>
            <a:picLocks noChangeAspect="1" noChangeArrowheads="1"/>
          </p:cNvPicPr>
          <p:nvPr/>
        </p:nvPicPr>
        <p:blipFill>
          <a:blip r:embed="rId5" cstate="print"/>
          <a:srcRect/>
          <a:stretch>
            <a:fillRect/>
          </a:stretch>
        </p:blipFill>
        <p:spPr bwMode="auto">
          <a:xfrm>
            <a:off x="2771800" y="2212975"/>
            <a:ext cx="3468687" cy="4645025"/>
          </a:xfrm>
          <a:prstGeom prst="rect">
            <a:avLst/>
          </a:prstGeom>
          <a:noFill/>
        </p:spPr>
      </p:pic>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descr="C:\Users\User\Desktop\imgpreview.jpg"/>
          <p:cNvPicPr>
            <a:picLocks noChangeAspect="1" noChangeArrowheads="1"/>
          </p:cNvPicPr>
          <p:nvPr/>
        </p:nvPicPr>
        <p:blipFill>
          <a:blip r:embed="rId2" cstate="print"/>
          <a:srcRect/>
          <a:stretch>
            <a:fillRect/>
          </a:stretch>
        </p:blipFill>
        <p:spPr bwMode="auto">
          <a:xfrm>
            <a:off x="-41013" y="0"/>
            <a:ext cx="9183238" cy="6858000"/>
          </a:xfrm>
          <a:prstGeom prst="rect">
            <a:avLst/>
          </a:prstGeom>
          <a:noFill/>
        </p:spPr>
      </p:pic>
      <p:pic>
        <p:nvPicPr>
          <p:cNvPr id="2050" name="Picture 2" descr="C:\Users\User\Desktop\1425368513_solomin.png"/>
          <p:cNvPicPr>
            <a:picLocks noGrp="1" noChangeAspect="1" noChangeArrowheads="1"/>
          </p:cNvPicPr>
          <p:nvPr>
            <p:ph idx="1"/>
          </p:nvPr>
        </p:nvPicPr>
        <p:blipFill>
          <a:blip r:embed="rId3" cstate="screen">
            <a:extLst>
              <a:ext uri="{28A0092B-C50C-407E-A947-70E740481C1C}">
                <a14:useLocalDpi xmlns:a14="http://schemas.microsoft.com/office/drawing/2010/main"/>
              </a:ext>
            </a:extLst>
          </a:blip>
          <a:srcRect/>
          <a:stretch>
            <a:fillRect/>
          </a:stretch>
        </p:blipFill>
        <p:spPr bwMode="auto">
          <a:xfrm>
            <a:off x="107504" y="0"/>
            <a:ext cx="1954560" cy="1581487"/>
          </a:xfrm>
          <a:prstGeom prst="rect">
            <a:avLst/>
          </a:prstGeom>
          <a:noFill/>
        </p:spPr>
      </p:pic>
      <p:pic>
        <p:nvPicPr>
          <p:cNvPr id="31746" name="Picture 2"/>
          <p:cNvPicPr>
            <a:picLocks noChangeAspect="1" noChangeArrowheads="1"/>
          </p:cNvPicPr>
          <p:nvPr/>
        </p:nvPicPr>
        <p:blipFill>
          <a:blip r:embed="rId4" cstate="print"/>
          <a:srcRect/>
          <a:stretch>
            <a:fillRect/>
          </a:stretch>
        </p:blipFill>
        <p:spPr bwMode="auto">
          <a:xfrm>
            <a:off x="0" y="0"/>
            <a:ext cx="4003330" cy="2708920"/>
          </a:xfrm>
          <a:prstGeom prst="rect">
            <a:avLst/>
          </a:prstGeom>
          <a:noFill/>
          <a:ln w="9525">
            <a:noFill/>
            <a:miter lim="800000"/>
            <a:headEnd/>
            <a:tailEnd/>
          </a:ln>
        </p:spPr>
      </p:pic>
      <p:sp>
        <p:nvSpPr>
          <p:cNvPr id="8" name="Rectangle 4"/>
          <p:cNvSpPr>
            <a:spLocks noChangeArrowheads="1"/>
          </p:cNvSpPr>
          <p:nvPr/>
        </p:nvSpPr>
        <p:spPr bwMode="auto">
          <a:xfrm>
            <a:off x="3851920" y="0"/>
            <a:ext cx="5292080" cy="2554545"/>
          </a:xfrm>
          <a:prstGeom prst="rect">
            <a:avLst/>
          </a:prstGeom>
          <a:solidFill>
            <a:srgbClr val="D3EED8"/>
          </a:solidFill>
          <a:ln w="9525">
            <a:noFill/>
            <a:miter lim="800000"/>
            <a:headEnd/>
            <a:tailEnd/>
          </a:ln>
          <a:effectLst/>
        </p:spPr>
        <p:txBody>
          <a:bodyPr vert="horz" wrap="square" lIns="91440" tIns="45720" rIns="91440" bIns="45720" numCol="1" anchor="ctr" anchorCtr="0" compatLnSpc="1">
            <a:prstTxWarp prst="textNoShape">
              <a:avLst/>
            </a:prstTxWarp>
            <a:spAutoFit/>
          </a:bodyPr>
          <a:lstStyle/>
          <a:p>
            <a:r>
              <a:rPr lang="ru-RU" sz="1600" dirty="0" smtClean="0"/>
              <a:t> В период  2005-2013 годов возглавил руководство </a:t>
            </a:r>
            <a:r>
              <a:rPr lang="ru-RU" sz="1600" dirty="0"/>
              <a:t>Н</a:t>
            </a:r>
            <a:r>
              <a:rPr lang="ru-RU" sz="1600" dirty="0" smtClean="0"/>
              <a:t>ефтеюганской городской больницы главный врач Лысак Сергей  Иванович, продолживший курс интенсивного развития больницы  </a:t>
            </a:r>
          </a:p>
          <a:p>
            <a:endParaRPr lang="ru-RU" sz="1600" dirty="0" smtClean="0"/>
          </a:p>
          <a:p>
            <a:r>
              <a:rPr lang="ru-RU" sz="1600" dirty="0" smtClean="0"/>
              <a:t>В 2007 году больница получила грант Губернатора ХМАО – Югры в 2 номинациях «Лучшее муниципальное лечебно-профилактическое учреждение округа» и «Лучшая организация первичной медико-санитарной помощи на амбулаторно-поликлиническом уровне». </a:t>
            </a:r>
          </a:p>
        </p:txBody>
      </p:sp>
      <p:sp>
        <p:nvSpPr>
          <p:cNvPr id="11" name="Пятиугольник 10"/>
          <p:cNvSpPr/>
          <p:nvPr/>
        </p:nvSpPr>
        <p:spPr>
          <a:xfrm flipH="1">
            <a:off x="7883352" y="764704"/>
            <a:ext cx="1260648" cy="504056"/>
          </a:xfrm>
          <a:prstGeom prst="homePlat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400" b="1" dirty="0" smtClean="0"/>
              <a:t>2005-Й</a:t>
            </a:r>
            <a:endParaRPr lang="ru-RU" sz="2400" b="1" dirty="0"/>
          </a:p>
        </p:txBody>
      </p:sp>
      <p:pic>
        <p:nvPicPr>
          <p:cNvPr id="13" name="Picture 3" descr="\\192.168.203.25\обмен\305 КАБИНЕТ\foto_39.jpg"/>
          <p:cNvPicPr>
            <a:picLocks noChangeAspect="1" noChangeArrowheads="1"/>
          </p:cNvPicPr>
          <p:nvPr/>
        </p:nvPicPr>
        <p:blipFill>
          <a:blip r:embed="rId5" cstate="print">
            <a:lum bright="43000" contrast="36000"/>
          </a:blip>
          <a:srcRect/>
          <a:stretch>
            <a:fillRect/>
          </a:stretch>
        </p:blipFill>
        <p:spPr bwMode="auto">
          <a:xfrm>
            <a:off x="-1" y="2492896"/>
            <a:ext cx="8752087" cy="4365104"/>
          </a:xfrm>
          <a:prstGeom prst="rect">
            <a:avLst/>
          </a:prstGeom>
          <a:noFill/>
        </p:spPr>
      </p:pic>
      <p:sp>
        <p:nvSpPr>
          <p:cNvPr id="9" name="Rectangle 4"/>
          <p:cNvSpPr>
            <a:spLocks noChangeArrowheads="1"/>
          </p:cNvSpPr>
          <p:nvPr/>
        </p:nvSpPr>
        <p:spPr bwMode="auto">
          <a:xfrm>
            <a:off x="0" y="2492896"/>
            <a:ext cx="3923928" cy="304698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r>
              <a:rPr lang="ru-RU" sz="1600" dirty="0" smtClean="0"/>
              <a:t>Заместитель председателя комитета по здравоохранению городской администрации Михаил Паршин вручил медикам почетные грамоты и благодарности окружного Департамента здравоохранения, а главный врач Нефтеюганской городской больницы Сергей Лысак наградил дипломами и подарочными сертификатами победителей профессиональных конкурсов, которые ежегодно проводятся в МУЗ «НГБ»</a:t>
            </a:r>
          </a:p>
        </p:txBody>
      </p:sp>
      <p:pic>
        <p:nvPicPr>
          <p:cNvPr id="10" name="Picture 2" descr="C:\ДОКУМЕНТЫ\ОРГАНИЗАЦИИ-РАБОТА\6 ЦГБ 1\НАБЛЮДАТЕЛЬНОЕ ДЕЛО\18062010_14.jpg"/>
          <p:cNvPicPr>
            <a:picLocks noChangeAspect="1" noChangeArrowheads="1"/>
          </p:cNvPicPr>
          <p:nvPr/>
        </p:nvPicPr>
        <p:blipFill>
          <a:blip r:embed="rId6" cstate="print"/>
          <a:srcRect/>
          <a:stretch>
            <a:fillRect/>
          </a:stretch>
        </p:blipFill>
        <p:spPr bwMode="auto">
          <a:xfrm>
            <a:off x="6223000" y="2564904"/>
            <a:ext cx="2921000" cy="3810000"/>
          </a:xfrm>
          <a:prstGeom prst="rect">
            <a:avLst/>
          </a:prstGeom>
          <a:noFill/>
        </p:spPr>
      </p:pic>
      <p:sp>
        <p:nvSpPr>
          <p:cNvPr id="12" name="Пятиугольник 11"/>
          <p:cNvSpPr/>
          <p:nvPr/>
        </p:nvSpPr>
        <p:spPr>
          <a:xfrm flipH="1">
            <a:off x="7883352" y="4149080"/>
            <a:ext cx="1260648" cy="648072"/>
          </a:xfrm>
          <a:prstGeom prst="homePlat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400" b="1" dirty="0" smtClean="0"/>
              <a:t>2007-Й</a:t>
            </a:r>
            <a:endParaRPr lang="ru-RU" sz="2400" b="1" dirty="0"/>
          </a:p>
        </p:txBody>
      </p:sp>
      <p:sp>
        <p:nvSpPr>
          <p:cNvPr id="14" name="Rectangle 4"/>
          <p:cNvSpPr>
            <a:spLocks noChangeArrowheads="1"/>
          </p:cNvSpPr>
          <p:nvPr/>
        </p:nvSpPr>
        <p:spPr bwMode="auto">
          <a:xfrm>
            <a:off x="5220072" y="6027003"/>
            <a:ext cx="3923928" cy="830997"/>
          </a:xfrm>
          <a:prstGeom prst="rect">
            <a:avLst/>
          </a:prstGeom>
          <a:solidFill>
            <a:srgbClr val="D3EED8"/>
          </a:solidFill>
          <a:ln w="9525">
            <a:noFill/>
            <a:miter lim="800000"/>
            <a:headEnd/>
            <a:tailEnd/>
          </a:ln>
          <a:effectLst/>
        </p:spPr>
        <p:txBody>
          <a:bodyPr vert="horz" wrap="square" lIns="91440" tIns="45720" rIns="91440" bIns="45720" numCol="1" anchor="ctr" anchorCtr="0" compatLnSpc="1">
            <a:prstTxWarp prst="textNoShape">
              <a:avLst/>
            </a:prstTxWarp>
            <a:spAutoFit/>
          </a:bodyPr>
          <a:lstStyle/>
          <a:p>
            <a:r>
              <a:rPr lang="ru-RU" sz="1600" dirty="0" smtClean="0"/>
              <a:t>Материал взят из официального сайта органов местного самоуправления города Нефтеюганска . 18.06.2010</a:t>
            </a: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descr="C:\Users\User\Desktop\imgpreview.jpg"/>
          <p:cNvPicPr>
            <a:picLocks noChangeAspect="1" noChangeArrowheads="1"/>
          </p:cNvPicPr>
          <p:nvPr/>
        </p:nvPicPr>
        <p:blipFill>
          <a:blip r:embed="rId2" cstate="print"/>
          <a:srcRect/>
          <a:stretch>
            <a:fillRect/>
          </a:stretch>
        </p:blipFill>
        <p:spPr bwMode="auto">
          <a:xfrm>
            <a:off x="-39238" y="0"/>
            <a:ext cx="9183238" cy="6858000"/>
          </a:xfrm>
          <a:prstGeom prst="rect">
            <a:avLst/>
          </a:prstGeom>
          <a:noFill/>
        </p:spPr>
      </p:pic>
      <p:pic>
        <p:nvPicPr>
          <p:cNvPr id="2050" name="Picture 2" descr="C:\Users\User\Desktop\1425368513_solomin.png"/>
          <p:cNvPicPr>
            <a:picLocks noGrp="1" noChangeAspect="1" noChangeArrowheads="1"/>
          </p:cNvPicPr>
          <p:nvPr>
            <p:ph idx="1"/>
          </p:nvPr>
        </p:nvPicPr>
        <p:blipFill>
          <a:blip r:embed="rId3" cstate="screen">
            <a:extLst>
              <a:ext uri="{28A0092B-C50C-407E-A947-70E740481C1C}">
                <a14:useLocalDpi xmlns:a14="http://schemas.microsoft.com/office/drawing/2010/main"/>
              </a:ext>
            </a:extLst>
          </a:blip>
          <a:srcRect/>
          <a:stretch>
            <a:fillRect/>
          </a:stretch>
        </p:blipFill>
        <p:spPr bwMode="auto">
          <a:xfrm>
            <a:off x="107504" y="0"/>
            <a:ext cx="1954560" cy="1581487"/>
          </a:xfrm>
          <a:prstGeom prst="rect">
            <a:avLst/>
          </a:prstGeom>
          <a:noFill/>
        </p:spPr>
      </p:pic>
      <p:sp>
        <p:nvSpPr>
          <p:cNvPr id="5" name="Rectangle 4"/>
          <p:cNvSpPr>
            <a:spLocks noChangeArrowheads="1"/>
          </p:cNvSpPr>
          <p:nvPr/>
        </p:nvSpPr>
        <p:spPr bwMode="auto">
          <a:xfrm>
            <a:off x="0" y="3195459"/>
            <a:ext cx="9144000" cy="3539430"/>
          </a:xfrm>
          <a:prstGeom prst="rect">
            <a:avLst/>
          </a:prstGeom>
          <a:solidFill>
            <a:srgbClr val="D3EED8"/>
          </a:solidFill>
          <a:ln w="9525">
            <a:noFill/>
            <a:miter lim="800000"/>
            <a:headEnd/>
            <a:tailEnd/>
          </a:ln>
          <a:effectLst/>
        </p:spPr>
        <p:txBody>
          <a:bodyPr vert="horz" wrap="square" lIns="91440" tIns="45720" rIns="91440" bIns="45720" numCol="1" anchor="ctr" anchorCtr="0" compatLnSpc="1">
            <a:prstTxWarp prst="textNoShape">
              <a:avLst/>
            </a:prstTxWarp>
            <a:spAutoFit/>
          </a:bodyPr>
          <a:lstStyle/>
          <a:p>
            <a:r>
              <a:rPr lang="ru-RU" sz="1600" b="1" dirty="0" smtClean="0"/>
              <a:t>Из официального сайта органов местного самоуправления города Нефтеюганска:</a:t>
            </a:r>
          </a:p>
          <a:p>
            <a:r>
              <a:rPr lang="ru-RU" sz="1600" dirty="0" smtClean="0"/>
              <a:t>Прорыв в медицине. Впервые в Югре </a:t>
            </a:r>
            <a:r>
              <a:rPr lang="ru-RU" sz="1600" dirty="0"/>
              <a:t>Н</a:t>
            </a:r>
            <a:r>
              <a:rPr lang="ru-RU" sz="1600" dirty="0" smtClean="0"/>
              <a:t>ефтеюганские хирурги провели лапароскопическую резекцию толстой кишки. Через крошечные проколы в брюшной полости медики удалили 80 сантиментов пищеварительной системы. 18 июня 2012 года</a:t>
            </a:r>
          </a:p>
          <a:p>
            <a:r>
              <a:rPr lang="ru-RU" sz="1600" dirty="0" smtClean="0"/>
              <a:t/>
            </a:r>
            <a:br>
              <a:rPr lang="ru-RU" sz="1600" dirty="0" smtClean="0"/>
            </a:br>
            <a:r>
              <a:rPr lang="ru-RU" sz="1600" dirty="0" smtClean="0"/>
              <a:t>Первое развитие неполостных операций в городе началось с 1994 года. Сергей Иванович Лысак необычным путем прооперировал пациента на желчном пузыре. Именно с этого времени современный метод хирургии получил у нас мощный толчок для развития.</a:t>
            </a:r>
            <a:br>
              <a:rPr lang="ru-RU" sz="1600" dirty="0" smtClean="0"/>
            </a:br>
            <a:r>
              <a:rPr lang="ru-RU" sz="1600" dirty="0" smtClean="0"/>
              <a:t>Телескопическая трубка и оптический кабель дают более четкое изображение, чем то, что видит хирург глазами. Аппаратура увеличивает «картинку» до 40 раз, то есть операция выполняется почти как под микроскопом. С помощью оптики внутренние органы показаны под разными углами. Среди других преимуществ лапароскопии - реабилитация за короткие сроки, малая травматичность, отсутствие болезненных ощущений, и послеоперационных рубцов. В начале июня Виталий Семенович Сучков впервые удалил подобным путем 80 сантиметров толстой кишки</a:t>
            </a:r>
            <a:endParaRPr lang="ru-RU" sz="1600" dirty="0"/>
          </a:p>
        </p:txBody>
      </p:sp>
      <p:pic>
        <p:nvPicPr>
          <p:cNvPr id="44035" name="Picture 3" descr="C:\ДОКУМЕНТЫ\ОРГАНИЗАЦИИ-РАБОТА\6 ЦГБ 1\НАБЛЮДАТЕЛЬНОЕ ДЕЛО\18.06.2012-1.jpg"/>
          <p:cNvPicPr>
            <a:picLocks noChangeAspect="1" noChangeArrowheads="1"/>
          </p:cNvPicPr>
          <p:nvPr/>
        </p:nvPicPr>
        <p:blipFill>
          <a:blip r:embed="rId4" cstate="print"/>
          <a:srcRect/>
          <a:stretch>
            <a:fillRect/>
          </a:stretch>
        </p:blipFill>
        <p:spPr bwMode="auto">
          <a:xfrm>
            <a:off x="5533825" y="0"/>
            <a:ext cx="3610176" cy="2420888"/>
          </a:xfrm>
          <a:prstGeom prst="rect">
            <a:avLst/>
          </a:prstGeom>
          <a:noFill/>
        </p:spPr>
      </p:pic>
      <p:pic>
        <p:nvPicPr>
          <p:cNvPr id="44034" name="Picture 2" descr="C:\ДОКУМЕНТЫ\ОРГАНИЗАЦИИ-РАБОТА\6 ЦГБ 1\НАБЛЮДАТЕЛЬНОЕ ДЕЛО\op18062012_3.jpg"/>
          <p:cNvPicPr>
            <a:picLocks noChangeAspect="1" noChangeArrowheads="1"/>
          </p:cNvPicPr>
          <p:nvPr/>
        </p:nvPicPr>
        <p:blipFill>
          <a:blip r:embed="rId5" cstate="print"/>
          <a:srcRect/>
          <a:stretch>
            <a:fillRect/>
          </a:stretch>
        </p:blipFill>
        <p:spPr bwMode="auto">
          <a:xfrm>
            <a:off x="2123728" y="476672"/>
            <a:ext cx="4004634" cy="2703228"/>
          </a:xfrm>
          <a:prstGeom prst="rect">
            <a:avLst/>
          </a:prstGeom>
          <a:noFill/>
        </p:spPr>
      </p:pic>
      <p:sp>
        <p:nvSpPr>
          <p:cNvPr id="9" name="Пятиугольник 8"/>
          <p:cNvSpPr/>
          <p:nvPr/>
        </p:nvSpPr>
        <p:spPr>
          <a:xfrm flipH="1">
            <a:off x="7883352" y="3933056"/>
            <a:ext cx="1260648" cy="576064"/>
          </a:xfrm>
          <a:prstGeom prst="homePlat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400" b="1" dirty="0" smtClean="0"/>
              <a:t>2012-Й</a:t>
            </a:r>
            <a:endParaRPr lang="ru-RU" sz="2400" b="1" dirty="0"/>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descr="C:\Users\User\Desktop\imgpreview.jpg"/>
          <p:cNvPicPr>
            <a:picLocks noChangeAspect="1" noChangeArrowheads="1"/>
          </p:cNvPicPr>
          <p:nvPr/>
        </p:nvPicPr>
        <p:blipFill>
          <a:blip r:embed="rId2" cstate="print"/>
          <a:srcRect/>
          <a:stretch>
            <a:fillRect/>
          </a:stretch>
        </p:blipFill>
        <p:spPr bwMode="auto">
          <a:xfrm>
            <a:off x="-41013" y="0"/>
            <a:ext cx="9183238" cy="6858000"/>
          </a:xfrm>
          <a:prstGeom prst="rect">
            <a:avLst/>
          </a:prstGeom>
          <a:noFill/>
        </p:spPr>
      </p:pic>
      <p:pic>
        <p:nvPicPr>
          <p:cNvPr id="2050" name="Picture 2" descr="C:\Users\User\Desktop\1425368513_solomin.png"/>
          <p:cNvPicPr>
            <a:picLocks noGrp="1" noChangeAspect="1" noChangeArrowheads="1"/>
          </p:cNvPicPr>
          <p:nvPr>
            <p:ph idx="1"/>
          </p:nvPr>
        </p:nvPicPr>
        <p:blipFill>
          <a:blip r:embed="rId3" cstate="screen">
            <a:extLst>
              <a:ext uri="{28A0092B-C50C-407E-A947-70E740481C1C}">
                <a14:useLocalDpi xmlns:a14="http://schemas.microsoft.com/office/drawing/2010/main"/>
              </a:ext>
            </a:extLst>
          </a:blip>
          <a:srcRect/>
          <a:stretch>
            <a:fillRect/>
          </a:stretch>
        </p:blipFill>
        <p:spPr bwMode="auto">
          <a:xfrm>
            <a:off x="107504" y="0"/>
            <a:ext cx="1954560" cy="1581487"/>
          </a:xfrm>
          <a:prstGeom prst="rect">
            <a:avLst/>
          </a:prstGeom>
          <a:noFill/>
        </p:spPr>
      </p:pic>
      <p:sp>
        <p:nvSpPr>
          <p:cNvPr id="7" name="Пятиугольник 6"/>
          <p:cNvSpPr/>
          <p:nvPr/>
        </p:nvSpPr>
        <p:spPr>
          <a:xfrm>
            <a:off x="-180528" y="5805264"/>
            <a:ext cx="1944216" cy="576064"/>
          </a:xfrm>
          <a:prstGeom prst="homePlat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400" b="1" dirty="0" smtClean="0"/>
              <a:t>2016-Й</a:t>
            </a:r>
            <a:endParaRPr lang="ru-RU" sz="2400" b="1" dirty="0"/>
          </a:p>
        </p:txBody>
      </p:sp>
      <p:sp>
        <p:nvSpPr>
          <p:cNvPr id="9" name="Rectangle 4"/>
          <p:cNvSpPr>
            <a:spLocks noChangeArrowheads="1"/>
          </p:cNvSpPr>
          <p:nvPr/>
        </p:nvSpPr>
        <p:spPr bwMode="auto">
          <a:xfrm>
            <a:off x="2051720" y="123111"/>
            <a:ext cx="5184576" cy="1569660"/>
          </a:xfrm>
          <a:prstGeom prst="rect">
            <a:avLst/>
          </a:prstGeom>
          <a:solidFill>
            <a:srgbClr val="D3EED8"/>
          </a:solidFill>
          <a:ln w="9525">
            <a:noFill/>
            <a:miter lim="800000"/>
            <a:headEnd/>
            <a:tailEnd/>
          </a:ln>
          <a:effectLst/>
        </p:spPr>
        <p:txBody>
          <a:bodyPr vert="horz" wrap="square" lIns="91440" tIns="45720" rIns="91440" bIns="45720" numCol="1" anchor="ctr" anchorCtr="0" compatLnSpc="1">
            <a:prstTxWarp prst="textNoShape">
              <a:avLst/>
            </a:prstTxWarp>
            <a:spAutoFit/>
          </a:bodyPr>
          <a:lstStyle/>
          <a:p>
            <a:r>
              <a:rPr lang="ru-RU" sz="1600" dirty="0" smtClean="0"/>
              <a:t>С августа 2013 года главным врачом МБУЗ «Нефтеюганская городская больница имени В.И.Яцкив» назначен Вадим Анатольевич Гильванов</a:t>
            </a:r>
          </a:p>
          <a:p>
            <a:r>
              <a:rPr lang="ru-RU" sz="1600" dirty="0" smtClean="0"/>
              <a:t>31 декабря 2013 года Нефтеюганская больница получила</a:t>
            </a:r>
          </a:p>
          <a:p>
            <a:r>
              <a:rPr lang="ru-RU" sz="1600" dirty="0" smtClean="0"/>
              <a:t> статус окружной, а 17 марта 2014 года стала клинической</a:t>
            </a:r>
          </a:p>
        </p:txBody>
      </p:sp>
      <p:sp>
        <p:nvSpPr>
          <p:cNvPr id="6" name="Пятиугольник 5"/>
          <p:cNvSpPr/>
          <p:nvPr/>
        </p:nvSpPr>
        <p:spPr>
          <a:xfrm flipH="1">
            <a:off x="7055768" y="260648"/>
            <a:ext cx="2088232" cy="936104"/>
          </a:xfrm>
          <a:prstGeom prst="homePlat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400" b="1" dirty="0" smtClean="0"/>
              <a:t>2013-Й</a:t>
            </a:r>
            <a:endParaRPr lang="ru-RU" sz="2400" b="1" dirty="0"/>
          </a:p>
        </p:txBody>
      </p:sp>
      <p:pic>
        <p:nvPicPr>
          <p:cNvPr id="41985" name="Picture 1" descr="C:\ДОКУМЕНТЫ\ОРГАНИЗАЦИИ-РАБОТА\6 ЦГБ 1\НАБЛЮДАТЕЛЬНОЕ ДЕЛО\bol16102015_2.jpg"/>
          <p:cNvPicPr>
            <a:picLocks noChangeAspect="1" noChangeArrowheads="1"/>
          </p:cNvPicPr>
          <p:nvPr/>
        </p:nvPicPr>
        <p:blipFill>
          <a:blip r:embed="rId4" cstate="print"/>
          <a:srcRect/>
          <a:stretch>
            <a:fillRect/>
          </a:stretch>
        </p:blipFill>
        <p:spPr bwMode="auto">
          <a:xfrm>
            <a:off x="1979712" y="1772816"/>
            <a:ext cx="4907212" cy="3312368"/>
          </a:xfrm>
          <a:prstGeom prst="rect">
            <a:avLst/>
          </a:prstGeom>
          <a:noFill/>
        </p:spPr>
      </p:pic>
      <p:sp>
        <p:nvSpPr>
          <p:cNvPr id="12" name="Rectangle 4"/>
          <p:cNvSpPr>
            <a:spLocks noChangeArrowheads="1"/>
          </p:cNvSpPr>
          <p:nvPr/>
        </p:nvSpPr>
        <p:spPr bwMode="auto">
          <a:xfrm>
            <a:off x="6876256" y="1556792"/>
            <a:ext cx="2267744" cy="3293209"/>
          </a:xfrm>
          <a:prstGeom prst="rect">
            <a:avLst/>
          </a:prstGeom>
          <a:solidFill>
            <a:srgbClr val="D3EED8"/>
          </a:solidFill>
          <a:ln w="9525">
            <a:noFill/>
            <a:miter lim="800000"/>
            <a:headEnd/>
            <a:tailEnd/>
          </a:ln>
          <a:effectLst/>
        </p:spPr>
        <p:txBody>
          <a:bodyPr vert="horz" wrap="square" lIns="91440" tIns="45720" rIns="91440" bIns="45720" numCol="1" anchor="ctr" anchorCtr="0" compatLnSpc="1">
            <a:prstTxWarp prst="textNoShape">
              <a:avLst/>
            </a:prstTxWarp>
            <a:spAutoFit/>
          </a:bodyPr>
          <a:lstStyle/>
          <a:p>
            <a:r>
              <a:rPr lang="ru-RU" sz="1600" i="1" dirty="0" smtClean="0"/>
              <a:t>C рождением города Нефтеюганска здравпункт, получив  статус горбольницы, ежегодно отмечает день рождение вместе с днем рождения города</a:t>
            </a:r>
          </a:p>
          <a:p>
            <a:r>
              <a:rPr lang="ru-RU" sz="1600" i="1" dirty="0" smtClean="0"/>
              <a:t>Снимок сделан в день рождения города, 16.10.2015 в помещении актового зала больницы</a:t>
            </a:r>
          </a:p>
        </p:txBody>
      </p:sp>
      <p:sp>
        <p:nvSpPr>
          <p:cNvPr id="13" name="Rectangle 4"/>
          <p:cNvSpPr>
            <a:spLocks noChangeArrowheads="1"/>
          </p:cNvSpPr>
          <p:nvPr/>
        </p:nvSpPr>
        <p:spPr bwMode="auto">
          <a:xfrm>
            <a:off x="0" y="1157266"/>
            <a:ext cx="2051720" cy="4524315"/>
          </a:xfrm>
          <a:prstGeom prst="rect">
            <a:avLst/>
          </a:prstGeom>
          <a:solidFill>
            <a:srgbClr val="D3EED8"/>
          </a:solidFill>
          <a:ln w="38100">
            <a:solidFill>
              <a:srgbClr val="0070C0"/>
            </a:solidFill>
            <a:miter lim="800000"/>
            <a:headEnd/>
            <a:tailEnd/>
          </a:ln>
          <a:effectLst/>
        </p:spPr>
        <p:txBody>
          <a:bodyPr vert="horz" wrap="square" lIns="91440" tIns="45720" rIns="91440" bIns="45720" numCol="1" anchor="ctr" anchorCtr="0" compatLnSpc="1">
            <a:prstTxWarp prst="textNoShape">
              <a:avLst/>
            </a:prstTxWarp>
            <a:spAutoFit/>
          </a:bodyPr>
          <a:lstStyle/>
          <a:p>
            <a:r>
              <a:rPr lang="ru-RU" sz="1600" i="1" dirty="0" smtClean="0"/>
              <a:t>На снимке слева направо: Д.В.Мальцев, В.А.Гильванов , ветераны </a:t>
            </a:r>
            <a:r>
              <a:rPr lang="ru-RU" sz="1600" i="1" dirty="0"/>
              <a:t>Н</a:t>
            </a:r>
            <a:r>
              <a:rPr lang="ru-RU" sz="1600" i="1" dirty="0" smtClean="0"/>
              <a:t>ефтеюганского здравоохранения Нина Яковлевна Медведева, Валентин Андреевич Миллер, почетный гражданин города Нефтеюганска Лариса Аркадьевна Соболева среди коллектива медицинских работников</a:t>
            </a:r>
          </a:p>
        </p:txBody>
      </p:sp>
      <p:sp>
        <p:nvSpPr>
          <p:cNvPr id="5" name="Rectangle 4"/>
          <p:cNvSpPr>
            <a:spLocks noChangeArrowheads="1"/>
          </p:cNvSpPr>
          <p:nvPr/>
        </p:nvSpPr>
        <p:spPr bwMode="auto">
          <a:xfrm>
            <a:off x="1907704" y="5042118"/>
            <a:ext cx="7236296" cy="1815882"/>
          </a:xfrm>
          <a:prstGeom prst="rect">
            <a:avLst/>
          </a:prstGeom>
          <a:solidFill>
            <a:srgbClr val="D3EED8"/>
          </a:solidFill>
          <a:ln w="31750">
            <a:solidFill>
              <a:srgbClr val="0070C0"/>
            </a:solidFill>
            <a:miter lim="800000"/>
            <a:headEnd/>
            <a:tailEnd/>
          </a:ln>
          <a:effectLst/>
        </p:spPr>
        <p:txBody>
          <a:bodyPr vert="horz" wrap="square" lIns="91440" tIns="45720" rIns="91440" bIns="45720" numCol="1" anchor="ctr" anchorCtr="0" compatLnSpc="1">
            <a:prstTxWarp prst="textNoShape">
              <a:avLst/>
            </a:prstTxWarp>
            <a:spAutoFit/>
          </a:bodyPr>
          <a:lstStyle/>
          <a:p>
            <a:r>
              <a:rPr lang="ru-RU" sz="1600" dirty="0" smtClean="0"/>
              <a:t>C первого января 2016 года Бюджетное Учреждение "Нефтеюганская окружная клиническая больница имени В.И.Яцкив" возглавляет Мальцев Дмитрий Валерьевич</a:t>
            </a:r>
          </a:p>
          <a:p>
            <a:endParaRPr lang="ru-RU" sz="1600" dirty="0" smtClean="0"/>
          </a:p>
          <a:p>
            <a:r>
              <a:rPr lang="ru-RU" sz="1600" dirty="0" smtClean="0"/>
              <a:t> Фонд № 6 «Бюджетное  учреждение Ханты-Мансийского автономного округа – Югры «Нефтеюганская окружная клиническая больница имени В.И.Яцкив». </a:t>
            </a:r>
          </a:p>
          <a:p>
            <a:r>
              <a:rPr lang="ru-RU" sz="1600" dirty="0" smtClean="0"/>
              <a:t> Историческая справка</a:t>
            </a:r>
            <a:endParaRPr lang="ru-RU" sz="1600" dirty="0"/>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descr="C:\Users\User\Desktop\imgpreview.jpg"/>
          <p:cNvPicPr>
            <a:picLocks noChangeAspect="1" noChangeArrowheads="1"/>
          </p:cNvPicPr>
          <p:nvPr/>
        </p:nvPicPr>
        <p:blipFill>
          <a:blip r:embed="rId2" cstate="print"/>
          <a:srcRect/>
          <a:stretch>
            <a:fillRect/>
          </a:stretch>
        </p:blipFill>
        <p:spPr bwMode="auto">
          <a:xfrm>
            <a:off x="-41013" y="0"/>
            <a:ext cx="9183238" cy="6858000"/>
          </a:xfrm>
          <a:prstGeom prst="rect">
            <a:avLst/>
          </a:prstGeom>
          <a:noFill/>
        </p:spPr>
      </p:pic>
      <p:pic>
        <p:nvPicPr>
          <p:cNvPr id="40964" name="Picture 4" descr="http://admugansk.ru/uploads/news/2011/07/m14072011_3.jpg"/>
          <p:cNvPicPr>
            <a:picLocks noChangeAspect="1" noChangeArrowheads="1"/>
          </p:cNvPicPr>
          <p:nvPr/>
        </p:nvPicPr>
        <p:blipFill>
          <a:blip r:embed="rId3" cstate="print"/>
          <a:srcRect/>
          <a:stretch>
            <a:fillRect/>
          </a:stretch>
        </p:blipFill>
        <p:spPr bwMode="auto">
          <a:xfrm>
            <a:off x="5090218" y="4121696"/>
            <a:ext cx="4053782" cy="2736304"/>
          </a:xfrm>
          <a:prstGeom prst="rect">
            <a:avLst/>
          </a:prstGeom>
          <a:noFill/>
        </p:spPr>
      </p:pic>
      <p:pic>
        <p:nvPicPr>
          <p:cNvPr id="40965" name="Picture 5" descr="C:\ДОКУМЕНТЫ\ОРГАНИЗАЦИИ-РАБОТА\6 ЦГБ 1\НАБЛЮДАТЕЛЬНОЕ ДЕЛО\op18062012_2.jpg"/>
          <p:cNvPicPr>
            <a:picLocks noChangeAspect="1" noChangeArrowheads="1"/>
          </p:cNvPicPr>
          <p:nvPr/>
        </p:nvPicPr>
        <p:blipFill>
          <a:blip r:embed="rId4" cstate="print"/>
          <a:srcRect/>
          <a:stretch>
            <a:fillRect/>
          </a:stretch>
        </p:blipFill>
        <p:spPr bwMode="auto">
          <a:xfrm>
            <a:off x="5196606" y="0"/>
            <a:ext cx="3947394" cy="2664296"/>
          </a:xfrm>
          <a:prstGeom prst="rect">
            <a:avLst/>
          </a:prstGeom>
          <a:noFill/>
        </p:spPr>
      </p:pic>
      <p:pic>
        <p:nvPicPr>
          <p:cNvPr id="40966" name="Picture 6" descr="C:\ДОКУМЕНТЫ\ОРГАНИЗАЦИИ-РАБОТА\6 ЦГБ 1\НАБЛЮДАТЕЛЬНОЕ ДЕЛО\sal29122014_2.JPG"/>
          <p:cNvPicPr>
            <a:picLocks noChangeAspect="1" noChangeArrowheads="1"/>
          </p:cNvPicPr>
          <p:nvPr/>
        </p:nvPicPr>
        <p:blipFill>
          <a:blip r:embed="rId5" cstate="print"/>
          <a:srcRect/>
          <a:stretch>
            <a:fillRect/>
          </a:stretch>
        </p:blipFill>
        <p:spPr bwMode="auto">
          <a:xfrm>
            <a:off x="0" y="4286250"/>
            <a:ext cx="3810000" cy="2571750"/>
          </a:xfrm>
          <a:prstGeom prst="rect">
            <a:avLst/>
          </a:prstGeom>
          <a:noFill/>
        </p:spPr>
      </p:pic>
      <p:sp>
        <p:nvSpPr>
          <p:cNvPr id="5" name="Rectangle 4"/>
          <p:cNvSpPr>
            <a:spLocks noChangeArrowheads="1"/>
          </p:cNvSpPr>
          <p:nvPr/>
        </p:nvSpPr>
        <p:spPr bwMode="auto">
          <a:xfrm>
            <a:off x="1403648" y="2708920"/>
            <a:ext cx="6480720" cy="1569660"/>
          </a:xfrm>
          <a:prstGeom prst="rect">
            <a:avLst/>
          </a:prstGeom>
          <a:solidFill>
            <a:srgbClr val="D3EED8"/>
          </a:solidFill>
          <a:ln w="9525">
            <a:noFill/>
            <a:miter lim="800000"/>
            <a:headEnd/>
            <a:tailEnd/>
          </a:ln>
          <a:effectLst/>
        </p:spPr>
        <p:txBody>
          <a:bodyPr vert="horz" wrap="square" lIns="91440" tIns="45720" rIns="91440" bIns="45720" numCol="1" anchor="ctr" anchorCtr="0" compatLnSpc="1">
            <a:prstTxWarp prst="textNoShape">
              <a:avLst/>
            </a:prstTxWarp>
            <a:spAutoFit/>
          </a:bodyPr>
          <a:lstStyle/>
          <a:p>
            <a:r>
              <a:rPr lang="ru-RU" sz="1600" dirty="0" smtClean="0"/>
              <a:t>Сегодня </a:t>
            </a:r>
            <a:r>
              <a:rPr lang="ru-RU" sz="1600" dirty="0"/>
              <a:t>Н</a:t>
            </a:r>
            <a:r>
              <a:rPr lang="ru-RU" sz="1600" dirty="0" smtClean="0"/>
              <a:t>ефтеюганская медицинская  служба – сильный коллектив профессионалов:  врачи с высшей категорией, кандидаты медицинских наук, высококвалифицированные профессионалы, следящие за современными достижениями технического медицинского оснащения, методиками лечения и профилактики заболеваемости и применяющие самые эффективные способы сохранения здоровья нефтеюганцев.</a:t>
            </a:r>
            <a:endParaRPr lang="ru-RU" sz="1600" dirty="0"/>
          </a:p>
        </p:txBody>
      </p:sp>
      <p:pic>
        <p:nvPicPr>
          <p:cNvPr id="15" name="Picture 58" descr="C:\ДОКУМЕНТЫ\ОРГАНИЗАЦИИ-РАБОТА\6 ЦГБ 1\НАБЛЮДАТЕЛЬНОЕ ДЕЛО\фото здрав\kur11042014_2.jpg"/>
          <p:cNvPicPr>
            <a:picLocks noChangeAspect="1" noChangeArrowheads="1"/>
          </p:cNvPicPr>
          <p:nvPr/>
        </p:nvPicPr>
        <p:blipFill>
          <a:blip r:embed="rId6" cstate="print"/>
          <a:srcRect/>
          <a:stretch>
            <a:fillRect/>
          </a:stretch>
        </p:blipFill>
        <p:spPr bwMode="auto">
          <a:xfrm>
            <a:off x="-1" y="0"/>
            <a:ext cx="4013215" cy="2708920"/>
          </a:xfrm>
          <a:prstGeom prst="rect">
            <a:avLst/>
          </a:prstGeom>
          <a:noFill/>
        </p:spPr>
      </p:pic>
      <p:pic>
        <p:nvPicPr>
          <p:cNvPr id="2050" name="Picture 2" descr="C:\Users\User\Desktop\1425368513_solomin.png"/>
          <p:cNvPicPr>
            <a:picLocks noGrp="1" noChangeAspect="1" noChangeArrowheads="1"/>
          </p:cNvPicPr>
          <p:nvPr>
            <p:ph idx="1"/>
          </p:nvPr>
        </p:nvPicPr>
        <p:blipFill>
          <a:blip r:embed="rId7" cstate="screen">
            <a:extLst>
              <a:ext uri="{28A0092B-C50C-407E-A947-70E740481C1C}">
                <a14:useLocalDpi xmlns:a14="http://schemas.microsoft.com/office/drawing/2010/main"/>
              </a:ext>
            </a:extLst>
          </a:blip>
          <a:srcRect/>
          <a:stretch>
            <a:fillRect/>
          </a:stretch>
        </p:blipFill>
        <p:spPr bwMode="auto">
          <a:xfrm>
            <a:off x="3563888" y="188640"/>
            <a:ext cx="1954560" cy="1581487"/>
          </a:xfrm>
          <a:prstGeom prst="rect">
            <a:avLst/>
          </a:prstGeom>
          <a:noFill/>
        </p:spPr>
      </p:pic>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descr="C:\Users\User\Desktop\imgpreview.jpg"/>
          <p:cNvPicPr>
            <a:picLocks noChangeAspect="1" noChangeArrowheads="1"/>
          </p:cNvPicPr>
          <p:nvPr/>
        </p:nvPicPr>
        <p:blipFill>
          <a:blip r:embed="rId2" cstate="print"/>
          <a:srcRect/>
          <a:stretch>
            <a:fillRect/>
          </a:stretch>
        </p:blipFill>
        <p:spPr bwMode="auto">
          <a:xfrm>
            <a:off x="0" y="0"/>
            <a:ext cx="9183238" cy="6858000"/>
          </a:xfrm>
          <a:prstGeom prst="rect">
            <a:avLst/>
          </a:prstGeom>
          <a:noFill/>
        </p:spPr>
      </p:pic>
      <p:pic>
        <p:nvPicPr>
          <p:cNvPr id="2050" name="Picture 2" descr="C:\Users\User\Desktop\1425368513_solomin.png"/>
          <p:cNvPicPr>
            <a:picLocks noGrp="1" noChangeAspect="1" noChangeArrowheads="1"/>
          </p:cNvPicPr>
          <p:nvPr>
            <p:ph idx="1"/>
          </p:nvPr>
        </p:nvPicPr>
        <p:blipFill>
          <a:blip r:embed="rId3" cstate="screen">
            <a:extLst>
              <a:ext uri="{28A0092B-C50C-407E-A947-70E740481C1C}">
                <a14:useLocalDpi xmlns:a14="http://schemas.microsoft.com/office/drawing/2010/main"/>
              </a:ext>
            </a:extLst>
          </a:blip>
          <a:srcRect/>
          <a:stretch>
            <a:fillRect/>
          </a:stretch>
        </p:blipFill>
        <p:spPr bwMode="auto">
          <a:xfrm>
            <a:off x="107504" y="0"/>
            <a:ext cx="1954560" cy="1581487"/>
          </a:xfrm>
          <a:prstGeom prst="rect">
            <a:avLst/>
          </a:prstGeom>
          <a:noFill/>
        </p:spPr>
      </p:pic>
      <p:pic>
        <p:nvPicPr>
          <p:cNvPr id="43068" name="Picture 60" descr="C:\ДОКУМЕНТЫ\ОРГАНИЗАЦИИ-РАБОТА\6 ЦГБ 1\НАБЛЮДАТЕЛЬНОЕ ДЕЛО\фото здрав\otdelenie.jpeg"/>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2771800" y="332656"/>
            <a:ext cx="3359633" cy="2304256"/>
          </a:xfrm>
          <a:prstGeom prst="rect">
            <a:avLst/>
          </a:prstGeom>
          <a:noFill/>
        </p:spPr>
      </p:pic>
      <p:pic>
        <p:nvPicPr>
          <p:cNvPr id="43069" name="Picture 61" descr="C:\ДОКУМЕНТЫ\ОРГАНИЗАЦИИ-РАБОТА\6 ЦГБ 1\НАБЛЮДАТЕЛЬНОЕ ДЕЛО\фото здрав\newspic_big.jpg"/>
          <p:cNvPicPr>
            <a:picLocks noChangeAspect="1" noChangeArrowheads="1"/>
          </p:cNvPicPr>
          <p:nvPr/>
        </p:nvPicPr>
        <p:blipFill>
          <a:blip r:embed="rId5" cstate="print"/>
          <a:srcRect/>
          <a:stretch>
            <a:fillRect/>
          </a:stretch>
        </p:blipFill>
        <p:spPr bwMode="auto">
          <a:xfrm>
            <a:off x="611560" y="2996952"/>
            <a:ext cx="3302000" cy="2188468"/>
          </a:xfrm>
          <a:prstGeom prst="rect">
            <a:avLst/>
          </a:prstGeom>
          <a:noFill/>
        </p:spPr>
      </p:pic>
      <p:pic>
        <p:nvPicPr>
          <p:cNvPr id="68" name="Picture 57" descr="C:\ДОКУМЕНТЫ\ОРГАНИЗАЦИИ-РАБОТА\6 ЦГБ 1\НАБЛЮДАТЕЛЬНОЕ ДЕЛО\фото здрав\kur11042014_1.jpg"/>
          <p:cNvPicPr>
            <a:picLocks noChangeAspect="1" noChangeArrowheads="1"/>
          </p:cNvPicPr>
          <p:nvPr/>
        </p:nvPicPr>
        <p:blipFill>
          <a:blip r:embed="rId6" cstate="print"/>
          <a:srcRect/>
          <a:stretch>
            <a:fillRect/>
          </a:stretch>
        </p:blipFill>
        <p:spPr bwMode="auto">
          <a:xfrm>
            <a:off x="0" y="4695402"/>
            <a:ext cx="3203848" cy="2162598"/>
          </a:xfrm>
          <a:prstGeom prst="rect">
            <a:avLst/>
          </a:prstGeom>
          <a:noFill/>
        </p:spPr>
      </p:pic>
      <p:pic>
        <p:nvPicPr>
          <p:cNvPr id="69" name="Picture 56" descr="C:\ДОКУМЕНТЫ\ОРГАНИЗАЦИИ-РАБОТА\6 ЦГБ 1\НАБЛЮДАТЕЛЬНОЕ ДЕЛО\фото здрав\imgpreview.jpg"/>
          <p:cNvPicPr>
            <a:picLocks noChangeAspect="1" noChangeArrowheads="1"/>
          </p:cNvPicPr>
          <p:nvPr/>
        </p:nvPicPr>
        <p:blipFill>
          <a:blip r:embed="rId7" cstate="print"/>
          <a:srcRect/>
          <a:stretch>
            <a:fillRect/>
          </a:stretch>
        </p:blipFill>
        <p:spPr bwMode="auto">
          <a:xfrm>
            <a:off x="1619672" y="1772816"/>
            <a:ext cx="2808312" cy="1849376"/>
          </a:xfrm>
          <a:prstGeom prst="rect">
            <a:avLst/>
          </a:prstGeom>
          <a:noFill/>
        </p:spPr>
      </p:pic>
      <p:pic>
        <p:nvPicPr>
          <p:cNvPr id="70" name="Picture 55" descr="C:\ДОКУМЕНТЫ\ОРГАНИЗАЦИИ-РАБОТА\6 ЦГБ 1\НАБЛЮДАТЕЛЬНОЕ ДЕЛО\фото здрав\imgpreview (1).jpg"/>
          <p:cNvPicPr>
            <a:picLocks noChangeAspect="1" noChangeArrowheads="1"/>
          </p:cNvPicPr>
          <p:nvPr/>
        </p:nvPicPr>
        <p:blipFill>
          <a:blip r:embed="rId8" cstate="print"/>
          <a:srcRect/>
          <a:stretch>
            <a:fillRect/>
          </a:stretch>
        </p:blipFill>
        <p:spPr bwMode="auto">
          <a:xfrm>
            <a:off x="6191672" y="0"/>
            <a:ext cx="2952328" cy="1964202"/>
          </a:xfrm>
          <a:prstGeom prst="rect">
            <a:avLst/>
          </a:prstGeom>
          <a:noFill/>
        </p:spPr>
      </p:pic>
      <p:pic>
        <p:nvPicPr>
          <p:cNvPr id="71" name="Picture 54" descr="C:\ДОКУМЕНТЫ\ОРГАНИЗАЦИИ-РАБОТА\6 ЦГБ 1\НАБЛЮДАТЕЛЬНОЕ ДЕЛО\фото здрав\image52805278.jpg"/>
          <p:cNvPicPr>
            <a:picLocks noChangeAspect="1" noChangeArrowheads="1"/>
          </p:cNvPicPr>
          <p:nvPr/>
        </p:nvPicPr>
        <p:blipFill>
          <a:blip r:embed="rId9" cstate="screen">
            <a:extLst>
              <a:ext uri="{28A0092B-C50C-407E-A947-70E740481C1C}">
                <a14:useLocalDpi xmlns:a14="http://schemas.microsoft.com/office/drawing/2010/main"/>
              </a:ext>
            </a:extLst>
          </a:blip>
          <a:srcRect/>
          <a:stretch>
            <a:fillRect/>
          </a:stretch>
        </p:blipFill>
        <p:spPr bwMode="auto">
          <a:xfrm>
            <a:off x="5148064" y="2060848"/>
            <a:ext cx="3275856" cy="2593386"/>
          </a:xfrm>
          <a:prstGeom prst="rect">
            <a:avLst/>
          </a:prstGeom>
          <a:noFill/>
        </p:spPr>
      </p:pic>
      <p:pic>
        <p:nvPicPr>
          <p:cNvPr id="72" name="Picture 53" descr="C:\ДОКУМЕНТЫ\ОРГАНИЗАЦИИ-РАБОТА\6 ЦГБ 1\НАБЛЮДАТЕЛЬНОЕ ДЕЛО\фото здрав\9f43627b86d56d4afb018eb356f9208a.jpg"/>
          <p:cNvPicPr>
            <a:picLocks noChangeAspect="1" noChangeArrowheads="1"/>
          </p:cNvPicPr>
          <p:nvPr/>
        </p:nvPicPr>
        <p:blipFill>
          <a:blip r:embed="rId10" cstate="print"/>
          <a:srcRect/>
          <a:stretch>
            <a:fillRect/>
          </a:stretch>
        </p:blipFill>
        <p:spPr bwMode="auto">
          <a:xfrm>
            <a:off x="5652120" y="3861048"/>
            <a:ext cx="3810000" cy="2540000"/>
          </a:xfrm>
          <a:prstGeom prst="rect">
            <a:avLst/>
          </a:prstGeom>
          <a:noFill/>
        </p:spPr>
      </p:pic>
      <p:sp>
        <p:nvSpPr>
          <p:cNvPr id="73" name="Rectangle 4"/>
          <p:cNvSpPr>
            <a:spLocks noChangeArrowheads="1"/>
          </p:cNvSpPr>
          <p:nvPr/>
        </p:nvSpPr>
        <p:spPr bwMode="auto">
          <a:xfrm>
            <a:off x="3203848" y="3564791"/>
            <a:ext cx="2448272" cy="3293209"/>
          </a:xfrm>
          <a:prstGeom prst="rect">
            <a:avLst/>
          </a:prstGeom>
          <a:solidFill>
            <a:srgbClr val="D3EED8"/>
          </a:solidFill>
          <a:ln w="38100">
            <a:solidFill>
              <a:srgbClr val="0070C0"/>
            </a:solidFill>
            <a:miter lim="800000"/>
            <a:headEnd/>
            <a:tailEnd/>
          </a:ln>
          <a:effectLst/>
        </p:spPr>
        <p:txBody>
          <a:bodyPr vert="horz" wrap="square" lIns="91440" tIns="45720" rIns="91440" bIns="45720" numCol="1" anchor="ctr" anchorCtr="0" compatLnSpc="1">
            <a:prstTxWarp prst="textNoShape">
              <a:avLst/>
            </a:prstTxWarp>
            <a:spAutoFit/>
          </a:bodyPr>
          <a:lstStyle/>
          <a:p>
            <a:r>
              <a:rPr lang="ru-RU" sz="1600" dirty="0" smtClean="0"/>
              <a:t>За  первый квартал 2016-го года было принято более 70 специалистов различных медицинских направлений , ведется работа по привлечению врачей из других регионов, также идет целевое обучение узких специалистов. Кроме того,   укрепляется материально-техническая база</a:t>
            </a: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descr="C:\Users\User\Desktop\imgpreview.jpg"/>
          <p:cNvPicPr>
            <a:picLocks noChangeAspect="1" noChangeArrowheads="1"/>
          </p:cNvPicPr>
          <p:nvPr/>
        </p:nvPicPr>
        <p:blipFill>
          <a:blip r:embed="rId2" cstate="print"/>
          <a:srcRect/>
          <a:stretch>
            <a:fillRect/>
          </a:stretch>
        </p:blipFill>
        <p:spPr bwMode="auto">
          <a:xfrm>
            <a:off x="0" y="0"/>
            <a:ext cx="9183238" cy="6858000"/>
          </a:xfrm>
          <a:prstGeom prst="rect">
            <a:avLst/>
          </a:prstGeom>
          <a:noFill/>
        </p:spPr>
      </p:pic>
      <p:sp>
        <p:nvSpPr>
          <p:cNvPr id="9" name="Прямоугольник 8"/>
          <p:cNvSpPr/>
          <p:nvPr/>
        </p:nvSpPr>
        <p:spPr>
          <a:xfrm>
            <a:off x="2267744" y="0"/>
            <a:ext cx="4572000" cy="646331"/>
          </a:xfrm>
          <a:prstGeom prst="rect">
            <a:avLst/>
          </a:prstGeom>
        </p:spPr>
        <p:txBody>
          <a:bodyPr>
            <a:spAutoFit/>
          </a:bodyPr>
          <a:lstStyle/>
          <a:p>
            <a:pPr algn="ctr"/>
            <a:r>
              <a:rPr lang="ru-RU" b="1" dirty="0" smtClean="0">
                <a:solidFill>
                  <a:srgbClr val="800000"/>
                </a:solidFill>
                <a:cs typeface="Aharoni" pitchFamily="2" charset="-79"/>
              </a:rPr>
              <a:t>НЕФТЕЮГАНСК- </a:t>
            </a:r>
          </a:p>
          <a:p>
            <a:pPr algn="ctr"/>
            <a:r>
              <a:rPr lang="ru-RU" b="1" dirty="0" smtClean="0">
                <a:solidFill>
                  <a:srgbClr val="800000"/>
                </a:solidFill>
                <a:cs typeface="Aharoni" pitchFamily="2" charset="-79"/>
              </a:rPr>
              <a:t>ЗДРАВООХРАНЕНИЕ В ЛИЦАХ</a:t>
            </a:r>
            <a:endParaRPr lang="ru-RU" b="1" dirty="0">
              <a:solidFill>
                <a:srgbClr val="800000"/>
              </a:solidFill>
              <a:cs typeface="Aharoni" pitchFamily="2" charset="-79"/>
            </a:endParaRPr>
          </a:p>
        </p:txBody>
      </p:sp>
      <p:pic>
        <p:nvPicPr>
          <p:cNvPr id="45058" name="Picture 2" descr="C:\ДОКУМЕНТЫ\ОРГАНИЗАЦИИ-РАБОТА\6 ЦГБ 1\НАБЛЮДАТЕЛЬНОЕ ДЕЛО\фото здрав\photo2.jpg"/>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0" y="0"/>
            <a:ext cx="2915816" cy="1924438"/>
          </a:xfrm>
          <a:prstGeom prst="rect">
            <a:avLst/>
          </a:prstGeom>
          <a:noFill/>
        </p:spPr>
      </p:pic>
      <p:pic>
        <p:nvPicPr>
          <p:cNvPr id="45059" name="Picture 3" descr="C:\ДОКУМЕНТЫ\ОРГАНИЗАЦИИ-РАБОТА\6 ЦГБ 1\НАБЛЮДАТЕЛЬНОЕ ДЕЛО\фото здрав\photo1.jpg"/>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0" y="0"/>
            <a:ext cx="2915816" cy="1924438"/>
          </a:xfrm>
          <a:prstGeom prst="rect">
            <a:avLst/>
          </a:prstGeom>
          <a:noFill/>
        </p:spPr>
      </p:pic>
      <p:pic>
        <p:nvPicPr>
          <p:cNvPr id="45060" name="Picture 4" descr="C:\ДОКУМЕНТЫ\ОРГАНИЗАЦИИ-РАБОТА\6 ЦГБ 1\НАБЛЮДАТЕЛЬНОЕ ДЕЛО\фото здрав\photo2.jpg"/>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6300192" y="0"/>
            <a:ext cx="3016852" cy="1991122"/>
          </a:xfrm>
          <a:prstGeom prst="rect">
            <a:avLst/>
          </a:prstGeom>
          <a:noFill/>
        </p:spPr>
      </p:pic>
      <p:pic>
        <p:nvPicPr>
          <p:cNvPr id="45061" name="Picture 5" descr="C:\ДОКУМЕНТЫ\ОРГАНИЗАЦИИ-РАБОТА\6 ЦГБ 1\НАБЛЮДАТЕЛЬНОЕ ДЕЛО\фото здрав\photo6.jpg"/>
          <p:cNvPicPr>
            <a:picLocks noChangeAspect="1" noChangeArrowheads="1"/>
          </p:cNvPicPr>
          <p:nvPr/>
        </p:nvPicPr>
        <p:blipFill>
          <a:blip r:embed="rId6" cstate="screen">
            <a:extLst>
              <a:ext uri="{28A0092B-C50C-407E-A947-70E740481C1C}">
                <a14:useLocalDpi xmlns:a14="http://schemas.microsoft.com/office/drawing/2010/main"/>
              </a:ext>
            </a:extLst>
          </a:blip>
          <a:srcRect/>
          <a:stretch>
            <a:fillRect/>
          </a:stretch>
        </p:blipFill>
        <p:spPr bwMode="auto">
          <a:xfrm>
            <a:off x="1259632" y="1628800"/>
            <a:ext cx="2818284" cy="1860067"/>
          </a:xfrm>
          <a:prstGeom prst="rect">
            <a:avLst/>
          </a:prstGeom>
          <a:noFill/>
        </p:spPr>
      </p:pic>
      <p:pic>
        <p:nvPicPr>
          <p:cNvPr id="45062" name="Picture 6" descr="C:\ДОКУМЕНТЫ\ОРГАНИЗАЦИИ-РАБОТА\6 ЦГБ 1\НАБЛЮДАТЕЛЬНОЕ ДЕЛО\фото здрав\disp14052012_1 (1).jpg"/>
          <p:cNvPicPr>
            <a:picLocks noChangeAspect="1" noChangeArrowheads="1"/>
          </p:cNvPicPr>
          <p:nvPr/>
        </p:nvPicPr>
        <p:blipFill>
          <a:blip r:embed="rId7" cstate="print"/>
          <a:srcRect/>
          <a:stretch>
            <a:fillRect/>
          </a:stretch>
        </p:blipFill>
        <p:spPr bwMode="auto">
          <a:xfrm>
            <a:off x="4139952" y="1412776"/>
            <a:ext cx="3168352" cy="2138638"/>
          </a:xfrm>
          <a:prstGeom prst="rect">
            <a:avLst/>
          </a:prstGeom>
          <a:noFill/>
        </p:spPr>
      </p:pic>
      <p:pic>
        <p:nvPicPr>
          <p:cNvPr id="45064" name="Picture 8" descr="C:\Users\User\Desktop\64-31 БелоконьТ.П\ВЫСТАВКа  БЕЛОКОНЬ\ФОТО 5.tif"/>
          <p:cNvPicPr>
            <a:picLocks noChangeAspect="1" noChangeArrowheads="1"/>
          </p:cNvPicPr>
          <p:nvPr/>
        </p:nvPicPr>
        <p:blipFill>
          <a:blip r:embed="rId8" cstate="screen">
            <a:extLst>
              <a:ext uri="{28A0092B-C50C-407E-A947-70E740481C1C}">
                <a14:useLocalDpi xmlns:a14="http://schemas.microsoft.com/office/drawing/2010/main"/>
              </a:ext>
            </a:extLst>
          </a:blip>
          <a:srcRect/>
          <a:stretch>
            <a:fillRect/>
          </a:stretch>
        </p:blipFill>
        <p:spPr bwMode="auto">
          <a:xfrm>
            <a:off x="1763688" y="2996952"/>
            <a:ext cx="3271180" cy="1969319"/>
          </a:xfrm>
          <a:prstGeom prst="rect">
            <a:avLst/>
          </a:prstGeom>
          <a:noFill/>
        </p:spPr>
      </p:pic>
      <p:pic>
        <p:nvPicPr>
          <p:cNvPr id="19" name="Picture 2" descr="C:\ДОКУМЕНТЫ\ОРГАНИЗАЦИИ-РАБОТА\6 ЦГБ 1\НАБЛЮДАТЕЛЬНОЕ ДЕЛО\фото здрав\1346.jpg"/>
          <p:cNvPicPr>
            <a:picLocks noChangeAspect="1" noChangeArrowheads="1"/>
          </p:cNvPicPr>
          <p:nvPr/>
        </p:nvPicPr>
        <p:blipFill>
          <a:blip r:embed="rId9" cstate="screen">
            <a:extLst>
              <a:ext uri="{28A0092B-C50C-407E-A947-70E740481C1C}">
                <a14:useLocalDpi xmlns:a14="http://schemas.microsoft.com/office/drawing/2010/main"/>
              </a:ext>
            </a:extLst>
          </a:blip>
          <a:srcRect/>
          <a:stretch>
            <a:fillRect/>
          </a:stretch>
        </p:blipFill>
        <p:spPr bwMode="auto">
          <a:xfrm>
            <a:off x="2195736" y="4365104"/>
            <a:ext cx="3024336" cy="2064142"/>
          </a:xfrm>
          <a:prstGeom prst="rect">
            <a:avLst/>
          </a:prstGeom>
          <a:noFill/>
        </p:spPr>
      </p:pic>
      <p:pic>
        <p:nvPicPr>
          <p:cNvPr id="2050" name="Picture 2" descr="C:\Users\User\Desktop\1425368513_solomin.png"/>
          <p:cNvPicPr>
            <a:picLocks noGrp="1" noChangeAspect="1" noChangeArrowheads="1"/>
          </p:cNvPicPr>
          <p:nvPr>
            <p:ph idx="1"/>
          </p:nvPr>
        </p:nvPicPr>
        <p:blipFill>
          <a:blip r:embed="rId10" cstate="screen">
            <a:extLst>
              <a:ext uri="{28A0092B-C50C-407E-A947-70E740481C1C}">
                <a14:useLocalDpi xmlns:a14="http://schemas.microsoft.com/office/drawing/2010/main"/>
              </a:ext>
            </a:extLst>
          </a:blip>
          <a:srcRect/>
          <a:stretch>
            <a:fillRect/>
          </a:stretch>
        </p:blipFill>
        <p:spPr bwMode="auto">
          <a:xfrm>
            <a:off x="3491880" y="548680"/>
            <a:ext cx="1954560" cy="1581487"/>
          </a:xfrm>
          <a:prstGeom prst="rect">
            <a:avLst/>
          </a:prstGeom>
          <a:noFill/>
        </p:spPr>
      </p:pic>
      <p:pic>
        <p:nvPicPr>
          <p:cNvPr id="45063" name="Picture 7" descr="C:\ДОКУМЕНТЫ\ОРГАНИЗАЦИИ-РАБОТА\6 ЦГБ 1\НАБЛЮДАТЕЛЬНОЕ ДЕЛО\фото здрав\photo8.jpg"/>
          <p:cNvPicPr>
            <a:picLocks noChangeAspect="1" noChangeArrowheads="1"/>
          </p:cNvPicPr>
          <p:nvPr/>
        </p:nvPicPr>
        <p:blipFill>
          <a:blip r:embed="rId11" cstate="screen">
            <a:extLst>
              <a:ext uri="{28A0092B-C50C-407E-A947-70E740481C1C}">
                <a14:useLocalDpi xmlns:a14="http://schemas.microsoft.com/office/drawing/2010/main"/>
              </a:ext>
            </a:extLst>
          </a:blip>
          <a:srcRect/>
          <a:stretch>
            <a:fillRect/>
          </a:stretch>
        </p:blipFill>
        <p:spPr bwMode="auto">
          <a:xfrm>
            <a:off x="4860032" y="2636912"/>
            <a:ext cx="3054884" cy="2016224"/>
          </a:xfrm>
          <a:prstGeom prst="rect">
            <a:avLst/>
          </a:prstGeom>
          <a:noFill/>
        </p:spPr>
      </p:pic>
      <p:pic>
        <p:nvPicPr>
          <p:cNvPr id="45068" name="Picture 12" descr="C:\ДОКУМЕНТЫ\ОБРАЗЦЫ ДОКУМЕНТОВ\ЛП\СКАНИРОВАННЫЕ\63\ф. 63 оп. 1 Комяков В.С\18 портрет\ф. 63 оп. 1 ед.хр портрет1.jpg"/>
          <p:cNvPicPr>
            <a:picLocks noChangeAspect="1" noChangeArrowheads="1"/>
          </p:cNvPicPr>
          <p:nvPr/>
        </p:nvPicPr>
        <p:blipFill>
          <a:blip r:embed="rId12" cstate="screen">
            <a:extLst>
              <a:ext uri="{28A0092B-C50C-407E-A947-70E740481C1C}">
                <a14:useLocalDpi xmlns:a14="http://schemas.microsoft.com/office/drawing/2010/main"/>
              </a:ext>
            </a:extLst>
          </a:blip>
          <a:srcRect/>
          <a:stretch>
            <a:fillRect/>
          </a:stretch>
        </p:blipFill>
        <p:spPr bwMode="auto">
          <a:xfrm>
            <a:off x="7023425" y="1988841"/>
            <a:ext cx="2120575" cy="2232248"/>
          </a:xfrm>
          <a:prstGeom prst="rect">
            <a:avLst/>
          </a:prstGeom>
          <a:noFill/>
        </p:spPr>
      </p:pic>
      <p:pic>
        <p:nvPicPr>
          <p:cNvPr id="45070" name="Picture 14" descr="C:\ДОКУМЕНТЫ\ОБРАЗЦЫ ДОКУМЕНТОВ\ЛП\СКАНИРОВАННЫЕ\72\ф.72 оп.2 Колмаков\3 Фотодокументы\1.jpg"/>
          <p:cNvPicPr>
            <a:picLocks noChangeAspect="1" noChangeArrowheads="1"/>
          </p:cNvPicPr>
          <p:nvPr/>
        </p:nvPicPr>
        <p:blipFill>
          <a:blip r:embed="rId13" cstate="print"/>
          <a:srcRect/>
          <a:stretch>
            <a:fillRect/>
          </a:stretch>
        </p:blipFill>
        <p:spPr bwMode="auto">
          <a:xfrm>
            <a:off x="0" y="1628800"/>
            <a:ext cx="2249487" cy="2968625"/>
          </a:xfrm>
          <a:prstGeom prst="rect">
            <a:avLst/>
          </a:prstGeom>
          <a:noFill/>
        </p:spPr>
      </p:pic>
      <p:pic>
        <p:nvPicPr>
          <p:cNvPr id="45065" name="Picture 9" descr="C:\ДОКУМЕНТЫ\ОБРАЗЦЫ ДОКУМЕНТОВ\ЛП\СКАНИРОВАННЫЕ\63\ф.63 оп.2 Гильман И.А\18 портрет\ф. 63 оп. 2 ед.хр портрет лист 2.jpg"/>
          <p:cNvPicPr>
            <a:picLocks noChangeAspect="1" noChangeArrowheads="1"/>
          </p:cNvPicPr>
          <p:nvPr/>
        </p:nvPicPr>
        <p:blipFill>
          <a:blip r:embed="rId14" cstate="screen">
            <a:extLst>
              <a:ext uri="{28A0092B-C50C-407E-A947-70E740481C1C}">
                <a14:useLocalDpi xmlns:a14="http://schemas.microsoft.com/office/drawing/2010/main"/>
              </a:ext>
            </a:extLst>
          </a:blip>
          <a:srcRect/>
          <a:stretch>
            <a:fillRect/>
          </a:stretch>
        </p:blipFill>
        <p:spPr bwMode="auto">
          <a:xfrm>
            <a:off x="323529" y="4184621"/>
            <a:ext cx="1872208" cy="2673379"/>
          </a:xfrm>
          <a:prstGeom prst="rect">
            <a:avLst/>
          </a:prstGeom>
          <a:noFill/>
        </p:spPr>
      </p:pic>
      <p:pic>
        <p:nvPicPr>
          <p:cNvPr id="45071" name="Picture 15" descr="C:\ДОКУМЕНТЫ\ОБРАЗЦЫ ДОКУМЕНТОВ\ЛП\СКАНИРОВАННЫЕ\72\ф.72 оп.2 Колмаков\3 Фотодокументы\ф.72 оп.2 ед.хр.18, лист 1.jpg"/>
          <p:cNvPicPr>
            <a:picLocks noChangeAspect="1" noChangeArrowheads="1"/>
          </p:cNvPicPr>
          <p:nvPr/>
        </p:nvPicPr>
        <p:blipFill>
          <a:blip r:embed="rId15" cstate="screen">
            <a:extLst>
              <a:ext uri="{28A0092B-C50C-407E-A947-70E740481C1C}">
                <a14:useLocalDpi xmlns:a14="http://schemas.microsoft.com/office/drawing/2010/main"/>
              </a:ext>
            </a:extLst>
          </a:blip>
          <a:srcRect/>
          <a:stretch>
            <a:fillRect/>
          </a:stretch>
        </p:blipFill>
        <p:spPr bwMode="auto">
          <a:xfrm>
            <a:off x="5148064" y="4127529"/>
            <a:ext cx="3435275" cy="2730471"/>
          </a:xfrm>
          <a:prstGeom prst="rect">
            <a:avLst/>
          </a:prstGeom>
          <a:noFill/>
        </p:spPr>
      </p:pic>
      <p:sp>
        <p:nvSpPr>
          <p:cNvPr id="10" name="Прямоугольник 9"/>
          <p:cNvSpPr/>
          <p:nvPr/>
        </p:nvSpPr>
        <p:spPr>
          <a:xfrm>
            <a:off x="0" y="6211669"/>
            <a:ext cx="9144000" cy="646331"/>
          </a:xfrm>
          <a:prstGeom prst="rect">
            <a:avLst/>
          </a:prstGeom>
          <a:solidFill>
            <a:schemeClr val="accent1">
              <a:lumMod val="20000"/>
              <a:lumOff val="80000"/>
            </a:schemeClr>
          </a:solidFill>
        </p:spPr>
        <p:txBody>
          <a:bodyPr wrap="square">
            <a:spAutoFit/>
          </a:bodyPr>
          <a:lstStyle/>
          <a:p>
            <a:pPr algn="ctr"/>
            <a:r>
              <a:rPr lang="ru-RU" b="1" dirty="0" smtClean="0">
                <a:solidFill>
                  <a:srgbClr val="800000"/>
                </a:solidFill>
                <a:cs typeface="Aharoni" pitchFamily="2" charset="-79"/>
              </a:rPr>
              <a:t>История развития здравоохранения – важнейшая часть  </a:t>
            </a:r>
          </a:p>
          <a:p>
            <a:pPr algn="ctr"/>
            <a:r>
              <a:rPr lang="ru-RU" b="1" dirty="0" smtClean="0">
                <a:solidFill>
                  <a:srgbClr val="800000"/>
                </a:solidFill>
                <a:cs typeface="Aharoni" pitchFamily="2" charset="-79"/>
              </a:rPr>
              <a:t>истории развития города Нефтеюганска </a:t>
            </a:r>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descr="C:\Users\User\Desktop\imgpreview.jpg"/>
          <p:cNvPicPr>
            <a:picLocks noChangeAspect="1" noChangeArrowheads="1"/>
          </p:cNvPicPr>
          <p:nvPr/>
        </p:nvPicPr>
        <p:blipFill>
          <a:blip r:embed="rId2" cstate="print"/>
          <a:srcRect/>
          <a:stretch>
            <a:fillRect/>
          </a:stretch>
        </p:blipFill>
        <p:spPr bwMode="auto">
          <a:xfrm>
            <a:off x="-39238" y="0"/>
            <a:ext cx="9183238" cy="6858000"/>
          </a:xfrm>
          <a:prstGeom prst="rect">
            <a:avLst/>
          </a:prstGeom>
          <a:noFill/>
        </p:spPr>
      </p:pic>
      <p:pic>
        <p:nvPicPr>
          <p:cNvPr id="2050" name="Picture 2" descr="C:\Users\User\Desktop\1425368513_solomin.png"/>
          <p:cNvPicPr>
            <a:picLocks noGrp="1" noChangeAspect="1" noChangeArrowheads="1"/>
          </p:cNvPicPr>
          <p:nvPr>
            <p:ph idx="1"/>
          </p:nvPr>
        </p:nvPicPr>
        <p:blipFill>
          <a:blip r:embed="rId3" cstate="screen">
            <a:extLst>
              <a:ext uri="{28A0092B-C50C-407E-A947-70E740481C1C}">
                <a14:useLocalDpi xmlns:a14="http://schemas.microsoft.com/office/drawing/2010/main"/>
              </a:ext>
            </a:extLst>
          </a:blip>
          <a:srcRect/>
          <a:stretch>
            <a:fillRect/>
          </a:stretch>
        </p:blipFill>
        <p:spPr bwMode="auto">
          <a:xfrm>
            <a:off x="3419872" y="116632"/>
            <a:ext cx="1954560" cy="1581487"/>
          </a:xfrm>
          <a:prstGeom prst="rect">
            <a:avLst/>
          </a:prstGeom>
          <a:noFill/>
        </p:spPr>
      </p:pic>
      <p:sp>
        <p:nvSpPr>
          <p:cNvPr id="11" name="Прямоугольник 10"/>
          <p:cNvSpPr/>
          <p:nvPr/>
        </p:nvSpPr>
        <p:spPr>
          <a:xfrm>
            <a:off x="0" y="5229200"/>
            <a:ext cx="9144000" cy="369332"/>
          </a:xfrm>
          <a:prstGeom prst="rect">
            <a:avLst/>
          </a:prstGeom>
          <a:solidFill>
            <a:schemeClr val="accent1">
              <a:lumMod val="20000"/>
              <a:lumOff val="80000"/>
            </a:schemeClr>
          </a:solidFill>
        </p:spPr>
        <p:txBody>
          <a:bodyPr wrap="square">
            <a:spAutoFit/>
          </a:bodyPr>
          <a:lstStyle/>
          <a:p>
            <a:pPr algn="ctr"/>
            <a:r>
              <a:rPr lang="ru-RU" b="1" dirty="0" smtClean="0">
                <a:solidFill>
                  <a:srgbClr val="800000"/>
                </a:solidFill>
                <a:cs typeface="Aharoni" pitchFamily="2" charset="-79"/>
              </a:rPr>
              <a:t>СПАСИБО ЗА ВНИМАНИЕ И БУДЬТЕ ЗДОРОВЫ!</a:t>
            </a:r>
            <a:endParaRPr lang="ru-RU" b="1" dirty="0">
              <a:solidFill>
                <a:srgbClr val="800000"/>
              </a:solidFill>
              <a:cs typeface="Aharoni" pitchFamily="2" charset="-79"/>
            </a:endParaRPr>
          </a:p>
        </p:txBody>
      </p:sp>
      <p:pic>
        <p:nvPicPr>
          <p:cNvPr id="2" name="Picture 2" descr="C:\ДОКУМЕНТЫ\ОРГАНИЗАЦИИ-РАБОТА\6 ЦГБ 1\НАБЛЮДАТЕЛЬНОЕ ДЕЛО\фото здрав\Ermolaev_6.jpg"/>
          <p:cNvPicPr>
            <a:picLocks noChangeAspect="1" noChangeArrowheads="1"/>
          </p:cNvPicPr>
          <p:nvPr/>
        </p:nvPicPr>
        <p:blipFill>
          <a:blip r:embed="rId4" cstate="print"/>
          <a:srcRect/>
          <a:stretch>
            <a:fillRect/>
          </a:stretch>
        </p:blipFill>
        <p:spPr bwMode="auto">
          <a:xfrm>
            <a:off x="0" y="0"/>
            <a:ext cx="2664296" cy="1772729"/>
          </a:xfrm>
          <a:prstGeom prst="rect">
            <a:avLst/>
          </a:prstGeom>
          <a:noFill/>
        </p:spPr>
      </p:pic>
      <p:pic>
        <p:nvPicPr>
          <p:cNvPr id="13" name="Picture 5" descr="C:\ДОКУМЕНТЫ\ОРГАНИЗАЦИИ-РАБОТА\6 ЦГБ 1\e1f2db8441791e6e37ea58a9545561c7.jpg"/>
          <p:cNvPicPr>
            <a:picLocks noChangeAspect="1" noChangeArrowheads="1"/>
          </p:cNvPicPr>
          <p:nvPr/>
        </p:nvPicPr>
        <p:blipFill>
          <a:blip r:embed="rId5" cstate="print"/>
          <a:srcRect/>
          <a:stretch>
            <a:fillRect/>
          </a:stretch>
        </p:blipFill>
        <p:spPr bwMode="auto">
          <a:xfrm>
            <a:off x="6372200" y="0"/>
            <a:ext cx="2771800" cy="1733235"/>
          </a:xfrm>
          <a:prstGeom prst="rect">
            <a:avLst/>
          </a:prstGeom>
          <a:noFill/>
        </p:spPr>
      </p:pic>
      <p:sp>
        <p:nvSpPr>
          <p:cNvPr id="9" name="Rectangle 4"/>
          <p:cNvSpPr>
            <a:spLocks noChangeArrowheads="1"/>
          </p:cNvSpPr>
          <p:nvPr/>
        </p:nvSpPr>
        <p:spPr bwMode="auto">
          <a:xfrm>
            <a:off x="0" y="5842337"/>
            <a:ext cx="9144000" cy="1015663"/>
          </a:xfrm>
          <a:prstGeom prst="rect">
            <a:avLst/>
          </a:prstGeom>
          <a:solidFill>
            <a:srgbClr val="D3EED8"/>
          </a:solidFill>
          <a:ln w="38100">
            <a:solidFill>
              <a:srgbClr val="0070C0"/>
            </a:solidFill>
            <a:miter lim="800000"/>
            <a:headEnd/>
            <a:tailEnd/>
          </a:ln>
          <a:effectLst/>
        </p:spPr>
        <p:txBody>
          <a:bodyPr vert="horz" wrap="square" lIns="91440" tIns="45720" rIns="91440" bIns="45720" numCol="1" anchor="ctr" anchorCtr="0" compatLnSpc="1">
            <a:prstTxWarp prst="textNoShape">
              <a:avLst/>
            </a:prstTxWarp>
            <a:spAutoFit/>
          </a:bodyPr>
          <a:lstStyle/>
          <a:p>
            <a:pPr algn="r"/>
            <a:r>
              <a:rPr lang="ru-RU" sz="1200" dirty="0" smtClean="0"/>
              <a:t>Информация подготовлена на основании документов  личного происхождения работников системы здравоохранения с использованием информации фонда №6 «Муниципальное бюджетное учреждение здравоохранения «Нефтеюганская городская больница им. В.И.Яцкив» (1965-2012),  находящихся на муниципальном хранении в отделе по делам архивов департамента по делам администрации города Нефтеюганска. </a:t>
            </a:r>
          </a:p>
          <a:p>
            <a:pPr algn="r"/>
            <a:r>
              <a:rPr lang="ru-RU" sz="1200" dirty="0" smtClean="0"/>
              <a:t>Информация подготовлена главным специалистом Л</a:t>
            </a:r>
            <a:r>
              <a:rPr lang="ru-RU" sz="1200" dirty="0"/>
              <a:t>.</a:t>
            </a:r>
            <a:r>
              <a:rPr lang="ru-RU" sz="1200" dirty="0" smtClean="0"/>
              <a:t> П. </a:t>
            </a:r>
            <a:r>
              <a:rPr lang="ru-RU" sz="1200" dirty="0" err="1" smtClean="0"/>
              <a:t>Клюцковской</a:t>
            </a:r>
            <a:endParaRPr lang="ru-RU" sz="1200" dirty="0" smtClean="0"/>
          </a:p>
        </p:txBody>
      </p:sp>
      <p:sp>
        <p:nvSpPr>
          <p:cNvPr id="10" name="Rectangle 4"/>
          <p:cNvSpPr>
            <a:spLocks noChangeArrowheads="1"/>
          </p:cNvSpPr>
          <p:nvPr/>
        </p:nvSpPr>
        <p:spPr bwMode="auto">
          <a:xfrm>
            <a:off x="0" y="1969820"/>
            <a:ext cx="9144000" cy="3108543"/>
          </a:xfrm>
          <a:prstGeom prst="rect">
            <a:avLst/>
          </a:prstGeom>
          <a:solidFill>
            <a:srgbClr val="D3EED8"/>
          </a:solidFill>
          <a:ln w="38100">
            <a:solidFill>
              <a:srgbClr val="0070C0"/>
            </a:solidFill>
            <a:miter lim="800000"/>
            <a:headEnd/>
            <a:tailEnd/>
          </a:ln>
          <a:effectLst/>
        </p:spPr>
        <p:txBody>
          <a:bodyPr vert="horz" wrap="square" lIns="91440" tIns="45720" rIns="91440" bIns="45720" numCol="1" anchor="ctr" anchorCtr="0" compatLnSpc="1">
            <a:prstTxWarp prst="textNoShape">
              <a:avLst/>
            </a:prstTxWarp>
            <a:spAutoFit/>
          </a:bodyPr>
          <a:lstStyle/>
          <a:p>
            <a:r>
              <a:rPr lang="ru-RU" sz="1400" dirty="0" smtClean="0"/>
              <a:t>Специалисты отдела  по делам архивов департамента по делам администрации города Нефтеюганска благодарят архивосдатчиков – ветеранов здравоохранения города Нефтеюганска. Вклад этих людей в становление и развитие системы здравоохранения в городе Нефтеюганске  навсегда останется страницей  в истории города:</a:t>
            </a:r>
          </a:p>
          <a:p>
            <a:r>
              <a:rPr lang="ru-RU" sz="1400" dirty="0" smtClean="0"/>
              <a:t>	-Иглина Анна Алексеевна – фельдшер поселка Усть - Балык, ветеран медико-санитарной части с почти 50-летним стажем работы, отличник здравоохранения, почетный гражданин города Нефтеюганска;</a:t>
            </a:r>
          </a:p>
          <a:p>
            <a:r>
              <a:rPr lang="ru-RU" sz="1400" dirty="0" smtClean="0"/>
              <a:t>	-Комяков Валентин Сергеевич - более 40 лет посвятил медицине, 20 из них – становлению практического здравоохранения молодого северного города нефтяников, заслуженный врач РСФСР;</a:t>
            </a:r>
          </a:p>
          <a:p>
            <a:r>
              <a:rPr lang="ru-RU" sz="1400" dirty="0" smtClean="0"/>
              <a:t>	-Гильман Илья Александрович, в должности главного врача санитарно-эпидемиологической станции города Нефтеюганска проработал 18 лет, заслуженный врач РФ, отличник здравоохранения;</a:t>
            </a:r>
          </a:p>
          <a:p>
            <a:r>
              <a:rPr lang="ru-RU" sz="1400" dirty="0" smtClean="0"/>
              <a:t>	-Веракса Надежда Петровна, медсестра здравпункта Усть-Балыкской нефтеразведочной экспедиции, проработала в системе здравоохранения города Нефтеюганска 35 лет, заслуженный работник здравоохранения, отличник здравоохранения, ее имя занесено в энциклопедию Ханты-Мансийского автономного округа «Югория»;</a:t>
            </a:r>
          </a:p>
          <a:p>
            <a:r>
              <a:rPr lang="ru-RU" sz="1400" dirty="0" smtClean="0"/>
              <a:t>	-Колмыков Виталий Алексеевич,  фельдшер скорой помощи  высшей категории, ветеран труда, проработал в системе здравоохранения почти 40 лет.</a:t>
            </a:r>
            <a:endParaRPr lang="ru-RU" sz="1600"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descr="C:\Users\User\Desktop\imgpreview.jpg"/>
          <p:cNvPicPr>
            <a:picLocks noChangeAspect="1" noChangeArrowheads="1"/>
          </p:cNvPicPr>
          <p:nvPr/>
        </p:nvPicPr>
        <p:blipFill>
          <a:blip r:embed="rId2" cstate="print"/>
          <a:srcRect/>
          <a:stretch>
            <a:fillRect/>
          </a:stretch>
        </p:blipFill>
        <p:spPr bwMode="auto">
          <a:xfrm>
            <a:off x="-41013" y="0"/>
            <a:ext cx="9183238" cy="6858000"/>
          </a:xfrm>
          <a:prstGeom prst="rect">
            <a:avLst/>
          </a:prstGeom>
          <a:noFill/>
        </p:spPr>
      </p:pic>
      <p:sp>
        <p:nvSpPr>
          <p:cNvPr id="2" name="Заголовок 1"/>
          <p:cNvSpPr>
            <a:spLocks noGrp="1"/>
          </p:cNvSpPr>
          <p:nvPr>
            <p:ph type="title"/>
          </p:nvPr>
        </p:nvSpPr>
        <p:spPr/>
        <p:txBody>
          <a:bodyPr/>
          <a:lstStyle/>
          <a:p>
            <a:endParaRPr lang="ru-RU" dirty="0"/>
          </a:p>
        </p:txBody>
      </p:sp>
      <p:pic>
        <p:nvPicPr>
          <p:cNvPr id="2050" name="Picture 2" descr="C:\Users\User\Desktop\1425368513_solomin.png"/>
          <p:cNvPicPr>
            <a:picLocks noGrp="1" noChangeAspect="1" noChangeArrowheads="1"/>
          </p:cNvPicPr>
          <p:nvPr>
            <p:ph idx="1"/>
          </p:nvPr>
        </p:nvPicPr>
        <p:blipFill>
          <a:blip r:embed="rId3" cstate="screen">
            <a:extLst>
              <a:ext uri="{28A0092B-C50C-407E-A947-70E740481C1C}">
                <a14:useLocalDpi xmlns:a14="http://schemas.microsoft.com/office/drawing/2010/main"/>
              </a:ext>
            </a:extLst>
          </a:blip>
          <a:srcRect/>
          <a:stretch>
            <a:fillRect/>
          </a:stretch>
        </p:blipFill>
        <p:spPr bwMode="auto">
          <a:xfrm>
            <a:off x="107504" y="0"/>
            <a:ext cx="1954560" cy="1581487"/>
          </a:xfrm>
          <a:prstGeom prst="rect">
            <a:avLst/>
          </a:prstGeom>
          <a:noFill/>
        </p:spPr>
      </p:pic>
      <p:pic>
        <p:nvPicPr>
          <p:cNvPr id="1027" name="Picture 3" descr="C:\ДОКУМЕНТЫ\ОРГАНИЗАЦИИ-РАБОТА\6 ЦГБ 1\НАБЛЮДАТЕЛЬНОЕ ДЕЛО\фото здрав\65-1.jpg"/>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1043608" y="3212976"/>
            <a:ext cx="4608512" cy="3645024"/>
          </a:xfrm>
          <a:prstGeom prst="rect">
            <a:avLst/>
          </a:prstGeom>
          <a:noFill/>
        </p:spPr>
      </p:pic>
      <p:sp>
        <p:nvSpPr>
          <p:cNvPr id="7" name="Пятиугольник 6"/>
          <p:cNvSpPr/>
          <p:nvPr/>
        </p:nvSpPr>
        <p:spPr>
          <a:xfrm>
            <a:off x="0" y="5373216"/>
            <a:ext cx="1619672" cy="720080"/>
          </a:xfrm>
          <a:prstGeom prst="homePlat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400" b="1" dirty="0" smtClean="0"/>
              <a:t>1965-Й</a:t>
            </a:r>
            <a:endParaRPr lang="ru-RU" sz="2400" b="1" dirty="0"/>
          </a:p>
        </p:txBody>
      </p:sp>
      <p:sp>
        <p:nvSpPr>
          <p:cNvPr id="8" name="Rectangle 4"/>
          <p:cNvSpPr>
            <a:spLocks noChangeArrowheads="1"/>
          </p:cNvSpPr>
          <p:nvPr/>
        </p:nvSpPr>
        <p:spPr bwMode="auto">
          <a:xfrm>
            <a:off x="3887416" y="6093296"/>
            <a:ext cx="5256584" cy="338554"/>
          </a:xfrm>
          <a:prstGeom prst="rect">
            <a:avLst/>
          </a:prstGeom>
          <a:solidFill>
            <a:srgbClr val="D3EED8"/>
          </a:solidFill>
          <a:ln w="9525">
            <a:noFill/>
            <a:miter lim="800000"/>
            <a:headEnd/>
            <a:tailEnd/>
          </a:ln>
          <a:effectLst/>
        </p:spPr>
        <p:txBody>
          <a:bodyPr vert="horz" wrap="square" lIns="91440" tIns="45720" rIns="91440" bIns="45720" numCol="1" anchor="ctr" anchorCtr="0" compatLnSpc="1">
            <a:prstTxWarp prst="textNoShape">
              <a:avLst/>
            </a:prstTxWarp>
            <a:spAutoFit/>
          </a:bodyPr>
          <a:lstStyle/>
          <a:p>
            <a:r>
              <a:rPr lang="ru-RU" sz="1600" dirty="0" smtClean="0"/>
              <a:t>Первый корпус больничного городка г. Нефтеюганска </a:t>
            </a:r>
            <a:endParaRPr lang="ru-RU" sz="1600" dirty="0"/>
          </a:p>
        </p:txBody>
      </p:sp>
      <p:sp>
        <p:nvSpPr>
          <p:cNvPr id="9" name="Rectangle 4"/>
          <p:cNvSpPr>
            <a:spLocks noChangeArrowheads="1"/>
          </p:cNvSpPr>
          <p:nvPr/>
        </p:nvSpPr>
        <p:spPr bwMode="auto">
          <a:xfrm>
            <a:off x="2879304" y="6534835"/>
            <a:ext cx="6264696" cy="323165"/>
          </a:xfrm>
          <a:prstGeom prst="rect">
            <a:avLst/>
          </a:prstGeom>
          <a:solidFill>
            <a:srgbClr val="D3EED8"/>
          </a:solid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500" b="0" i="1"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Фотофонд. Опись №1. Единица хранения №45.</a:t>
            </a:r>
            <a:r>
              <a:rPr kumimoji="0" lang="ru-RU" sz="1500" b="0" i="1" u="none" strike="noStrike" cap="none" normalizeH="0" dirty="0" smtClean="0">
                <a:ln>
                  <a:noFill/>
                </a:ln>
                <a:solidFill>
                  <a:srgbClr val="000000"/>
                </a:solidFill>
                <a:effectLst/>
                <a:latin typeface="Arial" pitchFamily="34" charset="0"/>
                <a:ea typeface="Times New Roman" pitchFamily="18" charset="0"/>
                <a:cs typeface="Arial" pitchFamily="34" charset="0"/>
              </a:rPr>
              <a:t> 1965 год</a:t>
            </a:r>
            <a:endParaRPr kumimoji="0" lang="ru-RU" sz="1800" b="0" i="1" u="none" strike="noStrike" cap="none" normalizeH="0" baseline="0" dirty="0" smtClean="0">
              <a:ln>
                <a:noFill/>
              </a:ln>
              <a:solidFill>
                <a:schemeClr val="tx1"/>
              </a:solidFill>
              <a:effectLst/>
              <a:latin typeface="Arial" pitchFamily="34" charset="0"/>
              <a:cs typeface="Arial" pitchFamily="34" charset="0"/>
            </a:endParaRPr>
          </a:p>
        </p:txBody>
      </p:sp>
      <p:sp>
        <p:nvSpPr>
          <p:cNvPr id="11" name="Rectangle 4"/>
          <p:cNvSpPr>
            <a:spLocks noChangeArrowheads="1"/>
          </p:cNvSpPr>
          <p:nvPr/>
        </p:nvSpPr>
        <p:spPr bwMode="auto">
          <a:xfrm>
            <a:off x="2195736" y="0"/>
            <a:ext cx="5544616" cy="1815882"/>
          </a:xfrm>
          <a:prstGeom prst="rect">
            <a:avLst/>
          </a:prstGeom>
          <a:solidFill>
            <a:srgbClr val="D3EED8"/>
          </a:solidFill>
          <a:ln w="9525">
            <a:noFill/>
            <a:miter lim="800000"/>
            <a:headEnd/>
            <a:tailEnd/>
          </a:ln>
          <a:effectLst/>
        </p:spPr>
        <p:txBody>
          <a:bodyPr vert="horz" wrap="square" lIns="91440" tIns="45720" rIns="91440" bIns="45720" numCol="1" anchor="ctr" anchorCtr="0" compatLnSpc="1">
            <a:prstTxWarp prst="textNoShape">
              <a:avLst/>
            </a:prstTxWarp>
            <a:spAutoFit/>
          </a:bodyPr>
          <a:lstStyle/>
          <a:p>
            <a:r>
              <a:rPr lang="ru-RU" sz="1600" dirty="0" smtClean="0"/>
              <a:t>1963 год – медицинское обслуживание северного города, а тогда поселка Усть - Балык, началось с небольшого вагончика, первого медицинского пункта. Вслед за первыми фельдшерами А.И. Тонких, А.А. Иглиной и первым врачом-педиатром В.Я. Васьковой - Градецкой в  1964-1965 г.г. приезжают врачи Е.М. Филиппова, Л.А. Ефремова-Соболева, В.И. Туник. </a:t>
            </a:r>
          </a:p>
        </p:txBody>
      </p:sp>
      <p:sp>
        <p:nvSpPr>
          <p:cNvPr id="12" name="Пятиугольник 11"/>
          <p:cNvSpPr/>
          <p:nvPr/>
        </p:nvSpPr>
        <p:spPr>
          <a:xfrm flipH="1">
            <a:off x="7596336" y="332656"/>
            <a:ext cx="1547664" cy="648072"/>
          </a:xfrm>
          <a:prstGeom prst="homePlat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400" b="1" dirty="0" smtClean="0"/>
              <a:t>1963-Й</a:t>
            </a:r>
            <a:endParaRPr lang="ru-RU" sz="2400" b="1" dirty="0"/>
          </a:p>
        </p:txBody>
      </p:sp>
      <p:sp>
        <p:nvSpPr>
          <p:cNvPr id="14" name="Rectangle 4"/>
          <p:cNvSpPr>
            <a:spLocks noChangeArrowheads="1"/>
          </p:cNvSpPr>
          <p:nvPr/>
        </p:nvSpPr>
        <p:spPr bwMode="auto">
          <a:xfrm>
            <a:off x="0" y="1721714"/>
            <a:ext cx="7668344" cy="2062103"/>
          </a:xfrm>
          <a:prstGeom prst="rect">
            <a:avLst/>
          </a:prstGeom>
          <a:solidFill>
            <a:srgbClr val="D3EED8"/>
          </a:solidFill>
          <a:ln w="9525">
            <a:noFill/>
            <a:miter lim="800000"/>
            <a:headEnd/>
            <a:tailEnd/>
          </a:ln>
          <a:effectLst/>
        </p:spPr>
        <p:txBody>
          <a:bodyPr vert="horz" wrap="square" lIns="91440" tIns="45720" rIns="91440" bIns="45720" numCol="1" anchor="ctr" anchorCtr="0" compatLnSpc="1">
            <a:prstTxWarp prst="textNoShape">
              <a:avLst/>
            </a:prstTxWarp>
            <a:spAutoFit/>
          </a:bodyPr>
          <a:lstStyle/>
          <a:p>
            <a:r>
              <a:rPr lang="ru-RU" sz="1600" dirty="0" smtClean="0"/>
              <a:t>С 1964 года – организована участковая больница на 15 коек и два кабинета для приема больных. Первым главным врачом стал врач-хирург В.И. Красильников. </a:t>
            </a:r>
          </a:p>
          <a:p>
            <a:r>
              <a:rPr lang="ru-RU" sz="1600" dirty="0" smtClean="0"/>
              <a:t>1 июля 1964 года врач-терапевт В.М. Филиппова провела первый прием в поселке, что можно считать становлением терапевтической службы</a:t>
            </a:r>
          </a:p>
          <a:p>
            <a:endParaRPr lang="ru-RU" sz="1600" dirty="0" smtClean="0"/>
          </a:p>
          <a:p>
            <a:r>
              <a:rPr lang="ru-RU" sz="1600" dirty="0" smtClean="0"/>
              <a:t>Фонд № 6 «Бюджетное  учреждение Ханты-Мансийского автономного округа – Югры  «Нефтеюганская окружная клиническая больница имени В. И. Яцкив». </a:t>
            </a:r>
          </a:p>
          <a:p>
            <a:r>
              <a:rPr lang="ru-RU" sz="1600" dirty="0" smtClean="0"/>
              <a:t> Историческая справка</a:t>
            </a:r>
            <a:endParaRPr lang="ru-RU" sz="1600" dirty="0"/>
          </a:p>
        </p:txBody>
      </p:sp>
      <p:sp>
        <p:nvSpPr>
          <p:cNvPr id="13" name="Пятиугольник 12"/>
          <p:cNvSpPr/>
          <p:nvPr/>
        </p:nvSpPr>
        <p:spPr>
          <a:xfrm flipH="1">
            <a:off x="7379296" y="2420888"/>
            <a:ext cx="1764704" cy="648072"/>
          </a:xfrm>
          <a:prstGeom prst="homePlat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400" b="1" dirty="0" smtClean="0"/>
              <a:t>1964-Й</a:t>
            </a:r>
            <a:endParaRPr lang="ru-RU" sz="2400" b="1"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descr="C:\Users\User\Desktop\imgpreview.jpg"/>
          <p:cNvPicPr>
            <a:picLocks noChangeAspect="1" noChangeArrowheads="1"/>
          </p:cNvPicPr>
          <p:nvPr/>
        </p:nvPicPr>
        <p:blipFill>
          <a:blip r:embed="rId2" cstate="print"/>
          <a:srcRect/>
          <a:stretch>
            <a:fillRect/>
          </a:stretch>
        </p:blipFill>
        <p:spPr bwMode="auto">
          <a:xfrm>
            <a:off x="0" y="0"/>
            <a:ext cx="9183238" cy="6858000"/>
          </a:xfrm>
          <a:prstGeom prst="rect">
            <a:avLst/>
          </a:prstGeom>
          <a:noFill/>
        </p:spPr>
      </p:pic>
      <p:pic>
        <p:nvPicPr>
          <p:cNvPr id="2050" name="Picture 2" descr="C:\Users\User\Desktop\1425368513_solomin.png"/>
          <p:cNvPicPr>
            <a:picLocks noGrp="1" noChangeAspect="1" noChangeArrowheads="1"/>
          </p:cNvPicPr>
          <p:nvPr>
            <p:ph idx="1"/>
          </p:nvPr>
        </p:nvPicPr>
        <p:blipFill>
          <a:blip r:embed="rId3" cstate="screen">
            <a:extLst>
              <a:ext uri="{28A0092B-C50C-407E-A947-70E740481C1C}">
                <a14:useLocalDpi xmlns:a14="http://schemas.microsoft.com/office/drawing/2010/main"/>
              </a:ext>
            </a:extLst>
          </a:blip>
          <a:srcRect/>
          <a:stretch>
            <a:fillRect/>
          </a:stretch>
        </p:blipFill>
        <p:spPr bwMode="auto">
          <a:xfrm>
            <a:off x="107504" y="0"/>
            <a:ext cx="1954560" cy="1581487"/>
          </a:xfrm>
          <a:prstGeom prst="rect">
            <a:avLst/>
          </a:prstGeom>
          <a:noFill/>
        </p:spPr>
      </p:pic>
      <p:sp>
        <p:nvSpPr>
          <p:cNvPr id="6" name="Rectangle 4"/>
          <p:cNvSpPr>
            <a:spLocks noChangeArrowheads="1"/>
          </p:cNvSpPr>
          <p:nvPr/>
        </p:nvSpPr>
        <p:spPr bwMode="auto">
          <a:xfrm>
            <a:off x="2455640" y="6073170"/>
            <a:ext cx="6688360" cy="784830"/>
          </a:xfrm>
          <a:prstGeom prst="rect">
            <a:avLst/>
          </a:prstGeom>
          <a:solidFill>
            <a:srgbClr val="D3EED8"/>
          </a:solid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lvl="0" fontAlgn="base">
              <a:spcBef>
                <a:spcPct val="0"/>
              </a:spcBef>
              <a:spcAft>
                <a:spcPct val="0"/>
              </a:spcAft>
            </a:pPr>
            <a:r>
              <a:rPr lang="ru-RU" sz="1500" i="1" dirty="0" smtClean="0">
                <a:solidFill>
                  <a:srgbClr val="000000"/>
                </a:solidFill>
                <a:latin typeface="Arial" pitchFamily="34" charset="0"/>
                <a:cs typeface="Arial" pitchFamily="34" charset="0"/>
              </a:rPr>
              <a:t>ОАФ №64 «Почетные граждане и знатные труженики города Нефтеюганска». Опись № 3. Единица хранения №3. Лист №2. 1996 год</a:t>
            </a:r>
            <a:endParaRPr kumimoji="0" lang="ru-RU" sz="1800" b="0" i="1" u="none" strike="noStrike" cap="none" normalizeH="0" baseline="0" dirty="0" smtClean="0">
              <a:ln>
                <a:noFill/>
              </a:ln>
              <a:solidFill>
                <a:schemeClr val="tx1"/>
              </a:solidFill>
              <a:effectLst/>
              <a:latin typeface="Arial" pitchFamily="34" charset="0"/>
              <a:cs typeface="Arial" pitchFamily="34" charset="0"/>
            </a:endParaRPr>
          </a:p>
        </p:txBody>
      </p:sp>
      <p:pic>
        <p:nvPicPr>
          <p:cNvPr id="3074" name="Picture 2" descr="C:\ДОКУМЕНТЫ\ОБРАЗЦЫ ДОКУМЕНТОВ\ЛП\СКАНИРОВАННЫЕ\64\ф.64 оп. 3 Иглина А.А\8 первый фельдшер (фото)\ф. 64 оп. 3 ед.хр первый фельдшер (фото) лист.jpg"/>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2339752" y="0"/>
            <a:ext cx="3672408" cy="2601061"/>
          </a:xfrm>
          <a:prstGeom prst="rect">
            <a:avLst/>
          </a:prstGeom>
          <a:noFill/>
        </p:spPr>
      </p:pic>
      <p:pic>
        <p:nvPicPr>
          <p:cNvPr id="3073" name="Picture 1" descr="C:\ДОКУМЕНТЫ\ОБРАЗЦЫ ДОКУМЕНТОВ\ЛП\СКАНИРОВАННЫЕ\64\ф.64 оп. 3 Иглина А.А\1 автобиография, личный листок по учету кадров\ф. 64 оп. 3 ед.хр автобиография лист 2 -2.jpg"/>
          <p:cNvPicPr>
            <a:picLocks noChangeAspect="1" noChangeArrowheads="1"/>
          </p:cNvPicPr>
          <p:nvPr/>
        </p:nvPicPr>
        <p:blipFill>
          <a:blip r:embed="rId5" cstate="print"/>
          <a:srcRect/>
          <a:stretch>
            <a:fillRect/>
          </a:stretch>
        </p:blipFill>
        <p:spPr bwMode="auto">
          <a:xfrm>
            <a:off x="971600" y="2420888"/>
            <a:ext cx="8083540" cy="3672408"/>
          </a:xfrm>
          <a:prstGeom prst="rect">
            <a:avLst/>
          </a:prstGeom>
          <a:noFill/>
        </p:spPr>
      </p:pic>
      <p:sp>
        <p:nvSpPr>
          <p:cNvPr id="7" name="Rectangle 4"/>
          <p:cNvSpPr>
            <a:spLocks noChangeArrowheads="1"/>
          </p:cNvSpPr>
          <p:nvPr/>
        </p:nvSpPr>
        <p:spPr bwMode="auto">
          <a:xfrm>
            <a:off x="0" y="2420888"/>
            <a:ext cx="5364088" cy="369332"/>
          </a:xfrm>
          <a:prstGeom prst="rect">
            <a:avLst/>
          </a:prstGeom>
          <a:solidFill>
            <a:srgbClr val="D3EED8"/>
          </a:solid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lvl="0" fontAlgn="base">
              <a:spcBef>
                <a:spcPct val="0"/>
              </a:spcBef>
              <a:spcAft>
                <a:spcPct val="0"/>
              </a:spcAft>
            </a:pPr>
            <a:r>
              <a:rPr lang="ru-RU" i="1" u="sng" dirty="0" smtClean="0"/>
              <a:t>Из воспоминаний  Инны Алексеевны Иглиной</a:t>
            </a:r>
            <a:r>
              <a:rPr lang="ru-RU" dirty="0" smtClean="0"/>
              <a:t>: </a:t>
            </a:r>
            <a:endParaRPr kumimoji="0" lang="ru-RU" b="0" i="0" u="none" strike="noStrike" cap="none" normalizeH="0" baseline="0" dirty="0" smtClean="0">
              <a:ln>
                <a:noFill/>
              </a:ln>
              <a:solidFill>
                <a:schemeClr val="tx1"/>
              </a:solidFill>
              <a:effectLst/>
              <a:latin typeface="Arial" pitchFamily="34" charset="0"/>
              <a:cs typeface="Arial" pitchFamily="34" charset="0"/>
            </a:endParaRPr>
          </a:p>
        </p:txBody>
      </p:sp>
      <p:sp>
        <p:nvSpPr>
          <p:cNvPr id="9" name="Rectangle 4"/>
          <p:cNvSpPr>
            <a:spLocks noChangeArrowheads="1"/>
          </p:cNvSpPr>
          <p:nvPr/>
        </p:nvSpPr>
        <p:spPr bwMode="auto">
          <a:xfrm>
            <a:off x="6012160" y="260648"/>
            <a:ext cx="3131840" cy="2031325"/>
          </a:xfrm>
          <a:prstGeom prst="rect">
            <a:avLst/>
          </a:prstGeom>
          <a:solidFill>
            <a:srgbClr val="D3EED8"/>
          </a:solid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lvl="0" fontAlgn="base">
              <a:spcBef>
                <a:spcPct val="0"/>
              </a:spcBef>
              <a:spcAft>
                <a:spcPct val="0"/>
              </a:spcAft>
            </a:pPr>
            <a:r>
              <a:rPr lang="ru-RU" sz="1400" dirty="0" smtClean="0">
                <a:solidFill>
                  <a:srgbClr val="000000"/>
                </a:solidFill>
                <a:latin typeface="Arial" pitchFamily="34" charset="0"/>
                <a:cs typeface="Arial" pitchFamily="34" charset="0"/>
              </a:rPr>
              <a:t>ОАФ №64 «Почетные граждане </a:t>
            </a:r>
          </a:p>
          <a:p>
            <a:pPr lvl="0" fontAlgn="base">
              <a:spcBef>
                <a:spcPct val="0"/>
              </a:spcBef>
              <a:spcAft>
                <a:spcPct val="0"/>
              </a:spcAft>
            </a:pPr>
            <a:r>
              <a:rPr lang="ru-RU" sz="1400" dirty="0" smtClean="0">
                <a:solidFill>
                  <a:srgbClr val="000000"/>
                </a:solidFill>
                <a:latin typeface="Arial" pitchFamily="34" charset="0"/>
                <a:cs typeface="Arial" pitchFamily="34" charset="0"/>
              </a:rPr>
              <a:t>и знатные труженики города</a:t>
            </a:r>
          </a:p>
          <a:p>
            <a:pPr lvl="0" fontAlgn="base">
              <a:spcBef>
                <a:spcPct val="0"/>
              </a:spcBef>
              <a:spcAft>
                <a:spcPct val="0"/>
              </a:spcAft>
            </a:pPr>
            <a:r>
              <a:rPr lang="ru-RU" sz="1400" dirty="0" smtClean="0">
                <a:solidFill>
                  <a:srgbClr val="000000"/>
                </a:solidFill>
                <a:latin typeface="Arial" pitchFamily="34" charset="0"/>
                <a:cs typeface="Arial" pitchFamily="34" charset="0"/>
              </a:rPr>
              <a:t> Нефтеюганска». Опись № 3.</a:t>
            </a:r>
          </a:p>
          <a:p>
            <a:pPr lvl="0" fontAlgn="base">
              <a:spcBef>
                <a:spcPct val="0"/>
              </a:spcBef>
              <a:spcAft>
                <a:spcPct val="0"/>
              </a:spcAft>
            </a:pPr>
            <a:r>
              <a:rPr lang="ru-RU" sz="1400" dirty="0" smtClean="0">
                <a:solidFill>
                  <a:srgbClr val="000000"/>
                </a:solidFill>
                <a:latin typeface="Arial" pitchFamily="34" charset="0"/>
                <a:cs typeface="Arial" pitchFamily="34" charset="0"/>
              </a:rPr>
              <a:t> Единица хранения №3. </a:t>
            </a:r>
          </a:p>
          <a:p>
            <a:pPr lvl="0" fontAlgn="base">
              <a:spcBef>
                <a:spcPct val="0"/>
              </a:spcBef>
              <a:spcAft>
                <a:spcPct val="0"/>
              </a:spcAft>
            </a:pPr>
            <a:r>
              <a:rPr lang="ru-RU" sz="1400" dirty="0" smtClean="0">
                <a:solidFill>
                  <a:srgbClr val="000000"/>
                </a:solidFill>
                <a:latin typeface="Arial" pitchFamily="34" charset="0"/>
                <a:cs typeface="Arial" pitchFamily="34" charset="0"/>
              </a:rPr>
              <a:t>Лист №1. 1963 год</a:t>
            </a:r>
          </a:p>
          <a:p>
            <a:pPr lvl="0" fontAlgn="base">
              <a:spcBef>
                <a:spcPct val="0"/>
              </a:spcBef>
              <a:spcAft>
                <a:spcPct val="0"/>
              </a:spcAft>
            </a:pPr>
            <a:endParaRPr lang="ru-RU" sz="1400" dirty="0" smtClean="0">
              <a:solidFill>
                <a:srgbClr val="000000"/>
              </a:solidFill>
              <a:latin typeface="Arial" pitchFamily="34" charset="0"/>
              <a:cs typeface="Arial" pitchFamily="34" charset="0"/>
            </a:endParaRPr>
          </a:p>
          <a:p>
            <a:pPr lvl="0" fontAlgn="base">
              <a:spcBef>
                <a:spcPct val="0"/>
              </a:spcBef>
              <a:spcAft>
                <a:spcPct val="0"/>
              </a:spcAft>
            </a:pPr>
            <a:r>
              <a:rPr lang="ru-RU" sz="1400" dirty="0">
                <a:latin typeface="Arial" pitchFamily="34" charset="0"/>
                <a:cs typeface="Arial" pitchFamily="34" charset="0"/>
              </a:rPr>
              <a:t>А. И. Тонких и А. А. Иглина (слева) – первые фельдшеры поселка нефтяников</a:t>
            </a:r>
            <a:endParaRPr kumimoji="0" lang="ru-RU" sz="1400" b="0" u="none" strike="noStrike" cap="none" normalizeH="0" baseline="0" dirty="0" smtClean="0">
              <a:ln>
                <a:noFill/>
              </a:ln>
              <a:solidFill>
                <a:schemeClr val="tx1"/>
              </a:solidFill>
              <a:effectLst/>
              <a:latin typeface="Arial" pitchFamily="34" charset="0"/>
              <a:cs typeface="Arial" pitchFamily="34" charset="0"/>
            </a:endParaRPr>
          </a:p>
        </p:txBody>
      </p:sp>
      <p:sp>
        <p:nvSpPr>
          <p:cNvPr id="10" name="Пятиугольник 9"/>
          <p:cNvSpPr/>
          <p:nvPr/>
        </p:nvSpPr>
        <p:spPr>
          <a:xfrm>
            <a:off x="0" y="1844824"/>
            <a:ext cx="2484784" cy="576064"/>
          </a:xfrm>
          <a:prstGeom prst="homePlat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400" b="1" dirty="0" smtClean="0"/>
              <a:t>ГОД 1963-Й</a:t>
            </a:r>
            <a:endParaRPr lang="ru-RU" sz="2400" b="1" dirty="0"/>
          </a:p>
        </p:txBody>
      </p:sp>
      <p:sp>
        <p:nvSpPr>
          <p:cNvPr id="11" name="Пятиугольник 10"/>
          <p:cNvSpPr/>
          <p:nvPr/>
        </p:nvSpPr>
        <p:spPr>
          <a:xfrm>
            <a:off x="0" y="5661248"/>
            <a:ext cx="1259632" cy="548680"/>
          </a:xfrm>
          <a:prstGeom prst="homePlat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400" b="1" dirty="0" smtClean="0"/>
              <a:t>1969-Й</a:t>
            </a:r>
            <a:endParaRPr lang="ru-RU" sz="2400" b="1" dirty="0"/>
          </a:p>
        </p:txBody>
      </p:sp>
      <p:sp>
        <p:nvSpPr>
          <p:cNvPr id="12" name="Пятиугольник 11"/>
          <p:cNvSpPr/>
          <p:nvPr/>
        </p:nvSpPr>
        <p:spPr>
          <a:xfrm>
            <a:off x="0" y="3212976"/>
            <a:ext cx="1259632" cy="576064"/>
          </a:xfrm>
          <a:prstGeom prst="homePlat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400" b="1" dirty="0" smtClean="0"/>
              <a:t>1965-Й</a:t>
            </a:r>
            <a:endParaRPr lang="ru-RU" sz="2400" b="1" dirty="0"/>
          </a:p>
        </p:txBody>
      </p:sp>
      <p:sp>
        <p:nvSpPr>
          <p:cNvPr id="13" name="Пятиугольник 12"/>
          <p:cNvSpPr/>
          <p:nvPr/>
        </p:nvSpPr>
        <p:spPr>
          <a:xfrm>
            <a:off x="0" y="4293096"/>
            <a:ext cx="1259632" cy="576064"/>
          </a:xfrm>
          <a:prstGeom prst="homePlat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400" b="1" dirty="0" smtClean="0"/>
              <a:t>1967-Й</a:t>
            </a:r>
            <a:endParaRPr lang="ru-RU" sz="2400" b="1"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descr="C:\Users\User\Desktop\imgpreview.jpg"/>
          <p:cNvPicPr>
            <a:picLocks noChangeAspect="1" noChangeArrowheads="1"/>
          </p:cNvPicPr>
          <p:nvPr/>
        </p:nvPicPr>
        <p:blipFill>
          <a:blip r:embed="rId2" cstate="print"/>
          <a:srcRect/>
          <a:stretch>
            <a:fillRect/>
          </a:stretch>
        </p:blipFill>
        <p:spPr bwMode="auto">
          <a:xfrm>
            <a:off x="-41013" y="0"/>
            <a:ext cx="9183238" cy="6858000"/>
          </a:xfrm>
          <a:prstGeom prst="rect">
            <a:avLst/>
          </a:prstGeom>
          <a:noFill/>
        </p:spPr>
      </p:pic>
      <p:sp>
        <p:nvSpPr>
          <p:cNvPr id="12" name="Пятиугольник 11"/>
          <p:cNvSpPr/>
          <p:nvPr/>
        </p:nvSpPr>
        <p:spPr>
          <a:xfrm flipH="1">
            <a:off x="5220072" y="188640"/>
            <a:ext cx="2088232" cy="936104"/>
          </a:xfrm>
          <a:prstGeom prst="homePlat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400" b="1" dirty="0" smtClean="0"/>
              <a:t>1965-Й</a:t>
            </a:r>
            <a:endParaRPr lang="ru-RU" sz="2400" b="1" dirty="0"/>
          </a:p>
        </p:txBody>
      </p:sp>
      <p:pic>
        <p:nvPicPr>
          <p:cNvPr id="13" name="Picture 7" descr="C:\ДОКУМЕНТЫ\ОРГАНИЗАЦИИ-РАБОТА\6 ЦГБ 1\НАБЛЮДАТЕЛЬНОЕ ДЕЛО\фото здрав\640.jpg"/>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0" y="2276872"/>
            <a:ext cx="4129118" cy="3096344"/>
          </a:xfrm>
          <a:prstGeom prst="rect">
            <a:avLst/>
          </a:prstGeom>
          <a:noFill/>
        </p:spPr>
      </p:pic>
      <p:sp>
        <p:nvSpPr>
          <p:cNvPr id="14" name="Rectangle 4"/>
          <p:cNvSpPr>
            <a:spLocks noChangeArrowheads="1"/>
          </p:cNvSpPr>
          <p:nvPr/>
        </p:nvSpPr>
        <p:spPr bwMode="auto">
          <a:xfrm>
            <a:off x="4499992" y="1319862"/>
            <a:ext cx="4644008" cy="1077218"/>
          </a:xfrm>
          <a:prstGeom prst="rect">
            <a:avLst/>
          </a:prstGeom>
          <a:solidFill>
            <a:srgbClr val="D3EED8"/>
          </a:solidFill>
          <a:ln w="9525">
            <a:noFill/>
            <a:miter lim="800000"/>
            <a:headEnd/>
            <a:tailEnd/>
          </a:ln>
          <a:effectLst/>
        </p:spPr>
        <p:txBody>
          <a:bodyPr vert="horz" wrap="square" lIns="91440" tIns="45720" rIns="91440" bIns="45720" numCol="1" anchor="ctr" anchorCtr="0" compatLnSpc="1">
            <a:prstTxWarp prst="textNoShape">
              <a:avLst/>
            </a:prstTxWarp>
            <a:spAutoFit/>
          </a:bodyPr>
          <a:lstStyle/>
          <a:p>
            <a:r>
              <a:rPr lang="ru-RU" sz="1600" dirty="0" smtClean="0"/>
              <a:t>В сентябре 1965 года была проведена первая хирургическая операция, которую провел хирург Вячеслав Иванович Красильников и операционная сестра Надежда Петровна Веракса</a:t>
            </a:r>
          </a:p>
        </p:txBody>
      </p:sp>
      <p:pic>
        <p:nvPicPr>
          <p:cNvPr id="2050" name="Picture 2" descr="C:\Users\User\Desktop\1425368513_solomin.png"/>
          <p:cNvPicPr>
            <a:picLocks noGrp="1" noChangeAspect="1" noChangeArrowheads="1"/>
          </p:cNvPicPr>
          <p:nvPr>
            <p:ph idx="1"/>
          </p:nvPr>
        </p:nvPicPr>
        <p:blipFill>
          <a:blip r:embed="rId4" cstate="screen">
            <a:extLst>
              <a:ext uri="{28A0092B-C50C-407E-A947-70E740481C1C}">
                <a14:useLocalDpi xmlns:a14="http://schemas.microsoft.com/office/drawing/2010/main"/>
              </a:ext>
            </a:extLst>
          </a:blip>
          <a:srcRect/>
          <a:stretch>
            <a:fillRect/>
          </a:stretch>
        </p:blipFill>
        <p:spPr bwMode="auto">
          <a:xfrm>
            <a:off x="107504" y="0"/>
            <a:ext cx="1954560" cy="1581487"/>
          </a:xfrm>
          <a:prstGeom prst="rect">
            <a:avLst/>
          </a:prstGeom>
          <a:noFill/>
        </p:spPr>
      </p:pic>
      <p:pic>
        <p:nvPicPr>
          <p:cNvPr id="16" name="Picture 2" descr="C:\ДОКУМЕНТЫ\ОРГАНИЗАЦИИ-РАБОТА\6 ЦГБ 1\НАБЛЮДАТЕЛЬНОЕ ДЕЛО\фото здрав\1344.jpg"/>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4499992" y="2348880"/>
            <a:ext cx="3096344" cy="3515739"/>
          </a:xfrm>
          <a:prstGeom prst="rect">
            <a:avLst/>
          </a:prstGeom>
          <a:noFill/>
        </p:spPr>
      </p:pic>
      <p:sp>
        <p:nvSpPr>
          <p:cNvPr id="15" name="Rectangle 4"/>
          <p:cNvSpPr>
            <a:spLocks noChangeArrowheads="1"/>
          </p:cNvSpPr>
          <p:nvPr/>
        </p:nvSpPr>
        <p:spPr bwMode="auto">
          <a:xfrm>
            <a:off x="4427984" y="5517232"/>
            <a:ext cx="4716016" cy="830997"/>
          </a:xfrm>
          <a:prstGeom prst="rect">
            <a:avLst/>
          </a:prstGeom>
          <a:solidFill>
            <a:srgbClr val="D3EED8"/>
          </a:solidFill>
          <a:ln w="9525">
            <a:noFill/>
            <a:miter lim="800000"/>
            <a:headEnd/>
            <a:tailEnd/>
          </a:ln>
          <a:effectLst/>
        </p:spPr>
        <p:txBody>
          <a:bodyPr vert="horz" wrap="square" lIns="91440" tIns="45720" rIns="91440" bIns="45720" numCol="1" anchor="ctr" anchorCtr="0" compatLnSpc="1">
            <a:prstTxWarp prst="textNoShape">
              <a:avLst/>
            </a:prstTxWarp>
            <a:spAutoFit/>
          </a:bodyPr>
          <a:lstStyle/>
          <a:p>
            <a:r>
              <a:rPr lang="ru-RU" sz="1600" dirty="0" smtClean="0"/>
              <a:t>Надежда Петровна Веракса – операционная медицинская сестра медико -санитарной части производство объединение  «Юганскнефтегаз»</a:t>
            </a:r>
            <a:endParaRPr lang="ru-RU" sz="1600" dirty="0"/>
          </a:p>
        </p:txBody>
      </p:sp>
      <p:sp>
        <p:nvSpPr>
          <p:cNvPr id="17" name="Rectangle 4"/>
          <p:cNvSpPr>
            <a:spLocks noChangeArrowheads="1"/>
          </p:cNvSpPr>
          <p:nvPr/>
        </p:nvSpPr>
        <p:spPr bwMode="auto">
          <a:xfrm>
            <a:off x="0" y="6304002"/>
            <a:ext cx="3635896" cy="553998"/>
          </a:xfrm>
          <a:prstGeom prst="rect">
            <a:avLst/>
          </a:prstGeom>
          <a:solidFill>
            <a:srgbClr val="D3EED8"/>
          </a:solid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500" b="0" i="1"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Фотофонд. Опись №1. </a:t>
            </a:r>
          </a:p>
          <a:p>
            <a:pPr marL="0" marR="0" lvl="0" indent="0" algn="l" defTabSz="914400" rtl="0" eaLnBrk="1" fontAlgn="base" latinLnBrk="0" hangingPunct="1">
              <a:lnSpc>
                <a:spcPct val="100000"/>
              </a:lnSpc>
              <a:spcBef>
                <a:spcPct val="0"/>
              </a:spcBef>
              <a:spcAft>
                <a:spcPct val="0"/>
              </a:spcAft>
              <a:buClrTx/>
              <a:buSzTx/>
              <a:buFontTx/>
              <a:buNone/>
              <a:tabLst/>
            </a:pPr>
            <a:r>
              <a:rPr kumimoji="0" lang="ru-RU" sz="1500" b="0" i="1"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Единица хранения № 640.1993 год</a:t>
            </a:r>
            <a:endParaRPr kumimoji="0" lang="ru-RU" sz="1800" b="0" i="1" u="none" strike="noStrike" cap="none" normalizeH="0" baseline="0" dirty="0" smtClean="0">
              <a:ln>
                <a:noFill/>
              </a:ln>
              <a:solidFill>
                <a:schemeClr val="tx1"/>
              </a:solidFill>
              <a:effectLst/>
              <a:latin typeface="Arial" pitchFamily="34" charset="0"/>
              <a:cs typeface="Arial" pitchFamily="34" charset="0"/>
            </a:endParaRPr>
          </a:p>
        </p:txBody>
      </p:sp>
      <p:sp>
        <p:nvSpPr>
          <p:cNvPr id="11" name="Rectangle 4"/>
          <p:cNvSpPr>
            <a:spLocks noChangeArrowheads="1"/>
          </p:cNvSpPr>
          <p:nvPr/>
        </p:nvSpPr>
        <p:spPr bwMode="auto">
          <a:xfrm>
            <a:off x="0" y="1484784"/>
            <a:ext cx="4211960" cy="830997"/>
          </a:xfrm>
          <a:prstGeom prst="rect">
            <a:avLst/>
          </a:prstGeom>
          <a:solidFill>
            <a:srgbClr val="D3EED8"/>
          </a:solidFill>
          <a:ln w="9525">
            <a:noFill/>
            <a:miter lim="800000"/>
            <a:headEnd/>
            <a:tailEnd/>
          </a:ln>
          <a:effectLst/>
        </p:spPr>
        <p:txBody>
          <a:bodyPr vert="horz" wrap="square" lIns="91440" tIns="45720" rIns="91440" bIns="45720" numCol="1" anchor="ctr" anchorCtr="0" compatLnSpc="1">
            <a:prstTxWarp prst="textNoShape">
              <a:avLst/>
            </a:prstTxWarp>
            <a:spAutoFit/>
          </a:bodyPr>
          <a:lstStyle/>
          <a:p>
            <a:r>
              <a:rPr lang="ru-RU" sz="1600" dirty="0" smtClean="0"/>
              <a:t>В 1965 году было положено начало родовспоможению, первые роды в поселке приняла Анна Иосифовна Тонких</a:t>
            </a:r>
            <a:endParaRPr lang="ru-RU" sz="1600" i="1" dirty="0"/>
          </a:p>
        </p:txBody>
      </p:sp>
      <p:sp>
        <p:nvSpPr>
          <p:cNvPr id="18" name="Rectangle 4"/>
          <p:cNvSpPr>
            <a:spLocks noChangeArrowheads="1"/>
          </p:cNvSpPr>
          <p:nvPr/>
        </p:nvSpPr>
        <p:spPr bwMode="auto">
          <a:xfrm>
            <a:off x="0" y="4992270"/>
            <a:ext cx="4139952" cy="1077218"/>
          </a:xfrm>
          <a:prstGeom prst="rect">
            <a:avLst/>
          </a:prstGeom>
          <a:solidFill>
            <a:srgbClr val="D3EED8"/>
          </a:solidFill>
          <a:ln w="9525">
            <a:noFill/>
            <a:miter lim="800000"/>
            <a:headEnd/>
            <a:tailEnd/>
          </a:ln>
          <a:effectLst/>
        </p:spPr>
        <p:txBody>
          <a:bodyPr vert="horz" wrap="square" lIns="91440" tIns="45720" rIns="91440" bIns="45720" numCol="1" anchor="ctr" anchorCtr="0" compatLnSpc="1">
            <a:prstTxWarp prst="textNoShape">
              <a:avLst/>
            </a:prstTxWarp>
            <a:spAutoFit/>
          </a:bodyPr>
          <a:lstStyle/>
          <a:p>
            <a:r>
              <a:rPr lang="ru-RU" sz="1600" dirty="0" smtClean="0"/>
              <a:t>А.И.Тонких - первый фельдшер здравпункта МСЧ, награждена медалью «За освоение недр и развития нефтегазодобывающего комплекса Западной Сибири» </a:t>
            </a:r>
            <a:endParaRPr lang="ru-RU" sz="1600" dirty="0"/>
          </a:p>
        </p:txBody>
      </p:sp>
      <p:sp>
        <p:nvSpPr>
          <p:cNvPr id="19" name="Rectangle 4"/>
          <p:cNvSpPr>
            <a:spLocks noChangeArrowheads="1"/>
          </p:cNvSpPr>
          <p:nvPr/>
        </p:nvSpPr>
        <p:spPr bwMode="auto">
          <a:xfrm>
            <a:off x="4427984" y="6304002"/>
            <a:ext cx="4392488" cy="553998"/>
          </a:xfrm>
          <a:prstGeom prst="rect">
            <a:avLst/>
          </a:prstGeom>
          <a:solidFill>
            <a:srgbClr val="D3EED8"/>
          </a:solid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500" b="0" i="1"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Фотофонд. Опись №1. </a:t>
            </a:r>
          </a:p>
          <a:p>
            <a:pPr marL="0" marR="0" lvl="0" indent="0" algn="l" defTabSz="914400" rtl="0" eaLnBrk="1" fontAlgn="base" latinLnBrk="0" hangingPunct="1">
              <a:lnSpc>
                <a:spcPct val="100000"/>
              </a:lnSpc>
              <a:spcBef>
                <a:spcPct val="0"/>
              </a:spcBef>
              <a:spcAft>
                <a:spcPct val="0"/>
              </a:spcAft>
              <a:buClrTx/>
              <a:buSzTx/>
              <a:buFontTx/>
              <a:buNone/>
              <a:tabLst/>
            </a:pPr>
            <a:r>
              <a:rPr kumimoji="0" lang="ru-RU" sz="1500" b="0" i="1"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Единица хранения № 1343.1977 год</a:t>
            </a:r>
            <a:endParaRPr kumimoji="0" lang="ru-RU" sz="1800" b="0" i="1"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descr="C:\Users\User\Desktop\imgpreview.jpg"/>
          <p:cNvPicPr>
            <a:picLocks noChangeAspect="1" noChangeArrowheads="1"/>
          </p:cNvPicPr>
          <p:nvPr/>
        </p:nvPicPr>
        <p:blipFill>
          <a:blip r:embed="rId2" cstate="print"/>
          <a:srcRect/>
          <a:stretch>
            <a:fillRect/>
          </a:stretch>
        </p:blipFill>
        <p:spPr bwMode="auto">
          <a:xfrm>
            <a:off x="-41013" y="0"/>
            <a:ext cx="9183238" cy="6858000"/>
          </a:xfrm>
          <a:prstGeom prst="rect">
            <a:avLst/>
          </a:prstGeom>
          <a:noFill/>
        </p:spPr>
      </p:pic>
      <p:sp>
        <p:nvSpPr>
          <p:cNvPr id="14" name="Rectangle 4"/>
          <p:cNvSpPr>
            <a:spLocks noChangeArrowheads="1"/>
          </p:cNvSpPr>
          <p:nvPr/>
        </p:nvSpPr>
        <p:spPr bwMode="auto">
          <a:xfrm>
            <a:off x="1331640" y="5042118"/>
            <a:ext cx="7812360" cy="1815882"/>
          </a:xfrm>
          <a:prstGeom prst="rect">
            <a:avLst/>
          </a:prstGeom>
          <a:solidFill>
            <a:srgbClr val="D3EED8"/>
          </a:solidFill>
          <a:ln w="9525">
            <a:noFill/>
            <a:miter lim="800000"/>
            <a:headEnd/>
            <a:tailEnd/>
          </a:ln>
          <a:effectLst/>
        </p:spPr>
        <p:txBody>
          <a:bodyPr vert="horz" wrap="square" lIns="91440" tIns="45720" rIns="91440" bIns="45720" numCol="1" anchor="ctr" anchorCtr="0" compatLnSpc="1">
            <a:prstTxWarp prst="textNoShape">
              <a:avLst/>
            </a:prstTxWarp>
            <a:spAutoFit/>
          </a:bodyPr>
          <a:lstStyle/>
          <a:p>
            <a:r>
              <a:rPr lang="ru-RU" sz="1600" dirty="0" smtClean="0"/>
              <a:t> 16 октября 1967 года поселок Усть - Балык получает статус города и новое название – Нефтеюганск, больница становится городской. В 1968 году главным врачом назначена Яцкив Виктория Ивановна, которая возглавляла городскую больницу 29 лет</a:t>
            </a:r>
          </a:p>
          <a:p>
            <a:endParaRPr lang="ru-RU" sz="1600" dirty="0" smtClean="0"/>
          </a:p>
          <a:p>
            <a:r>
              <a:rPr lang="ru-RU" sz="1600" i="1" dirty="0" smtClean="0"/>
              <a:t>Фонд № 6 «Бюджетное  учреждение Ханты-Мансийского автономного округа – Югры «Нефтеюганская окружная клиническая больница имени В. И. Яцкив». </a:t>
            </a:r>
          </a:p>
          <a:p>
            <a:r>
              <a:rPr lang="ru-RU" sz="1600" i="1" dirty="0" smtClean="0"/>
              <a:t> Историческая справка</a:t>
            </a:r>
            <a:endParaRPr lang="ru-RU" sz="1600" i="1" dirty="0"/>
          </a:p>
        </p:txBody>
      </p:sp>
      <p:pic>
        <p:nvPicPr>
          <p:cNvPr id="2050" name="Picture 2" descr="C:\Users\User\Desktop\1425368513_solomin.png"/>
          <p:cNvPicPr>
            <a:picLocks noGrp="1" noChangeAspect="1" noChangeArrowheads="1"/>
          </p:cNvPicPr>
          <p:nvPr>
            <p:ph idx="1"/>
          </p:nvPr>
        </p:nvPicPr>
        <p:blipFill>
          <a:blip r:embed="rId3" cstate="screen">
            <a:extLst>
              <a:ext uri="{28A0092B-C50C-407E-A947-70E740481C1C}">
                <a14:useLocalDpi xmlns:a14="http://schemas.microsoft.com/office/drawing/2010/main"/>
              </a:ext>
            </a:extLst>
          </a:blip>
          <a:srcRect/>
          <a:stretch>
            <a:fillRect/>
          </a:stretch>
        </p:blipFill>
        <p:spPr bwMode="auto">
          <a:xfrm>
            <a:off x="107504" y="0"/>
            <a:ext cx="1954560" cy="1581487"/>
          </a:xfrm>
          <a:prstGeom prst="rect">
            <a:avLst/>
          </a:prstGeom>
          <a:noFill/>
        </p:spPr>
      </p:pic>
      <p:pic>
        <p:nvPicPr>
          <p:cNvPr id="9" name="Picture 4" descr="C:\ДОКУМЕНТЫ\ОБРАЗЦЫ ДОКУМЕНТОВ\ЛП\СКАНИРОВАННЫЕ\63\ф.63 оп. 4 Веракса Н.П\2 личная карточка Ф.Т-2 автобиография(воспоминания)\1.jpg"/>
          <p:cNvPicPr>
            <a:picLocks noChangeAspect="1" noChangeArrowheads="1"/>
          </p:cNvPicPr>
          <p:nvPr/>
        </p:nvPicPr>
        <p:blipFill>
          <a:blip r:embed="rId4" cstate="print"/>
          <a:srcRect/>
          <a:stretch>
            <a:fillRect/>
          </a:stretch>
        </p:blipFill>
        <p:spPr bwMode="auto">
          <a:xfrm>
            <a:off x="1865313" y="0"/>
            <a:ext cx="7278687" cy="4541837"/>
          </a:xfrm>
          <a:prstGeom prst="rect">
            <a:avLst/>
          </a:prstGeom>
          <a:noFill/>
        </p:spPr>
      </p:pic>
      <p:sp>
        <p:nvSpPr>
          <p:cNvPr id="7" name="Пятиугольник 6"/>
          <p:cNvSpPr/>
          <p:nvPr/>
        </p:nvSpPr>
        <p:spPr>
          <a:xfrm>
            <a:off x="-108520" y="5661248"/>
            <a:ext cx="1619672" cy="576064"/>
          </a:xfrm>
          <a:prstGeom prst="homePlat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400" b="1" dirty="0" smtClean="0"/>
              <a:t>1967-Й</a:t>
            </a:r>
            <a:endParaRPr lang="ru-RU" sz="2400" b="1" dirty="0"/>
          </a:p>
        </p:txBody>
      </p:sp>
      <p:sp>
        <p:nvSpPr>
          <p:cNvPr id="10" name="Пятиугольник 9"/>
          <p:cNvSpPr/>
          <p:nvPr/>
        </p:nvSpPr>
        <p:spPr>
          <a:xfrm>
            <a:off x="0" y="1628800"/>
            <a:ext cx="2123728" cy="720080"/>
          </a:xfrm>
          <a:prstGeom prst="homePlat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600" b="1" dirty="0" smtClean="0">
                <a:solidFill>
                  <a:schemeClr val="bg1"/>
                </a:solidFill>
              </a:rPr>
              <a:t>Из воспоминаний</a:t>
            </a:r>
          </a:p>
          <a:p>
            <a:pPr algn="ctr"/>
            <a:r>
              <a:rPr lang="ru-RU" sz="1600" b="1" dirty="0" smtClean="0">
                <a:solidFill>
                  <a:schemeClr val="bg1"/>
                </a:solidFill>
              </a:rPr>
              <a:t>Н. П. Вераксы: </a:t>
            </a:r>
            <a:endParaRPr lang="ru-RU" sz="1600" b="1" dirty="0">
              <a:solidFill>
                <a:schemeClr val="bg1"/>
              </a:solidFill>
            </a:endParaRPr>
          </a:p>
        </p:txBody>
      </p:sp>
      <p:sp>
        <p:nvSpPr>
          <p:cNvPr id="15" name="Rectangle 4"/>
          <p:cNvSpPr>
            <a:spLocks noChangeArrowheads="1"/>
          </p:cNvSpPr>
          <p:nvPr/>
        </p:nvSpPr>
        <p:spPr bwMode="auto">
          <a:xfrm>
            <a:off x="0" y="4509120"/>
            <a:ext cx="6688360" cy="553998"/>
          </a:xfrm>
          <a:prstGeom prst="rect">
            <a:avLst/>
          </a:prstGeom>
          <a:solidFill>
            <a:srgbClr val="D3EED8"/>
          </a:solid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lvl="0" fontAlgn="base">
              <a:spcBef>
                <a:spcPct val="0"/>
              </a:spcBef>
              <a:spcAft>
                <a:spcPct val="0"/>
              </a:spcAft>
            </a:pPr>
            <a:r>
              <a:rPr lang="ru-RU" sz="1500" i="1" dirty="0" smtClean="0">
                <a:solidFill>
                  <a:srgbClr val="000000"/>
                </a:solidFill>
                <a:latin typeface="Arial" pitchFamily="34" charset="0"/>
                <a:cs typeface="Arial" pitchFamily="34" charset="0"/>
              </a:rPr>
              <a:t>ОАФ №63 «Почетные работники здравоохранения города Нефтеюганска». Опись № 2. Единица хранения №2. Лист №2</a:t>
            </a:r>
            <a:endParaRPr kumimoji="0" lang="ru-RU" sz="1800" b="0" i="1"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descr="C:\Users\User\Desktop\imgpreview.jpg"/>
          <p:cNvPicPr>
            <a:picLocks noChangeAspect="1" noChangeArrowheads="1"/>
          </p:cNvPicPr>
          <p:nvPr/>
        </p:nvPicPr>
        <p:blipFill>
          <a:blip r:embed="rId2" cstate="print"/>
          <a:srcRect/>
          <a:stretch>
            <a:fillRect/>
          </a:stretch>
        </p:blipFill>
        <p:spPr bwMode="auto">
          <a:xfrm>
            <a:off x="-41013" y="0"/>
            <a:ext cx="9183238" cy="6858000"/>
          </a:xfrm>
          <a:prstGeom prst="rect">
            <a:avLst/>
          </a:prstGeom>
          <a:noFill/>
        </p:spPr>
      </p:pic>
      <p:sp>
        <p:nvSpPr>
          <p:cNvPr id="2" name="Заголовок 1"/>
          <p:cNvSpPr>
            <a:spLocks noGrp="1"/>
          </p:cNvSpPr>
          <p:nvPr>
            <p:ph type="title"/>
          </p:nvPr>
        </p:nvSpPr>
        <p:spPr/>
        <p:txBody>
          <a:bodyPr/>
          <a:lstStyle/>
          <a:p>
            <a:endParaRPr lang="ru-RU" dirty="0"/>
          </a:p>
        </p:txBody>
      </p:sp>
      <p:pic>
        <p:nvPicPr>
          <p:cNvPr id="2050" name="Picture 2" descr="C:\Users\User\Desktop\1425368513_solomin.png"/>
          <p:cNvPicPr>
            <a:picLocks noGrp="1" noChangeAspect="1" noChangeArrowheads="1"/>
          </p:cNvPicPr>
          <p:nvPr>
            <p:ph idx="1"/>
          </p:nvPr>
        </p:nvPicPr>
        <p:blipFill>
          <a:blip r:embed="rId3" cstate="screen">
            <a:extLst>
              <a:ext uri="{28A0092B-C50C-407E-A947-70E740481C1C}">
                <a14:useLocalDpi xmlns:a14="http://schemas.microsoft.com/office/drawing/2010/main"/>
              </a:ext>
            </a:extLst>
          </a:blip>
          <a:srcRect/>
          <a:stretch>
            <a:fillRect/>
          </a:stretch>
        </p:blipFill>
        <p:spPr bwMode="auto">
          <a:xfrm>
            <a:off x="107504" y="0"/>
            <a:ext cx="1954560" cy="1581487"/>
          </a:xfrm>
          <a:prstGeom prst="rect">
            <a:avLst/>
          </a:prstGeom>
          <a:noFill/>
        </p:spPr>
      </p:pic>
      <p:pic>
        <p:nvPicPr>
          <p:cNvPr id="20482" name="Picture 2" descr="C:\ДОКУМЕНТЫ\ОРГАНИЗАЦИИ-РАБОТА\6 ЦГБ 1\НАБЛЮДАТЕЛЬНОЕ ДЕЛО\фото здрав\625.jpg"/>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2411760" y="0"/>
            <a:ext cx="5544616" cy="3520709"/>
          </a:xfrm>
          <a:prstGeom prst="rect">
            <a:avLst/>
          </a:prstGeom>
          <a:noFill/>
        </p:spPr>
      </p:pic>
      <p:sp>
        <p:nvSpPr>
          <p:cNvPr id="8" name="Rectangle 4"/>
          <p:cNvSpPr>
            <a:spLocks noChangeArrowheads="1"/>
          </p:cNvSpPr>
          <p:nvPr/>
        </p:nvSpPr>
        <p:spPr bwMode="auto">
          <a:xfrm>
            <a:off x="0" y="1484784"/>
            <a:ext cx="2483768" cy="2062103"/>
          </a:xfrm>
          <a:prstGeom prst="rect">
            <a:avLst/>
          </a:prstGeom>
          <a:solidFill>
            <a:srgbClr val="D3EED8"/>
          </a:solidFill>
          <a:ln w="9525">
            <a:noFill/>
            <a:miter lim="800000"/>
            <a:headEnd/>
            <a:tailEnd/>
          </a:ln>
          <a:effectLst/>
        </p:spPr>
        <p:txBody>
          <a:bodyPr vert="horz" wrap="square" lIns="91440" tIns="45720" rIns="91440" bIns="45720" numCol="1" anchor="ctr" anchorCtr="0" compatLnSpc="1">
            <a:prstTxWarp prst="textNoShape">
              <a:avLst/>
            </a:prstTxWarp>
            <a:spAutoFit/>
          </a:bodyPr>
          <a:lstStyle/>
          <a:p>
            <a:r>
              <a:rPr lang="ru-RU" sz="1600" dirty="0" smtClean="0"/>
              <a:t>Л.Я.Володина - врач-терапевт и Н.С.Цимбалист - участковый инспектор, одни из лучших медработников поликлиники во время приема больных в рабочем кабинете </a:t>
            </a:r>
            <a:endParaRPr lang="ru-RU" sz="1600" dirty="0"/>
          </a:p>
        </p:txBody>
      </p:sp>
      <p:sp>
        <p:nvSpPr>
          <p:cNvPr id="12" name="Пятиугольник 11"/>
          <p:cNvSpPr/>
          <p:nvPr/>
        </p:nvSpPr>
        <p:spPr>
          <a:xfrm flipH="1">
            <a:off x="7451304" y="1268760"/>
            <a:ext cx="1692696" cy="936104"/>
          </a:xfrm>
          <a:prstGeom prst="homePlat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400" b="1" dirty="0" smtClean="0"/>
              <a:t>1969-Й</a:t>
            </a:r>
            <a:endParaRPr lang="ru-RU" sz="2400" b="1" dirty="0"/>
          </a:p>
        </p:txBody>
      </p:sp>
      <p:sp>
        <p:nvSpPr>
          <p:cNvPr id="13" name="Rectangle 4"/>
          <p:cNvSpPr>
            <a:spLocks noChangeArrowheads="1"/>
          </p:cNvSpPr>
          <p:nvPr/>
        </p:nvSpPr>
        <p:spPr bwMode="auto">
          <a:xfrm>
            <a:off x="0" y="4509120"/>
            <a:ext cx="2483768" cy="1569660"/>
          </a:xfrm>
          <a:prstGeom prst="rect">
            <a:avLst/>
          </a:prstGeom>
          <a:solidFill>
            <a:srgbClr val="D3EED8"/>
          </a:solidFill>
          <a:ln w="9525">
            <a:noFill/>
            <a:miter lim="800000"/>
            <a:headEnd/>
            <a:tailEnd/>
          </a:ln>
          <a:effectLst/>
        </p:spPr>
        <p:txBody>
          <a:bodyPr vert="horz" wrap="square" lIns="91440" tIns="45720" rIns="91440" bIns="45720" numCol="1" anchor="ctr" anchorCtr="0" compatLnSpc="1">
            <a:prstTxWarp prst="textNoShape">
              <a:avLst/>
            </a:prstTxWarp>
            <a:spAutoFit/>
          </a:bodyPr>
          <a:lstStyle/>
          <a:p>
            <a:r>
              <a:rPr lang="ru-RU" sz="1600" dirty="0" smtClean="0"/>
              <a:t>Е.Н.Плаксина и Н.Н.Прыгун- лучшие работники скорой помощи городской больницы во время вызова к больному </a:t>
            </a:r>
            <a:endParaRPr lang="ru-RU" sz="1600" dirty="0"/>
          </a:p>
        </p:txBody>
      </p:sp>
      <p:pic>
        <p:nvPicPr>
          <p:cNvPr id="20483" name="Picture 3" descr="C:\ДОКУМЕНТЫ\ОРГАНИЗАЦИИ-РАБОТА\6 ЦГБ 1\НАБЛЮДАТЕЛЬНОЕ ДЕЛО\фото здрав\626.jpg"/>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2483768" y="3052667"/>
            <a:ext cx="5449664" cy="3805333"/>
          </a:xfrm>
          <a:prstGeom prst="rect">
            <a:avLst/>
          </a:prstGeom>
          <a:noFill/>
        </p:spPr>
      </p:pic>
      <p:sp>
        <p:nvSpPr>
          <p:cNvPr id="9" name="Rectangle 4"/>
          <p:cNvSpPr>
            <a:spLocks noChangeArrowheads="1"/>
          </p:cNvSpPr>
          <p:nvPr/>
        </p:nvSpPr>
        <p:spPr bwMode="auto">
          <a:xfrm>
            <a:off x="2879304" y="6534835"/>
            <a:ext cx="6264696" cy="323165"/>
          </a:xfrm>
          <a:prstGeom prst="rect">
            <a:avLst/>
          </a:prstGeom>
          <a:solidFill>
            <a:srgbClr val="D3EED8"/>
          </a:solid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500" b="0" i="1"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Фотофонд. Опись №1. Единицы хранения № 625, 626.</a:t>
            </a:r>
            <a:r>
              <a:rPr kumimoji="0" lang="ru-RU" sz="1500" b="0" i="1" u="none" strike="noStrike" cap="none" normalizeH="0" dirty="0" smtClean="0">
                <a:ln>
                  <a:noFill/>
                </a:ln>
                <a:solidFill>
                  <a:srgbClr val="000000"/>
                </a:solidFill>
                <a:effectLst/>
                <a:latin typeface="Arial" pitchFamily="34" charset="0"/>
                <a:ea typeface="Times New Roman" pitchFamily="18" charset="0"/>
                <a:cs typeface="Arial" pitchFamily="34" charset="0"/>
              </a:rPr>
              <a:t> 1669 год</a:t>
            </a:r>
            <a:endParaRPr kumimoji="0" lang="ru-RU" sz="1800" b="0" i="1"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descr="C:\Users\User\Desktop\imgpreview.jpg"/>
          <p:cNvPicPr>
            <a:picLocks noChangeAspect="1" noChangeArrowheads="1"/>
          </p:cNvPicPr>
          <p:nvPr/>
        </p:nvPicPr>
        <p:blipFill>
          <a:blip r:embed="rId2" cstate="print"/>
          <a:srcRect/>
          <a:stretch>
            <a:fillRect/>
          </a:stretch>
        </p:blipFill>
        <p:spPr bwMode="auto">
          <a:xfrm>
            <a:off x="-41013" y="0"/>
            <a:ext cx="9183238" cy="6858000"/>
          </a:xfrm>
          <a:prstGeom prst="rect">
            <a:avLst/>
          </a:prstGeom>
          <a:noFill/>
        </p:spPr>
      </p:pic>
      <p:pic>
        <p:nvPicPr>
          <p:cNvPr id="2050" name="Picture 2" descr="C:\Users\User\Desktop\1425368513_solomin.png"/>
          <p:cNvPicPr>
            <a:picLocks noGrp="1" noChangeAspect="1" noChangeArrowheads="1"/>
          </p:cNvPicPr>
          <p:nvPr>
            <p:ph idx="1"/>
          </p:nvPr>
        </p:nvPicPr>
        <p:blipFill>
          <a:blip r:embed="rId3" cstate="screen">
            <a:extLst>
              <a:ext uri="{28A0092B-C50C-407E-A947-70E740481C1C}">
                <a14:useLocalDpi xmlns:a14="http://schemas.microsoft.com/office/drawing/2010/main"/>
              </a:ext>
            </a:extLst>
          </a:blip>
          <a:srcRect/>
          <a:stretch>
            <a:fillRect/>
          </a:stretch>
        </p:blipFill>
        <p:spPr bwMode="auto">
          <a:xfrm>
            <a:off x="107504" y="0"/>
            <a:ext cx="1954560" cy="1581487"/>
          </a:xfrm>
          <a:prstGeom prst="rect">
            <a:avLst/>
          </a:prstGeom>
          <a:noFill/>
        </p:spPr>
      </p:pic>
      <p:sp>
        <p:nvSpPr>
          <p:cNvPr id="10" name="Пятиугольник 9"/>
          <p:cNvSpPr/>
          <p:nvPr/>
        </p:nvSpPr>
        <p:spPr>
          <a:xfrm>
            <a:off x="0" y="1628800"/>
            <a:ext cx="2123728" cy="720080"/>
          </a:xfrm>
          <a:prstGeom prst="homePlat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600" b="1" dirty="0" smtClean="0">
                <a:solidFill>
                  <a:schemeClr val="bg1"/>
                </a:solidFill>
              </a:rPr>
              <a:t>Из воспоминаний</a:t>
            </a:r>
          </a:p>
          <a:p>
            <a:pPr algn="ctr"/>
            <a:r>
              <a:rPr lang="ru-RU" sz="1600" b="1" dirty="0" smtClean="0">
                <a:solidFill>
                  <a:schemeClr val="bg1"/>
                </a:solidFill>
              </a:rPr>
              <a:t>Н. П. Вераксы: </a:t>
            </a:r>
            <a:endParaRPr lang="ru-RU" sz="1600" b="1" dirty="0">
              <a:solidFill>
                <a:schemeClr val="bg1"/>
              </a:solidFill>
            </a:endParaRPr>
          </a:p>
        </p:txBody>
      </p:sp>
      <p:pic>
        <p:nvPicPr>
          <p:cNvPr id="47106" name="Picture 2" descr="C:\ДОКУМЕНТЫ\ОБРАЗЦЫ ДОКУМЕНТОВ\ЛП\СКАНИРОВАННЫЕ\63\ф.63 оп. 4 Веракса Н.П\2 личная карточка Ф.Т-2 автобиография(воспоминания)\ф. 63 оп. 4 ед.хр личная карточка лист 4.jpg"/>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2123728" y="1"/>
            <a:ext cx="7020272" cy="6309320"/>
          </a:xfrm>
          <a:prstGeom prst="rect">
            <a:avLst/>
          </a:prstGeom>
          <a:noFill/>
        </p:spPr>
      </p:pic>
      <p:sp>
        <p:nvSpPr>
          <p:cNvPr id="15" name="Rectangle 4"/>
          <p:cNvSpPr>
            <a:spLocks noChangeArrowheads="1"/>
          </p:cNvSpPr>
          <p:nvPr/>
        </p:nvSpPr>
        <p:spPr bwMode="auto">
          <a:xfrm>
            <a:off x="0" y="6304002"/>
            <a:ext cx="6688360" cy="553998"/>
          </a:xfrm>
          <a:prstGeom prst="rect">
            <a:avLst/>
          </a:prstGeom>
          <a:solidFill>
            <a:srgbClr val="D3EED8"/>
          </a:solid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lvl="0" fontAlgn="base">
              <a:spcBef>
                <a:spcPct val="0"/>
              </a:spcBef>
              <a:spcAft>
                <a:spcPct val="0"/>
              </a:spcAft>
            </a:pPr>
            <a:r>
              <a:rPr lang="ru-RU" sz="1500" i="1" dirty="0" smtClean="0">
                <a:solidFill>
                  <a:srgbClr val="000000"/>
                </a:solidFill>
                <a:latin typeface="Arial" pitchFamily="34" charset="0"/>
                <a:cs typeface="Arial" pitchFamily="34" charset="0"/>
              </a:rPr>
              <a:t>ОАФ №63 «Почетные работники здравоохранения города Нефтеюганска». Опись № 2. Единица хранения №2. Лист №4</a:t>
            </a:r>
            <a:endParaRPr kumimoji="0" lang="ru-RU" sz="1800" b="0" i="1"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578</TotalTime>
  <Words>2949</Words>
  <Application>Microsoft Office PowerPoint</Application>
  <PresentationFormat>Экран (4:3)</PresentationFormat>
  <Paragraphs>222</Paragraphs>
  <Slides>37</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37</vt:i4>
      </vt:variant>
    </vt:vector>
  </HeadingPairs>
  <TitlesOfParts>
    <vt:vector size="38" baseType="lpstr">
      <vt:lpstr>Тема Office</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Company>Microsoft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dc:creator>User</dc:creator>
  <cp:lastModifiedBy>Калаганова</cp:lastModifiedBy>
  <cp:revision>61</cp:revision>
  <dcterms:created xsi:type="dcterms:W3CDTF">2016-06-30T14:03:52Z</dcterms:created>
  <dcterms:modified xsi:type="dcterms:W3CDTF">2017-06-21T10:46:20Z</dcterms:modified>
</cp:coreProperties>
</file>