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61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80" r:id="rId15"/>
    <p:sldId id="279" r:id="rId16"/>
    <p:sldId id="281" r:id="rId17"/>
    <p:sldId id="283" r:id="rId18"/>
    <p:sldId id="284" r:id="rId19"/>
    <p:sldId id="285" r:id="rId20"/>
    <p:sldId id="282" r:id="rId21"/>
    <p:sldId id="286" r:id="rId22"/>
    <p:sldId id="267" r:id="rId23"/>
    <p:sldId id="289" r:id="rId24"/>
    <p:sldId id="292" r:id="rId25"/>
    <p:sldId id="291" r:id="rId26"/>
    <p:sldId id="290" r:id="rId27"/>
    <p:sldId id="288" r:id="rId28"/>
    <p:sldId id="28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7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5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5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2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1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8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4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7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1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FDED-D4D9-40CD-8B2C-B50B2B7726AA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6D84-09D4-467D-A31E-8505FE0FE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3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g"/><Relationship Id="rId18" Type="http://schemas.openxmlformats.org/officeDocument/2006/relationships/image" Target="../media/image6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tiff"/><Relationship Id="rId2" Type="http://schemas.openxmlformats.org/officeDocument/2006/relationships/image" Target="../media/image1.pn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ugansk.ru/category/74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00790"/>
            <a:ext cx="3933825" cy="1588167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ФОТОВЫСТАВКА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ВОЕННЫХ СНИМКОВ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АРХИВОСДАТЧИКОВ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2000" b="1" dirty="0">
                <a:solidFill>
                  <a:srgbClr val="800000"/>
                </a:solidFill>
                <a:latin typeface="Arial Black" panose="020B0A04020102020204" pitchFamily="34" charset="0"/>
              </a:rPr>
              <a:t>Н</a:t>
            </a:r>
            <a:r>
              <a:rPr lang="ru-RU" sz="20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ЕФТЕЮГАНСКА</a:t>
            </a:r>
            <a:endParaRPr lang="ru-RU" sz="20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253" y="1624263"/>
            <a:ext cx="7008732" cy="2714308"/>
          </a:xfr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БУДЕМ ПОМНИТЬ, </a:t>
            </a:r>
            <a:b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ЧТОБ ПОТОМКИ</a:t>
            </a:r>
            <a:b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НЕ ЗАБЫЛИ!</a:t>
            </a:r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29060" y="118227"/>
            <a:ext cx="2677190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+mn-lt"/>
              </a:rPr>
              <a:t>НЕФТЕЮГАНСК – МОЯ РОДИНА</a:t>
            </a:r>
            <a:endParaRPr lang="ru-RU" sz="14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8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18765" y="0"/>
            <a:ext cx="4273235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8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555590" y="870422"/>
            <a:ext cx="2118345" cy="53483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</a:rPr>
              <a:t>Скиба Иван Иванович. 1943 год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056" y="531776"/>
            <a:ext cx="2649930" cy="3661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07" y="539499"/>
            <a:ext cx="2422348" cy="356745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537985" y="2406316"/>
            <a:ext cx="6390245" cy="1765849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 smtClean="0">
              <a:effectLst/>
            </a:endParaRPr>
          </a:p>
          <a:p>
            <a:pPr algn="ctr"/>
            <a:r>
              <a:rPr lang="ru-RU" sz="1600" b="1" dirty="0" smtClean="0">
                <a:solidFill>
                  <a:srgbClr val="800000"/>
                </a:solidFill>
                <a:effectLst/>
              </a:rPr>
              <a:t>Скиба Иван Иванович. </a:t>
            </a:r>
            <a:r>
              <a:rPr lang="ru-RU" sz="1600" b="1" dirty="0">
                <a:solidFill>
                  <a:srgbClr val="800000"/>
                </a:solidFill>
              </a:rPr>
              <a:t>Мобилизация в Красную </a:t>
            </a:r>
            <a:r>
              <a:rPr lang="ru-RU" sz="1600" b="1" dirty="0" smtClean="0">
                <a:solidFill>
                  <a:srgbClr val="800000"/>
                </a:solidFill>
              </a:rPr>
              <a:t>Армию: </a:t>
            </a:r>
            <a:r>
              <a:rPr lang="ru-RU" sz="1600" b="1" dirty="0">
                <a:solidFill>
                  <a:srgbClr val="800000"/>
                </a:solidFill>
              </a:rPr>
              <a:t>27 января 1943 </a:t>
            </a:r>
            <a:r>
              <a:rPr lang="ru-RU" sz="1600" b="1" dirty="0" smtClean="0">
                <a:solidFill>
                  <a:srgbClr val="800000"/>
                </a:solidFill>
              </a:rPr>
              <a:t>года в возрасте 19 лет.  </a:t>
            </a:r>
            <a:r>
              <a:rPr lang="ru-RU" sz="1600" b="1" dirty="0" smtClean="0"/>
              <a:t>Сержант</a:t>
            </a:r>
            <a:r>
              <a:rPr lang="ru-RU" sz="1600" b="1" dirty="0"/>
              <a:t>, специалист полевых кабельных линий</a:t>
            </a:r>
          </a:p>
          <a:p>
            <a:pPr algn="ctr"/>
            <a:r>
              <a:rPr lang="ru-RU" sz="1600" b="1" dirty="0"/>
              <a:t>Боевой путь (период, участие в боевых операциях, в составе каких фронтов) - Карело-Финский  фронт, воевал в Заполярье в составе 147-го стрелкового полка, 25-ой стрелковой </a:t>
            </a:r>
            <a:r>
              <a:rPr lang="ru-RU" sz="1600" b="1" dirty="0" smtClean="0"/>
              <a:t>дивизии. Награды </a:t>
            </a:r>
            <a:r>
              <a:rPr lang="ru-RU" sz="1600" b="1" dirty="0"/>
              <a:t>за боевые </a:t>
            </a:r>
            <a:r>
              <a:rPr lang="ru-RU" sz="1600" b="1" dirty="0" smtClean="0"/>
              <a:t>заслуги</a:t>
            </a:r>
            <a:r>
              <a:rPr lang="ru-RU" sz="1600" b="1" dirty="0" smtClean="0"/>
              <a:t>: орден </a:t>
            </a:r>
            <a:r>
              <a:rPr lang="ru-RU" sz="1600" b="1" dirty="0"/>
              <a:t>Великой Отечественной войны </a:t>
            </a:r>
            <a:r>
              <a:rPr lang="en-US" sz="1600" b="1" dirty="0"/>
              <a:t>II</a:t>
            </a:r>
            <a:r>
              <a:rPr lang="ru-RU" sz="1600" b="1" dirty="0"/>
              <a:t> степени, медали «За оборону Советского Заполярья», «За Победу над Германией в Великой Отечественной войне </a:t>
            </a:r>
            <a:r>
              <a:rPr lang="ru-RU" sz="1600" b="1" dirty="0" smtClean="0"/>
              <a:t>1941-1945 </a:t>
            </a:r>
            <a:r>
              <a:rPr lang="ru-RU" sz="1600" b="1" dirty="0" err="1"/>
              <a:t>г.г</a:t>
            </a:r>
            <a:r>
              <a:rPr lang="ru-RU" sz="1600" b="1" dirty="0"/>
              <a:t>.» </a:t>
            </a:r>
            <a:r>
              <a:rPr lang="ru-RU" sz="1600" b="1" dirty="0" smtClean="0"/>
              <a:t>Демобилизован </a:t>
            </a:r>
            <a:r>
              <a:rPr lang="ru-RU" sz="1600" b="1" dirty="0"/>
              <a:t>22 ноября 1946 год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77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18765" y="0"/>
            <a:ext cx="4273235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9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42447" y="684511"/>
            <a:ext cx="2192957" cy="53483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</a:rPr>
              <a:t>Морозов Иван Андреевич.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</a:rPr>
              <a:t> 1943 год, г. </a:t>
            </a:r>
            <a:r>
              <a:rPr lang="ru-RU" sz="1400" b="1" dirty="0" smtClean="0"/>
              <a:t>Ленинград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42447" y="1503931"/>
            <a:ext cx="7149553" cy="297255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 smtClean="0">
              <a:effectLst/>
            </a:endParaRPr>
          </a:p>
          <a:p>
            <a:pPr algn="ctr"/>
            <a:r>
              <a:rPr lang="ru-RU" sz="1600" b="1" dirty="0" smtClean="0">
                <a:solidFill>
                  <a:srgbClr val="800000"/>
                </a:solidFill>
                <a:effectLst/>
              </a:rPr>
              <a:t>Морозов Иван Андреевич. </a:t>
            </a:r>
            <a:r>
              <a:rPr lang="ru-RU" sz="1600" b="1" dirty="0">
                <a:solidFill>
                  <a:srgbClr val="800000"/>
                </a:solidFill>
              </a:rPr>
              <a:t>Мобилизация в </a:t>
            </a:r>
            <a:r>
              <a:rPr lang="ru-RU" sz="1600" b="1" dirty="0" smtClean="0">
                <a:solidFill>
                  <a:srgbClr val="800000"/>
                </a:solidFill>
              </a:rPr>
              <a:t>Красную армию: май </a:t>
            </a:r>
            <a:r>
              <a:rPr lang="ru-RU" sz="1600" b="1" dirty="0">
                <a:solidFill>
                  <a:srgbClr val="800000"/>
                </a:solidFill>
              </a:rPr>
              <a:t>1942 года, в Алтайском </a:t>
            </a:r>
            <a:r>
              <a:rPr lang="ru-RU" sz="1600" b="1" dirty="0" smtClean="0">
                <a:solidFill>
                  <a:srgbClr val="800000"/>
                </a:solidFill>
              </a:rPr>
              <a:t>крае, в возрасте 19 лет</a:t>
            </a:r>
            <a:r>
              <a:rPr lang="ru-RU" sz="1600" b="1" dirty="0" smtClean="0"/>
              <a:t>. Старший </a:t>
            </a:r>
            <a:r>
              <a:rPr lang="ru-RU" sz="1600" b="1" dirty="0"/>
              <a:t>сержант, связист, </a:t>
            </a:r>
            <a:r>
              <a:rPr lang="ru-RU" sz="1600" b="1" dirty="0" err="1"/>
              <a:t>химинструктор</a:t>
            </a:r>
            <a:r>
              <a:rPr lang="ru-RU" sz="1600" b="1" dirty="0"/>
              <a:t> всех родов </a:t>
            </a:r>
            <a:r>
              <a:rPr lang="ru-RU" sz="1600" b="1" dirty="0" smtClean="0"/>
              <a:t>войск. Боевой путь: </a:t>
            </a:r>
            <a:r>
              <a:rPr lang="ru-RU" sz="1600" b="1" dirty="0"/>
              <a:t>Сталинградский фронт, воевал в составе 233-й стрелковой дивизии 572-го стрелкового полка отдельного пулеметного </a:t>
            </a:r>
            <a:r>
              <a:rPr lang="ru-RU" sz="1600" b="1" dirty="0" smtClean="0"/>
              <a:t>батальона. </a:t>
            </a:r>
            <a:r>
              <a:rPr lang="ru-RU" sz="1600" b="1" dirty="0"/>
              <a:t>Первое боевое крещение принял 29 августа 1942 года на станции </a:t>
            </a:r>
            <a:r>
              <a:rPr lang="ru-RU" sz="1600" b="1" dirty="0" err="1"/>
              <a:t>Катлубань</a:t>
            </a:r>
            <a:r>
              <a:rPr lang="ru-RU" sz="1600" b="1" dirty="0"/>
              <a:t> за освобождение Сталинграда. Дальнейшая военная служба проходила на Ленинградском фронте, с мая 1943 года и до 27  января 1944  года </a:t>
            </a:r>
            <a:r>
              <a:rPr lang="ru-RU" sz="1600" b="1" dirty="0" smtClean="0"/>
              <a:t> </a:t>
            </a:r>
            <a:r>
              <a:rPr lang="ru-RU" sz="1600" b="1" dirty="0"/>
              <a:t>нес службу в 18-й артиллерийской дивизии 58-ой  гаубичной артиллерийской  бригады 121-го артиллерийского полка в должности  старшины батареи управления. Воевал на территории Эстонии, </a:t>
            </a:r>
            <a:r>
              <a:rPr lang="ru-RU" sz="1600" b="1" dirty="0" smtClean="0"/>
              <a:t>Польши. 2 </a:t>
            </a:r>
            <a:r>
              <a:rPr lang="ru-RU" sz="1600" b="1" dirty="0"/>
              <a:t>мая  1945 года вошел в Берлин, где и встретил Победу.</a:t>
            </a:r>
            <a:r>
              <a:rPr lang="ru-RU" sz="1600" dirty="0"/>
              <a:t> </a:t>
            </a:r>
            <a:r>
              <a:rPr lang="ru-RU" sz="1600" b="1" dirty="0"/>
              <a:t>После войны остался в </a:t>
            </a:r>
            <a:r>
              <a:rPr lang="ru-RU" sz="1600" b="1" dirty="0" smtClean="0"/>
              <a:t>Германии: его </a:t>
            </a:r>
            <a:r>
              <a:rPr lang="ru-RU" sz="1600" b="1" dirty="0"/>
              <a:t>полк занимался выявлением немецких военных, пытающихся затеряться среди гражданского населения. Д</a:t>
            </a:r>
            <a:r>
              <a:rPr lang="ru-RU" sz="1600" b="1" dirty="0" smtClean="0"/>
              <a:t>емобилизован </a:t>
            </a:r>
            <a:r>
              <a:rPr lang="ru-RU" sz="1600" b="1" dirty="0"/>
              <a:t>в мае 1946 </a:t>
            </a:r>
            <a:r>
              <a:rPr lang="ru-RU" sz="1600" b="1" dirty="0" smtClean="0"/>
              <a:t>года</a:t>
            </a:r>
            <a:endParaRPr lang="ru-RU" sz="1600" dirty="0"/>
          </a:p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964" y="667108"/>
            <a:ext cx="2548483" cy="3489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56" y="667108"/>
            <a:ext cx="2354911" cy="34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32559" y="0"/>
            <a:ext cx="4359442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10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027820" y="2129785"/>
            <a:ext cx="5811254" cy="1311157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</a:rPr>
              <a:t>Варакин Алексей Петрович. </a:t>
            </a:r>
            <a:r>
              <a:rPr lang="ru-RU" sz="1400" i="1" dirty="0" smtClean="0">
                <a:effectLst/>
              </a:rPr>
              <a:t>Фото </a:t>
            </a:r>
            <a:r>
              <a:rPr lang="ru-RU" altLang="ru-RU" sz="1400" i="1" dirty="0" smtClean="0">
                <a:latin typeface="Times New Roman" panose="02020603050405020304" pitchFamily="18" charset="0"/>
              </a:rPr>
              <a:t>из </a:t>
            </a:r>
            <a:r>
              <a:rPr lang="ru-RU" altLang="ru-RU" sz="1400" i="1" dirty="0">
                <a:latin typeface="Times New Roman" panose="02020603050405020304" pitchFamily="18" charset="0"/>
              </a:rPr>
              <a:t>газеты. Из подписи: «На снимке </a:t>
            </a:r>
            <a:r>
              <a:rPr lang="ru-RU" altLang="ru-RU" sz="1400" i="1" dirty="0" smtClean="0">
                <a:latin typeface="Times New Roman" panose="02020603050405020304" pitchFamily="18" charset="0"/>
              </a:rPr>
              <a:t> механик </a:t>
            </a:r>
            <a:r>
              <a:rPr lang="ru-RU" altLang="ru-RU" sz="1400" i="1" dirty="0">
                <a:latin typeface="Times New Roman" panose="02020603050405020304" pitchFamily="18" charset="0"/>
              </a:rPr>
              <a:t>–водитель гвардии старший сержант </a:t>
            </a:r>
            <a:r>
              <a:rPr lang="ru-RU" altLang="ru-RU" sz="1400" i="1" dirty="0" err="1" smtClean="0">
                <a:latin typeface="Times New Roman" panose="02020603050405020304" pitchFamily="18" charset="0"/>
              </a:rPr>
              <a:t>А.Варакин</a:t>
            </a:r>
            <a:r>
              <a:rPr lang="ru-RU" altLang="ru-RU" sz="1400" i="1" dirty="0" smtClean="0">
                <a:latin typeface="Times New Roman" panose="02020603050405020304" pitchFamily="18" charset="0"/>
              </a:rPr>
              <a:t> у </a:t>
            </a:r>
            <a:r>
              <a:rPr lang="ru-RU" altLang="ru-RU" sz="1400" i="1" dirty="0">
                <a:latin typeface="Times New Roman" panose="02020603050405020304" pitchFamily="18" charset="0"/>
              </a:rPr>
              <a:t>своей боевой машины. Самоходчики славятся как лучшие отличники боевой и политической </a:t>
            </a:r>
            <a:r>
              <a:rPr lang="ru-RU" altLang="ru-RU" sz="1400" i="1" dirty="0" smtClean="0">
                <a:latin typeface="Times New Roman" panose="02020603050405020304" pitchFamily="18" charset="0"/>
              </a:rPr>
              <a:t>подготовки и </a:t>
            </a:r>
            <a:r>
              <a:rPr lang="ru-RU" altLang="ru-RU" sz="1400" i="1" dirty="0">
                <a:latin typeface="Times New Roman" panose="02020603050405020304" pitchFamily="18" charset="0"/>
              </a:rPr>
              <a:t>каждый из них – мастер своего дела. </a:t>
            </a:r>
          </a:p>
          <a:p>
            <a:r>
              <a:rPr lang="ru-RU" altLang="ru-RU" sz="1400" i="1" dirty="0">
                <a:latin typeface="Times New Roman" panose="02020603050405020304" pitchFamily="18" charset="0"/>
              </a:rPr>
              <a:t>                          Недавно на проверке политических знаний все </a:t>
            </a:r>
            <a:r>
              <a:rPr lang="ru-RU" altLang="ru-RU" sz="1400" i="1" dirty="0" smtClean="0">
                <a:latin typeface="Times New Roman" panose="02020603050405020304" pitchFamily="18" charset="0"/>
              </a:rPr>
              <a:t>показали</a:t>
            </a:r>
            <a:endParaRPr lang="ru-RU" altLang="ru-RU" sz="1400" i="1" dirty="0">
              <a:latin typeface="Times New Roman" panose="02020603050405020304" pitchFamily="18" charset="0"/>
            </a:endParaRPr>
          </a:p>
          <a:p>
            <a:r>
              <a:rPr lang="ru-RU" altLang="ru-RU" sz="1400" i="1" dirty="0">
                <a:latin typeface="Times New Roman" panose="02020603050405020304" pitchFamily="18" charset="0"/>
              </a:rPr>
              <a:t>                           отличные </a:t>
            </a:r>
            <a:r>
              <a:rPr lang="ru-RU" altLang="ru-RU" sz="1400" i="1" dirty="0" smtClean="0">
                <a:latin typeface="Times New Roman" panose="02020603050405020304" pitchFamily="18" charset="0"/>
              </a:rPr>
              <a:t>знания» </a:t>
            </a:r>
            <a:r>
              <a:rPr lang="ru-RU" altLang="ru-RU" sz="1400" i="1" dirty="0">
                <a:latin typeface="Times New Roman" panose="02020603050405020304" pitchFamily="18" charset="0"/>
              </a:rPr>
              <a:t>г. Галл, Германия, 1945 год</a:t>
            </a:r>
            <a:r>
              <a:rPr lang="ru-RU" altLang="ru-RU" sz="1400" dirty="0">
                <a:latin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604" y="133512"/>
            <a:ext cx="2087880" cy="2029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457" y="133512"/>
            <a:ext cx="1593780" cy="2522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402" y="2465582"/>
            <a:ext cx="2597996" cy="195072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86" y="133512"/>
            <a:ext cx="2425607" cy="342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42604" y="3573239"/>
            <a:ext cx="6820817" cy="1475106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 smtClean="0">
              <a:effectLst/>
            </a:endParaRPr>
          </a:p>
          <a:p>
            <a:r>
              <a:rPr lang="ru-RU" sz="1600" b="1" dirty="0" smtClean="0">
                <a:solidFill>
                  <a:srgbClr val="800000"/>
                </a:solidFill>
                <a:effectLst/>
              </a:rPr>
              <a:t>Варакин Алексей Петрович. </a:t>
            </a:r>
            <a:r>
              <a:rPr lang="ru-RU" sz="1600" b="1" dirty="0">
                <a:solidFill>
                  <a:srgbClr val="800000"/>
                </a:solidFill>
              </a:rPr>
              <a:t>Мобилизация в Красную </a:t>
            </a:r>
            <a:r>
              <a:rPr lang="ru-RU" sz="1600" b="1" dirty="0" smtClean="0">
                <a:solidFill>
                  <a:srgbClr val="800000"/>
                </a:solidFill>
              </a:rPr>
              <a:t>Армию: </a:t>
            </a:r>
            <a:r>
              <a:rPr lang="ru-RU" sz="1600" b="1" dirty="0">
                <a:solidFill>
                  <a:srgbClr val="800000"/>
                </a:solidFill>
              </a:rPr>
              <a:t>ноябрь 1943 </a:t>
            </a:r>
            <a:r>
              <a:rPr lang="ru-RU" sz="1600" b="1" dirty="0" smtClean="0">
                <a:solidFill>
                  <a:srgbClr val="800000"/>
                </a:solidFill>
              </a:rPr>
              <a:t>года в возрасте 17 лет. </a:t>
            </a:r>
            <a:r>
              <a:rPr lang="ru-RU" sz="1600" b="1" dirty="0"/>
              <a:t>С</a:t>
            </a:r>
            <a:r>
              <a:rPr lang="ru-RU" sz="1600" b="1" dirty="0" smtClean="0"/>
              <a:t>тарший </a:t>
            </a:r>
            <a:r>
              <a:rPr lang="ru-RU" sz="1600" b="1" dirty="0"/>
              <a:t>сержант, </a:t>
            </a:r>
            <a:r>
              <a:rPr lang="ru-RU" sz="1600" b="1" dirty="0" smtClean="0"/>
              <a:t>механик-водитель. Боевой путь: 1-й </a:t>
            </a:r>
            <a:r>
              <a:rPr lang="ru-RU" sz="1600" b="1" dirty="0"/>
              <a:t>Белорусский фронт, воевал автоматчиком танковой роты. Участвовал в операции «Багратион» и освобождал Белоруссию. Принимал участие в освобождении Варшавы, дошел до Берлина </a:t>
            </a:r>
            <a:r>
              <a:rPr lang="ru-RU" sz="1600" b="1" dirty="0" smtClean="0"/>
              <a:t>.</a:t>
            </a:r>
            <a:r>
              <a:rPr lang="ru-RU" sz="1600" b="1" dirty="0"/>
              <a:t> </a:t>
            </a:r>
            <a:r>
              <a:rPr lang="ru-RU" sz="1600" b="1" dirty="0" smtClean="0"/>
              <a:t>Демобилизован через 10 с половиною лет после окончания войны: 21 </a:t>
            </a:r>
            <a:r>
              <a:rPr lang="ru-RU" sz="1600" b="1" dirty="0"/>
              <a:t>ноября 1955 </a:t>
            </a:r>
            <a:r>
              <a:rPr lang="ru-RU" sz="1600" b="1" dirty="0" smtClean="0"/>
              <a:t>года</a:t>
            </a:r>
            <a:endParaRPr lang="ru-RU" sz="1400" b="1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708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32559" y="0"/>
            <a:ext cx="4359442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11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493212" y="2970207"/>
            <a:ext cx="3010356" cy="713046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altLang="ru-RU" sz="1400" b="1" dirty="0" err="1" smtClean="0">
                <a:latin typeface="Times New Roman" panose="02020603050405020304" pitchFamily="18" charset="0"/>
              </a:rPr>
              <a:t>Смехнов</a:t>
            </a:r>
            <a:r>
              <a:rPr lang="ru-RU" altLang="ru-RU" sz="1400" b="1" dirty="0" smtClean="0">
                <a:latin typeface="Times New Roman" panose="02020603050405020304" pitchFamily="18" charset="0"/>
              </a:rPr>
              <a:t> Ростислав Васильевич. Снимок 1944 года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473161" y="3795520"/>
            <a:ext cx="4718840" cy="1329933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 smtClean="0">
              <a:effectLst/>
            </a:endParaRPr>
          </a:p>
          <a:p>
            <a:r>
              <a:rPr lang="ru-RU" altLang="ru-RU" sz="1600" b="1" dirty="0" err="1">
                <a:latin typeface="Times New Roman" panose="02020603050405020304" pitchFamily="18" charset="0"/>
              </a:rPr>
              <a:t>Смехнов</a:t>
            </a:r>
            <a:r>
              <a:rPr lang="ru-RU" altLang="ru-RU" sz="1600" b="1" dirty="0">
                <a:latin typeface="Times New Roman" panose="02020603050405020304" pitchFamily="18" charset="0"/>
              </a:rPr>
              <a:t> Ростислав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Васильевич. </a:t>
            </a:r>
            <a:r>
              <a:rPr lang="ru-RU" sz="1600" b="1" dirty="0" smtClean="0"/>
              <a:t>Мобилизация </a:t>
            </a:r>
            <a:r>
              <a:rPr lang="ru-RU" sz="1600" b="1" dirty="0"/>
              <a:t>в Красную Армию </a:t>
            </a:r>
            <a:r>
              <a:rPr lang="ru-RU" sz="1600" b="1" dirty="0" smtClean="0"/>
              <a:t>:сентябрь </a:t>
            </a:r>
            <a:r>
              <a:rPr lang="ru-RU" sz="1600" b="1" dirty="0"/>
              <a:t>1943 </a:t>
            </a:r>
            <a:r>
              <a:rPr lang="ru-RU" sz="1600" b="1" dirty="0" smtClean="0"/>
              <a:t>года в возрасте 14 лет. Боевой путь: Северо-Кавказский </a:t>
            </a:r>
            <a:r>
              <a:rPr lang="ru-RU" sz="1600" b="1" dirty="0"/>
              <a:t>фронт, </a:t>
            </a:r>
            <a:r>
              <a:rPr lang="ru-RU" sz="1600" b="1" dirty="0" smtClean="0"/>
              <a:t>служил  </a:t>
            </a:r>
            <a:r>
              <a:rPr lang="ru-RU" sz="1600" b="1" dirty="0"/>
              <a:t>в составе Краснодарского истребительного батальона войск </a:t>
            </a:r>
            <a:r>
              <a:rPr lang="ru-RU" sz="1600" b="1" dirty="0" smtClean="0"/>
              <a:t>НКВД. Демобилизован в 1944 году </a:t>
            </a:r>
            <a:endParaRPr lang="ru-RU" sz="1600" b="1" dirty="0"/>
          </a:p>
          <a:p>
            <a:endParaRPr lang="ru-RU" sz="1400" dirty="0"/>
          </a:p>
        </p:txBody>
      </p:sp>
      <p:pic>
        <p:nvPicPr>
          <p:cNvPr id="12" name="Picture 2" descr="ФОТО Смехнова 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7849"/>
            <a:ext cx="24098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Users\User\Desktop\59-11 Смехнов\ф. 59 оп. 11 Смехнов Р.В док-и скан\9 Статьи из газет и журналов о жизни и труде\ф.59 оп.11 ед.хр. 9 лист 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-409075"/>
            <a:ext cx="4975103" cy="747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32559" y="0"/>
            <a:ext cx="4359442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12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71182" y="730728"/>
            <a:ext cx="2172617" cy="713046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</a:rPr>
              <a:t>Макарова Анна Лаврентьевна. 1946 год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71183" y="2322096"/>
            <a:ext cx="6528049" cy="27913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rgbClr val="800000"/>
                </a:solidFill>
              </a:rPr>
              <a:t>Макарова Анна Лаврентьевна. Демобилизация в ряды Красной армии: январь 1</a:t>
            </a:r>
            <a:r>
              <a:rPr lang="ru-RU" sz="1600" b="1" dirty="0" smtClean="0">
                <a:solidFill>
                  <a:srgbClr val="800000"/>
                </a:solidFill>
              </a:rPr>
              <a:t>943 года в возрасте 16 лет. </a:t>
            </a:r>
            <a:r>
              <a:rPr lang="ru-RU" sz="1600" b="1" dirty="0" smtClean="0"/>
              <a:t>Старший </a:t>
            </a:r>
            <a:r>
              <a:rPr lang="ru-RU" sz="1600" b="1" dirty="0"/>
              <a:t>сержант, медицинская </a:t>
            </a:r>
            <a:r>
              <a:rPr lang="ru-RU" sz="1600" b="1" dirty="0" smtClean="0"/>
              <a:t>сестра. Боевой путь:  зачислена </a:t>
            </a:r>
            <a:r>
              <a:rPr lang="ru-RU" sz="1600" b="1" dirty="0"/>
              <a:t>в эвакогоспиталь  № 3485 в/части №59852 в г. Уяр  Красноярского края медицинской сестрой 1-го хирургического отделения. Госпиталь следовал за наступающими войсками, освобождавшими захваченные немецкими войсками территории от  Подмосковья до Германии. Калужская область, Владимирская область, Смоленская, Белоруссия - </a:t>
            </a:r>
            <a:r>
              <a:rPr lang="ru-RU" sz="1600" b="1" dirty="0" err="1"/>
              <a:t>г.Орша</a:t>
            </a:r>
            <a:r>
              <a:rPr lang="ru-RU" sz="1600" b="1" dirty="0"/>
              <a:t>, Могилевская область, Польша –</a:t>
            </a:r>
            <a:r>
              <a:rPr lang="ru-RU" sz="1600" b="1" dirty="0" err="1"/>
              <a:t>Белосток</a:t>
            </a:r>
            <a:r>
              <a:rPr lang="ru-RU" sz="1600" b="1" dirty="0"/>
              <a:t> пос. </a:t>
            </a:r>
            <a:r>
              <a:rPr lang="ru-RU" sz="1600" b="1" dirty="0" err="1"/>
              <a:t>Пултуск</a:t>
            </a:r>
            <a:r>
              <a:rPr lang="ru-RU" sz="1600" b="1" dirty="0"/>
              <a:t>, Познань, </a:t>
            </a:r>
            <a:r>
              <a:rPr lang="ru-RU" sz="1600" b="1" dirty="0" err="1"/>
              <a:t>Штеттен</a:t>
            </a:r>
            <a:r>
              <a:rPr lang="ru-RU" sz="1600" b="1" dirty="0"/>
              <a:t>. Освобождали данные территории войска  1-го и 2-го Белорусских  фронтов 2-й ударной </a:t>
            </a:r>
            <a:r>
              <a:rPr lang="ru-RU" sz="1600" b="1" dirty="0" smtClean="0"/>
              <a:t>армии. Победу </a:t>
            </a:r>
            <a:r>
              <a:rPr lang="ru-RU" sz="1600" b="1" dirty="0"/>
              <a:t>встретила в </a:t>
            </a:r>
            <a:r>
              <a:rPr lang="ru-RU" sz="1600" b="1" dirty="0" err="1" smtClean="0"/>
              <a:t>г.Штеттен</a:t>
            </a:r>
            <a:r>
              <a:rPr lang="ru-RU" sz="1600" b="1" dirty="0" smtClean="0"/>
              <a:t>. Демобилизована </a:t>
            </a:r>
            <a:r>
              <a:rPr lang="ru-RU" sz="1600" b="1" dirty="0"/>
              <a:t>2 декабря 1946 года по расформированию </a:t>
            </a:r>
            <a:r>
              <a:rPr lang="ru-RU" sz="1600" b="1" dirty="0" smtClean="0"/>
              <a:t>госпиталя</a:t>
            </a:r>
            <a:endParaRPr lang="ru-RU" sz="1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94694" y="561892"/>
            <a:ext cx="2376488" cy="36004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47" y="642810"/>
            <a:ext cx="2655647" cy="35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32559" y="0"/>
            <a:ext cx="4359442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13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06894" y="3007895"/>
            <a:ext cx="6820817" cy="374182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 smtClean="0">
              <a:effectLst/>
            </a:endParaRPr>
          </a:p>
          <a:p>
            <a:pPr algn="ctr"/>
            <a:r>
              <a:rPr lang="ru-RU" sz="1600" b="1" dirty="0" err="1">
                <a:solidFill>
                  <a:srgbClr val="800000"/>
                </a:solidFill>
              </a:rPr>
              <a:t>Алкин</a:t>
            </a:r>
            <a:r>
              <a:rPr lang="ru-RU" sz="1600" b="1" dirty="0">
                <a:solidFill>
                  <a:srgbClr val="800000"/>
                </a:solidFill>
              </a:rPr>
              <a:t> </a:t>
            </a:r>
            <a:r>
              <a:rPr lang="ru-RU" sz="1600" b="1" dirty="0" err="1">
                <a:solidFill>
                  <a:srgbClr val="800000"/>
                </a:solidFill>
              </a:rPr>
              <a:t>Абусахид</a:t>
            </a:r>
            <a:r>
              <a:rPr lang="ru-RU" sz="1600" b="1" dirty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Аликович</a:t>
            </a:r>
            <a:r>
              <a:rPr lang="ru-RU" sz="1600" b="1" dirty="0" smtClean="0">
                <a:solidFill>
                  <a:srgbClr val="800000"/>
                </a:solidFill>
              </a:rPr>
              <a:t>.</a:t>
            </a:r>
            <a:r>
              <a:rPr lang="ru-RU" sz="1600" b="1" dirty="0">
                <a:solidFill>
                  <a:srgbClr val="800000"/>
                </a:solidFill>
              </a:rPr>
              <a:t> Мобилизация в Красную </a:t>
            </a:r>
            <a:r>
              <a:rPr lang="ru-RU" sz="1600" b="1" dirty="0" smtClean="0">
                <a:solidFill>
                  <a:srgbClr val="800000"/>
                </a:solidFill>
              </a:rPr>
              <a:t>армию: февраль </a:t>
            </a:r>
            <a:r>
              <a:rPr lang="ru-RU" sz="1600" b="1" dirty="0">
                <a:solidFill>
                  <a:srgbClr val="800000"/>
                </a:solidFill>
              </a:rPr>
              <a:t>1942 года, </a:t>
            </a:r>
            <a:r>
              <a:rPr lang="ru-RU" sz="1600" b="1" dirty="0" smtClean="0">
                <a:solidFill>
                  <a:srgbClr val="800000"/>
                </a:solidFill>
              </a:rPr>
              <a:t>в 16-летнем возрасте. </a:t>
            </a:r>
            <a:r>
              <a:rPr lang="ru-RU" sz="1600" b="1" dirty="0" smtClean="0"/>
              <a:t>Младший </a:t>
            </a:r>
            <a:r>
              <a:rPr lang="ru-RU" sz="1600" b="1" dirty="0"/>
              <a:t>сержант, специалист полевых кабельных линий </a:t>
            </a:r>
            <a:r>
              <a:rPr lang="ru-RU" sz="1600" b="1" dirty="0" smtClean="0"/>
              <a:t>– телефонист. Боевой путь:  </a:t>
            </a:r>
            <a:r>
              <a:rPr lang="ru-RU" sz="1600" b="1" dirty="0"/>
              <a:t>2-й Украинский фронт,  воевал в составе 123-го стрелкового полка, Юго-Западный, Дальневосточный фронты. Принимал участие в освобождении городов Украины: Харькова, Днепропетровска, других городов и сел.  Дошел до Кенигсберга. Был ранен и контужен. После лечения направлен на Дальневосточный фронт. С 9 августа по 3 сентября 1945 года воевал на 2-м Дальневосточном фронте в Порт-Артуре. Был радистом - </a:t>
            </a:r>
            <a:r>
              <a:rPr lang="ru-RU" sz="1600" b="1" dirty="0" smtClean="0"/>
              <a:t>обслуживал </a:t>
            </a:r>
            <a:r>
              <a:rPr lang="ru-RU" sz="1600" b="1" dirty="0"/>
              <a:t>правительственную связь с Москвой. </a:t>
            </a:r>
          </a:p>
          <a:p>
            <a:pPr algn="ctr"/>
            <a:r>
              <a:rPr lang="ru-RU" sz="1600" b="1" dirty="0" smtClean="0"/>
              <a:t>Бри бомбежке эшелона </a:t>
            </a:r>
            <a:r>
              <a:rPr lang="ru-RU" sz="1600" b="1" dirty="0"/>
              <a:t>у  г. Орел, </a:t>
            </a:r>
            <a:r>
              <a:rPr lang="ru-RU" sz="1600" b="1" dirty="0" smtClean="0"/>
              <a:t>ранен </a:t>
            </a:r>
            <a:r>
              <a:rPr lang="ru-RU" sz="1600" b="1" dirty="0"/>
              <a:t>в ногу, неделю лечился в госпитале. В 1945 году на германской границе был ранен и контужен, не мог говорить, был отправлен на лечение в Кировоградскую область, лечился 4 месяца, но разговаривать так </a:t>
            </a:r>
            <a:r>
              <a:rPr lang="ru-RU" sz="1600" b="1" dirty="0" smtClean="0"/>
              <a:t> </a:t>
            </a:r>
            <a:r>
              <a:rPr lang="ru-RU" sz="1600" b="1" dirty="0"/>
              <a:t>не смог, лечился в эвакогоспитале г. </a:t>
            </a:r>
            <a:r>
              <a:rPr lang="ru-RU" sz="1600" b="1" dirty="0" smtClean="0"/>
              <a:t>Омске. После восстановления продолжил службу на Дальнем  Востоке – </a:t>
            </a:r>
            <a:r>
              <a:rPr lang="ru-RU" sz="1600" b="1" dirty="0" err="1" smtClean="0"/>
              <a:t>г.Порт</a:t>
            </a:r>
            <a:r>
              <a:rPr lang="ru-RU" sz="1600" b="1" dirty="0" smtClean="0"/>
              <a:t>-Артур</a:t>
            </a:r>
            <a:r>
              <a:rPr lang="ru-RU" sz="1600" b="1" dirty="0"/>
              <a:t>, затем служил на чешской границе в 27-м краснознаменном пограничном отряде </a:t>
            </a:r>
            <a:r>
              <a:rPr lang="ru-RU" sz="1600" b="1" dirty="0" smtClean="0"/>
              <a:t>. Демобилизован </a:t>
            </a:r>
            <a:r>
              <a:rPr lang="ru-RU" sz="1600" b="1" dirty="0"/>
              <a:t>в апреле 1950 года</a:t>
            </a:r>
          </a:p>
          <a:p>
            <a:endParaRPr lang="ru-RU" sz="1400" dirty="0"/>
          </a:p>
        </p:txBody>
      </p:sp>
      <p:pic>
        <p:nvPicPr>
          <p:cNvPr id="8" name="Picture 2" descr="C:\Users\User\Desktop\59-13 Алкин А.А+ япония\Ф. 59 оп.13 Алкин А.А. док-и скан\Доп. фотографии\ф.59 оп.13 доп. фотографии лист 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679" y="512016"/>
            <a:ext cx="24479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6" y="512016"/>
            <a:ext cx="2890862" cy="3627438"/>
          </a:xfrm>
          <a:prstGeom prst="rect">
            <a:avLst/>
          </a:prstGeom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442528" y="441568"/>
            <a:ext cx="5580495" cy="2527469"/>
            <a:chOff x="10052" y="9456"/>
            <a:chExt cx="5056" cy="2301"/>
          </a:xfrm>
        </p:grpSpPr>
        <p:pic>
          <p:nvPicPr>
            <p:cNvPr id="11" name="Picture 3" descr="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2" y="9555"/>
              <a:ext cx="1481" cy="22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1508" y="9456"/>
              <a:ext cx="3600" cy="69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altLang="ru-RU" sz="1400" b="1" dirty="0">
                  <a:latin typeface="Calibri" panose="020F0502020204030204" pitchFamily="34" charset="0"/>
                </a:rPr>
                <a:t>Портрет младшего лейтенанта </a:t>
              </a:r>
              <a:r>
                <a:rPr lang="ru-RU" altLang="ru-RU" sz="1400" b="1" dirty="0" err="1">
                  <a:latin typeface="Calibri" panose="020F0502020204030204" pitchFamily="34" charset="0"/>
                </a:rPr>
                <a:t>А.А.Алкина</a:t>
              </a:r>
              <a:r>
                <a:rPr lang="ru-RU" altLang="ru-RU" sz="1400" b="1" dirty="0">
                  <a:latin typeface="Calibri" panose="020F0502020204030204" pitchFamily="34" charset="0"/>
                </a:rPr>
                <a:t> перед </a:t>
              </a:r>
              <a:r>
                <a:rPr lang="ru-RU" altLang="ru-RU" sz="1400" b="1" dirty="0" smtClean="0">
                  <a:latin typeface="Calibri" panose="020F0502020204030204" pitchFamily="34" charset="0"/>
                </a:rPr>
                <a:t>демобилизацией. Западная </a:t>
              </a:r>
              <a:r>
                <a:rPr lang="ru-RU" altLang="ru-RU" sz="1400" b="1" dirty="0">
                  <a:latin typeface="Calibri" panose="020F0502020204030204" pitchFamily="34" charset="0"/>
                </a:rPr>
                <a:t>граница </a:t>
              </a:r>
              <a:r>
                <a:rPr lang="ru-RU" altLang="ru-RU" sz="1400" b="1" dirty="0" smtClean="0">
                  <a:latin typeface="Calibri" panose="020F0502020204030204" pitchFamily="34" charset="0"/>
                </a:rPr>
                <a:t>Украины. 1950 год</a:t>
              </a:r>
              <a:endParaRPr lang="ru-RU" alt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10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32559" y="0"/>
            <a:ext cx="4359442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14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6118" y="2610853"/>
            <a:ext cx="6416458" cy="2261937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err="1" smtClean="0">
                <a:solidFill>
                  <a:srgbClr val="800000"/>
                </a:solidFill>
              </a:rPr>
              <a:t>Вахрина</a:t>
            </a:r>
            <a:r>
              <a:rPr lang="ru-RU" sz="1600" b="1" dirty="0" smtClean="0">
                <a:solidFill>
                  <a:srgbClr val="800000"/>
                </a:solidFill>
              </a:rPr>
              <a:t> ( Каменских) Анна  Ильинична. Мобилизация </a:t>
            </a:r>
            <a:r>
              <a:rPr lang="ru-RU" sz="1600" b="1" dirty="0">
                <a:solidFill>
                  <a:srgbClr val="800000"/>
                </a:solidFill>
              </a:rPr>
              <a:t>в Красную Армию </a:t>
            </a:r>
            <a:r>
              <a:rPr lang="ru-RU" sz="1600" b="1" dirty="0" smtClean="0">
                <a:solidFill>
                  <a:srgbClr val="800000"/>
                </a:solidFill>
              </a:rPr>
              <a:t>: 30 </a:t>
            </a:r>
            <a:r>
              <a:rPr lang="ru-RU" sz="1600" b="1" dirty="0">
                <a:solidFill>
                  <a:srgbClr val="800000"/>
                </a:solidFill>
              </a:rPr>
              <a:t>ноября 1942 года</a:t>
            </a:r>
            <a:r>
              <a:rPr lang="ru-RU" sz="1600" b="1" dirty="0" smtClean="0">
                <a:solidFill>
                  <a:srgbClr val="800000"/>
                </a:solidFill>
              </a:rPr>
              <a:t>, в 19-летнем возрасте</a:t>
            </a:r>
            <a:r>
              <a:rPr lang="ru-RU" sz="1600" b="1" dirty="0" smtClean="0"/>
              <a:t>.  </a:t>
            </a:r>
            <a:r>
              <a:rPr lang="ru-RU" sz="1600" b="1" dirty="0"/>
              <a:t>Ефрейтор, </a:t>
            </a:r>
            <a:r>
              <a:rPr lang="ru-RU" sz="1600" b="1" dirty="0" smtClean="0"/>
              <a:t>связист.</a:t>
            </a:r>
            <a:endParaRPr lang="ru-RU" sz="1600" b="1" dirty="0"/>
          </a:p>
          <a:p>
            <a:pPr algn="ctr"/>
            <a:r>
              <a:rPr lang="ru-RU" sz="1600" b="1" dirty="0"/>
              <a:t>Боевой </a:t>
            </a:r>
            <a:r>
              <a:rPr lang="ru-RU" sz="1600" b="1" dirty="0" smtClean="0"/>
              <a:t>путь: Прибалтийский </a:t>
            </a:r>
            <a:r>
              <a:rPr lang="ru-RU" sz="1600" b="1" dirty="0"/>
              <a:t>фронт, воевала в составе  194-го отдельного зенитно-артиллерийского дивизиона ПВО, затем в качестве экспедитора 262-го отдельного батальона связи. Участвовала в Сталинградском прорыве, освобождении </a:t>
            </a:r>
            <a:r>
              <a:rPr lang="ru-RU" sz="1600" b="1" dirty="0" err="1" smtClean="0"/>
              <a:t>г.Клайпеды</a:t>
            </a:r>
            <a:r>
              <a:rPr lang="ru-RU" sz="1600" b="1" dirty="0"/>
              <a:t>, </a:t>
            </a:r>
            <a:r>
              <a:rPr lang="ru-RU" sz="1600" b="1" dirty="0" err="1" smtClean="0"/>
              <a:t>г.Риги</a:t>
            </a:r>
            <a:r>
              <a:rPr lang="ru-RU" sz="1600" b="1" dirty="0" smtClean="0"/>
              <a:t>. Награды </a:t>
            </a:r>
            <a:r>
              <a:rPr lang="ru-RU" sz="1600" b="1" dirty="0"/>
              <a:t>за боевые </a:t>
            </a:r>
            <a:r>
              <a:rPr lang="ru-RU" sz="1600" b="1" dirty="0" smtClean="0"/>
              <a:t>заслуги: орден </a:t>
            </a:r>
            <a:r>
              <a:rPr lang="ru-RU" sz="1600" b="1" dirty="0"/>
              <a:t>Отечественной войны </a:t>
            </a:r>
            <a:r>
              <a:rPr lang="en-US" sz="1600" b="1" dirty="0"/>
              <a:t>II</a:t>
            </a:r>
            <a:r>
              <a:rPr lang="ru-RU" sz="1600" b="1" dirty="0"/>
              <a:t>  степени,  медаль «За победу над Германией в Великой Отечественной войне 1941-1945 </a:t>
            </a:r>
            <a:r>
              <a:rPr lang="ru-RU" sz="1600" b="1" dirty="0" err="1"/>
              <a:t>гг</a:t>
            </a:r>
            <a:r>
              <a:rPr lang="ru-RU" sz="1600" b="1" dirty="0" smtClean="0"/>
              <a:t>». Последнее </a:t>
            </a:r>
            <a:r>
              <a:rPr lang="ru-RU" sz="1600" b="1" dirty="0"/>
              <a:t>место </a:t>
            </a:r>
            <a:r>
              <a:rPr lang="ru-RU" sz="1600" b="1" dirty="0" smtClean="0"/>
              <a:t>службы:  </a:t>
            </a:r>
            <a:r>
              <a:rPr lang="ru-RU" sz="1600" b="1" dirty="0"/>
              <a:t>г. </a:t>
            </a:r>
            <a:r>
              <a:rPr lang="ru-RU" sz="1600" b="1" dirty="0" smtClean="0"/>
              <a:t>Рига. Демобилизована </a:t>
            </a:r>
            <a:r>
              <a:rPr lang="ru-RU" sz="1600" b="1" dirty="0"/>
              <a:t>в июле 1945 </a:t>
            </a:r>
            <a:r>
              <a:rPr lang="ru-RU" sz="1600" b="1" dirty="0" smtClean="0"/>
              <a:t>года</a:t>
            </a:r>
            <a:endParaRPr lang="ru-RU" sz="1400" dirty="0"/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3194384" y="562619"/>
            <a:ext cx="5233737" cy="3466833"/>
            <a:chOff x="9305" y="3652"/>
            <a:chExt cx="3946" cy="2617"/>
          </a:xfrm>
        </p:grpSpPr>
        <p:pic>
          <p:nvPicPr>
            <p:cNvPr id="14" name="Picture 6" descr="Ветеран  Вахрина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5" y="3652"/>
              <a:ext cx="1721" cy="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26" y="4043"/>
              <a:ext cx="2225" cy="41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 i="1" dirty="0">
                  <a:latin typeface="Calibri" panose="020F0502020204030204" pitchFamily="34" charset="0"/>
                </a:rPr>
                <a:t>Ефрейтор </a:t>
              </a:r>
              <a:r>
                <a:rPr lang="ru-RU" altLang="ru-RU" sz="1400" b="1" i="1" dirty="0" smtClean="0">
                  <a:latin typeface="Calibri" panose="020F0502020204030204" pitchFamily="34" charset="0"/>
                </a:rPr>
                <a:t>Каменских </a:t>
              </a:r>
              <a:r>
                <a:rPr lang="ru-RU" altLang="ru-RU" sz="1400" b="1" i="1" dirty="0">
                  <a:latin typeface="Calibri" panose="020F0502020204030204" pitchFamily="34" charset="0"/>
                </a:rPr>
                <a:t>Анна </a:t>
              </a:r>
            </a:p>
            <a:p>
              <a:pPr algn="ctr" eaLnBrk="1" hangingPunct="1"/>
              <a:r>
                <a:rPr lang="ru-RU" altLang="ru-RU" sz="1400" b="1" i="1" dirty="0">
                  <a:latin typeface="Calibri" panose="020F0502020204030204" pitchFamily="34" charset="0"/>
                </a:rPr>
                <a:t>1943 год</a:t>
              </a:r>
              <a:endParaRPr lang="ru-RU" altLang="ru-RU" sz="1400" b="1" dirty="0"/>
            </a:p>
          </p:txBody>
        </p:sp>
      </p:grpSp>
      <p:pic>
        <p:nvPicPr>
          <p:cNvPr id="17" name="Picture 5" descr="C:\ДОКУМЕНТЫ\ОБРАЗЦЫ ДОКУМЕНТОВ\ЛП\59 Ветераны\печатали про них\59-14  Вахрина А.И северный фронт\ФОтоГРАФИИ\Ветеран  Вахрина 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02" y="585812"/>
            <a:ext cx="2311734" cy="346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32559" y="0"/>
            <a:ext cx="4359442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15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Picture 2" descr="C:\Users\user\Desktop\8 школа Гаянов\ФОТО\9 Мая 2009 год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07" y="585177"/>
            <a:ext cx="2268252" cy="34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496" y="525375"/>
            <a:ext cx="2547197" cy="34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746250" y="1689859"/>
            <a:ext cx="2172617" cy="713046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err="1" smtClean="0">
                <a:latin typeface="Times New Roman" panose="02020603050405020304" pitchFamily="18" charset="0"/>
              </a:rPr>
              <a:t>Гаянов</a:t>
            </a:r>
            <a:r>
              <a:rPr lang="ru-RU" sz="1400" b="1" dirty="0" smtClean="0">
                <a:latin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</a:rPr>
              <a:t>Нургали</a:t>
            </a:r>
            <a:r>
              <a:rPr lang="ru-RU" sz="1400" b="1" dirty="0" smtClean="0">
                <a:latin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</a:rPr>
              <a:t>Нурлагаянович</a:t>
            </a:r>
            <a:endParaRPr lang="ru-RU" sz="1400" b="1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</a:rPr>
              <a:t> 1946 год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959" y="585177"/>
            <a:ext cx="2124625" cy="3580387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411871" y="3809041"/>
            <a:ext cx="2172617" cy="546391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</a:rPr>
              <a:t>1944 год, </a:t>
            </a:r>
            <a:r>
              <a:rPr lang="ru-RU" sz="1400" b="1" dirty="0" err="1" smtClean="0">
                <a:latin typeface="Times New Roman" panose="02020603050405020304" pitchFamily="18" charset="0"/>
              </a:rPr>
              <a:t>г.Вена</a:t>
            </a:r>
            <a:r>
              <a:rPr lang="ru-RU" sz="1400" b="1" dirty="0" smtClean="0">
                <a:latin typeface="Times New Roman" panose="02020603050405020304" pitchFamily="18" charset="0"/>
              </a:rPr>
              <a:t>, Австрия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98400" y="3727639"/>
            <a:ext cx="7607511" cy="1928423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Гаянов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Нургали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Нурлагаянович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800000"/>
                </a:solidFill>
              </a:rPr>
              <a:t>Мобилизация в Красную </a:t>
            </a:r>
            <a:r>
              <a:rPr lang="ru-RU" sz="1600" b="1" dirty="0" smtClean="0">
                <a:solidFill>
                  <a:srgbClr val="800000"/>
                </a:solidFill>
              </a:rPr>
              <a:t>армию: 1942 год в возрасте 17 лет. </a:t>
            </a:r>
            <a:r>
              <a:rPr lang="ru-RU" sz="1600" b="1" dirty="0" smtClean="0"/>
              <a:t>Младший сержант. Боевой путь: 3-й Украинский </a:t>
            </a:r>
            <a:r>
              <a:rPr lang="ru-RU" sz="1600" b="1" dirty="0"/>
              <a:t>фронт, воевал с августа 1942 года по апрель 1945 года в составе 48-го Гвардейского минометного полка командиром отделения и наводчиком легендарной «Катюши». Участник боев за Сталинград.  Освобождал Молдавию, Румынию, Венгрию, </a:t>
            </a:r>
            <a:r>
              <a:rPr lang="ru-RU" sz="1600" b="1" dirty="0" smtClean="0"/>
              <a:t>Австрию. Был </a:t>
            </a:r>
            <a:r>
              <a:rPr lang="ru-RU" sz="1600" b="1" dirty="0"/>
              <a:t>ранен в руку и контужен в боях под </a:t>
            </a:r>
            <a:r>
              <a:rPr lang="ru-RU" sz="1600" b="1" dirty="0" smtClean="0"/>
              <a:t>Сталинградом. За </a:t>
            </a:r>
            <a:r>
              <a:rPr lang="ru-RU" sz="1600" b="1" dirty="0"/>
              <a:t>участие в боях под г. Сталинградом награжден медалью «За отвагу» (1944 г.) и справкой «За хорошую службу» с личной подписью </a:t>
            </a:r>
            <a:r>
              <a:rPr lang="ru-RU" sz="1600" b="1" dirty="0" err="1"/>
              <a:t>И.Сталина</a:t>
            </a:r>
            <a:r>
              <a:rPr lang="ru-RU" sz="1600" b="1" dirty="0"/>
              <a:t>. </a:t>
            </a:r>
            <a:r>
              <a:rPr lang="ru-RU" sz="1600" b="1" dirty="0" smtClean="0"/>
              <a:t>Победу </a:t>
            </a:r>
            <a:r>
              <a:rPr lang="ru-RU" sz="1600" b="1" dirty="0"/>
              <a:t>встретил в Австрии, в г. </a:t>
            </a:r>
            <a:r>
              <a:rPr lang="ru-RU" sz="1600" b="1" dirty="0" smtClean="0"/>
              <a:t>Вена. Демобилизован </a:t>
            </a:r>
            <a:r>
              <a:rPr lang="ru-RU" sz="1600" b="1" dirty="0"/>
              <a:t>в 1950 </a:t>
            </a:r>
            <a:r>
              <a:rPr lang="ru-RU" sz="1600" b="1" dirty="0" smtClean="0"/>
              <a:t>году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715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32559" y="0"/>
            <a:ext cx="4359442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16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6118" y="1277921"/>
            <a:ext cx="6416458" cy="4388953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dirty="0">
                <a:solidFill>
                  <a:srgbClr val="800000"/>
                </a:solidFill>
                <a:latin typeface="Calibri" panose="020F0502020204030204" pitchFamily="34" charset="0"/>
              </a:rPr>
              <a:t>Приз Алексей </a:t>
            </a:r>
            <a:r>
              <a:rPr lang="ru-RU" altLang="ru-RU" sz="1600" b="1" dirty="0" smtClean="0">
                <a:solidFill>
                  <a:srgbClr val="800000"/>
                </a:solidFill>
                <a:latin typeface="Calibri" panose="020F0502020204030204" pitchFamily="34" charset="0"/>
              </a:rPr>
              <a:t>Акимович. </a:t>
            </a:r>
            <a:r>
              <a:rPr lang="ru-RU" sz="1600" b="1" dirty="0" smtClean="0">
                <a:solidFill>
                  <a:srgbClr val="800000"/>
                </a:solidFill>
              </a:rPr>
              <a:t>Мобилизация </a:t>
            </a:r>
            <a:r>
              <a:rPr lang="ru-RU" sz="1600" b="1" dirty="0">
                <a:solidFill>
                  <a:srgbClr val="800000"/>
                </a:solidFill>
              </a:rPr>
              <a:t>в Красную </a:t>
            </a:r>
            <a:r>
              <a:rPr lang="ru-RU" sz="1600" b="1" dirty="0" smtClean="0">
                <a:solidFill>
                  <a:srgbClr val="800000"/>
                </a:solidFill>
              </a:rPr>
              <a:t>армию: 15 </a:t>
            </a:r>
            <a:r>
              <a:rPr lang="ru-RU" sz="1600" b="1" dirty="0">
                <a:solidFill>
                  <a:srgbClr val="800000"/>
                </a:solidFill>
              </a:rPr>
              <a:t>июля 1941 года, </a:t>
            </a:r>
            <a:r>
              <a:rPr lang="ru-RU" sz="1600" b="1" dirty="0" smtClean="0">
                <a:solidFill>
                  <a:srgbClr val="800000"/>
                </a:solidFill>
              </a:rPr>
              <a:t>в 18-летнем возрасте. </a:t>
            </a:r>
            <a:r>
              <a:rPr lang="ru-RU" sz="1600" b="1" dirty="0" smtClean="0"/>
              <a:t>После 3-х месячной подготовки </a:t>
            </a:r>
            <a:r>
              <a:rPr lang="ru-RU" sz="1600" b="1" dirty="0"/>
              <a:t>на </a:t>
            </a:r>
            <a:r>
              <a:rPr lang="ru-RU" sz="1600" b="1" dirty="0" smtClean="0"/>
              <a:t>крейсере </a:t>
            </a:r>
            <a:r>
              <a:rPr lang="ru-RU" sz="1600" b="1" dirty="0"/>
              <a:t>«</a:t>
            </a:r>
            <a:r>
              <a:rPr lang="ru-RU" sz="1600" b="1" dirty="0" err="1"/>
              <a:t>Червона</a:t>
            </a:r>
            <a:r>
              <a:rPr lang="ru-RU" sz="1600" b="1" dirty="0"/>
              <a:t> Украина» Черноморского флота, назначен командиром взвода. Матрос,  </a:t>
            </a:r>
            <a:r>
              <a:rPr lang="ru-RU" sz="1600" b="1" dirty="0" smtClean="0"/>
              <a:t>ефрейтор. Боевой путь: </a:t>
            </a:r>
            <a:r>
              <a:rPr lang="ru-RU" sz="1600" b="1" dirty="0"/>
              <a:t>в ноябре 1941 года - Северо-Кавказский фронт, воевал в составе 630-го стрелкового полка,  Южный и 4-й Украинский фронты.  Прошел от Керченского пролива до Ростова, участвовал в освобождении Краснодара, Одессы, Севастополя, Херсона.  После ранения и лечения в госпитале </a:t>
            </a:r>
            <a:r>
              <a:rPr lang="ru-RU" sz="1600" b="1" dirty="0" smtClean="0"/>
              <a:t>попал </a:t>
            </a:r>
            <a:r>
              <a:rPr lang="ru-RU" sz="1600" b="1" dirty="0"/>
              <a:t>на 2-й Украинский фронт. Снова был ранен. Затем воевал на 1-м Украинском фронте в составе 33-го истребительного противотанкового полка. День Победы встретил в Венгрии. Участник войны с Японией, воевал на 2-м Дальневосточном  фронте в Маньчжурии с 16 августа по 3 сентября 1945 </a:t>
            </a:r>
            <a:r>
              <a:rPr lang="ru-RU" sz="1600" b="1" dirty="0" smtClean="0"/>
              <a:t>года. Ранения: был </a:t>
            </a:r>
            <a:r>
              <a:rPr lang="ru-RU" sz="1600" b="1" dirty="0"/>
              <a:t>трижды ранен, первый - 15 октября   1942 года в бою у станции </a:t>
            </a:r>
            <a:r>
              <a:rPr lang="ru-RU" sz="1600" b="1" dirty="0" err="1"/>
              <a:t>Хадыженская</a:t>
            </a:r>
            <a:r>
              <a:rPr lang="ru-RU" sz="1600" b="1" dirty="0"/>
              <a:t> – тяжело ранен ниже колена левой ноги, второе ранение получил 16 декабря 1942 года при освобождении Херсонской области в голень левой ноги, третье ранение, наиболее тяжелое в кисть правой руки  – в октябре 1943 года,  в госпитале </a:t>
            </a:r>
            <a:r>
              <a:rPr lang="ru-RU" sz="1600" b="1" dirty="0" err="1"/>
              <a:t>г.Тбилиси</a:t>
            </a:r>
            <a:r>
              <a:rPr lang="ru-RU" sz="1600" b="1" dirty="0"/>
              <a:t> пролежал четыре месяца</a:t>
            </a:r>
            <a:r>
              <a:rPr lang="ru-RU" sz="1600" b="1" dirty="0" smtClean="0"/>
              <a:t>. Победу </a:t>
            </a:r>
            <a:r>
              <a:rPr lang="ru-RU" sz="1600" b="1" dirty="0"/>
              <a:t>встретил в Венгрии </a:t>
            </a:r>
            <a:r>
              <a:rPr lang="ru-RU" sz="1600" b="1" dirty="0" smtClean="0"/>
              <a:t>в г</a:t>
            </a:r>
            <a:r>
              <a:rPr lang="ru-RU" sz="1600" b="1" dirty="0"/>
              <a:t>. </a:t>
            </a:r>
            <a:r>
              <a:rPr lang="ru-RU" sz="1600" b="1" dirty="0" err="1"/>
              <a:t>Цферотворош</a:t>
            </a:r>
            <a:r>
              <a:rPr lang="ru-RU" sz="1600" b="1" dirty="0"/>
              <a:t>, затем принимал участие в войне с </a:t>
            </a:r>
            <a:r>
              <a:rPr lang="ru-RU" sz="1600" b="1" dirty="0" smtClean="0"/>
              <a:t>Японией. Демобилизован </a:t>
            </a:r>
            <a:r>
              <a:rPr lang="ru-RU" sz="1600" b="1" dirty="0"/>
              <a:t>в декабре 1946 </a:t>
            </a:r>
            <a:r>
              <a:rPr lang="ru-RU" sz="1600" b="1" dirty="0" smtClean="0"/>
              <a:t>года</a:t>
            </a:r>
            <a:r>
              <a:rPr lang="ru-RU" sz="1400" b="1" dirty="0"/>
              <a:t> 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35578" y="722857"/>
            <a:ext cx="3919649" cy="555064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ru-RU" altLang="ru-RU" sz="1400" b="1" i="1" dirty="0" smtClean="0">
                <a:latin typeface="Calibri" panose="020F0502020204030204" pitchFamily="34" charset="0"/>
              </a:rPr>
              <a:t>Приз Алексей Акимович, 1963 год. Снимков военных лет не сохранилось</a:t>
            </a:r>
            <a:endParaRPr lang="ru-RU" altLang="ru-RU" sz="1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lum bright="26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52" y="765793"/>
            <a:ext cx="2414963" cy="316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User\Desktop\59-16 Приз А.А\ф.59 оп. 16 Приз А.А док-и скан\6 Военный билет\ф. 59 оп.16 ед.хр. 6 лист 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0615" y="765793"/>
            <a:ext cx="2387052" cy="3169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4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75" y="0"/>
            <a:ext cx="12192000" cy="6872407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32559" y="0"/>
            <a:ext cx="4359442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16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08971" y="2356752"/>
            <a:ext cx="5893251" cy="2914651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b="1" dirty="0" err="1" smtClean="0">
                <a:solidFill>
                  <a:srgbClr val="800000"/>
                </a:solidFill>
              </a:rPr>
              <a:t>Вахрин</a:t>
            </a:r>
            <a:r>
              <a:rPr lang="ru-RU" altLang="ru-RU" sz="1400" b="1" dirty="0" smtClean="0">
                <a:solidFill>
                  <a:srgbClr val="800000"/>
                </a:solidFill>
              </a:rPr>
              <a:t> Егор </a:t>
            </a:r>
            <a:r>
              <a:rPr lang="ru-RU" altLang="ru-RU" sz="1400" b="1" dirty="0" smtClean="0">
                <a:solidFill>
                  <a:srgbClr val="800000"/>
                </a:solidFill>
              </a:rPr>
              <a:t>Степанович</a:t>
            </a:r>
            <a:r>
              <a:rPr lang="ru-RU" altLang="ru-RU" sz="1400" b="1" dirty="0" smtClean="0">
                <a:solidFill>
                  <a:srgbClr val="800000"/>
                </a:solidFill>
              </a:rPr>
              <a:t>. </a:t>
            </a:r>
            <a:r>
              <a:rPr lang="ru-RU" sz="1400" b="1" dirty="0" smtClean="0">
                <a:solidFill>
                  <a:srgbClr val="800000"/>
                </a:solidFill>
              </a:rPr>
              <a:t>Мобилизация </a:t>
            </a:r>
            <a:r>
              <a:rPr lang="ru-RU" sz="1400" b="1" dirty="0">
                <a:solidFill>
                  <a:srgbClr val="800000"/>
                </a:solidFill>
              </a:rPr>
              <a:t>в Красную </a:t>
            </a:r>
            <a:r>
              <a:rPr lang="ru-RU" sz="1400" b="1" dirty="0" smtClean="0">
                <a:solidFill>
                  <a:srgbClr val="800000"/>
                </a:solidFill>
              </a:rPr>
              <a:t>Армию: 1941 </a:t>
            </a:r>
            <a:r>
              <a:rPr lang="ru-RU" sz="1400" b="1" dirty="0">
                <a:solidFill>
                  <a:srgbClr val="800000"/>
                </a:solidFill>
              </a:rPr>
              <a:t>год </a:t>
            </a:r>
            <a:r>
              <a:rPr lang="ru-RU" sz="1400" b="1" dirty="0" smtClean="0">
                <a:solidFill>
                  <a:srgbClr val="800000"/>
                </a:solidFill>
              </a:rPr>
              <a:t> в возрасте 19 лет. </a:t>
            </a:r>
            <a:r>
              <a:rPr lang="ru-RU" sz="1400" b="1" dirty="0" smtClean="0"/>
              <a:t>Гвардии </a:t>
            </a:r>
            <a:r>
              <a:rPr lang="ru-RU" sz="1400" b="1" dirty="0"/>
              <a:t>старшина, артиллерист, командир </a:t>
            </a:r>
            <a:r>
              <a:rPr lang="ru-RU" sz="1400" b="1" dirty="0" smtClean="0"/>
              <a:t>орудия. Боевой путь: </a:t>
            </a:r>
            <a:r>
              <a:rPr lang="ru-RU" sz="1400" b="1" dirty="0"/>
              <a:t>1-й Белорусский фронт, воевал в составе 8-ой армии, 28-го корпуса, 74 - ой гвардейской дивизии. Участвовал в обороне Сталинграда, в боях под Прохоровкой. Освобождал г. Запорожье, г. Никополь. Форсировал Днепр, Вислу, Одер.   Брал Ковель, Варшаву, на окраине польского г. Люблин принимал участие в освобождении концлагеря Майданек.  Штурмовал </a:t>
            </a:r>
            <a:r>
              <a:rPr lang="ru-RU" sz="1400" b="1" dirty="0" smtClean="0"/>
              <a:t>Берлин. Был </a:t>
            </a:r>
            <a:r>
              <a:rPr lang="ru-RU" sz="1400" b="1" dirty="0"/>
              <a:t>трижды ранен: при форсировании Днепра был тяжело ранен - автоматная очередь прошлась по лицу, повредив челюсть и подрезав все зубы.  Второе </a:t>
            </a:r>
            <a:r>
              <a:rPr lang="ru-RU" sz="1400" b="1" dirty="0" smtClean="0"/>
              <a:t>ранение - </a:t>
            </a:r>
            <a:r>
              <a:rPr lang="ru-RU" sz="1400" b="1" dirty="0"/>
              <a:t>пуля прошла навылет чуть выше </a:t>
            </a:r>
            <a:r>
              <a:rPr lang="ru-RU" sz="1400" b="1" dirty="0" smtClean="0"/>
              <a:t>сердца. Награды </a:t>
            </a:r>
            <a:r>
              <a:rPr lang="ru-RU" sz="1400" b="1" dirty="0"/>
              <a:t>за боевые </a:t>
            </a:r>
            <a:r>
              <a:rPr lang="ru-RU" sz="1400" b="1" dirty="0" smtClean="0"/>
              <a:t>заслуги: </a:t>
            </a:r>
            <a:r>
              <a:rPr lang="ru-RU" sz="1400" b="1" dirty="0"/>
              <a:t>орден Отечественной войны </a:t>
            </a:r>
            <a:r>
              <a:rPr lang="en-US" sz="1400" b="1" dirty="0"/>
              <a:t>I</a:t>
            </a:r>
            <a:r>
              <a:rPr lang="ru-RU" sz="1400" b="1" dirty="0"/>
              <a:t>  степени, медали «За отвагу», «За боевые заслуги», «За оборону Сталинграда», «За взятие Варшавы», «За взятие Берлина». За форсирование реки Вислы был награжден орденом Красной Звезды. Имеет грамоты </a:t>
            </a:r>
            <a:r>
              <a:rPr lang="ru-RU" sz="1400" b="1" dirty="0" err="1" smtClean="0"/>
              <a:t>И.В.Сталина</a:t>
            </a:r>
            <a:r>
              <a:rPr lang="ru-RU" sz="1400" b="1" dirty="0" smtClean="0"/>
              <a:t>. Последнее </a:t>
            </a:r>
            <a:r>
              <a:rPr lang="ru-RU" sz="1400" b="1" dirty="0"/>
              <a:t>место </a:t>
            </a:r>
            <a:r>
              <a:rPr lang="ru-RU" sz="1400" b="1" dirty="0" smtClean="0"/>
              <a:t>службы: </a:t>
            </a:r>
            <a:r>
              <a:rPr lang="ru-RU" sz="1400" b="1" dirty="0"/>
              <a:t>г. </a:t>
            </a:r>
            <a:r>
              <a:rPr lang="ru-RU" sz="1400" b="1" dirty="0" smtClean="0"/>
              <a:t>Берлин. Демобилизован </a:t>
            </a:r>
            <a:r>
              <a:rPr lang="ru-RU" sz="1400" b="1" dirty="0"/>
              <a:t>в апреле 1946 года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642" y="577515"/>
            <a:ext cx="1837490" cy="27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508" y="577515"/>
            <a:ext cx="23034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0" y="577515"/>
            <a:ext cx="187033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06190" y="3318101"/>
            <a:ext cx="1647825" cy="555064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cs typeface="Times New Roman" panose="02020603050405020304" pitchFamily="18" charset="0"/>
              </a:rPr>
              <a:t>Егор Степанович Вахрин.1944 год</a:t>
            </a:r>
            <a:endParaRPr lang="ru-RU" altLang="ru-RU" sz="1400" b="1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896528" y="634538"/>
            <a:ext cx="3352248" cy="555064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ru-RU" altLang="ru-RU" sz="1400" b="1" dirty="0">
                <a:cs typeface="Times New Roman" panose="02020603050405020304" pitchFamily="18" charset="0"/>
              </a:rPr>
              <a:t>Гвардии старшина </a:t>
            </a:r>
            <a:r>
              <a:rPr lang="ru-RU" altLang="ru-RU" sz="1400" b="1" dirty="0" err="1">
                <a:cs typeface="Times New Roman" panose="02020603050405020304" pitchFamily="18" charset="0"/>
              </a:rPr>
              <a:t>Е.С.Вахрин</a:t>
            </a:r>
            <a:r>
              <a:rPr lang="ru-RU" altLang="ru-RU" sz="1400" b="1" dirty="0">
                <a:cs typeface="Times New Roman" panose="02020603050405020304" pitchFamily="18" charset="0"/>
              </a:rPr>
              <a:t> (слева) с боевым товарищем. </a:t>
            </a:r>
            <a:r>
              <a:rPr lang="ru-RU" altLang="ru-RU" sz="1400" b="1" dirty="0" smtClean="0">
                <a:cs typeface="Times New Roman" panose="02020603050405020304" pitchFamily="18" charset="0"/>
              </a:rPr>
              <a:t>1945 </a:t>
            </a:r>
            <a:r>
              <a:rPr lang="ru-RU" altLang="ru-RU" sz="1400" b="1" dirty="0">
                <a:cs typeface="Times New Roman" panose="02020603050405020304" pitchFamily="18" charset="0"/>
              </a:rPr>
              <a:t>год. Берлин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921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7129" y="189099"/>
            <a:ext cx="6011502" cy="237053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Из истории Берлинской наступательной операции: </a:t>
            </a:r>
            <a:r>
              <a:rPr lang="ru-RU" sz="1400" b="1" i="1" dirty="0" smtClean="0"/>
              <a:t>в апреле 1945 года советские войска вплотную подошли к Берлину. На подступах к столице фашизма и в самом городе Берлине была сосредоточена группировка немецких  войск и Берлин был превращён в сильнейший укреплённый район. После прорыва немецкой обороны утром 1 мая 1945 года, во время штурма </a:t>
            </a:r>
            <a:r>
              <a:rPr lang="ru-RU" sz="1400" b="1" i="1" dirty="0" smtClean="0"/>
              <a:t>Рейхстага</a:t>
            </a:r>
            <a:r>
              <a:rPr lang="ru-RU" sz="1400" b="1" i="1" dirty="0" smtClean="0"/>
              <a:t>, </a:t>
            </a:r>
            <a:r>
              <a:rPr lang="ru-RU" sz="1400" b="1" i="1" dirty="0" smtClean="0"/>
              <a:t>сержант </a:t>
            </a:r>
            <a:r>
              <a:rPr lang="ru-RU" sz="1400" b="1" i="1" dirty="0" err="1" smtClean="0"/>
              <a:t>Мелитон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Кантария</a:t>
            </a:r>
            <a:r>
              <a:rPr lang="ru-RU" sz="1400" b="1" i="1" dirty="0" smtClean="0"/>
              <a:t> под руководством младшего лейтенанта </a:t>
            </a:r>
            <a:r>
              <a:rPr lang="ru-RU" sz="1400" b="1" i="1" dirty="0" err="1" smtClean="0"/>
              <a:t>А.П.Береста</a:t>
            </a:r>
            <a:r>
              <a:rPr lang="ru-RU" sz="1400" b="1" i="1" dirty="0" smtClean="0"/>
              <a:t> водрузили Знамя Победы на крыше здания Рейхстага.</a:t>
            </a:r>
          </a:p>
          <a:p>
            <a:pPr algn="ctr"/>
            <a:r>
              <a:rPr lang="ru-RU" sz="1400" b="1" i="1" dirty="0" smtClean="0"/>
              <a:t>       8 мая в 22 часа 43 минуты был подписан акт о безоговорочной капитуляции Германии, который вступил в силу 9 мая с 1 часа 00 минут по московскому времени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524" y="2439314"/>
            <a:ext cx="6346718" cy="1759707"/>
          </a:xfr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День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Победы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 — праздник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победы Красной армии и советского народа над нацистской Германией в Великой Отечественной войне 1941-1945 годов. Праздник победы установлен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Указом 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Президиума Верховного Совета СССР от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8 мая 1945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года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 и отмечается 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 9 мая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 каждого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года</a:t>
            </a:r>
            <a:endParaRPr lang="ru-RU" sz="20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57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57282"/>
            <a:ext cx="12192000" cy="6872407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32559" y="0"/>
            <a:ext cx="4359442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15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150" y="561397"/>
            <a:ext cx="2896049" cy="2915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943" y="561397"/>
            <a:ext cx="2251609" cy="35337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934200" y="2552701"/>
            <a:ext cx="4988375" cy="3571874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Бессонова </a:t>
            </a:r>
            <a:r>
              <a:rPr lang="ru-RU" sz="1600" b="1" dirty="0">
                <a:solidFill>
                  <a:srgbClr val="800000"/>
                </a:solidFill>
              </a:rPr>
              <a:t>Ангелина </a:t>
            </a:r>
            <a:r>
              <a:rPr lang="ru-RU" sz="1600" b="1" dirty="0" smtClean="0">
                <a:solidFill>
                  <a:srgbClr val="800000"/>
                </a:solidFill>
              </a:rPr>
              <a:t>Васильевна. </a:t>
            </a:r>
            <a:r>
              <a:rPr lang="ru-RU" sz="1600" b="1" dirty="0">
                <a:solidFill>
                  <a:srgbClr val="800000"/>
                </a:solidFill>
              </a:rPr>
              <a:t>Мобилизация в Красную </a:t>
            </a:r>
            <a:r>
              <a:rPr lang="ru-RU" sz="1600" b="1" dirty="0" smtClean="0">
                <a:solidFill>
                  <a:srgbClr val="800000"/>
                </a:solidFill>
              </a:rPr>
              <a:t>армию: май </a:t>
            </a:r>
            <a:r>
              <a:rPr lang="ru-RU" sz="1600" b="1" dirty="0">
                <a:solidFill>
                  <a:srgbClr val="800000"/>
                </a:solidFill>
              </a:rPr>
              <a:t>1944 года</a:t>
            </a:r>
            <a:r>
              <a:rPr lang="ru-RU" sz="1600" b="1" dirty="0" smtClean="0">
                <a:solidFill>
                  <a:srgbClr val="800000"/>
                </a:solidFill>
              </a:rPr>
              <a:t>, в возрасте 21 года. </a:t>
            </a:r>
            <a:r>
              <a:rPr lang="ru-RU" sz="1600" b="1" dirty="0" smtClean="0"/>
              <a:t>Рядовая</a:t>
            </a:r>
            <a:r>
              <a:rPr lang="ru-RU" sz="1600" b="1" dirty="0"/>
              <a:t>, </a:t>
            </a:r>
            <a:r>
              <a:rPr lang="ru-RU" sz="1600" b="1" dirty="0" smtClean="0"/>
              <a:t>радистка. </a:t>
            </a:r>
          </a:p>
          <a:p>
            <a:r>
              <a:rPr lang="ru-RU" sz="1600" b="1" dirty="0" smtClean="0"/>
              <a:t>Боевой путь: 1–й </a:t>
            </a:r>
            <a:r>
              <a:rPr lang="ru-RU" sz="1600" b="1" dirty="0"/>
              <a:t>Белорусский фронт, воевала в составе 35-ой армии отдельной зенитной роты. Освобождала города Польши, </a:t>
            </a:r>
            <a:r>
              <a:rPr lang="ru-RU" sz="1600" b="1" dirty="0" smtClean="0"/>
              <a:t>город Берлин. </a:t>
            </a:r>
          </a:p>
          <a:p>
            <a:r>
              <a:rPr lang="ru-RU" sz="1600" b="1" dirty="0" smtClean="0"/>
              <a:t>	В </a:t>
            </a:r>
            <a:r>
              <a:rPr lang="ru-RU" sz="1600" b="1" dirty="0"/>
              <a:t>17 лет Ангелину направили учиться  на курсы радисток. В мае 1944-го Ангелину Бессонову призвали на фронт. Воевала Ангелина  в отдельной зенитной роте  49-й дивизии генерала </a:t>
            </a:r>
            <a:r>
              <a:rPr lang="ru-RU" sz="1600" b="1" dirty="0" err="1"/>
              <a:t>П.Богдановича</a:t>
            </a:r>
            <a:r>
              <a:rPr lang="ru-RU" sz="1600" b="1" dirty="0"/>
              <a:t>  I Белорусского фронта. Линия боев дивизии проходила на территории Польши.  Вместе с дивизией Бессонова Ангелина Васильевна дошла до Берлина, форсировав реки Висла и Одер. Победу встретила на правом берегу Эльбы, недалеко от союзников</a:t>
            </a:r>
            <a:r>
              <a:rPr lang="ru-RU" sz="1600" b="1" dirty="0" smtClean="0"/>
              <a:t>. 13 </a:t>
            </a:r>
            <a:r>
              <a:rPr lang="ru-RU" sz="1600" b="1" dirty="0"/>
              <a:t>июля 1945 года Ангелина Бессонова была </a:t>
            </a:r>
            <a:r>
              <a:rPr lang="ru-RU" sz="1600" b="1" dirty="0" smtClean="0"/>
              <a:t>демобилизована.</a:t>
            </a:r>
            <a:endParaRPr lang="ru-RU" sz="14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051552" y="3508366"/>
            <a:ext cx="2882647" cy="555064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ru-RU" altLang="ru-RU" sz="1400" b="1" i="1" dirty="0" err="1" smtClean="0">
                <a:latin typeface="Calibri" panose="020F0502020204030204" pitchFamily="34" charset="0"/>
              </a:rPr>
              <a:t>Бесонова</a:t>
            </a:r>
            <a:r>
              <a:rPr lang="ru-RU" altLang="ru-RU" sz="1400" b="1" i="1" dirty="0" smtClean="0">
                <a:latin typeface="Calibri" panose="020F0502020204030204" pitchFamily="34" charset="0"/>
              </a:rPr>
              <a:t> Ангелина Васильевна 1945 год 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374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7240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3485">
            <a:off x="122322" y="537053"/>
            <a:ext cx="1550671" cy="2022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0820">
            <a:off x="1604403" y="258266"/>
            <a:ext cx="1967510" cy="1657413"/>
          </a:xfrm>
          <a:prstGeom prst="rect">
            <a:avLst/>
          </a:prstGeom>
        </p:spPr>
      </p:pic>
      <p:pic>
        <p:nvPicPr>
          <p:cNvPr id="10" name="Picture 6" descr="C:\ДОКУМЕНТЫ\ОБРАЗЦЫ ДОКУМЕНТОВ\ЛП\59 Ветераны\печатали про них\59-18 Вахрин Е.С\Фото Вахрин Е.С\21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273" y="2539658"/>
            <a:ext cx="1039151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325" y="2473188"/>
            <a:ext cx="1433267" cy="1723953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917067" y="4181571"/>
            <a:ext cx="2282605" cy="34177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Вахрин</a:t>
            </a:r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Егор Степанович, </a:t>
            </a:r>
          </a:p>
          <a:p>
            <a:pPr algn="ctr"/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1943-1996</a:t>
            </a:r>
            <a:endParaRPr lang="ru-RU" sz="1200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5074">
            <a:off x="7602646" y="504026"/>
            <a:ext cx="1366733" cy="16748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0628">
            <a:off x="6455217" y="214174"/>
            <a:ext cx="1189987" cy="1668315"/>
          </a:xfrm>
          <a:prstGeom prst="rect">
            <a:avLst/>
          </a:prstGeom>
        </p:spPr>
      </p:pic>
      <p:sp>
        <p:nvSpPr>
          <p:cNvPr id="15" name="Прямоугольник с двумя усеченными противолежащими углами 14"/>
          <p:cNvSpPr/>
          <p:nvPr/>
        </p:nvSpPr>
        <p:spPr>
          <a:xfrm rot="799810">
            <a:off x="6207817" y="2000842"/>
            <a:ext cx="2567738" cy="35281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Вахрина</a:t>
            </a:r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Анна Ильинична, </a:t>
            </a:r>
          </a:p>
          <a:p>
            <a:pPr algn="ctr"/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1943-2010</a:t>
            </a:r>
            <a:endParaRPr lang="ru-RU" sz="1200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19" name="Picture 6" descr="C:\Users\user\Desktop\8 школа Гаянов\ФОТО\г. Бухарест Румыния 28.03.1949 Когда постареть, тогда вспомнить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658" y="2431174"/>
            <a:ext cx="1145456" cy="161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303" y="2304861"/>
            <a:ext cx="1010221" cy="1611514"/>
          </a:xfrm>
          <a:prstGeom prst="rect">
            <a:avLst/>
          </a:prstGeom>
        </p:spPr>
      </p:pic>
      <p:sp>
        <p:nvSpPr>
          <p:cNvPr id="31" name="Прямоугольник с двумя усеченными противолежащими углами 30"/>
          <p:cNvSpPr/>
          <p:nvPr/>
        </p:nvSpPr>
        <p:spPr>
          <a:xfrm>
            <a:off x="5689220" y="3909029"/>
            <a:ext cx="2495113" cy="56112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Гаянов</a:t>
            </a:r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</a:t>
            </a:r>
            <a:r>
              <a:rPr lang="ru-RU" sz="1200" dirty="0" err="1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Нургали</a:t>
            </a:r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</a:t>
            </a:r>
            <a:r>
              <a:rPr lang="ru-RU" sz="1200" dirty="0" err="1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Нурлагаянович</a:t>
            </a:r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</a:t>
            </a:r>
          </a:p>
          <a:p>
            <a:pPr algn="ctr"/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1943-2012</a:t>
            </a:r>
            <a:endParaRPr lang="ru-RU" sz="1200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510" y="45489"/>
            <a:ext cx="1299860" cy="1906081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 rot="20938523">
            <a:off x="540" y="2069661"/>
            <a:ext cx="3500537" cy="34347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Бессонова Ангелина Васильевна,  1945-2012</a:t>
            </a:r>
            <a:endParaRPr lang="ru-RU" sz="1200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110" y="2269583"/>
            <a:ext cx="1115220" cy="168793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506" y="4358139"/>
            <a:ext cx="1494804" cy="1681655"/>
          </a:xfrm>
          <a:prstGeom prst="rect">
            <a:avLst/>
          </a:prstGeom>
        </p:spPr>
      </p:pic>
      <p:sp>
        <p:nvSpPr>
          <p:cNvPr id="34" name="Прямоугольник с двумя усеченными противолежащими углами 33"/>
          <p:cNvSpPr/>
          <p:nvPr/>
        </p:nvSpPr>
        <p:spPr>
          <a:xfrm>
            <a:off x="3409435" y="3779035"/>
            <a:ext cx="2095131" cy="56112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00000"/>
                </a:solidFill>
              </a:rPr>
              <a:t>Павленко </a:t>
            </a:r>
            <a:r>
              <a:rPr lang="ru-RU" sz="1200" b="1" dirty="0">
                <a:solidFill>
                  <a:srgbClr val="800000"/>
                </a:solidFill>
              </a:rPr>
              <a:t>Жанна </a:t>
            </a:r>
            <a:r>
              <a:rPr lang="ru-RU" sz="1200" b="1" dirty="0" smtClean="0">
                <a:solidFill>
                  <a:srgbClr val="800000"/>
                </a:solidFill>
              </a:rPr>
              <a:t>Петровна,</a:t>
            </a:r>
            <a:r>
              <a:rPr lang="ru-RU" sz="1200" b="1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</a:t>
            </a:r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1943-2000</a:t>
            </a:r>
            <a:endParaRPr lang="ru-RU" sz="1200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329" y="4339407"/>
            <a:ext cx="1093877" cy="1575182"/>
          </a:xfrm>
          <a:prstGeom prst="rect">
            <a:avLst/>
          </a:prstGeom>
        </p:spPr>
      </p:pic>
      <p:pic>
        <p:nvPicPr>
          <p:cNvPr id="44" name="Picture 2" descr="C:\Users\User\Desktop\59-6 Кузнецов П.В\rp08052014_4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2300" y="3048868"/>
            <a:ext cx="2044550" cy="1431844"/>
          </a:xfrm>
          <a:prstGeom prst="rect">
            <a:avLst/>
          </a:prstGeom>
          <a:noFill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640" y="3045003"/>
            <a:ext cx="1246809" cy="1488378"/>
          </a:xfrm>
          <a:prstGeom prst="rect">
            <a:avLst/>
          </a:prstGeom>
        </p:spPr>
      </p:pic>
      <p:sp>
        <p:nvSpPr>
          <p:cNvPr id="45" name="Прямоугольник с двумя усеченными противолежащими углами 44"/>
          <p:cNvSpPr/>
          <p:nvPr/>
        </p:nvSpPr>
        <p:spPr>
          <a:xfrm>
            <a:off x="9363738" y="4523346"/>
            <a:ext cx="2283112" cy="56112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Кузнецов Петр Васильевич </a:t>
            </a:r>
          </a:p>
          <a:p>
            <a:pPr algn="ctr"/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1943-2015</a:t>
            </a:r>
            <a:endParaRPr lang="ru-RU" sz="1200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4919" y="291938"/>
            <a:ext cx="1037833" cy="299740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23 года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79769" y="97512"/>
            <a:ext cx="1037833" cy="28166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23 года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09902" y="4533381"/>
            <a:ext cx="851045" cy="28166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 лет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201487" y="5510669"/>
            <a:ext cx="851045" cy="28166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28 лет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68280" y="3812954"/>
            <a:ext cx="851045" cy="28166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21 год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20927629">
            <a:off x="139126" y="422145"/>
            <a:ext cx="3385291" cy="156504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494" y="27013"/>
            <a:ext cx="1955359" cy="2145283"/>
          </a:xfrm>
          <a:prstGeom prst="rect">
            <a:avLst/>
          </a:prstGeom>
        </p:spPr>
      </p:pic>
      <p:sp>
        <p:nvSpPr>
          <p:cNvPr id="39" name="Прямоугольник с двумя усеченными противолежащими углами 38"/>
          <p:cNvSpPr/>
          <p:nvPr/>
        </p:nvSpPr>
        <p:spPr>
          <a:xfrm>
            <a:off x="3265431" y="1793334"/>
            <a:ext cx="3040939" cy="45677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Меркулов Сергей Николаевич,  1943-2008</a:t>
            </a:r>
            <a:endParaRPr lang="ru-RU" sz="1200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329245" y="27013"/>
            <a:ext cx="2977125" cy="176632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906998" y="1531024"/>
            <a:ext cx="1037833" cy="255195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23 года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525437" y="714912"/>
            <a:ext cx="723195" cy="778418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779626">
            <a:off x="6469651" y="362627"/>
            <a:ext cx="2522599" cy="163846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401747" y="3054059"/>
            <a:ext cx="3245103" cy="146928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394" y="2283813"/>
            <a:ext cx="1208402" cy="1442529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7828367" y="2866366"/>
            <a:ext cx="851045" cy="28166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 лет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06111" y="2292127"/>
            <a:ext cx="2298456" cy="146506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836010" y="3305711"/>
            <a:ext cx="851045" cy="281661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18 лет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79494" y="2521547"/>
            <a:ext cx="2473098" cy="166002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усеченными противолежащими углами 40"/>
          <p:cNvSpPr/>
          <p:nvPr/>
        </p:nvSpPr>
        <p:spPr>
          <a:xfrm>
            <a:off x="3927356" y="5859021"/>
            <a:ext cx="3055848" cy="56112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00000"/>
                </a:solidFill>
              </a:rPr>
              <a:t>Жаров Павел Георгиевич,</a:t>
            </a:r>
            <a:r>
              <a:rPr lang="ru-RU" sz="1200" b="1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</a:t>
            </a:r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1945-1966</a:t>
            </a:r>
            <a:endParaRPr lang="ru-RU" sz="1200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218730" y="4358140"/>
            <a:ext cx="2589475" cy="15008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931" y="578488"/>
            <a:ext cx="2301240" cy="209738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105398" y="529665"/>
            <a:ext cx="534154" cy="564028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41428" y="544409"/>
            <a:ext cx="823867" cy="299740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 лет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537" y="572867"/>
            <a:ext cx="1685359" cy="247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4365931" y="2686814"/>
            <a:ext cx="3967964" cy="34177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Варакин Алексей Петрович, 1945 -2009</a:t>
            </a:r>
            <a:endParaRPr lang="ru-RU" sz="1200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28589"/>
            <a:ext cx="3550758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662" y="3039534"/>
            <a:ext cx="2282141" cy="324501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0" y="2697758"/>
            <a:ext cx="4237022" cy="34177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Алкин</a:t>
            </a:r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</a:t>
            </a:r>
            <a:r>
              <a:rPr lang="ru-RU" sz="1200" dirty="0" err="1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Абусахид</a:t>
            </a:r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 </a:t>
            </a:r>
            <a:r>
              <a:rPr lang="ru-RU" sz="1200" dirty="0" err="1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Аликович</a:t>
            </a:r>
            <a:r>
              <a:rPr lang="ru-RU" sz="1200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rPr>
              <a:t>, 1944 -2008</a:t>
            </a:r>
            <a:endParaRPr lang="ru-RU" sz="1200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364151" y="433193"/>
            <a:ext cx="2692109" cy="2099149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b="1" dirty="0" smtClean="0">
                <a:solidFill>
                  <a:srgbClr val="800000"/>
                </a:solidFill>
              </a:rPr>
              <a:t>Подвиг советского народа в годы Великой </a:t>
            </a:r>
            <a:r>
              <a:rPr lang="ru-RU" altLang="ru-RU" sz="1400" b="1" dirty="0">
                <a:solidFill>
                  <a:srgbClr val="800000"/>
                </a:solidFill>
              </a:rPr>
              <a:t>Отечественной войны </a:t>
            </a:r>
            <a:r>
              <a:rPr lang="ru-RU" altLang="ru-RU" sz="1400" b="1" dirty="0" smtClean="0">
                <a:solidFill>
                  <a:srgbClr val="800000"/>
                </a:solidFill>
              </a:rPr>
              <a:t>1941-1945 </a:t>
            </a:r>
            <a:r>
              <a:rPr lang="ru-RU" altLang="ru-RU" sz="1400" b="1" dirty="0">
                <a:solidFill>
                  <a:srgbClr val="800000"/>
                </a:solidFill>
              </a:rPr>
              <a:t>годов должен </a:t>
            </a:r>
            <a:r>
              <a:rPr lang="ru-RU" altLang="ru-RU" sz="1400" b="1" dirty="0" smtClean="0">
                <a:solidFill>
                  <a:srgbClr val="800000"/>
                </a:solidFill>
              </a:rPr>
              <a:t>стать  </a:t>
            </a:r>
          </a:p>
          <a:p>
            <a:pPr algn="ctr"/>
            <a:r>
              <a:rPr lang="ru-RU" altLang="ru-RU" sz="1400" b="1" dirty="0" smtClean="0">
                <a:solidFill>
                  <a:srgbClr val="800000"/>
                </a:solidFill>
              </a:rPr>
              <a:t>вечной </a:t>
            </a:r>
            <a:r>
              <a:rPr lang="ru-RU" altLang="ru-RU" sz="1400" b="1" dirty="0">
                <a:solidFill>
                  <a:srgbClr val="800000"/>
                </a:solidFill>
              </a:rPr>
              <a:t>памятью </a:t>
            </a:r>
            <a:r>
              <a:rPr lang="ru-RU" altLang="ru-RU" sz="1400" b="1" dirty="0" smtClean="0">
                <a:solidFill>
                  <a:srgbClr val="800000"/>
                </a:solidFill>
              </a:rPr>
              <a:t>живущих.</a:t>
            </a:r>
          </a:p>
          <a:p>
            <a:pPr algn="ctr"/>
            <a:r>
              <a:rPr lang="ru-RU" altLang="ru-RU" sz="1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В архиве города Нефтеюганска хранятся документы, фотодокументы участников Великой Отечественной войны.</a:t>
            </a:r>
          </a:p>
          <a:p>
            <a:pPr algn="ctr"/>
            <a:r>
              <a:rPr lang="ru-RU" sz="1400" b="1" i="1" u="sng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Срок хранения - ПОСТОЯННО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2927" y="5929197"/>
            <a:ext cx="823867" cy="299740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 лет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67" y="3051722"/>
            <a:ext cx="4823735" cy="32328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65931" y="550609"/>
            <a:ext cx="3956965" cy="21130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71168" y="339608"/>
            <a:ext cx="10792132" cy="4069550"/>
            <a:chOff x="1559" y="3130"/>
            <a:chExt cx="12132" cy="4961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7995" y="6007"/>
              <a:ext cx="5696" cy="2084"/>
            </a:xfrm>
            <a:prstGeom prst="rect">
              <a:avLst/>
            </a:prstGeom>
            <a:solidFill>
              <a:srgbClr val="FFC000"/>
            </a:solidFill>
            <a:ln w="57150" cmpd="thickThin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Солдаты между боями. На снимке: 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Кразнучич</a:t>
              </a: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,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Кашута</a:t>
              </a: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, лейтенант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Главушин</a:t>
              </a: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,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Сухин</a:t>
              </a: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,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Есичко</a:t>
              </a: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, 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Рутский</a:t>
              </a: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, Тищенко, 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Довгатов</a:t>
              </a: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,  Соловьёв, ефрейтор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Горгоненко</a:t>
              </a: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, ефрейтор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Грихин</a:t>
              </a: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,  </a:t>
              </a: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Евлашнин</a:t>
              </a:r>
              <a:r>
                <a:rPr lang="ru-RU" alt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.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ru-RU" altLang="ru-RU" sz="1400" b="1" dirty="0" err="1">
                  <a:solidFill>
                    <a:srgbClr val="002060"/>
                  </a:solidFill>
                  <a:latin typeface="Calibri" panose="020F0502020204030204" pitchFamily="34" charset="0"/>
                </a:rPr>
                <a:t>А.А.Алкин</a:t>
              </a: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 – третий ряд, первый справа</a:t>
              </a:r>
              <a:endPara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Aft>
                  <a:spcPts val="1000"/>
                </a:spcAft>
              </a:pPr>
              <a:r>
                <a:rPr lang="ru-RU" altLang="ru-RU" sz="14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Украина, 1943 год</a:t>
              </a:r>
            </a:p>
            <a:p>
              <a:pPr algn="ctr" eaLnBrk="1" hangingPunct="1">
                <a:spcAft>
                  <a:spcPts val="1000"/>
                </a:spcAft>
              </a:pPr>
              <a:endParaRPr lang="ru-RU" altLang="ru-RU" sz="1100" dirty="0">
                <a:solidFill>
                  <a:srgbClr val="660033"/>
                </a:solidFill>
                <a:latin typeface="Times New Roman" panose="02020603050405020304" pitchFamily="18" charset="0"/>
              </a:endParaRPr>
            </a:p>
            <a:p>
              <a:pPr eaLnBrk="1" hangingPunct="1"/>
              <a:endParaRPr lang="ru-RU" altLang="ru-RU" dirty="0"/>
            </a:p>
          </p:txBody>
        </p:sp>
        <p:pic>
          <p:nvPicPr>
            <p:cNvPr id="10" name="Picture 14" descr="1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" y="3130"/>
              <a:ext cx="6300" cy="4961"/>
            </a:xfrm>
            <a:prstGeom prst="rect">
              <a:avLst/>
            </a:prstGeom>
            <a:noFill/>
            <a:ln w="57150" cmpd="thickThin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63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96000" y="3324325"/>
            <a:ext cx="5066929" cy="876483"/>
          </a:xfrm>
          <a:prstGeom prst="rect">
            <a:avLst/>
          </a:prstGeom>
          <a:solidFill>
            <a:srgbClr val="FFC000"/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А.А.Алкин</a:t>
            </a:r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 во время привала пляшет на фоне военного ансамбля </a:t>
            </a:r>
            <a:endParaRPr lang="ru-RU" altLang="ru-RU" sz="1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Чехословакия, 1944 год</a:t>
            </a:r>
            <a:endParaRPr lang="ru-RU" altLang="ru-RU" sz="1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1000"/>
              </a:spcAft>
            </a:pPr>
            <a:endParaRPr lang="ru-RU" altLang="ru-RU" sz="1100" dirty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altLang="ru-RU" dirty="0"/>
          </a:p>
        </p:txBody>
      </p:sp>
      <p:pic>
        <p:nvPicPr>
          <p:cNvPr id="6" name="Picture 4" descr="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01" y="175296"/>
            <a:ext cx="5950799" cy="42338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pic>
        <p:nvPicPr>
          <p:cNvPr id="6" name="Picture 7" descr="Ветеран  Вахрина 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03" y="660902"/>
            <a:ext cx="5490257" cy="372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5430" y="3436203"/>
            <a:ext cx="7502306" cy="1210588"/>
          </a:xfrm>
          <a:prstGeom prst="rect">
            <a:avLst/>
          </a:prstGeom>
          <a:solidFill>
            <a:srgbClr val="FFC000"/>
          </a:solidFill>
          <a:ln w="38100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altLang="ru-RU" sz="1400" b="1" i="1" dirty="0">
                <a:latin typeface="Calibri" panose="020F0502020204030204" pitchFamily="34" charset="0"/>
              </a:rPr>
              <a:t>Май 1945 года. Город Рига</a:t>
            </a:r>
          </a:p>
          <a:p>
            <a:pPr algn="ctr">
              <a:spcAft>
                <a:spcPts val="1000"/>
              </a:spcAft>
            </a:pPr>
            <a:r>
              <a:rPr lang="ru-RU" altLang="ru-RU" sz="1400" b="1" i="1" dirty="0">
                <a:latin typeface="Calibri" panose="020F0502020204030204" pitchFamily="34" charset="0"/>
              </a:rPr>
              <a:t>Второй корпус противовоздушной обороны, взвод телеграфистов.</a:t>
            </a:r>
          </a:p>
          <a:p>
            <a:pPr algn="ctr">
              <a:spcAft>
                <a:spcPts val="1000"/>
              </a:spcAft>
            </a:pPr>
            <a:r>
              <a:rPr lang="ru-RU" altLang="ru-RU" sz="1400" b="1" i="1" dirty="0">
                <a:latin typeface="Calibri" panose="020F0502020204030204" pitchFamily="34" charset="0"/>
              </a:rPr>
              <a:t>На фото(слева направо): </a:t>
            </a:r>
            <a:r>
              <a:rPr lang="ru-RU" altLang="ru-RU" sz="1400" b="1" i="1" dirty="0" err="1">
                <a:latin typeface="Calibri" panose="020F0502020204030204" pitchFamily="34" charset="0"/>
              </a:rPr>
              <a:t>Лисицина</a:t>
            </a:r>
            <a:r>
              <a:rPr lang="ru-RU" altLang="ru-RU" sz="1400" b="1" i="1" dirty="0">
                <a:latin typeface="Calibri" panose="020F0502020204030204" pitchFamily="34" charset="0"/>
              </a:rPr>
              <a:t> Нина, Кашина Катя, </a:t>
            </a:r>
            <a:r>
              <a:rPr lang="ru-RU" altLang="ru-RU" sz="1400" b="1" i="1" dirty="0" err="1">
                <a:latin typeface="Calibri" panose="020F0502020204030204" pitchFamily="34" charset="0"/>
              </a:rPr>
              <a:t>Шарова</a:t>
            </a:r>
            <a:r>
              <a:rPr lang="ru-RU" altLang="ru-RU" sz="1400" b="1" i="1" dirty="0">
                <a:latin typeface="Calibri" panose="020F0502020204030204" pitchFamily="34" charset="0"/>
              </a:rPr>
              <a:t> Аня, лейтенант Смирнов Володя, Исаенко К. Тимофеев А., Дробь Роза, Минеева Аля, Комарова Аня, Каменских Анна</a:t>
            </a:r>
          </a:p>
        </p:txBody>
      </p:sp>
    </p:spTree>
    <p:extLst>
      <p:ext uri="{BB962C8B-B14F-4D97-AF65-F5344CB8AC3E}">
        <p14:creationId xmlns:p14="http://schemas.microsoft.com/office/powerpoint/2010/main" val="15262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pic>
        <p:nvPicPr>
          <p:cNvPr id="6" name="Picture 5" descr="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65" y="769545"/>
            <a:ext cx="5088501" cy="3408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19042" y="2676179"/>
            <a:ext cx="4643437" cy="908993"/>
          </a:xfrm>
          <a:prstGeom prst="rect">
            <a:avLst/>
          </a:prstGeom>
          <a:solidFill>
            <a:srgbClr val="FFC0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А.А.Алкин</a:t>
            </a:r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 (второй ряд первый слева) среди солдат II Украинского фронта, 123 стрелкового полка  на привале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Западная Украина, 01.06.1944</a:t>
            </a:r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81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71" y="385103"/>
            <a:ext cx="5949696" cy="3950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539" y="2711033"/>
            <a:ext cx="4388154" cy="25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24137" y="3908"/>
            <a:ext cx="3586163" cy="6920767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300" b="1" dirty="0" smtClean="0">
                <a:solidFill>
                  <a:schemeClr val="bg1"/>
                </a:solidFill>
              </a:rPr>
              <a:t>            Идут </a:t>
            </a:r>
            <a:r>
              <a:rPr lang="ru-RU" sz="1300" b="1" dirty="0">
                <a:solidFill>
                  <a:schemeClr val="bg1"/>
                </a:solidFill>
              </a:rPr>
              <a:t>года, но кровоточат раны,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Врагами нанесенные в бою,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Спасибо, дорогие ветераны,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За молодость беспечную мою!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За то, что не стреляют автоматы,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Что мины не взрывают тишину,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Вы были молоды, ни в чем не виноваты,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За что судьба вам уготовила войну?</a:t>
            </a:r>
            <a:endParaRPr lang="ru-RU" sz="1300" dirty="0">
              <a:solidFill>
                <a:schemeClr val="bg1"/>
              </a:solidFill>
            </a:endParaRPr>
          </a:p>
          <a:p>
            <a:r>
              <a:rPr lang="ru-RU" sz="1300" b="1" dirty="0" smtClean="0">
                <a:solidFill>
                  <a:schemeClr val="bg1"/>
                </a:solidFill>
              </a:rPr>
              <a:t>           Чтоб </a:t>
            </a:r>
            <a:r>
              <a:rPr lang="ru-RU" sz="1300" b="1" dirty="0">
                <a:solidFill>
                  <a:schemeClr val="bg1"/>
                </a:solidFill>
              </a:rPr>
              <a:t>дать нам право жить на этом свете,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Вы шли сражаться, грудью на врага,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Вас ждали дома мамы, жены, дети…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Храня тепло родного очага…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За то, чтоб звезды в небе нам сияли,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За то, чтоб на дворе цвела весна,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Сражались вы, и «за ценой не постояли»,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Но непомерно высока цена…</a:t>
            </a:r>
            <a:endParaRPr lang="ru-RU" sz="1300" dirty="0">
              <a:solidFill>
                <a:schemeClr val="bg1"/>
              </a:solidFill>
            </a:endParaRPr>
          </a:p>
          <a:p>
            <a:r>
              <a:rPr lang="ru-RU" sz="1300" b="1" dirty="0" smtClean="0">
                <a:solidFill>
                  <a:schemeClr val="bg1"/>
                </a:solidFill>
              </a:rPr>
              <a:t>           И </a:t>
            </a:r>
            <a:r>
              <a:rPr lang="ru-RU" sz="1300" b="1" dirty="0">
                <a:solidFill>
                  <a:schemeClr val="bg1"/>
                </a:solidFill>
              </a:rPr>
              <a:t>каждый год весной, в начале мая,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Объединяет праздник всю страну,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Смотря на вас, я всякий раз не понимаю,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За что судьба вам уготовила войну?!!!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И слезы всякий раз встают туманом,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Готовы ливнем грусти течь из глаз,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Спасибо, дорогие ветераны,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Вам всем! Отдельно каждому из вас…</a:t>
            </a:r>
            <a:endParaRPr lang="ru-RU" sz="1300" dirty="0">
              <a:solidFill>
                <a:schemeClr val="bg1"/>
              </a:solidFill>
            </a:endParaRPr>
          </a:p>
          <a:p>
            <a:r>
              <a:rPr lang="ru-RU" sz="1300" b="1" dirty="0" smtClean="0">
                <a:solidFill>
                  <a:schemeClr val="bg1"/>
                </a:solidFill>
              </a:rPr>
              <a:t>             Как </a:t>
            </a:r>
            <a:r>
              <a:rPr lang="ru-RU" sz="1300" b="1" dirty="0">
                <a:solidFill>
                  <a:schemeClr val="bg1"/>
                </a:solidFill>
              </a:rPr>
              <a:t>кровь, сияют красные тюльпаны,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Возложенные к «Вечному огню»,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Спасибо, дорогие ветераны,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За молодость беспечную мою…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Я никогда, поверьте, не устану,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За ваши подвиги вас всех благодарить,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Спасибо, дорогие ветераны,</a:t>
            </a:r>
            <a:br>
              <a:rPr lang="ru-RU" sz="1300" b="1" dirty="0">
                <a:solidFill>
                  <a:schemeClr val="bg1"/>
                </a:solidFill>
              </a:rPr>
            </a:br>
            <a:r>
              <a:rPr lang="ru-RU" sz="1300" b="1" dirty="0">
                <a:solidFill>
                  <a:schemeClr val="bg1"/>
                </a:solidFill>
              </a:rPr>
              <a:t>За этот шанс под мирным небом жить!</a:t>
            </a:r>
            <a:endParaRPr lang="ru-RU" sz="1300" dirty="0">
              <a:solidFill>
                <a:schemeClr val="bg1"/>
              </a:solidFill>
            </a:endParaRPr>
          </a:p>
          <a:p>
            <a:r>
              <a:rPr lang="ru-RU" sz="1300" b="1" i="1" dirty="0">
                <a:solidFill>
                  <a:schemeClr val="bg1"/>
                </a:solidFill>
              </a:rPr>
              <a:t>(</a:t>
            </a:r>
            <a:r>
              <a:rPr lang="ru-RU" sz="1300" b="1" i="1" dirty="0" err="1" smtClean="0">
                <a:solidFill>
                  <a:schemeClr val="bg1"/>
                </a:solidFill>
              </a:rPr>
              <a:t>Ю.Олефир</a:t>
            </a:r>
            <a:r>
              <a:rPr lang="ru-RU" sz="1300" b="1" i="1" dirty="0">
                <a:solidFill>
                  <a:schemeClr val="bg1"/>
                </a:solidFill>
              </a:rPr>
              <a:t>)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262687" y="2803262"/>
            <a:ext cx="5876925" cy="2114550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ФОТОВЫСТАВКА «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МЫ БУДЕМ ПОМНИТЬ,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ЧТОБ 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ПОТОМКИ</a:t>
            </a:r>
            <a:b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 НЕ ЗАБЫЛИ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!»</a:t>
            </a:r>
            <a:r>
              <a:rPr lang="ru-RU" sz="12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 ВОЕННЫХ СНИМКОВ</a:t>
            </a:r>
          </a:p>
          <a:p>
            <a:pPr algn="ctr"/>
            <a:r>
              <a:rPr lang="ru-RU" sz="12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АРХИВОСДАТЧИКОВ ГОРОДА НЕФТЕЮГАНСКА ИЗ СЕРИИ ВЫСТАВОК «</a:t>
            </a:r>
            <a:r>
              <a:rPr lang="ru-RU" sz="1200" i="1" dirty="0">
                <a:solidFill>
                  <a:srgbClr val="C00000"/>
                </a:solidFill>
                <a:latin typeface="Arial Black" panose="020B0A04020102020204" pitchFamily="34" charset="0"/>
              </a:rPr>
              <a:t>НЕФТЕЮГАНСК – МОЯ </a:t>
            </a:r>
            <a:r>
              <a:rPr lang="ru-RU" sz="1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РОДИНА</a:t>
            </a:r>
            <a:r>
              <a:rPr lang="ru-RU" sz="12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».</a:t>
            </a:r>
          </a:p>
          <a:p>
            <a:pPr algn="ctr"/>
            <a:r>
              <a:rPr lang="ru-RU" sz="1200" b="1" dirty="0" smtClean="0">
                <a:latin typeface="+mn-lt"/>
              </a:rPr>
              <a:t> Фотовыставка основана на архивных документах личного происхождения Объединенного архивного фонда № 59 «Участники Великой Отечественной войны»,  фотодокументах из </a:t>
            </a:r>
            <a:r>
              <a:rPr lang="ru-RU" sz="1200" b="1" dirty="0" err="1" smtClean="0">
                <a:latin typeface="+mn-lt"/>
              </a:rPr>
              <a:t>фотофонда</a:t>
            </a:r>
            <a:r>
              <a:rPr lang="ru-RU" sz="1200" b="1" dirty="0" smtClean="0">
                <a:latin typeface="+mn-lt"/>
              </a:rPr>
              <a:t> городского архива. Более подробную информацию  о </a:t>
            </a:r>
            <a:r>
              <a:rPr lang="ru-RU" sz="1200" b="1" dirty="0" err="1" smtClean="0">
                <a:latin typeface="+mn-lt"/>
              </a:rPr>
              <a:t>нефтеюганцах</a:t>
            </a:r>
            <a:r>
              <a:rPr lang="ru-RU" sz="1200" b="1" dirty="0" smtClean="0">
                <a:latin typeface="+mn-lt"/>
              </a:rPr>
              <a:t> - ветеранах Великой Отечественной войны, </a:t>
            </a:r>
            <a:r>
              <a:rPr lang="ru-RU" sz="1200" b="1" dirty="0" err="1" smtClean="0">
                <a:latin typeface="+mn-lt"/>
              </a:rPr>
              <a:t>архивосдатчиках</a:t>
            </a:r>
            <a:r>
              <a:rPr lang="ru-RU" sz="1200" b="1" dirty="0" smtClean="0">
                <a:latin typeface="+mn-lt"/>
              </a:rPr>
              <a:t> городского архива, можно получить в отделе по делам архивов департамента по делам администрации по адресу 6 </a:t>
            </a:r>
            <a:r>
              <a:rPr lang="ru-RU" sz="1200" b="1" dirty="0" err="1" smtClean="0">
                <a:latin typeface="+mn-lt"/>
              </a:rPr>
              <a:t>мкр</a:t>
            </a:r>
            <a:r>
              <a:rPr lang="ru-RU" sz="1200" b="1" dirty="0" smtClean="0">
                <a:latin typeface="+mn-lt"/>
              </a:rPr>
              <a:t>., д.81, по тел. 22-70-90 или на сайте органов местного самоуправления  по адресу:   </a:t>
            </a:r>
            <a:r>
              <a:rPr lang="en-US" sz="1200" b="1" dirty="0">
                <a:latin typeface="+mn-lt"/>
                <a:hlinkClick r:id="rId3"/>
              </a:rPr>
              <a:t>http://</a:t>
            </a:r>
            <a:r>
              <a:rPr lang="en-US" sz="1200" b="1" dirty="0" smtClean="0">
                <a:latin typeface="+mn-lt"/>
                <a:hlinkClick r:id="rId3"/>
              </a:rPr>
              <a:t>www.admugansk.ru/category/746</a:t>
            </a:r>
            <a:endParaRPr lang="ru-RU" sz="1200" b="1" dirty="0" smtClean="0">
              <a:latin typeface="+mn-lt"/>
            </a:endParaRPr>
          </a:p>
          <a:p>
            <a:pPr algn="ctr"/>
            <a:endParaRPr 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0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92" y="364356"/>
            <a:ext cx="6011502" cy="2124577"/>
          </a:xfr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В Нефтеюганске проживают  ветераны Великой Отечественной войны  с первых дней освоения Усть-Балыкского месторождения нефти. За это время они стали еще и первопроходцами, старожилами города Нефтеюганска. Сегодня ветераны ВОВ – живые свидетели не только тяжелых военных лет, но и очевидцами рождения нашего нефтяного города, его создателями – </a:t>
            </a:r>
            <a:r>
              <a:rPr lang="ru-RU" sz="1800" b="1" i="1" dirty="0" err="1" smtClean="0">
                <a:solidFill>
                  <a:srgbClr val="C00000"/>
                </a:solidFill>
              </a:rPr>
              <a:t>творителями</a:t>
            </a:r>
            <a:r>
              <a:rPr lang="ru-RU" sz="1800" b="1" i="1" dirty="0" smtClean="0">
                <a:solidFill>
                  <a:srgbClr val="C00000"/>
                </a:solidFill>
              </a:rPr>
              <a:t> истории нашей земли</a:t>
            </a:r>
            <a:endParaRPr lang="ru-RU" sz="1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87579" y="2394285"/>
            <a:ext cx="9379867" cy="2576068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Многие из ветеранов Великой Отечественной войны, участников боевых событий второй мировой  ушли из жизни, но их подвиг, героизм и мужество не стали от этого менее значимыми для истории нашего государства, для всего народа. Из уст в уста передаются рассказы о дедах – солдатах  освободительной войны их потомкам. В книгах и фильмах, в поэмах и песнях, в архивных документах храним мы страницы истории. 72 года без войны , мирная жизнь потомков, светлая память  на будущие десятилетия – это именно то, ради чего солдаты, не жалея жизни, рвались в бой за победу , а  все остальное население отдавали  все </a:t>
            </a:r>
            <a:r>
              <a:rPr lang="ru-RU" sz="1600" b="1" i="1" dirty="0" smtClean="0">
                <a:solidFill>
                  <a:srgbClr val="C00000"/>
                </a:solidFill>
              </a:rPr>
              <a:t>силы, </a:t>
            </a:r>
            <a:r>
              <a:rPr lang="ru-RU" sz="1600" b="1" i="1" dirty="0" smtClean="0">
                <a:solidFill>
                  <a:srgbClr val="C00000"/>
                </a:solidFill>
              </a:rPr>
              <a:t>обеспечивая эту победу в тылу. ПАМЯТЬ  -  то, что мы  должны сохранить и передать  будущим поколениям, чтобы кровопролития не повторялись, чтобы война не приходила на нашу землю. Мы делимся с вами нашей памятью: возьмите её у нас , сохраните в своих сердцах и передайте потомкам,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ПАМЯТЬ О НАШИХ ГЕРОЯХ:</a:t>
            </a:r>
            <a:endParaRPr lang="ru-RU" sz="1600" b="1" i="1" u="sng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9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996" y="438063"/>
            <a:ext cx="2580492" cy="23056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22" y="444388"/>
            <a:ext cx="2737963" cy="37888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793" y="438063"/>
            <a:ext cx="3834384" cy="521208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775176" y="2580239"/>
            <a:ext cx="5416823" cy="2473024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800000"/>
                </a:solidFill>
              </a:rPr>
              <a:t>Павленко  (Марченко) Жанна </a:t>
            </a:r>
            <a:r>
              <a:rPr lang="ru-RU" sz="1600" b="1" dirty="0" smtClean="0">
                <a:solidFill>
                  <a:srgbClr val="800000"/>
                </a:solidFill>
              </a:rPr>
              <a:t>Петровна. Мобилизована в ряды Красной армии в 17-летнем возрасте.</a:t>
            </a:r>
          </a:p>
          <a:p>
            <a:pPr algn="ctr"/>
            <a:r>
              <a:rPr lang="ru-RU" sz="1600" b="1" dirty="0" smtClean="0"/>
              <a:t> С июня </a:t>
            </a:r>
            <a:r>
              <a:rPr lang="ru-RU" sz="1600" b="1" dirty="0"/>
              <a:t>1941 до апреля 1942 года</a:t>
            </a:r>
            <a:r>
              <a:rPr lang="ru-RU" sz="1600" dirty="0"/>
              <a:t> </a:t>
            </a:r>
            <a:r>
              <a:rPr lang="ru-RU" sz="1600" b="1" dirty="0"/>
              <a:t>в </a:t>
            </a:r>
            <a:r>
              <a:rPr lang="ru-RU" sz="1600" b="1" dirty="0" err="1" smtClean="0"/>
              <a:t>г.Сталинграде</a:t>
            </a:r>
            <a:r>
              <a:rPr lang="ru-RU" sz="1600" b="1" dirty="0" smtClean="0"/>
              <a:t> </a:t>
            </a:r>
            <a:r>
              <a:rPr lang="ru-RU" sz="1600" b="1" dirty="0"/>
              <a:t>работала на авиационном заводе № 490 </a:t>
            </a:r>
            <a:r>
              <a:rPr lang="ru-RU" sz="1600" b="1" dirty="0" err="1"/>
              <a:t>светокопировщицей</a:t>
            </a:r>
            <a:r>
              <a:rPr lang="ru-RU" sz="1600" b="1" dirty="0"/>
              <a:t>, при заводе закончила курсы </a:t>
            </a:r>
            <a:r>
              <a:rPr lang="ru-RU" sz="1600" b="1" dirty="0" smtClean="0"/>
              <a:t>санинструкторов. Призвана на службу с мая1942 года. </a:t>
            </a:r>
            <a:r>
              <a:rPr lang="ru-RU" sz="1600" b="1" u="sng" dirty="0" smtClean="0"/>
              <a:t>Боевой путь</a:t>
            </a:r>
            <a:r>
              <a:rPr lang="ru-RU" sz="1600" dirty="0" smtClean="0"/>
              <a:t>: </a:t>
            </a:r>
            <a:r>
              <a:rPr lang="ru-RU" sz="1600" b="1" dirty="0" smtClean="0"/>
              <a:t>май-декабрь</a:t>
            </a:r>
            <a:r>
              <a:rPr lang="ru-RU" sz="1600" dirty="0" smtClean="0"/>
              <a:t> </a:t>
            </a:r>
            <a:r>
              <a:rPr lang="ru-RU" sz="1600" b="1" dirty="0"/>
              <a:t>1942 года - стрелок </a:t>
            </a:r>
            <a:r>
              <a:rPr lang="ru-RU" sz="1600" b="1" dirty="0" smtClean="0"/>
              <a:t>182-го </a:t>
            </a:r>
            <a:r>
              <a:rPr lang="ru-RU" sz="1600" b="1" dirty="0"/>
              <a:t>запасного стрелкового </a:t>
            </a:r>
            <a:r>
              <a:rPr lang="ru-RU" sz="1600" b="1" dirty="0" smtClean="0"/>
              <a:t>полка, </a:t>
            </a:r>
            <a:r>
              <a:rPr lang="ru-RU" sz="1600" b="1" dirty="0"/>
              <a:t>1-й и 2-й Украинский и Северо-Кавказский </a:t>
            </a:r>
            <a:r>
              <a:rPr lang="ru-RU" sz="1600" b="1" dirty="0" smtClean="0"/>
              <a:t>фронты; </a:t>
            </a:r>
            <a:r>
              <a:rPr lang="ru-RU" sz="1600" b="1" dirty="0"/>
              <a:t>с декабря 1942 по август 1945 </a:t>
            </a:r>
            <a:r>
              <a:rPr lang="ru-RU" sz="1600" b="1" dirty="0" smtClean="0"/>
              <a:t>года -   </a:t>
            </a:r>
            <a:r>
              <a:rPr lang="ru-RU" sz="1600" b="1" dirty="0"/>
              <a:t>делопроизводитель санитарного отдела при штабе 18-й десантной армии. </a:t>
            </a:r>
            <a:r>
              <a:rPr lang="ru-RU" sz="1600" b="1" dirty="0" smtClean="0"/>
              <a:t>Участвовала в освобождении Украины, Прикарпатья, Польши, Венгрии</a:t>
            </a:r>
            <a:endParaRPr lang="ru-RU" sz="16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18765" y="0"/>
            <a:ext cx="4273235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1 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0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18765" y="0"/>
            <a:ext cx="4273235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2 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901" y="649728"/>
            <a:ext cx="2616451" cy="3156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01" y="649728"/>
            <a:ext cx="2098600" cy="3164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324" y="649727"/>
            <a:ext cx="2876987" cy="315642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74360" y="3576119"/>
            <a:ext cx="7230535" cy="1439502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800000"/>
                </a:solidFill>
              </a:rPr>
              <a:t>Меркулов </a:t>
            </a:r>
            <a:r>
              <a:rPr lang="ru-RU" sz="1600" b="1" dirty="0" smtClean="0">
                <a:solidFill>
                  <a:srgbClr val="800000"/>
                </a:solidFill>
              </a:rPr>
              <a:t>Сергей Николаевич</a:t>
            </a:r>
            <a:r>
              <a:rPr lang="ru-RU" sz="1600" b="1" i="1" dirty="0" smtClean="0">
                <a:solidFill>
                  <a:srgbClr val="800000"/>
                </a:solidFill>
                <a:latin typeface="+mn-lt"/>
              </a:rPr>
              <a:t>. </a:t>
            </a:r>
            <a:r>
              <a:rPr lang="ru-RU" sz="1600" b="1" dirty="0">
                <a:solidFill>
                  <a:srgbClr val="800000"/>
                </a:solidFill>
              </a:rPr>
              <a:t>Мобилизация в Красную </a:t>
            </a:r>
            <a:r>
              <a:rPr lang="ru-RU" sz="1600" b="1" dirty="0" smtClean="0">
                <a:solidFill>
                  <a:srgbClr val="800000"/>
                </a:solidFill>
              </a:rPr>
              <a:t>армию:  </a:t>
            </a:r>
            <a:r>
              <a:rPr lang="ru-RU" sz="1600" b="1" dirty="0">
                <a:solidFill>
                  <a:srgbClr val="800000"/>
                </a:solidFill>
              </a:rPr>
              <a:t>март 1942 </a:t>
            </a:r>
            <a:r>
              <a:rPr lang="ru-RU" sz="1600" b="1" dirty="0" smtClean="0">
                <a:solidFill>
                  <a:srgbClr val="800000"/>
                </a:solidFill>
              </a:rPr>
              <a:t>года, возраст – 20 лет. </a:t>
            </a:r>
            <a:r>
              <a:rPr lang="ru-RU" sz="1600" b="1" dirty="0" smtClean="0"/>
              <a:t>Гвардии лейтенант, прошел боевой </a:t>
            </a:r>
            <a:r>
              <a:rPr lang="ru-RU" sz="1600" b="1" dirty="0"/>
              <a:t>путь </a:t>
            </a:r>
            <a:r>
              <a:rPr lang="ru-RU" sz="1600" b="1" dirty="0" smtClean="0"/>
              <a:t> - Западный</a:t>
            </a:r>
            <a:r>
              <a:rPr lang="ru-RU" sz="1600" b="1" dirty="0"/>
              <a:t>, Центральный, 1-й </a:t>
            </a:r>
            <a:r>
              <a:rPr lang="ru-RU" sz="1600" b="1" dirty="0" smtClean="0"/>
              <a:t>Прибалтийский</a:t>
            </a:r>
            <a:r>
              <a:rPr lang="ru-RU" sz="1600" b="1" dirty="0"/>
              <a:t>, 3-й </a:t>
            </a:r>
            <a:r>
              <a:rPr lang="ru-RU" sz="1600" b="1" dirty="0" smtClean="0"/>
              <a:t>Белорусский  фронты</a:t>
            </a:r>
            <a:r>
              <a:rPr lang="ru-RU" sz="1600" b="1" dirty="0"/>
              <a:t>, воевал в составе 11-й </a:t>
            </a:r>
            <a:r>
              <a:rPr lang="ru-RU" sz="1600" b="1" dirty="0" smtClean="0"/>
              <a:t>Гвардейской </a:t>
            </a:r>
            <a:r>
              <a:rPr lang="ru-RU" sz="1600" b="1" dirty="0"/>
              <a:t>армии. Был </a:t>
            </a:r>
            <a:r>
              <a:rPr lang="ru-RU" sz="1600" b="1" dirty="0" smtClean="0"/>
              <a:t>частником </a:t>
            </a:r>
            <a:r>
              <a:rPr lang="ru-RU" sz="1600" b="1" dirty="0"/>
              <a:t>битв под Москвой, </a:t>
            </a:r>
            <a:r>
              <a:rPr lang="ru-RU" sz="1600" b="1" dirty="0" smtClean="0"/>
              <a:t>на </a:t>
            </a:r>
            <a:r>
              <a:rPr lang="ru-RU" sz="1600" b="1" dirty="0"/>
              <a:t>Курско-Орловском </a:t>
            </a:r>
            <a:r>
              <a:rPr lang="ru-RU" sz="1600" b="1" dirty="0" smtClean="0"/>
              <a:t>направлении</a:t>
            </a:r>
            <a:r>
              <a:rPr lang="ru-RU" sz="1600" b="1" dirty="0"/>
              <a:t>, освобождал </a:t>
            </a:r>
            <a:r>
              <a:rPr lang="ru-RU" sz="1600" b="1" dirty="0" smtClean="0"/>
              <a:t>Прибалтику </a:t>
            </a:r>
            <a:r>
              <a:rPr lang="ru-RU" sz="1600" b="1" dirty="0"/>
              <a:t>и земли Восточной </a:t>
            </a:r>
            <a:r>
              <a:rPr lang="ru-RU" sz="1600" b="1" dirty="0" smtClean="0"/>
              <a:t>Пруссии</a:t>
            </a:r>
            <a:r>
              <a:rPr lang="ru-RU" sz="1600" b="1" dirty="0"/>
              <a:t>, участвовал в штурме </a:t>
            </a:r>
            <a:r>
              <a:rPr lang="ru-RU" sz="1600" b="1" dirty="0" smtClean="0"/>
              <a:t>Кенигсберга, был </a:t>
            </a:r>
            <a:r>
              <a:rPr lang="ru-RU" sz="1600" b="1" dirty="0"/>
              <a:t>четырежды </a:t>
            </a:r>
            <a:r>
              <a:rPr lang="ru-RU" sz="1600" b="1" dirty="0" smtClean="0"/>
              <a:t>ранен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731660" y="3003912"/>
            <a:ext cx="4273235" cy="53483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ru-RU" sz="1400" b="1" dirty="0" smtClean="0">
                <a:effectLst/>
              </a:rPr>
              <a:t>Меркулов С.Н. с фронтовыми друзьями (1 ряд слева)</a:t>
            </a:r>
          </a:p>
          <a:p>
            <a:pPr>
              <a:spcAft>
                <a:spcPts val="0"/>
              </a:spcAft>
            </a:pPr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     М</a:t>
            </a:r>
            <a:r>
              <a:rPr lang="ru-RU" sz="1400" b="1" dirty="0" smtClean="0">
                <a:effectLst/>
              </a:rPr>
              <a:t>ай 1945 года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18765" y="0"/>
            <a:ext cx="4273235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3 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377" y="452673"/>
            <a:ext cx="2754507" cy="38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884" y="513118"/>
            <a:ext cx="4193595" cy="2915007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024776" y="2418347"/>
            <a:ext cx="4273235" cy="84165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ru-RU" sz="1400" b="1" dirty="0" smtClean="0">
                <a:effectLst/>
              </a:rPr>
              <a:t>Отдатчиков </a:t>
            </a:r>
            <a:r>
              <a:rPr lang="ru-RU" sz="1400" b="1" dirty="0" smtClean="0"/>
              <a:t>Николай </a:t>
            </a:r>
            <a:r>
              <a:rPr lang="ru-RU" sz="1400" b="1" dirty="0"/>
              <a:t>Сергеевич</a:t>
            </a:r>
            <a:r>
              <a:rPr lang="ru-RU" sz="1400" b="1" dirty="0" smtClean="0">
                <a:effectLst/>
              </a:rPr>
              <a:t> (второй слева) среди ветеранов ВОВ.                     1985 год, </a:t>
            </a:r>
            <a:r>
              <a:rPr lang="ru-RU" sz="1400" b="1" dirty="0" err="1" smtClean="0">
                <a:effectLst/>
              </a:rPr>
              <a:t>г.Севастополь</a:t>
            </a:r>
            <a:endParaRPr lang="ru-RU" sz="1400" b="1" dirty="0" smtClean="0">
              <a:effectLst/>
            </a:endParaRPr>
          </a:p>
          <a:p>
            <a:pPr algn="ctr"/>
            <a:r>
              <a:rPr lang="ru-RU" altLang="ru-RU" sz="1400" b="1" i="1" dirty="0">
                <a:latin typeface="Calibri" panose="020F0502020204030204" pitchFamily="34" charset="0"/>
              </a:rPr>
              <a:t>Снимков военных лет не </a:t>
            </a:r>
            <a:r>
              <a:rPr lang="ru-RU" altLang="ru-RU" sz="1400" b="1" i="1" dirty="0" smtClean="0">
                <a:latin typeface="Calibri" panose="020F0502020204030204" pitchFamily="34" charset="0"/>
              </a:rPr>
              <a:t>сохранилось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35906" y="3428125"/>
            <a:ext cx="7656094" cy="1587496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800000"/>
                </a:solidFill>
              </a:rPr>
              <a:t>Отдатчиков Николай </a:t>
            </a:r>
            <a:r>
              <a:rPr lang="ru-RU" sz="1600" b="1" dirty="0" smtClean="0">
                <a:solidFill>
                  <a:srgbClr val="800000"/>
                </a:solidFill>
              </a:rPr>
              <a:t>Сергеевич - мобилизация </a:t>
            </a:r>
            <a:r>
              <a:rPr lang="ru-RU" sz="1600" b="1" dirty="0">
                <a:solidFill>
                  <a:srgbClr val="800000"/>
                </a:solidFill>
              </a:rPr>
              <a:t>в Красную </a:t>
            </a:r>
            <a:r>
              <a:rPr lang="ru-RU" sz="1600" b="1" dirty="0" smtClean="0">
                <a:solidFill>
                  <a:srgbClr val="800000"/>
                </a:solidFill>
              </a:rPr>
              <a:t>армию 19 </a:t>
            </a:r>
            <a:r>
              <a:rPr lang="ru-RU" sz="1600" b="1" dirty="0">
                <a:solidFill>
                  <a:srgbClr val="800000"/>
                </a:solidFill>
              </a:rPr>
              <a:t>января 1943 </a:t>
            </a:r>
            <a:r>
              <a:rPr lang="ru-RU" sz="1600" b="1" dirty="0" smtClean="0">
                <a:solidFill>
                  <a:srgbClr val="800000"/>
                </a:solidFill>
              </a:rPr>
              <a:t>года в 17-летнем возрасте</a:t>
            </a:r>
            <a:r>
              <a:rPr lang="ru-RU" sz="1600" b="1" dirty="0" smtClean="0"/>
              <a:t>. </a:t>
            </a:r>
            <a:r>
              <a:rPr lang="ru-RU" sz="1600" b="1" dirty="0"/>
              <a:t>С</a:t>
            </a:r>
            <a:r>
              <a:rPr lang="ru-RU" sz="1600" b="1" dirty="0" smtClean="0"/>
              <a:t>ержант </a:t>
            </a:r>
            <a:r>
              <a:rPr lang="ru-RU" sz="1600" b="1" dirty="0"/>
              <a:t>вычислительного </a:t>
            </a:r>
            <a:r>
              <a:rPr lang="ru-RU" sz="1600" b="1" dirty="0" smtClean="0"/>
              <a:t>взвода. Прошел боевой путь: 2-й  </a:t>
            </a:r>
            <a:r>
              <a:rPr lang="ru-RU" sz="1600" b="1" dirty="0"/>
              <a:t>Белорусский фронт, с  мая 1943 года назначен  командиром отделения связи 468-го </a:t>
            </a:r>
            <a:r>
              <a:rPr lang="ru-RU" sz="1600" b="1" dirty="0" smtClean="0"/>
              <a:t>артполка, далее -  переведен </a:t>
            </a:r>
            <a:r>
              <a:rPr lang="ru-RU" sz="1600" b="1" dirty="0"/>
              <a:t>в 143-ю артиллерийскую бригаду, назначен помощником командира вычислительного взвода, затем - командиром </a:t>
            </a:r>
            <a:r>
              <a:rPr lang="ru-RU" sz="1600" b="1" dirty="0" smtClean="0"/>
              <a:t>артиллерийского </a:t>
            </a:r>
            <a:r>
              <a:rPr lang="ru-RU" sz="1600" b="1" dirty="0"/>
              <a:t>разведывательного инструментального </a:t>
            </a:r>
            <a:r>
              <a:rPr lang="ru-RU" sz="1600" b="1" dirty="0" smtClean="0"/>
              <a:t>дивизиона. </a:t>
            </a:r>
            <a:r>
              <a:rPr lang="ru-RU" sz="1600" b="1" dirty="0"/>
              <a:t>Принимал участие в освобождении городов Смоленска, Минска, Гродно, форсировал реки Неман, Вислу и </a:t>
            </a:r>
            <a:r>
              <a:rPr lang="ru-RU" sz="1600" b="1" dirty="0" smtClean="0"/>
              <a:t>Одер</a:t>
            </a:r>
          </a:p>
        </p:txBody>
      </p:sp>
    </p:spTree>
    <p:extLst>
      <p:ext uri="{BB962C8B-B14F-4D97-AF65-F5344CB8AC3E}">
        <p14:creationId xmlns:p14="http://schemas.microsoft.com/office/powerpoint/2010/main" val="40065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4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18765" y="0"/>
            <a:ext cx="4273235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4 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95453" y="3576119"/>
            <a:ext cx="6524093" cy="1439502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800000"/>
                </a:solidFill>
              </a:rPr>
              <a:t>Жаров Павел </a:t>
            </a:r>
            <a:r>
              <a:rPr lang="ru-RU" sz="1600" b="1" dirty="0" smtClean="0">
                <a:solidFill>
                  <a:srgbClr val="800000"/>
                </a:solidFill>
              </a:rPr>
              <a:t>Георгиевич. 15 </a:t>
            </a:r>
            <a:r>
              <a:rPr lang="ru-RU" sz="1600" b="1" dirty="0">
                <a:solidFill>
                  <a:srgbClr val="800000"/>
                </a:solidFill>
              </a:rPr>
              <a:t>февраля 1942 года принял военную </a:t>
            </a:r>
            <a:r>
              <a:rPr lang="ru-RU" sz="1600" b="1" dirty="0" smtClean="0">
                <a:solidFill>
                  <a:srgbClr val="800000"/>
                </a:solidFill>
              </a:rPr>
              <a:t>присягу в возрасте 24-х лет. </a:t>
            </a:r>
            <a:r>
              <a:rPr lang="ru-RU" sz="1600" b="1" dirty="0" smtClean="0"/>
              <a:t>Участник </a:t>
            </a:r>
            <a:r>
              <a:rPr lang="ru-RU" sz="1600" b="1" dirty="0"/>
              <a:t>боев за взятие г. Берлина</a:t>
            </a:r>
            <a:endParaRPr lang="ru-RU" sz="1600" dirty="0"/>
          </a:p>
          <a:p>
            <a:r>
              <a:rPr lang="ru-RU" sz="1600" b="1" dirty="0" smtClean="0"/>
              <a:t>был </a:t>
            </a:r>
            <a:r>
              <a:rPr lang="ru-RU" sz="1600" b="1" dirty="0"/>
              <a:t>дважды тяжело </a:t>
            </a:r>
            <a:r>
              <a:rPr lang="ru-RU" sz="1600" b="1" dirty="0" smtClean="0"/>
              <a:t>ранен. Был награжден:</a:t>
            </a:r>
            <a:r>
              <a:rPr lang="ru-RU" sz="1600" dirty="0" smtClean="0"/>
              <a:t> </a:t>
            </a:r>
            <a:r>
              <a:rPr lang="ru-RU" sz="1600" b="1" dirty="0"/>
              <a:t>орден Отечественной войны  </a:t>
            </a:r>
            <a:r>
              <a:rPr lang="en-US" sz="1600" b="1" dirty="0"/>
              <a:t>II</a:t>
            </a:r>
            <a:r>
              <a:rPr lang="ru-RU" sz="1600" b="1" dirty="0"/>
              <a:t> степени, медали «За взятие Берлина»,</a:t>
            </a:r>
            <a:r>
              <a:rPr lang="ru-RU" sz="1600" dirty="0"/>
              <a:t> </a:t>
            </a:r>
            <a:r>
              <a:rPr lang="ru-RU" sz="1600" b="1" dirty="0"/>
              <a:t>Благодарность Верховного Главнокомандующего Маршала СССР  И.В. Сталина за взятие Берлина (Приказ </a:t>
            </a:r>
            <a:r>
              <a:rPr lang="ru-RU" sz="1600" b="1" dirty="0" smtClean="0"/>
              <a:t>№ 339 </a:t>
            </a:r>
            <a:r>
              <a:rPr lang="ru-RU" sz="1600" b="1" dirty="0"/>
              <a:t>от 23.04.1945 г</a:t>
            </a:r>
            <a:r>
              <a:rPr lang="ru-RU" sz="1600" b="1" dirty="0" smtClean="0"/>
              <a:t>.)</a:t>
            </a:r>
            <a:r>
              <a:rPr lang="ru-RU" sz="1600" dirty="0" smtClean="0"/>
              <a:t>. </a:t>
            </a:r>
            <a:r>
              <a:rPr lang="ru-RU" sz="1600" b="1" dirty="0" smtClean="0"/>
              <a:t>Демобилизован </a:t>
            </a:r>
            <a:r>
              <a:rPr lang="ru-RU" sz="1600" b="1" dirty="0"/>
              <a:t>в  мае 1946 </a:t>
            </a:r>
            <a:r>
              <a:rPr lang="ru-RU" sz="1600" b="1" dirty="0" smtClean="0"/>
              <a:t>году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506" y="602586"/>
            <a:ext cx="2118345" cy="2951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633" y="624214"/>
            <a:ext cx="2006851" cy="2938603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834560" y="3547602"/>
            <a:ext cx="2118345" cy="53483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</a:rPr>
              <a:t>Жаров Павел Георгиевич.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</a:rPr>
              <a:t>1943 год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49" y="626118"/>
            <a:ext cx="2221126" cy="293669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996209" y="2901373"/>
            <a:ext cx="2118345" cy="53483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</a:rPr>
              <a:t>Жаров Павел Георгиевич.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</a:rPr>
              <a:t>21 мая 1946 года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851" y="589274"/>
            <a:ext cx="2361654" cy="29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918765" y="0"/>
            <a:ext cx="4273235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5 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359" y="676130"/>
            <a:ext cx="2193191" cy="2913093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34540" y="3488850"/>
            <a:ext cx="2118345" cy="53483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err="1" smtClean="0">
                <a:effectLst/>
              </a:rPr>
              <a:t>Жорник</a:t>
            </a:r>
            <a:r>
              <a:rPr lang="ru-RU" sz="1400" b="1" dirty="0" smtClean="0">
                <a:effectLst/>
              </a:rPr>
              <a:t> Ирина Яковлевна. 1945 год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269" y="700066"/>
            <a:ext cx="3732106" cy="276614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003263" y="2901373"/>
            <a:ext cx="4188738" cy="53483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err="1" smtClean="0">
                <a:effectLst/>
              </a:rPr>
              <a:t>Жорник</a:t>
            </a:r>
            <a:r>
              <a:rPr lang="ru-RU" sz="1400" b="1" dirty="0" smtClean="0">
                <a:effectLst/>
              </a:rPr>
              <a:t> Ирина Яковлевна ( перва</a:t>
            </a:r>
            <a:r>
              <a:rPr lang="ru-RU" sz="1400" b="1" dirty="0" smtClean="0"/>
              <a:t>я слева)</a:t>
            </a:r>
            <a:r>
              <a:rPr lang="ru-RU" sz="1400" b="1" dirty="0" smtClean="0">
                <a:effectLst/>
              </a:rPr>
              <a:t> с боевыми подругами. 1945 год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77" y="682208"/>
            <a:ext cx="2087820" cy="29009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02993" y="3436202"/>
            <a:ext cx="7356223" cy="1641123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 smtClean="0">
              <a:effectLst/>
            </a:endParaRPr>
          </a:p>
          <a:p>
            <a:r>
              <a:rPr lang="ru-RU" sz="1600" b="1" dirty="0" err="1" smtClean="0">
                <a:solidFill>
                  <a:srgbClr val="800000"/>
                </a:solidFill>
                <a:effectLst/>
              </a:rPr>
              <a:t>Жорник</a:t>
            </a:r>
            <a:r>
              <a:rPr lang="ru-RU" sz="1600" b="1" dirty="0" smtClean="0">
                <a:solidFill>
                  <a:srgbClr val="800000"/>
                </a:solidFill>
                <a:effectLst/>
              </a:rPr>
              <a:t> Ирина Яковлевна. </a:t>
            </a:r>
            <a:r>
              <a:rPr lang="ru-RU" sz="1600" b="1" dirty="0" smtClean="0">
                <a:solidFill>
                  <a:srgbClr val="800000"/>
                </a:solidFill>
              </a:rPr>
              <a:t>Мобилизация в Красную Армию  - декабрь 1941 года в 16-летнем возрасте. </a:t>
            </a:r>
            <a:r>
              <a:rPr lang="ru-RU" sz="1600" b="1" dirty="0" smtClean="0"/>
              <a:t>Телеграфист-морзист-радист. Воевала на  </a:t>
            </a:r>
            <a:r>
              <a:rPr lang="ru-RU" sz="1600" b="1" dirty="0"/>
              <a:t>Воронежском </a:t>
            </a:r>
            <a:r>
              <a:rPr lang="ru-RU" sz="1600" b="1" dirty="0" smtClean="0"/>
              <a:t>фронте - служила </a:t>
            </a:r>
            <a:r>
              <a:rPr lang="ru-RU" sz="1600" b="1" dirty="0"/>
              <a:t>в составе </a:t>
            </a:r>
            <a:r>
              <a:rPr lang="ru-RU" sz="1600" b="1" dirty="0" smtClean="0"/>
              <a:t>355 </a:t>
            </a:r>
            <a:r>
              <a:rPr lang="ru-RU" sz="1600" b="1" dirty="0"/>
              <a:t>батальона аэродромного  обслуживания телеграфистом,  с июля 1942 года и до конца войны – телеграфист-морзист- радист в 244-й бомбардировочной дивизии,  71-й отдельной роте связи 17 –й  воздушной армии на </a:t>
            </a:r>
            <a:r>
              <a:rPr lang="ru-RU" sz="1600" b="1" dirty="0" err="1"/>
              <a:t>Юго</a:t>
            </a:r>
            <a:r>
              <a:rPr lang="ru-RU" sz="1600" b="1" dirty="0"/>
              <a:t> - Западном,  Украинском  фронтах.</a:t>
            </a:r>
            <a:r>
              <a:rPr lang="ru-RU" sz="1600" dirty="0"/>
              <a:t> </a:t>
            </a:r>
            <a:r>
              <a:rPr lang="ru-RU" sz="1600" b="1" dirty="0"/>
              <a:t>Принимала участие в боях на Курской </a:t>
            </a:r>
            <a:r>
              <a:rPr lang="ru-RU" sz="1600" b="1" dirty="0" smtClean="0"/>
              <a:t>дуге. Победу </a:t>
            </a:r>
            <a:r>
              <a:rPr lang="ru-RU" sz="1600" b="1" dirty="0"/>
              <a:t>встретила  в г. Текуч  (Румыния</a:t>
            </a:r>
            <a:r>
              <a:rPr lang="ru-RU" sz="1600" b="1" dirty="0" smtClean="0"/>
              <a:t>), демобилизована  </a:t>
            </a:r>
            <a:r>
              <a:rPr lang="ru-RU" sz="1600" b="1" dirty="0"/>
              <a:t>в июне 1945 года</a:t>
            </a:r>
            <a:endParaRPr lang="ru-RU" sz="1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41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07"/>
            <a:ext cx="12192000" cy="6872407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918765" y="0"/>
            <a:ext cx="4273235" cy="365125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Архив горда Нефтеюганска, фонд № 59, опись № 6 </a:t>
            </a:r>
            <a:endParaRPr lang="ru-RU" sz="1400" b="1" i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743" y="559919"/>
            <a:ext cx="2090928" cy="3508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34" y="567801"/>
            <a:ext cx="2812809" cy="3500384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113671" y="749767"/>
            <a:ext cx="2118345" cy="534830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</a:rPr>
              <a:t>Кузнецов Петр Васильевич. 1943 год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17168" y="2009274"/>
            <a:ext cx="7014631" cy="2917119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 smtClean="0">
              <a:effectLst/>
            </a:endParaRPr>
          </a:p>
          <a:p>
            <a:pPr algn="ctr"/>
            <a:r>
              <a:rPr lang="ru-RU" sz="1600" b="1" dirty="0" smtClean="0">
                <a:solidFill>
                  <a:srgbClr val="800000"/>
                </a:solidFill>
                <a:effectLst/>
              </a:rPr>
              <a:t>Кузнецов Петр Васильевич. </a:t>
            </a:r>
            <a:r>
              <a:rPr lang="ru-RU" sz="1600" b="1" dirty="0" smtClean="0">
                <a:solidFill>
                  <a:srgbClr val="800000"/>
                </a:solidFill>
              </a:rPr>
              <a:t>Мобилизован в </a:t>
            </a:r>
            <a:r>
              <a:rPr lang="ru-RU" sz="1600" b="1" dirty="0">
                <a:solidFill>
                  <a:srgbClr val="800000"/>
                </a:solidFill>
              </a:rPr>
              <a:t>Красную Армию </a:t>
            </a:r>
            <a:r>
              <a:rPr lang="ru-RU" sz="1600" b="1" dirty="0" smtClean="0">
                <a:solidFill>
                  <a:srgbClr val="800000"/>
                </a:solidFill>
              </a:rPr>
              <a:t>в октябре </a:t>
            </a:r>
            <a:r>
              <a:rPr lang="ru-RU" sz="1600" b="1" dirty="0">
                <a:solidFill>
                  <a:srgbClr val="800000"/>
                </a:solidFill>
              </a:rPr>
              <a:t>1941 года, </a:t>
            </a:r>
            <a:r>
              <a:rPr lang="ru-RU" sz="1600" b="1" dirty="0" smtClean="0">
                <a:solidFill>
                  <a:srgbClr val="800000"/>
                </a:solidFill>
              </a:rPr>
              <a:t>в возрасте 17 лет. </a:t>
            </a:r>
            <a:r>
              <a:rPr lang="ru-RU" sz="1600" b="1" dirty="0" smtClean="0"/>
              <a:t>Начальная </a:t>
            </a:r>
            <a:r>
              <a:rPr lang="ru-RU" sz="1600" b="1" dirty="0"/>
              <a:t>военная </a:t>
            </a:r>
            <a:r>
              <a:rPr lang="ru-RU" sz="1600" b="1" dirty="0" smtClean="0"/>
              <a:t>подготовка: октябрь </a:t>
            </a:r>
            <a:r>
              <a:rPr lang="ru-RU" sz="1600" b="1" dirty="0"/>
              <a:t>1941 - май 1942 годов - курсант </a:t>
            </a:r>
            <a:r>
              <a:rPr lang="ru-RU" sz="1600" b="1" dirty="0" err="1"/>
              <a:t>Молотовского</a:t>
            </a:r>
            <a:r>
              <a:rPr lang="ru-RU" sz="1600" b="1" dirty="0"/>
              <a:t> военно-пехотного училища г. Кимры. </a:t>
            </a:r>
            <a:r>
              <a:rPr lang="ru-RU" sz="1600" b="1" dirty="0" smtClean="0"/>
              <a:t>Лейтенант. Прошел боевой путь: Центральный </a:t>
            </a:r>
            <a:r>
              <a:rPr lang="ru-RU" sz="1600" b="1" dirty="0"/>
              <a:t>фронт, воевал  в составе 758-го стрелкового полка 88-й курсантской стрелковой дивизии - командиром отделения полковой роты автоматчиков. Принимал участие в боях под Ржевом. </a:t>
            </a:r>
            <a:r>
              <a:rPr lang="ru-RU" sz="1600" b="1" dirty="0" smtClean="0"/>
              <a:t>13 </a:t>
            </a:r>
            <a:r>
              <a:rPr lang="ru-RU" sz="1600" b="1" dirty="0"/>
              <a:t>августа 1942 года в боях под г. Ржев был тяжело ранен и до </a:t>
            </a:r>
            <a:r>
              <a:rPr lang="ru-RU" sz="1600" b="1" dirty="0" smtClean="0"/>
              <a:t>1943 </a:t>
            </a:r>
            <a:r>
              <a:rPr lang="ru-RU" sz="1600" b="1" dirty="0"/>
              <a:t>года находился на излечении в эвакогоспитале </a:t>
            </a:r>
            <a:r>
              <a:rPr lang="ru-RU" sz="1600" b="1" dirty="0" smtClean="0"/>
              <a:t>№ 3118</a:t>
            </a:r>
            <a:r>
              <a:rPr lang="ru-RU" sz="1600" dirty="0" smtClean="0"/>
              <a:t>. </a:t>
            </a:r>
            <a:r>
              <a:rPr lang="ru-RU" sz="1600" b="1" dirty="0" smtClean="0"/>
              <a:t>В </a:t>
            </a:r>
            <a:r>
              <a:rPr lang="ru-RU" sz="1600" b="1" dirty="0"/>
              <a:t>январе 1943 года признан,  в связи с последствиями ранений, годным к </a:t>
            </a:r>
            <a:r>
              <a:rPr lang="ru-RU" sz="1600" b="1" dirty="0" smtClean="0"/>
              <a:t>нестроевой службе,  </a:t>
            </a:r>
            <a:r>
              <a:rPr lang="ru-RU" sz="1600" b="1" dirty="0"/>
              <a:t>служил при госпитале в </a:t>
            </a:r>
            <a:r>
              <a:rPr lang="ru-RU" sz="1600" b="1" dirty="0" err="1" smtClean="0"/>
              <a:t>г.Каменск</a:t>
            </a:r>
            <a:r>
              <a:rPr lang="ru-RU" sz="1600" b="1" dirty="0" smtClean="0"/>
              <a:t>-Уральский </a:t>
            </a:r>
            <a:r>
              <a:rPr lang="ru-RU" sz="1600" b="1" dirty="0"/>
              <a:t>Свердловской области. В июле был направлен на учебу в отдельную учебную бригаду, в </a:t>
            </a:r>
            <a:r>
              <a:rPr lang="ru-RU" sz="1600" b="1" dirty="0" err="1" smtClean="0"/>
              <a:t>г.Ялуторовск</a:t>
            </a:r>
            <a:r>
              <a:rPr lang="ru-RU" sz="1600" b="1" dirty="0"/>
              <a:t>. Бригада со временем преобразовалась в дивизию и в 1944 году передислоцировалась на Украину в </a:t>
            </a:r>
            <a:r>
              <a:rPr lang="ru-RU" sz="1600" b="1" dirty="0" err="1" smtClean="0"/>
              <a:t>г.Николаев</a:t>
            </a:r>
            <a:r>
              <a:rPr lang="ru-RU" sz="1600" b="1" dirty="0" smtClean="0"/>
              <a:t>. Демобилизован </a:t>
            </a:r>
            <a:r>
              <a:rPr lang="ru-RU" sz="1600" b="1" dirty="0"/>
              <a:t>в 1946 году</a:t>
            </a:r>
            <a:endParaRPr lang="ru-RU" sz="1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41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2786</Words>
  <Application>Microsoft Office PowerPoint</Application>
  <PresentationFormat>Произвольный</PresentationFormat>
  <Paragraphs>135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МЫ БУДЕМ ПОМНИТЬ,  ЧТОБ ПОТОМКИ  НЕ ЗАБЫЛИ!</vt:lpstr>
      <vt:lpstr>День Победы — праздник победы Красной армии и советского народа над нацистской Германией в Великой Отечественной войне 1941-1945 годов. Праздник победы установлен Указом Президиума Верховного Совета СССР от 8 мая 1945 года и отмечается  9 мая каждого года</vt:lpstr>
      <vt:lpstr>В Нефтеюганске проживают  ветераны Великой Отечественной войны  с первых дней освоения Усть-Балыкского месторождения нефти. За это время они стали еще и первопроходцами, старожилами города Нефтеюганска. Сегодня ветераны ВОВ – живые свидетели не только тяжелых военных лет, но и очевидцами рождения нашего нефтяного города, его создателями – творителями истории нашей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Duma</cp:lastModifiedBy>
  <cp:revision>49</cp:revision>
  <dcterms:created xsi:type="dcterms:W3CDTF">2017-05-02T09:57:56Z</dcterms:created>
  <dcterms:modified xsi:type="dcterms:W3CDTF">2017-05-03T11:29:11Z</dcterms:modified>
</cp:coreProperties>
</file>