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988" r:id="rId3"/>
    <p:sldId id="962" r:id="rId4"/>
    <p:sldId id="963" r:id="rId5"/>
    <p:sldId id="935" r:id="rId6"/>
    <p:sldId id="987" r:id="rId7"/>
    <p:sldId id="938" r:id="rId8"/>
    <p:sldId id="991" r:id="rId9"/>
    <p:sldId id="939" r:id="rId10"/>
    <p:sldId id="992" r:id="rId11"/>
    <p:sldId id="944" r:id="rId12"/>
    <p:sldId id="951" r:id="rId13"/>
    <p:sldId id="994" r:id="rId14"/>
    <p:sldId id="947" r:id="rId15"/>
    <p:sldId id="968" r:id="rId16"/>
    <p:sldId id="967" r:id="rId17"/>
    <p:sldId id="957" r:id="rId18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3366CC"/>
    <a:srgbClr val="3333FF"/>
    <a:srgbClr val="FFCCFF"/>
    <a:srgbClr val="66FFFF"/>
    <a:srgbClr val="00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0286" autoAdjust="0"/>
  </p:normalViewPr>
  <p:slideViewPr>
    <p:cSldViewPr snapToObjects="1">
      <p:cViewPr>
        <p:scale>
          <a:sx n="100" d="100"/>
          <a:sy n="100" d="100"/>
        </p:scale>
        <p:origin x="-216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1 213 925 699,69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1 212 542 777,28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1 382 922,41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85525FEB-EDAB-440D-AA8D-7C8B6D33EF75}" type="presOf" srcId="{C044576E-C264-4567-8F3F-DE766D6EEA0C}" destId="{3C4FE4D7-635C-482C-88A0-9862EFA8211D}" srcOrd="1" destOrd="0" presId="urn:microsoft.com/office/officeart/2005/8/layout/list1"/>
    <dgm:cxn modelId="{278FDF9F-40E9-48CB-897A-FF0772BA2C9D}" type="presOf" srcId="{C044576E-C264-4567-8F3F-DE766D6EEA0C}" destId="{0DC193EF-99B2-4EA3-A01C-4B3D9F84F95F}" srcOrd="0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BBC09F11-2BF0-4293-9565-16C868667EAE}" type="presOf" srcId="{6674006D-7A1C-4582-A87E-E41DFBD5A044}" destId="{C9A2D62E-1FFB-42EE-9191-15A3F796D037}" srcOrd="1" destOrd="0" presId="urn:microsoft.com/office/officeart/2005/8/layout/list1"/>
    <dgm:cxn modelId="{178D6B2F-02C0-44BC-900E-5A31D1B255A6}" type="presOf" srcId="{DA5A7DD4-BCDA-4E47-AB99-019AFCA3C05B}" destId="{286A1535-8919-4BA8-B98D-421857F156B3}" srcOrd="0" destOrd="0" presId="urn:microsoft.com/office/officeart/2005/8/layout/list1"/>
    <dgm:cxn modelId="{7292A919-4AB2-405F-A0DB-EE3C0713CA47}" type="presOf" srcId="{DA5A7DD4-BCDA-4E47-AB99-019AFCA3C05B}" destId="{9E320982-5A87-4DD7-8A0C-7C1D3DD1C3DE}" srcOrd="1" destOrd="0" presId="urn:microsoft.com/office/officeart/2005/8/layout/list1"/>
    <dgm:cxn modelId="{AB4F34A3-6E25-4C1B-A324-9D1F3C6703C6}" type="presOf" srcId="{D08B65A2-E569-4A29-957E-759DF71BE64C}" destId="{07BD0C8A-A36F-494C-8A51-2EFC58C5599D}" srcOrd="0" destOrd="0" presId="urn:microsoft.com/office/officeart/2005/8/layout/list1"/>
    <dgm:cxn modelId="{95F160EA-6796-4385-8C01-351F7ECBD940}" type="presOf" srcId="{6674006D-7A1C-4582-A87E-E41DFBD5A044}" destId="{4CFAD494-29CA-4623-81B6-1074BFA1DC8F}" srcOrd="0" destOrd="0" presId="urn:microsoft.com/office/officeart/2005/8/layout/list1"/>
    <dgm:cxn modelId="{8FEEB068-A5A9-4735-9519-115274B4F825}" type="presParOf" srcId="{07BD0C8A-A36F-494C-8A51-2EFC58C5599D}" destId="{E7C3C395-EEFA-4D16-9A07-34AA75D33CF9}" srcOrd="0" destOrd="0" presId="urn:microsoft.com/office/officeart/2005/8/layout/list1"/>
    <dgm:cxn modelId="{BBC2A202-6470-455A-9A76-134948CD1346}" type="presParOf" srcId="{E7C3C395-EEFA-4D16-9A07-34AA75D33CF9}" destId="{0DC193EF-99B2-4EA3-A01C-4B3D9F84F95F}" srcOrd="0" destOrd="0" presId="urn:microsoft.com/office/officeart/2005/8/layout/list1"/>
    <dgm:cxn modelId="{24563427-8206-4C94-B33B-38A28A9135FC}" type="presParOf" srcId="{E7C3C395-EEFA-4D16-9A07-34AA75D33CF9}" destId="{3C4FE4D7-635C-482C-88A0-9862EFA8211D}" srcOrd="1" destOrd="0" presId="urn:microsoft.com/office/officeart/2005/8/layout/list1"/>
    <dgm:cxn modelId="{7D8CC522-878B-471D-851D-4CD164447748}" type="presParOf" srcId="{07BD0C8A-A36F-494C-8A51-2EFC58C5599D}" destId="{D057A0D2-B282-4512-A844-92FF7B44F1B3}" srcOrd="1" destOrd="0" presId="urn:microsoft.com/office/officeart/2005/8/layout/list1"/>
    <dgm:cxn modelId="{7B75E96C-9CE7-4349-A06E-B3D7FF697F89}" type="presParOf" srcId="{07BD0C8A-A36F-494C-8A51-2EFC58C5599D}" destId="{5637776B-3049-428D-84B5-FE2F3A03D482}" srcOrd="2" destOrd="0" presId="urn:microsoft.com/office/officeart/2005/8/layout/list1"/>
    <dgm:cxn modelId="{3817E41B-BB42-4343-A699-D3D7C79A6341}" type="presParOf" srcId="{07BD0C8A-A36F-494C-8A51-2EFC58C5599D}" destId="{210C257F-6B1C-47A5-8BD0-2049AE1C29F7}" srcOrd="3" destOrd="0" presId="urn:microsoft.com/office/officeart/2005/8/layout/list1"/>
    <dgm:cxn modelId="{B6455862-E31C-4ABA-AF1F-4E098F042291}" type="presParOf" srcId="{07BD0C8A-A36F-494C-8A51-2EFC58C5599D}" destId="{E52B542F-E7EA-4975-840B-67D73F56C873}" srcOrd="4" destOrd="0" presId="urn:microsoft.com/office/officeart/2005/8/layout/list1"/>
    <dgm:cxn modelId="{6AD7A1CE-1649-4061-BB5D-DB3650DA109E}" type="presParOf" srcId="{E52B542F-E7EA-4975-840B-67D73F56C873}" destId="{4CFAD494-29CA-4623-81B6-1074BFA1DC8F}" srcOrd="0" destOrd="0" presId="urn:microsoft.com/office/officeart/2005/8/layout/list1"/>
    <dgm:cxn modelId="{EEB3E67F-91AE-41E5-8A62-0460FB16B923}" type="presParOf" srcId="{E52B542F-E7EA-4975-840B-67D73F56C873}" destId="{C9A2D62E-1FFB-42EE-9191-15A3F796D037}" srcOrd="1" destOrd="0" presId="urn:microsoft.com/office/officeart/2005/8/layout/list1"/>
    <dgm:cxn modelId="{1B4B0B11-D712-4BAD-9EE1-2A08CA1129B8}" type="presParOf" srcId="{07BD0C8A-A36F-494C-8A51-2EFC58C5599D}" destId="{7BA6D6EA-5F1F-4064-9550-426D35647F0B}" srcOrd="5" destOrd="0" presId="urn:microsoft.com/office/officeart/2005/8/layout/list1"/>
    <dgm:cxn modelId="{37B932E8-CA8C-4D51-B253-BCB7F458CD51}" type="presParOf" srcId="{07BD0C8A-A36F-494C-8A51-2EFC58C5599D}" destId="{26B5C529-2343-4473-95C8-0E4958CE16F9}" srcOrd="6" destOrd="0" presId="urn:microsoft.com/office/officeart/2005/8/layout/list1"/>
    <dgm:cxn modelId="{D83F2BA9-E053-4F21-898E-4F4B0F9329BF}" type="presParOf" srcId="{07BD0C8A-A36F-494C-8A51-2EFC58C5599D}" destId="{A8EB197D-78D6-43C3-966B-F7616F71E827}" srcOrd="7" destOrd="0" presId="urn:microsoft.com/office/officeart/2005/8/layout/list1"/>
    <dgm:cxn modelId="{5066EA18-8E56-4CF6-AC3B-1038D9D32449}" type="presParOf" srcId="{07BD0C8A-A36F-494C-8A51-2EFC58C5599D}" destId="{B30CCEAD-C3FF-481C-AA8E-FCF67787CC6C}" srcOrd="8" destOrd="0" presId="urn:microsoft.com/office/officeart/2005/8/layout/list1"/>
    <dgm:cxn modelId="{CA78DC31-E1AA-49DB-9D72-037F7F299824}" type="presParOf" srcId="{B30CCEAD-C3FF-481C-AA8E-FCF67787CC6C}" destId="{286A1535-8919-4BA8-B98D-421857F156B3}" srcOrd="0" destOrd="0" presId="urn:microsoft.com/office/officeart/2005/8/layout/list1"/>
    <dgm:cxn modelId="{1A12B505-4CC0-4CD3-9430-6F6C757A1ECE}" type="presParOf" srcId="{B30CCEAD-C3FF-481C-AA8E-FCF67787CC6C}" destId="{9E320982-5A87-4DD7-8A0C-7C1D3DD1C3DE}" srcOrd="1" destOrd="0" presId="urn:microsoft.com/office/officeart/2005/8/layout/list1"/>
    <dgm:cxn modelId="{5FE91E46-BD38-4777-B3F9-53B89EAFF519}" type="presParOf" srcId="{07BD0C8A-A36F-494C-8A51-2EFC58C5599D}" destId="{E6F02429-BA9B-4595-9C9E-41D7B95832F4}" srcOrd="9" destOrd="0" presId="urn:microsoft.com/office/officeart/2005/8/layout/list1"/>
    <dgm:cxn modelId="{F742DA04-812E-4462-946B-1060FA4428F2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1 213 925 699,69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1 212 542 777,28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1 382 922,41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718CCABD-A56C-4CF1-982F-F8AA3AB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9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3EBF36B7-8101-47C6-9DDB-E04A043B73A5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73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B6AC8E-E89A-4771-9B29-808EA8F47958}" type="slidenum">
              <a:rPr altLang="ru-RU" sz="1100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бюджета, за 1 квартал,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70,3% всего расходов бюджета, которые составили 852 454 233,27 рубля.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81B50A-89C3-451A-B0D9-EE47FB2EB20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1 квартал 2017 года составляют безвозмездные перечисления 826 653 921,89 рубль  или 68,2%.  Которые в виде субсидий направлены на выполнение муниципальных заданий.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DAEC2E-C21A-43B3-A87B-2A30A056FAD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Расходы бюджета города на 2017 год имеют программную структуру, основу которой составляют 15 муниципальных программ, охватывающих все сферы деятельности муниципального образования. На их реализацию в отчетном периоде 2017 года было направлено 1 188 736 504,43 рубля, что составляет 19,1% к уточненному плану на год.</a:t>
            </a: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E17269-5363-4A98-937A-3192EB7685C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 реализацию 15 муниципальных программ в отчетном периоде 2017 года было направлено 1 188 736 504,43 рубля, что составляет 19,1% к уточненному плану на год. Удельный вес программно-целевых расходов сложился в размере 98% к общему объему исполненных расходов.</a:t>
            </a:r>
            <a:endParaRPr lang="ru-RU" altLang="ru-RU" u="sng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Непрограммные расходы исполнены в сумме 23 806 272,85 рубля, или на 22% к уточненному плану на год.</a:t>
            </a:r>
            <a:endParaRPr lang="ru-RU" altLang="ru-RU" u="sng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8B1F9D-FD2C-46CC-9C55-FF24EA9F07C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3633F9-D307-4AC0-8D10-683C239F863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983161-22DF-4C32-A750-7FED33EE258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1 квартал 2017 года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1 213 925 699,69 рублей, или 20,6%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1 212 542 777,28  рублей или 19,1%  к уточненному плану года;</a:t>
            </a:r>
          </a:p>
          <a:p>
            <a:r>
              <a:rPr lang="ru-RU" altLang="ru-RU" smtClean="0"/>
              <a:t>- профицит бюджета сложился в  сумме 1 382 922,41 рубля. (при уточненном плане дефицита -92 811 347рублей). </a:t>
            </a:r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816535-729D-4878-988E-3EF43B1055C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меньше аналогичного периода прошлого года на 48 102 561,52 рубль. </a:t>
            </a:r>
          </a:p>
          <a:p>
            <a:r>
              <a:rPr lang="ru-RU" altLang="ru-RU" smtClean="0"/>
              <a:t>По земельному налогу  планировалось поступление налога в счет погашения недоимки прошлых периодов. По состоянию на 01.04.2017 недоимка составляет 5 078 347,73 рублей.</a:t>
            </a:r>
          </a:p>
          <a:p>
            <a:r>
              <a:rPr lang="ru-RU" altLang="ru-RU" smtClean="0"/>
              <a:t>Поступление в доход бюджета от использования имущества, находящегося в государственной и муниципальной собственности в отчётном периоде меньше аналогичного периода прошлого года на 20 911 428,29 рублей в связи с тем, что в 1 квартале 2016 года поступила задолженность по дивидендам за 2013 год от ОАО «Югансктранстеплосервис» и по исполнительным листам.  </a:t>
            </a:r>
          </a:p>
          <a:p>
            <a:r>
              <a:rPr lang="ru-RU" altLang="ru-RU" smtClean="0"/>
              <a:t>Уменьшение поступлений в доход бюджета платежей при пользовании природными ресурсами за 1 квартал 2017 года, связано с изменением законодательства (приказ Росприроднадзора от 29.09.2016 №636 "Об утверждении методики прогнозирования поступлений доходов в бюджеты бюджетной системы РФ, администрирование которых осуществляет Федеральная служба по надзору в сфере природопользования").</a:t>
            </a:r>
          </a:p>
          <a:p>
            <a:r>
              <a:rPr lang="ru-RU" altLang="ru-RU" smtClean="0"/>
              <a:t>Поступления доходов от государственной пошлины, являются разовыми платежами.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E3B6A-6FF6-4E7C-A37A-6D47E5757CC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54,2% или 658 130 463,25 рубля,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7,9% или 96 273 323,29 рубля,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37,9% или 459 521 913,15 рублей.</a:t>
            </a:r>
          </a:p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436462-56B2-4B78-97BE-98A0DC55FFB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Наибольший удельный вес в общей сумме налоговых доходов по-прежнему составляет налог на доходы физических лиц (75,2%), поступления по которому сложились в сумме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345 645 343,27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рубля. Показатели, прогнозируемые в кассовом плане за 1 квартал, выполнены на 98,5%, к годовым назначениям составили 25,9%. 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ts val="1613"/>
              </a:lnSpc>
              <a:spcBef>
                <a:spcPts val="30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Акцизы на нефтепродукты, рассчитываемые исходя из протяженности автомобильных дорог местного значения, поступили в сумме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1 629 549,44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рублей, которые составили 18,8% к годовым назначениям, или 75,4%  к кассовому плану 1 квартала.</a:t>
            </a:r>
          </a:p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 налогу на совокупный доход, занимающему 18,5% в общей сумме налоговых доходов, поступления составили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84 989 104,21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рубля.  Кассовый план за 1 квартал выполнен на 99%, поступления к годовому плану составили 28%.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 налогам на имущество  поступления составили 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22 732 527,30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рублей, или 5% в общем объеме налоговых платежей, план за 1 квартал выполнен на 96,1%, 17% к годовым назначениям из них: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Symbol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лиц, доля которого составляет 1,3%, поступил в сумме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5 942 764,45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рубля;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Symbol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земельный налог, доля которого составляет 3,7 %, поступил в сумме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16 789 762,85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рубля.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Государственная пошлина поступила в сумме 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4 525 388,93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рублей, что составляет 100 % к кассовому плану за 1 квартал, или 20,8 % к годовым назначениям.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ru-RU" altLang="ru-RU" smtClean="0"/>
          </a:p>
          <a:p>
            <a:pPr indent="449263"/>
            <a:r>
              <a:rPr lang="ru-RU" altLang="ru-RU" smtClean="0"/>
              <a:t> </a:t>
            </a:r>
          </a:p>
          <a:p>
            <a:pPr indent="449263"/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51330B-955E-482E-802A-3C53DA8B28A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492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Основную часть 76,4 % неналоговых доходов составляют поступления  от использования имущества находящегося в муниципальной собственности.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выполнены на 30,0% к годовому плану,  квартальному плану на 101,9 %. Увеличение сложилось в результате своевременной оплаты за аренду по договорам, срок оплаты которых до  05 числа месяца следующего за истекшим периодом, поступления задолженности по исполнительным листам. 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выполнены на 64,2 % к годовому плану, к кассовому плану 1 квартала на 115,5 % в связи со своевременной оплатой платежей.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 выполнены в 1,7 раз к годовому плану,  кассовый план 1 квартала выполнен в 2,3 раза, в основном за счет возврата дебиторской задолженности прошлых лет, которую невозможно спрогнозировать. 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выполнены на 43,2 % к годовому плану, кассовый план  за 1 квартал выполнен на 95,0 %, которые связаны с поступлениями денежных средств по договорам долевого участия  имеющих рассрочку платежа.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выполнены на 64,0% к годовому плану,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исполнение за 1 квартал в 2,8 раза.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CCE6F7-9A60-4137-A01E-5CA7D784DB8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Сумма безвозмездных поступлений составляет 658 130 463,25 рубля. 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Безвозмездные поступления из бюджета автономного округа составили в сумме 680 203 526,40 рублей, в том числе: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     Дотации 148 327 400,0 рублей,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     субвенции 502 572 247,0 рублей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     субсидии 28 053 352,4 рубля, 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     прочие межбюджетные трансферты  1 250 527,0 рублей.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Доходы бюджетов городских округов от возврата бюджетными учреждениями остатков субсидий прошлых лет составили 143 296,8 рублей.</a:t>
            </a:r>
          </a:p>
          <a:p>
            <a:pPr indent="449263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22 216 359,95 рублей.</a:t>
            </a:r>
          </a:p>
          <a:p>
            <a:pPr indent="449263"/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66D6E8-A1C4-4D42-A8E8-4C1218115B7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Общий объем расходов бюджета города, произведенных за 1 квартал 2017 года, составил 1 212 542 777,28 рублей или 19,1% к уточненному годовому плану.  Назначения по кассовому плану за 1 квартал исполнены на 92,4%.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B1AF95-7F16-4B3D-939E-FF500A3D78A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1 квартала  2017 года они исполнены в сумме 705 683 932,23 рубля, что составляет 58,2 % в общих расходах бюджета.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9B3730-5B0A-40CA-BF74-E04C6C9D25D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0D15-1411-4FED-A748-C27EDA246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0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4E9DE-C154-4F54-AD9B-96BC55F8F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6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6B6B-7A5E-49D4-B0B9-DB153593A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4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D92C3C1-AC24-4986-9B46-425DEC847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7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1E7F917-03FC-44A4-84B0-355A8E7F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2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2AA3551-27AF-46A4-AE15-8BA3CD5C5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6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A6DB691-30C5-4172-A838-77D83360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9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10566C1-2C12-473F-AD58-450510B7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7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A958001-0608-44C9-B10E-EE56E350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38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6B0F1FD-DCBE-4B38-B3B9-F19130822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1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01F27A1-088A-4898-9842-57E01F7F6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9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8EDA-F03A-4338-ACD9-BF68725AB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2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2FB1C40-FDCA-4671-981F-C30CC6D14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04AFE5D-B819-4C6B-B225-A3E3C8966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8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2975347-BE6E-4C44-80FA-ADBAC95A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8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24175CD-CCE6-4712-B3A9-D542644A1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8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F0ED552-0E20-4E42-8230-C6C1ABD6F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1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45E695E-6DB7-4B80-AE21-2F1E5D37C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3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09F1BC9-CBB3-4DB6-94DC-80120DD02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6D87A5B-5060-4DE2-80BA-DB2B953DB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1D0E-CCE5-4EA1-987F-120BADB7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0AC4-BF97-41B8-AFC8-5691A3453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1E8F-6924-4537-9C94-AE10157D2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A249-0013-4AEB-B465-824979763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4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06122-5EF1-463F-A37F-5E8497F6B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7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D73B-91F7-400F-B231-BE5569CE8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4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8CA3-AE43-494E-BD4E-442A04BF7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6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B8A7AED-CD5D-42F5-A4C5-F311EA032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77" r:id="rId2"/>
    <p:sldLayoutId id="2147485778" r:id="rId3"/>
    <p:sldLayoutId id="2147485779" r:id="rId4"/>
    <p:sldLayoutId id="2147485780" r:id="rId5"/>
    <p:sldLayoutId id="2147485781" r:id="rId6"/>
    <p:sldLayoutId id="2147485782" r:id="rId7"/>
    <p:sldLayoutId id="2147485783" r:id="rId8"/>
    <p:sldLayoutId id="2147485784" r:id="rId9"/>
    <p:sldLayoutId id="2147485785" r:id="rId10"/>
    <p:sldLayoutId id="214748578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5C6582B-D3BE-4513-BDEE-A257525DC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jpeg"/><Relationship Id="rId5" Type="http://schemas.openxmlformats.org/officeDocument/2006/relationships/image" Target="../media/image2.jpe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Relationship Id="rId9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18" descr="C:\Users\KolesnikovaEV\Desktop\мое\Нефтеюганск10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92150"/>
            <a:ext cx="98615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0025" y="692150"/>
            <a:ext cx="950595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>
              <a:defRPr/>
            </a:pPr>
            <a:r>
              <a:rPr lang="ru-RU" sz="6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</a:t>
            </a: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6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города</a:t>
            </a: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1 квартал 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607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400607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2017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года, руб.</a:t>
            </a:r>
            <a:endParaRPr lang="ru-RU" sz="3000" dirty="0"/>
          </a:p>
        </p:txBody>
      </p:sp>
      <p:graphicFrame>
        <p:nvGraphicFramePr>
          <p:cNvPr id="28686" name="Объект 1"/>
          <p:cNvGraphicFramePr>
            <a:graphicFrameLocks/>
          </p:cNvGraphicFramePr>
          <p:nvPr/>
        </p:nvGraphicFramePr>
        <p:xfrm>
          <a:off x="-76200" y="1171575"/>
          <a:ext cx="98679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Диаграмма" r:id="rId7" imgW="9134545" imgH="2781270" progId="Excel.Chart.8">
                  <p:embed/>
                </p:oleObj>
              </mc:Choice>
              <mc:Fallback>
                <p:oleObj name="Диаграмма" r:id="rId7" imgW="9134545" imgH="27812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171575"/>
                        <a:ext cx="9867900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</a:rPr>
              <a:t>-</a:t>
            </a:r>
            <a:r>
              <a:rPr lang="ru-RU" sz="26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Культура 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Здравоохранение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>
                <a:solidFill>
                  <a:schemeClr val="tx1"/>
                </a:solidFill>
              </a:rPr>
              <a:t>852 454 233,27</a:t>
            </a:r>
            <a:endParaRPr lang="ru-RU" sz="4200" b="1" dirty="0">
              <a:solidFill>
                <a:schemeClr val="tx1"/>
              </a:solidFill>
            </a:endParaRPr>
          </a:p>
        </p:txBody>
      </p:sp>
      <p:pic>
        <p:nvPicPr>
          <p:cNvPr id="2869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5" descr="Классный форум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7" name="Group 14"/>
          <p:cNvGrpSpPr>
            <a:grpSpLocks/>
          </p:cNvGrpSpPr>
          <p:nvPr/>
        </p:nvGrpSpPr>
        <p:grpSpPr bwMode="auto">
          <a:xfrm>
            <a:off x="2636838" y="2136775"/>
            <a:ext cx="5140325" cy="1204913"/>
            <a:chOff x="935" y="1689"/>
            <a:chExt cx="1072" cy="182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33" y="1689"/>
              <a:ext cx="897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935" y="1723"/>
              <a:ext cx="107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ru-RU" sz="4400" b="1" dirty="0">
                  <a:solidFill>
                    <a:srgbClr val="000000"/>
                  </a:solidFill>
                  <a:cs typeface="Times New Roman" pitchFamily="18" charset="0"/>
                </a:rPr>
                <a:t>1 212 542 777,28</a:t>
              </a:r>
              <a:endParaRPr lang="ru-RU" sz="44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327939"/>
            <a:ext cx="98802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квартал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2017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 в разрезе экономических статей,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29709" name="Объект 1"/>
          <p:cNvGraphicFramePr>
            <a:graphicFrameLocks/>
          </p:cNvGraphicFramePr>
          <p:nvPr/>
        </p:nvGraphicFramePr>
        <p:xfrm>
          <a:off x="-2609850" y="1352550"/>
          <a:ext cx="14668500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Диаграмма" r:id="rId7" imgW="11553856" imgH="2314710" progId="Excel.Chart.8">
                  <p:embed/>
                </p:oleObj>
              </mc:Choice>
              <mc:Fallback>
                <p:oleObj name="Диаграмма" r:id="rId7" imgW="11553856" imgH="23147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09850" y="1352550"/>
                        <a:ext cx="14668500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322093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571500" y="5189538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257 332 982,28 (21,2%)</a:t>
            </a:r>
          </a:p>
        </p:txBody>
      </p:sp>
      <p:sp>
        <p:nvSpPr>
          <p:cNvPr id="29712" name="Text Box 6"/>
          <p:cNvSpPr txBox="1">
            <a:spLocks noChangeArrowheads="1"/>
          </p:cNvSpPr>
          <p:nvPr/>
        </p:nvSpPr>
        <p:spPr bwMode="auto">
          <a:xfrm rot="-5400000">
            <a:off x="278607" y="585073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3" name="Text Box 14"/>
          <p:cNvSpPr txBox="1">
            <a:spLocks noChangeArrowheads="1"/>
          </p:cNvSpPr>
          <p:nvPr/>
        </p:nvSpPr>
        <p:spPr bwMode="auto">
          <a:xfrm>
            <a:off x="571500" y="5783263"/>
            <a:ext cx="4486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106 237 596,43 (8,8%)</a:t>
            </a:r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 rot="-5400000">
            <a:off x="264319" y="6215857"/>
            <a:ext cx="222250" cy="277812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514350" y="6243638"/>
            <a:ext cx="53482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826 653 921,89 (68,2%)</a:t>
            </a:r>
          </a:p>
        </p:txBody>
      </p:sp>
      <p:sp>
        <p:nvSpPr>
          <p:cNvPr id="29716" name="Text Box 6"/>
          <p:cNvSpPr txBox="1">
            <a:spLocks noChangeArrowheads="1"/>
          </p:cNvSpPr>
          <p:nvPr/>
        </p:nvSpPr>
        <p:spPr bwMode="auto">
          <a:xfrm rot="-5400000">
            <a:off x="5909469" y="5155407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6261100" y="5062538"/>
            <a:ext cx="3708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                         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17 825 270,66 (1,5%)</a:t>
            </a:r>
          </a:p>
        </p:txBody>
      </p:sp>
      <p:sp>
        <p:nvSpPr>
          <p:cNvPr id="29718" name="Text Box 6"/>
          <p:cNvSpPr txBox="1">
            <a:spLocks noChangeArrowheads="1"/>
          </p:cNvSpPr>
          <p:nvPr/>
        </p:nvSpPr>
        <p:spPr bwMode="auto">
          <a:xfrm rot="-5400000">
            <a:off x="5911057" y="5798343"/>
            <a:ext cx="222250" cy="277813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6261100" y="5707063"/>
            <a:ext cx="34480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2 033 674 (0,1</a:t>
            </a:r>
            <a:r>
              <a:rPr lang="ru-RU" altLang="ru-RU" sz="19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720" name="Text Box 6"/>
          <p:cNvSpPr txBox="1">
            <a:spLocks noChangeArrowheads="1"/>
          </p:cNvSpPr>
          <p:nvPr/>
        </p:nvSpPr>
        <p:spPr bwMode="auto">
          <a:xfrm rot="-5400000">
            <a:off x="5924550" y="6242051"/>
            <a:ext cx="223837" cy="277812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1" name="Text Box 14"/>
          <p:cNvSpPr txBox="1">
            <a:spLocks noChangeArrowheads="1"/>
          </p:cNvSpPr>
          <p:nvPr/>
        </p:nvSpPr>
        <p:spPr bwMode="auto">
          <a:xfrm>
            <a:off x="6261100" y="616108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2 126 481,02 (0,2%)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9" y="398483"/>
            <a:ext cx="927648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                 1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квартале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2017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года,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25" y="1557338"/>
          <a:ext cx="9648825" cy="5109044"/>
        </p:xfrm>
        <a:graphic>
          <a:graphicData uri="http://schemas.openxmlformats.org/drawingml/2006/table">
            <a:tbl>
              <a:tblPr/>
              <a:tblGrid>
                <a:gridCol w="6380396"/>
                <a:gridCol w="1152099"/>
                <a:gridCol w="1036238"/>
                <a:gridCol w="1080092"/>
              </a:tblGrid>
              <a:tr h="308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уточненный план год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3 253 060 271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623 316 226,52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115 588 397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14 276 546,31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12,4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"Доступная среда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1 550 182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сферы культуры города Нефтеюганска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472 573 287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95 209 499,65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20,1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481 861 297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116 734 045,19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265 344 379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23 397 781,07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жилищно-коммунального комплекса в городе Нефтеюганске в 2014-2020 годах"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519 422 312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84 905 016,31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16,3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8 108 850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31 907,88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13 245 378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1 130 759,95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8,5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408 738 758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102 452 639,05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25,1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547 682 607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82 557 439,20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15,1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города Нефтеюганска в 2014-2020 годах"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58 394 700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18 995 770,54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76 691 218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25 248 765,97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32,9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126 650,00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18,0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4 333 200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353 456,79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Итого по программам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6 227 300 236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1 188 736 504,43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108 376 613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23 806 272,85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6 335 676 849</a:t>
                      </a:r>
                    </a:p>
                  </a:txBody>
                  <a:tcPr marL="3442" marR="3442" marT="3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1 212 542 777,28</a:t>
                      </a:r>
                    </a:p>
                  </a:txBody>
                  <a:tcPr marL="3442" marR="3442" marT="3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3442" marR="3442" marT="3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2017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года, руб.</a:t>
            </a:r>
            <a:endParaRPr lang="ru-RU" sz="3000" dirty="0"/>
          </a:p>
        </p:txBody>
      </p:sp>
      <p:pic>
        <p:nvPicPr>
          <p:cNvPr id="31757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/>
                <a:gridCol w="1961554"/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1 212 542 777,28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1 188 736 504,43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23 806 272,85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81" name="Объект 1"/>
          <p:cNvGraphicFramePr>
            <a:graphicFrameLocks/>
          </p:cNvGraphicFramePr>
          <p:nvPr/>
        </p:nvGraphicFramePr>
        <p:xfrm>
          <a:off x="5078413" y="2133600"/>
          <a:ext cx="5800725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Диаграмма" r:id="rId8" imgW="9829868" imgH="3400380" progId="Excel.Chart.8">
                  <p:embed/>
                </p:oleObj>
              </mc:Choice>
              <mc:Fallback>
                <p:oleObj name="Диаграмма" r:id="rId8" imgW="9829868" imgH="340038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2133600"/>
                        <a:ext cx="5800725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48313" y="6084888"/>
            <a:ext cx="500062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62663" y="6008688"/>
            <a:ext cx="3824287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48313" y="6573838"/>
            <a:ext cx="500062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4263" y="6551613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31786" name="Group 7"/>
          <p:cNvGrpSpPr>
            <a:grpSpLocks/>
          </p:cNvGrpSpPr>
          <p:nvPr/>
        </p:nvGrpSpPr>
        <p:grpSpPr bwMode="auto">
          <a:xfrm>
            <a:off x="6327775" y="3082925"/>
            <a:ext cx="3013075" cy="852488"/>
            <a:chOff x="1211" y="2087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087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1 212 542 777,28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2017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47"/>
        </p:xfrm>
        <a:graphic>
          <a:graphicData uri="http://schemas.openxmlformats.org/drawingml/2006/table">
            <a:tbl>
              <a:tblPr/>
              <a:tblGrid>
                <a:gridCol w="2160270"/>
                <a:gridCol w="1656208"/>
                <a:gridCol w="1584198"/>
              </a:tblGrid>
              <a:tr h="26412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23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6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32803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807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effectLst/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effectLst/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-33597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>
                <a:solidFill>
                  <a:srgbClr val="333399"/>
                </a:solidFill>
                <a:effectLst/>
              </a:rPr>
              <a:t> </a:t>
            </a:r>
            <a:r>
              <a:rPr lang="en-US" sz="2000" u="sng" dirty="0" err="1">
                <a:solidFill>
                  <a:srgbClr val="333399"/>
                </a:solidFill>
                <a:effectLst/>
              </a:rPr>
              <a:t>depfin</a:t>
            </a:r>
            <a:r>
              <a:rPr lang="ru-RU" sz="2000" u="sng" dirty="0">
                <a:solidFill>
                  <a:srgbClr val="333399"/>
                </a:solidFill>
                <a:effectLst/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3808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2" name="Picture 17" descr="K:\Колесникова\Виды города\IMG_93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765175"/>
            <a:ext cx="9906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2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2017 года,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5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7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2016 – 2017 гг., руб.</a:t>
            </a:r>
            <a:endParaRPr lang="ru-RU" sz="3200" dirty="0"/>
          </a:p>
        </p:txBody>
      </p:sp>
      <p:graphicFrame>
        <p:nvGraphicFramePr>
          <p:cNvPr id="21516" name="Объект 1"/>
          <p:cNvGraphicFramePr>
            <a:graphicFrameLocks noChangeAspect="1"/>
          </p:cNvGraphicFramePr>
          <p:nvPr/>
        </p:nvGraphicFramePr>
        <p:xfrm>
          <a:off x="182563" y="2271713"/>
          <a:ext cx="95885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Лист" r:id="rId7" imgW="6114999" imgH="1133460" progId="Excel.Sheet.8">
                  <p:embed/>
                </p:oleObj>
              </mc:Choice>
              <mc:Fallback>
                <p:oleObj name="Лист" r:id="rId7" imgW="6114999" imgH="113346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271713"/>
                        <a:ext cx="95885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0888" y="5364163"/>
            <a:ext cx="2757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 1 квартал 2016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922962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76200" y="2270126"/>
            <a:ext cx="2109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566 244 129,52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1031876" y="226060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400 958 075,09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267076" y="2411412"/>
            <a:ext cx="19542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82 240 274,19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63207" y="2250281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109 104 809,86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6046788" y="2262188"/>
            <a:ext cx="24495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1 244 372 249,28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82632" y="2318543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751 965 375,26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/>
                <a:gridCol w="1571625"/>
                <a:gridCol w="1571625"/>
                <a:gridCol w="1143000"/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2017/2016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400 958 075,09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459 521 913,15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58 563 838,06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109 104 809,96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96 273 323,29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-12 831 486,57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751 965 376,26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658 130 463,25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-93 834 913,01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1 квартал 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2017 года,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5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                          459 521 913,15 (37,9%)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                  96 273 323,29 (7,9%)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                   658 130 463,25 (54,2%)</a:t>
            </a:r>
          </a:p>
        </p:txBody>
      </p:sp>
      <p:graphicFrame>
        <p:nvGraphicFramePr>
          <p:cNvPr id="22554" name="Объект 1"/>
          <p:cNvGraphicFramePr>
            <a:graphicFrameLocks/>
          </p:cNvGraphicFramePr>
          <p:nvPr/>
        </p:nvGraphicFramePr>
        <p:xfrm>
          <a:off x="-131763" y="1262063"/>
          <a:ext cx="10169526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Лист" r:id="rId7" imgW="9124821" imgH="2295540" progId="Excel.Sheet.8">
                  <p:embed/>
                </p:oleObj>
              </mc:Choice>
              <mc:Fallback>
                <p:oleObj name="Лист" r:id="rId7" imgW="9124821" imgH="229554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1763" y="1262063"/>
                        <a:ext cx="10169526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5" name="Group 7"/>
          <p:cNvGrpSpPr>
            <a:grpSpLocks/>
          </p:cNvGrpSpPr>
          <p:nvPr/>
        </p:nvGrpSpPr>
        <p:grpSpPr bwMode="auto">
          <a:xfrm>
            <a:off x="3032125" y="2703513"/>
            <a:ext cx="4567238" cy="1076325"/>
            <a:chOff x="1097" y="1781"/>
            <a:chExt cx="840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07" y="1803"/>
              <a:ext cx="8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1 213 925 699,69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1 квартал 2017года, руб.</a:t>
            </a:r>
          </a:p>
        </p:txBody>
      </p:sp>
      <p:graphicFrame>
        <p:nvGraphicFramePr>
          <p:cNvPr id="23564" name="Объект 1"/>
          <p:cNvGraphicFramePr>
            <a:graphicFrameLocks/>
          </p:cNvGraphicFramePr>
          <p:nvPr/>
        </p:nvGraphicFramePr>
        <p:xfrm>
          <a:off x="142875" y="1343025"/>
          <a:ext cx="984885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Лист" r:id="rId7" imgW="9172634" imgH="3571830" progId="Excel.Sheet.8">
                  <p:embed/>
                </p:oleObj>
              </mc:Choice>
              <mc:Fallback>
                <p:oleObj name="Лист" r:id="rId7" imgW="9172634" imgH="35718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343025"/>
                        <a:ext cx="9848850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7"/>
          <p:cNvGrpSpPr>
            <a:grpSpLocks/>
          </p:cNvGrpSpPr>
          <p:nvPr/>
        </p:nvGrpSpPr>
        <p:grpSpPr bwMode="auto">
          <a:xfrm>
            <a:off x="2854325" y="3059113"/>
            <a:ext cx="4664075" cy="1149350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459 521 913,15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1 квартал 2017 года, руб.</a:t>
            </a:r>
          </a:p>
        </p:txBody>
      </p:sp>
      <p:graphicFrame>
        <p:nvGraphicFramePr>
          <p:cNvPr id="24588" name="Объект 2"/>
          <p:cNvGraphicFramePr>
            <a:graphicFrameLocks/>
          </p:cNvGraphicFramePr>
          <p:nvPr/>
        </p:nvGraphicFramePr>
        <p:xfrm>
          <a:off x="63500" y="1125538"/>
          <a:ext cx="9717088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Лист" r:id="rId7" imgW="9172634" imgH="4048110" progId="Excel.Sheet.8">
                  <p:embed/>
                </p:oleObj>
              </mc:Choice>
              <mc:Fallback>
                <p:oleObj name="Лист" r:id="rId7" imgW="9172634" imgH="404811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125538"/>
                        <a:ext cx="9717088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9" name="Group 7"/>
          <p:cNvGrpSpPr>
            <a:grpSpLocks/>
          </p:cNvGrpSpPr>
          <p:nvPr/>
        </p:nvGrpSpPr>
        <p:grpSpPr bwMode="auto">
          <a:xfrm>
            <a:off x="2700338" y="2852738"/>
            <a:ext cx="4392612" cy="1149350"/>
            <a:chOff x="1097" y="1791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842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96 273 323,29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2935" y="482312"/>
            <a:ext cx="102722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квартала 2017 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582613" y="3771900"/>
            <a:ext cx="367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latin typeface="Times New Roman" pitchFamily="18" charset="0"/>
              </a:rPr>
              <a:t>658 130 463,25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624" y="2546514"/>
            <a:ext cx="3103480" cy="17924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25619" name="Объект 1"/>
          <p:cNvGraphicFramePr>
            <a:graphicFrameLocks/>
          </p:cNvGraphicFramePr>
          <p:nvPr/>
        </p:nvGraphicFramePr>
        <p:xfrm>
          <a:off x="-1296988" y="258763"/>
          <a:ext cx="3973513" cy="671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Лист" r:id="rId8" imgW="3924221" imgH="3210030" progId="Excel.Sheet.8">
                  <p:embed/>
                </p:oleObj>
              </mc:Choice>
              <mc:Fallback>
                <p:oleObj name="Лист" r:id="rId8" imgW="3924221" imgH="32100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96988" y="258763"/>
                        <a:ext cx="3973513" cy="671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680 203 526,4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589438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31188" y="215451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5" name="Text Box 14"/>
          <p:cNvSpPr txBox="1">
            <a:spLocks noChangeArrowheads="1"/>
          </p:cNvSpPr>
          <p:nvPr/>
        </p:nvSpPr>
        <p:spPr bwMode="auto">
          <a:xfrm>
            <a:off x="8250238" y="2597150"/>
            <a:ext cx="1563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Субвенции         </a:t>
            </a:r>
            <a:r>
              <a:rPr lang="ru-RU" altLang="ru-RU" sz="2000" b="1">
                <a:effectLst/>
                <a:latin typeface="Times New Roman" pitchFamily="18" charset="0"/>
              </a:rPr>
              <a:t>502 572 247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636956" y="4122738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9" name="Text Box 14"/>
          <p:cNvSpPr txBox="1">
            <a:spLocks noChangeArrowheads="1"/>
          </p:cNvSpPr>
          <p:nvPr/>
        </p:nvSpPr>
        <p:spPr bwMode="auto">
          <a:xfrm>
            <a:off x="6637338" y="4479925"/>
            <a:ext cx="1582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Субсидии              </a:t>
            </a:r>
            <a:r>
              <a:rPr lang="ru-RU" altLang="ru-RU" sz="2000" b="1">
                <a:effectLst/>
                <a:latin typeface="Times New Roman" pitchFamily="18" charset="0"/>
              </a:rPr>
              <a:t>28 053 352,4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322475" y="409733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3" name="Text Box 14"/>
          <p:cNvSpPr txBox="1">
            <a:spLocks noChangeArrowheads="1"/>
          </p:cNvSpPr>
          <p:nvPr/>
        </p:nvSpPr>
        <p:spPr bwMode="auto">
          <a:xfrm>
            <a:off x="8328025" y="4233863"/>
            <a:ext cx="15843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effectLst/>
                <a:latin typeface="Times New Roman" pitchFamily="18" charset="0"/>
              </a:rPr>
              <a:t>1 250 527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29388" y="215451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7" name="Text Box 14"/>
          <p:cNvSpPr txBox="1">
            <a:spLocks noChangeArrowheads="1"/>
          </p:cNvSpPr>
          <p:nvPr/>
        </p:nvSpPr>
        <p:spPr bwMode="auto">
          <a:xfrm>
            <a:off x="6465888" y="2628900"/>
            <a:ext cx="1563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Дотации           </a:t>
            </a:r>
            <a:r>
              <a:rPr lang="ru-RU" altLang="ru-RU" sz="2000" b="1">
                <a:effectLst/>
                <a:latin typeface="Times New Roman" pitchFamily="18" charset="0"/>
              </a:rPr>
              <a:t>148 327 400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2803527" y="4491613"/>
            <a:ext cx="3603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Возврат остатков прошлых лет в бюджет Ханты-Мансийского автономного округа</a:t>
            </a:r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2785623" y="5765226"/>
            <a:ext cx="3498544" cy="709528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Прямоугольник 24"/>
          <p:cNvSpPr>
            <a:spLocks noChangeArrowheads="1"/>
          </p:cNvSpPr>
          <p:nvPr/>
        </p:nvSpPr>
        <p:spPr bwMode="auto">
          <a:xfrm>
            <a:off x="2762250" y="5316538"/>
            <a:ext cx="349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339966"/>
                </a:solidFill>
                <a:latin typeface="Times New Roman" pitchFamily="18" charset="0"/>
              </a:rPr>
              <a:t>-22 216 359,95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497013" y="2208213"/>
            <a:ext cx="520700" cy="3705225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1" y="9376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2016 – 2017 гг., руб.</a:t>
            </a:r>
            <a:endParaRPr lang="ru-RU" sz="32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610619"/>
                <a:gridCol w="2376230"/>
                <a:gridCol w="2160209"/>
                <a:gridCol w="2376231"/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квартал 2016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квартал 2017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2017/2016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1 272 405 610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1 312 676 398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40 270 788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1 130 446 365,68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1 212 542 777,28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82 096 411,6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6660" name="Объект 4"/>
          <p:cNvGraphicFramePr>
            <a:graphicFrameLocks noChangeAspect="1"/>
          </p:cNvGraphicFramePr>
          <p:nvPr/>
        </p:nvGraphicFramePr>
        <p:xfrm>
          <a:off x="160338" y="1412875"/>
          <a:ext cx="9429750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Лист" r:id="rId7" imgW="6696055" imgH="800010" progId="Excel.Sheet.8">
                  <p:embed/>
                </p:oleObj>
              </mc:Choice>
              <mc:Fallback>
                <p:oleObj name="Лист" r:id="rId7" imgW="6696055" imgH="80001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412875"/>
                        <a:ext cx="9429750" cy="382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авая фигурная скобка 46"/>
          <p:cNvSpPr/>
          <p:nvPr/>
        </p:nvSpPr>
        <p:spPr bwMode="auto">
          <a:xfrm rot="5400000">
            <a:off x="7069138" y="3443287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8" name="Прямоугольник 47"/>
          <p:cNvSpPr/>
          <p:nvPr/>
        </p:nvSpPr>
        <p:spPr>
          <a:xfrm>
            <a:off x="927100" y="5441950"/>
            <a:ext cx="2979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1 квартал 2016 года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79988" y="5435600"/>
            <a:ext cx="423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1 квартал 2017 года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0" y="2465388"/>
            <a:ext cx="28575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1 272 405 610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122488" y="2878138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1 130 446 365,68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606925" y="2490788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1 312 676 398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954838" y="2805113"/>
            <a:ext cx="2951162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1 212 542 777,28</a:t>
            </a:r>
          </a:p>
        </p:txBody>
      </p:sp>
      <p:sp>
        <p:nvSpPr>
          <p:cNvPr id="24" name="Правая фигурная скобка 23"/>
          <p:cNvSpPr/>
          <p:nvPr/>
        </p:nvSpPr>
        <p:spPr bwMode="auto">
          <a:xfrm rot="5400000">
            <a:off x="2478088" y="3449637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56" y="-17462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39688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7660" name="Объект 1"/>
          <p:cNvGraphicFramePr>
            <a:graphicFrameLocks/>
          </p:cNvGraphicFramePr>
          <p:nvPr/>
        </p:nvGraphicFramePr>
        <p:xfrm>
          <a:off x="-666750" y="1419225"/>
          <a:ext cx="1326832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Диаграмма" r:id="rId7" imgW="9753690" imgH="2257470" progId="Excel.Chart.8">
                  <p:embed/>
                </p:oleObj>
              </mc:Choice>
              <mc:Fallback>
                <p:oleObj name="Диаграмма" r:id="rId7" imgW="9753690" imgH="22574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0" y="1419225"/>
                        <a:ext cx="13268325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5001419" y="5185569"/>
            <a:ext cx="222250" cy="277812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303838" y="5192713"/>
            <a:ext cx="3952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 705 683 932,23 (58,2%)</a:t>
            </a:r>
          </a:p>
        </p:txBody>
      </p:sp>
      <p:sp>
        <p:nvSpPr>
          <p:cNvPr id="27663" name="Text Box 6"/>
          <p:cNvSpPr txBox="1">
            <a:spLocks noChangeArrowheads="1"/>
          </p:cNvSpPr>
          <p:nvPr/>
        </p:nvSpPr>
        <p:spPr bwMode="auto">
          <a:xfrm rot="-5400000">
            <a:off x="4993482" y="5498306"/>
            <a:ext cx="222250" cy="277813"/>
          </a:xfrm>
          <a:prstGeom prst="rect">
            <a:avLst/>
          </a:prstGeom>
          <a:solidFill>
            <a:srgbClr val="00FF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5316538" y="5513388"/>
            <a:ext cx="4262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Культура, кинематография 58 855 925,02 (4,9%)</a:t>
            </a:r>
          </a:p>
        </p:txBody>
      </p:sp>
      <p:sp>
        <p:nvSpPr>
          <p:cNvPr id="27665" name="Text Box 6"/>
          <p:cNvSpPr txBox="1">
            <a:spLocks noChangeArrowheads="1"/>
          </p:cNvSpPr>
          <p:nvPr/>
        </p:nvSpPr>
        <p:spPr bwMode="auto">
          <a:xfrm rot="-5400000">
            <a:off x="4985544" y="5815807"/>
            <a:ext cx="222250" cy="277812"/>
          </a:xfrm>
          <a:prstGeom prst="rect">
            <a:avLst/>
          </a:prstGeom>
          <a:solidFill>
            <a:srgbClr val="FFFF66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6" name="Text Box 14"/>
          <p:cNvSpPr txBox="1">
            <a:spLocks noChangeArrowheads="1"/>
          </p:cNvSpPr>
          <p:nvPr/>
        </p:nvSpPr>
        <p:spPr bwMode="auto">
          <a:xfrm>
            <a:off x="5316538" y="5808663"/>
            <a:ext cx="3856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политика 32 101 816,97 (2,6%)</a:t>
            </a:r>
          </a:p>
        </p:txBody>
      </p:sp>
      <p:sp>
        <p:nvSpPr>
          <p:cNvPr id="27667" name="Text Box 6"/>
          <p:cNvSpPr txBox="1">
            <a:spLocks noChangeArrowheads="1"/>
          </p:cNvSpPr>
          <p:nvPr/>
        </p:nvSpPr>
        <p:spPr bwMode="auto">
          <a:xfrm rot="-5400000">
            <a:off x="4985544" y="6150769"/>
            <a:ext cx="222250" cy="277812"/>
          </a:xfrm>
          <a:prstGeom prst="rect">
            <a:avLst/>
          </a:prstGeom>
          <a:solidFill>
            <a:srgbClr val="9999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8" name="Text Box 14"/>
          <p:cNvSpPr txBox="1">
            <a:spLocks noChangeArrowheads="1"/>
          </p:cNvSpPr>
          <p:nvPr/>
        </p:nvSpPr>
        <p:spPr bwMode="auto">
          <a:xfrm>
            <a:off x="5316538" y="6153150"/>
            <a:ext cx="446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 55 812 559,05 (4,6%)</a:t>
            </a:r>
          </a:p>
        </p:txBody>
      </p:sp>
      <p:sp>
        <p:nvSpPr>
          <p:cNvPr id="27669" name="Text Box 6"/>
          <p:cNvSpPr txBox="1">
            <a:spLocks noChangeArrowheads="1"/>
          </p:cNvSpPr>
          <p:nvPr/>
        </p:nvSpPr>
        <p:spPr bwMode="auto">
          <a:xfrm rot="-5400000">
            <a:off x="4972050" y="6489701"/>
            <a:ext cx="223837" cy="277812"/>
          </a:xfrm>
          <a:prstGeom prst="rect">
            <a:avLst/>
          </a:prstGeom>
          <a:solidFill>
            <a:srgbClr val="CC0000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0" name="Text Box 14"/>
          <p:cNvSpPr txBox="1">
            <a:spLocks noChangeArrowheads="1"/>
          </p:cNvSpPr>
          <p:nvPr/>
        </p:nvSpPr>
        <p:spPr bwMode="auto">
          <a:xfrm>
            <a:off x="398463" y="5316538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8 862 982,08 (0,7%)</a:t>
            </a:r>
          </a:p>
        </p:txBody>
      </p:sp>
      <p:sp>
        <p:nvSpPr>
          <p:cNvPr id="27671" name="Text Box 6"/>
          <p:cNvSpPr txBox="1">
            <a:spLocks noChangeArrowheads="1"/>
          </p:cNvSpPr>
          <p:nvPr/>
        </p:nvSpPr>
        <p:spPr bwMode="auto">
          <a:xfrm rot="-5400000">
            <a:off x="73819" y="4906169"/>
            <a:ext cx="222250" cy="277812"/>
          </a:xfrm>
          <a:prstGeom prst="rect">
            <a:avLst/>
          </a:prstGeom>
          <a:solidFill>
            <a:srgbClr val="0066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01625" y="4922838"/>
            <a:ext cx="4735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Общегосударственные расходы 179 263 791,16 (14,8%)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600" y="240794"/>
            <a:ext cx="941093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1 квартал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2017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года, руб.</a:t>
            </a:r>
            <a:endParaRPr lang="ru-RU" sz="3000" dirty="0"/>
          </a:p>
        </p:txBody>
      </p:sp>
      <p:sp>
        <p:nvSpPr>
          <p:cNvPr id="27674" name="Text Box 6"/>
          <p:cNvSpPr txBox="1">
            <a:spLocks noChangeArrowheads="1"/>
          </p:cNvSpPr>
          <p:nvPr/>
        </p:nvSpPr>
        <p:spPr bwMode="auto">
          <a:xfrm rot="-5400000">
            <a:off x="102394" y="5884069"/>
            <a:ext cx="222250" cy="277812"/>
          </a:xfrm>
          <a:prstGeom prst="rect">
            <a:avLst/>
          </a:prstGeom>
          <a:solidFill>
            <a:srgbClr val="FF00FF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5" name="Text Box 14"/>
          <p:cNvSpPr txBox="1">
            <a:spLocks noChangeArrowheads="1"/>
          </p:cNvSpPr>
          <p:nvPr/>
        </p:nvSpPr>
        <p:spPr bwMode="auto">
          <a:xfrm>
            <a:off x="379413" y="5911850"/>
            <a:ext cx="4716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экономика 98 116 895,17 (8,1%)</a:t>
            </a:r>
          </a:p>
        </p:txBody>
      </p:sp>
      <p:sp>
        <p:nvSpPr>
          <p:cNvPr id="27676" name="Text Box 6"/>
          <p:cNvSpPr txBox="1">
            <a:spLocks noChangeArrowheads="1"/>
          </p:cNvSpPr>
          <p:nvPr/>
        </p:nvSpPr>
        <p:spPr bwMode="auto">
          <a:xfrm rot="-5400000">
            <a:off x="102394" y="6268244"/>
            <a:ext cx="222250" cy="277812"/>
          </a:xfrm>
          <a:prstGeom prst="rect">
            <a:avLst/>
          </a:prstGeom>
          <a:solidFill>
            <a:srgbClr val="6600CC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7" name="Text Box 6"/>
          <p:cNvSpPr txBox="1">
            <a:spLocks noChangeArrowheads="1"/>
          </p:cNvSpPr>
          <p:nvPr/>
        </p:nvSpPr>
        <p:spPr bwMode="auto">
          <a:xfrm rot="-5400000">
            <a:off x="92075" y="5295901"/>
            <a:ext cx="223837" cy="277812"/>
          </a:xfrm>
          <a:prstGeom prst="rect">
            <a:avLst/>
          </a:prstGeom>
          <a:solidFill>
            <a:srgbClr val="660033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8" name="Text Box 14"/>
          <p:cNvSpPr txBox="1">
            <a:spLocks noChangeArrowheads="1"/>
          </p:cNvSpPr>
          <p:nvPr/>
        </p:nvSpPr>
        <p:spPr bwMode="auto">
          <a:xfrm>
            <a:off x="5310188" y="6497638"/>
            <a:ext cx="45386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5 828 200 (0,5%)</a:t>
            </a:r>
          </a:p>
        </p:txBody>
      </p:sp>
      <p:sp>
        <p:nvSpPr>
          <p:cNvPr id="27679" name="Text Box 14"/>
          <p:cNvSpPr txBox="1">
            <a:spLocks noChangeArrowheads="1"/>
          </p:cNvSpPr>
          <p:nvPr/>
        </p:nvSpPr>
        <p:spPr bwMode="auto">
          <a:xfrm>
            <a:off x="398463" y="6243638"/>
            <a:ext cx="4505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68 016 675,6 (5,6%)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56640</TotalTime>
  <Words>1977</Words>
  <Application>Microsoft Office PowerPoint</Application>
  <PresentationFormat>Лист A4 (210x297 мм)</PresentationFormat>
  <Paragraphs>290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Times New Roman</vt:lpstr>
      <vt:lpstr>Arial</vt:lpstr>
      <vt:lpstr>Arial Unicode MS</vt:lpstr>
      <vt:lpstr>Book Antiqua</vt:lpstr>
      <vt:lpstr>Symbol</vt:lpstr>
      <vt:lpstr>Wingdings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2419</cp:revision>
  <cp:lastPrinted>2016-03-29T06:19:00Z</cp:lastPrinted>
  <dcterms:created xsi:type="dcterms:W3CDTF">2005-01-13T08:13:18Z</dcterms:created>
  <dcterms:modified xsi:type="dcterms:W3CDTF">2017-05-17T05:07:30Z</dcterms:modified>
</cp:coreProperties>
</file>