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36"/>
  </p:notesMasterIdLst>
  <p:handoutMasterIdLst>
    <p:handoutMasterId r:id="rId37"/>
  </p:handoutMasterIdLst>
  <p:sldIdLst>
    <p:sldId id="992" r:id="rId3"/>
    <p:sldId id="962" r:id="rId4"/>
    <p:sldId id="963" r:id="rId5"/>
    <p:sldId id="935" r:id="rId6"/>
    <p:sldId id="987" r:id="rId7"/>
    <p:sldId id="988" r:id="rId8"/>
    <p:sldId id="938" r:id="rId9"/>
    <p:sldId id="989" r:id="rId10"/>
    <p:sldId id="940" r:id="rId11"/>
    <p:sldId id="939" r:id="rId12"/>
    <p:sldId id="960" r:id="rId13"/>
    <p:sldId id="944" r:id="rId14"/>
    <p:sldId id="951" r:id="rId15"/>
    <p:sldId id="993" r:id="rId16"/>
    <p:sldId id="947" r:id="rId17"/>
    <p:sldId id="969" r:id="rId18"/>
    <p:sldId id="994" r:id="rId19"/>
    <p:sldId id="970" r:id="rId20"/>
    <p:sldId id="971" r:id="rId21"/>
    <p:sldId id="972" r:id="rId22"/>
    <p:sldId id="973" r:id="rId23"/>
    <p:sldId id="975" r:id="rId24"/>
    <p:sldId id="976" r:id="rId25"/>
    <p:sldId id="977" r:id="rId26"/>
    <p:sldId id="978" r:id="rId27"/>
    <p:sldId id="979" r:id="rId28"/>
    <p:sldId id="980" r:id="rId29"/>
    <p:sldId id="981" r:id="rId30"/>
    <p:sldId id="982" r:id="rId31"/>
    <p:sldId id="983" r:id="rId32"/>
    <p:sldId id="968" r:id="rId33"/>
    <p:sldId id="967" r:id="rId34"/>
    <p:sldId id="957" r:id="rId35"/>
  </p:sldIdLst>
  <p:sldSz cx="9906000" cy="6858000" type="A4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FF"/>
    <a:srgbClr val="99CCFF"/>
    <a:srgbClr val="CCECFF"/>
    <a:srgbClr val="66FFFF"/>
    <a:srgbClr val="0099CC"/>
    <a:srgbClr val="3366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195" autoAdjust="0"/>
    <p:restoredTop sz="92114" autoAdjust="0"/>
  </p:normalViewPr>
  <p:slideViewPr>
    <p:cSldViewPr snapToObjects="1">
      <p:cViewPr>
        <p:scale>
          <a:sx n="100" d="100"/>
          <a:sy n="100" d="100"/>
        </p:scale>
        <p:origin x="-510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2" y="-78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B65A2-E569-4A29-957E-759DF71BE6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4576E-C264-4567-8F3F-DE766D6EEA0C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7 251 395 390,40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B09F0BF7-C978-466D-AEAB-E7C9C64960FD}" type="parTrans" cxnId="{CF7CB341-2E59-422A-926B-DB92EEFD9628}">
      <dgm:prSet/>
      <dgm:spPr/>
      <dgm:t>
        <a:bodyPr/>
        <a:lstStyle/>
        <a:p>
          <a:endParaRPr lang="ru-RU"/>
        </a:p>
      </dgm:t>
    </dgm:pt>
    <dgm:pt modelId="{636EF809-6F50-4569-933E-700E336AFD8D}" type="sibTrans" cxnId="{CF7CB341-2E59-422A-926B-DB92EEFD9628}">
      <dgm:prSet/>
      <dgm:spPr/>
      <dgm:t>
        <a:bodyPr/>
        <a:lstStyle/>
        <a:p>
          <a:endParaRPr lang="ru-RU"/>
        </a:p>
      </dgm:t>
    </dgm:pt>
    <dgm:pt modelId="{6674006D-7A1C-4582-A87E-E41DFBD5A044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7 190 808 131,91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7ED30428-91E0-469C-B31B-43D5EBA10CF9}" type="parTrans" cxnId="{481BC956-9A90-426F-9B70-1F0368FF1999}">
      <dgm:prSet/>
      <dgm:spPr/>
      <dgm:t>
        <a:bodyPr/>
        <a:lstStyle/>
        <a:p>
          <a:endParaRPr lang="ru-RU"/>
        </a:p>
      </dgm:t>
    </dgm:pt>
    <dgm:pt modelId="{978EAB93-57FF-4A1B-AED1-3D60F64C527C}" type="sibTrans" cxnId="{481BC956-9A90-426F-9B70-1F0368FF1999}">
      <dgm:prSet/>
      <dgm:spPr/>
      <dgm:t>
        <a:bodyPr/>
        <a:lstStyle/>
        <a:p>
          <a:endParaRPr lang="ru-RU"/>
        </a:p>
      </dgm:t>
    </dgm:pt>
    <dgm:pt modelId="{DA5A7DD4-BCDA-4E47-AB99-019AFCA3C05B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 sz="2900" b="1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60 587 258,49</a:t>
          </a:r>
        </a:p>
        <a:p>
          <a:r>
            <a:rPr lang="ru-RU" sz="2900" dirty="0" smtClean="0"/>
            <a:t> </a:t>
          </a:r>
          <a:endParaRPr lang="ru-RU" sz="2900" dirty="0"/>
        </a:p>
      </dgm:t>
    </dgm:pt>
    <dgm:pt modelId="{EFC85D02-F64A-4D25-B00D-DF5E9743778A}" type="parTrans" cxnId="{B975763C-9D6D-4375-AF9B-E090257D3B98}">
      <dgm:prSet/>
      <dgm:spPr/>
      <dgm:t>
        <a:bodyPr/>
        <a:lstStyle/>
        <a:p>
          <a:endParaRPr lang="ru-RU"/>
        </a:p>
      </dgm:t>
    </dgm:pt>
    <dgm:pt modelId="{3B8F921A-9850-435E-BB22-6247607452EC}" type="sibTrans" cxnId="{B975763C-9D6D-4375-AF9B-E090257D3B98}">
      <dgm:prSet/>
      <dgm:spPr/>
      <dgm:t>
        <a:bodyPr/>
        <a:lstStyle/>
        <a:p>
          <a:endParaRPr lang="ru-RU"/>
        </a:p>
      </dgm:t>
    </dgm:pt>
    <dgm:pt modelId="{07BD0C8A-A36F-494C-8A51-2EFC58C5599D}" type="pres">
      <dgm:prSet presAssocID="{D08B65A2-E569-4A29-957E-759DF71BE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3C395-EEFA-4D16-9A07-34AA75D33CF9}" type="pres">
      <dgm:prSet presAssocID="{C044576E-C264-4567-8F3F-DE766D6EEA0C}" presName="parentLin" presStyleCnt="0"/>
      <dgm:spPr/>
    </dgm:pt>
    <dgm:pt modelId="{0DC193EF-99B2-4EA3-A01C-4B3D9F84F95F}" type="pres">
      <dgm:prSet presAssocID="{C044576E-C264-4567-8F3F-DE766D6EEA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4FE4D7-635C-482C-88A0-9862EFA8211D}" type="pres">
      <dgm:prSet presAssocID="{C044576E-C264-4567-8F3F-DE766D6EEA0C}" presName="parentText" presStyleLbl="node1" presStyleIdx="0" presStyleCnt="3" custScaleX="118391" custLinFactNeighborX="11640" custLinFactNeighborY="20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7A0D2-B282-4512-A844-92FF7B44F1B3}" type="pres">
      <dgm:prSet presAssocID="{C044576E-C264-4567-8F3F-DE766D6EEA0C}" presName="negativeSpace" presStyleCnt="0"/>
      <dgm:spPr/>
    </dgm:pt>
    <dgm:pt modelId="{5637776B-3049-428D-84B5-FE2F3A03D482}" type="pres">
      <dgm:prSet presAssocID="{C044576E-C264-4567-8F3F-DE766D6EEA0C}" presName="childText" presStyleLbl="conFgAcc1" presStyleIdx="0" presStyleCnt="3" custScaleY="127236" custLinFactNeighborY="-18754">
        <dgm:presLayoutVars>
          <dgm:bulletEnabled val="1"/>
        </dgm:presLayoutVars>
      </dgm:prSet>
      <dgm:spPr>
        <a:solidFill>
          <a:srgbClr val="3333FF"/>
        </a:solidFill>
        <a:ln>
          <a:noFill/>
        </a:ln>
        <a:scene3d>
          <a:camera prst="orthographicFront"/>
          <a:lightRig rig="balanced" dir="t"/>
        </a:scene3d>
        <a:sp3d>
          <a:bevelT/>
          <a:bevelB/>
        </a:sp3d>
      </dgm:spPr>
    </dgm:pt>
    <dgm:pt modelId="{210C257F-6B1C-47A5-8BD0-2049AE1C29F7}" type="pres">
      <dgm:prSet presAssocID="{636EF809-6F50-4569-933E-700E336AFD8D}" presName="spaceBetweenRectangles" presStyleCnt="0"/>
      <dgm:spPr/>
    </dgm:pt>
    <dgm:pt modelId="{E52B542F-E7EA-4975-840B-67D73F56C873}" type="pres">
      <dgm:prSet presAssocID="{6674006D-7A1C-4582-A87E-E41DFBD5A044}" presName="parentLin" presStyleCnt="0"/>
      <dgm:spPr/>
    </dgm:pt>
    <dgm:pt modelId="{4CFAD494-29CA-4623-81B6-1074BFA1DC8F}" type="pres">
      <dgm:prSet presAssocID="{6674006D-7A1C-4582-A87E-E41DFBD5A0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A2D62E-1FFB-42EE-9191-15A3F796D037}" type="pres">
      <dgm:prSet presAssocID="{6674006D-7A1C-4582-A87E-E41DFBD5A044}" presName="parentText" presStyleLbl="node1" presStyleIdx="1" presStyleCnt="3" custScaleX="118837" custLinFactNeighborX="8518" custLinFactNeighborY="24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6D6EA-5F1F-4064-9550-426D35647F0B}" type="pres">
      <dgm:prSet presAssocID="{6674006D-7A1C-4582-A87E-E41DFBD5A044}" presName="negativeSpace" presStyleCnt="0"/>
      <dgm:spPr/>
    </dgm:pt>
    <dgm:pt modelId="{26B5C529-2343-4473-95C8-0E4958CE16F9}" type="pres">
      <dgm:prSet presAssocID="{6674006D-7A1C-4582-A87E-E41DFBD5A044}" presName="childText" presStyleLbl="conFgAcc1" presStyleIdx="1" presStyleCnt="3" custScaleY="136524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A8EB197D-78D6-43C3-966B-F7616F71E827}" type="pres">
      <dgm:prSet presAssocID="{978EAB93-57FF-4A1B-AED1-3D60F64C527C}" presName="spaceBetweenRectangles" presStyleCnt="0"/>
      <dgm:spPr/>
    </dgm:pt>
    <dgm:pt modelId="{B30CCEAD-C3FF-481C-AA8E-FCF67787CC6C}" type="pres">
      <dgm:prSet presAssocID="{DA5A7DD4-BCDA-4E47-AB99-019AFCA3C05B}" presName="parentLin" presStyleCnt="0"/>
      <dgm:spPr/>
    </dgm:pt>
    <dgm:pt modelId="{286A1535-8919-4BA8-B98D-421857F156B3}" type="pres">
      <dgm:prSet presAssocID="{DA5A7DD4-BCDA-4E47-AB99-019AFCA3C0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E320982-5A87-4DD7-8A0C-7C1D3DD1C3DE}" type="pres">
      <dgm:prSet presAssocID="{DA5A7DD4-BCDA-4E47-AB99-019AFCA3C05B}" presName="parentText" presStyleLbl="node1" presStyleIdx="2" presStyleCnt="3" custScaleX="118692" custLinFactNeighborX="9533" custLinFactNeighborY="20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02429-BA9B-4595-9C9E-41D7B95832F4}" type="pres">
      <dgm:prSet presAssocID="{DA5A7DD4-BCDA-4E47-AB99-019AFCA3C05B}" presName="negativeSpace" presStyleCnt="0"/>
      <dgm:spPr/>
    </dgm:pt>
    <dgm:pt modelId="{E1C16CA4-5035-461D-822A-34EA10242293}" type="pres">
      <dgm:prSet presAssocID="{DA5A7DD4-BCDA-4E47-AB99-019AFCA3C05B}" presName="childText" presStyleLbl="conFgAcc1" presStyleIdx="2" presStyleCnt="3" custScaleY="138915" custLinFactNeighborX="501" custLinFactNeighborY="-13993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</dgm:ptLst>
  <dgm:cxnLst>
    <dgm:cxn modelId="{4CAA6685-EA6D-4589-AA83-A6AE7C56D012}" type="presOf" srcId="{D08B65A2-E569-4A29-957E-759DF71BE64C}" destId="{07BD0C8A-A36F-494C-8A51-2EFC58C5599D}" srcOrd="0" destOrd="0" presId="urn:microsoft.com/office/officeart/2005/8/layout/list1"/>
    <dgm:cxn modelId="{CF7CB341-2E59-422A-926B-DB92EEFD9628}" srcId="{D08B65A2-E569-4A29-957E-759DF71BE64C}" destId="{C044576E-C264-4567-8F3F-DE766D6EEA0C}" srcOrd="0" destOrd="0" parTransId="{B09F0BF7-C978-466D-AEAB-E7C9C64960FD}" sibTransId="{636EF809-6F50-4569-933E-700E336AFD8D}"/>
    <dgm:cxn modelId="{C9F81C7B-7DC6-49CE-B5A3-44547B3E379D}" type="presOf" srcId="{DA5A7DD4-BCDA-4E47-AB99-019AFCA3C05B}" destId="{9E320982-5A87-4DD7-8A0C-7C1D3DD1C3DE}" srcOrd="1" destOrd="0" presId="urn:microsoft.com/office/officeart/2005/8/layout/list1"/>
    <dgm:cxn modelId="{FB68B1ED-1D3F-4FEF-8123-525F786210ED}" type="presOf" srcId="{6674006D-7A1C-4582-A87E-E41DFBD5A044}" destId="{C9A2D62E-1FFB-42EE-9191-15A3F796D037}" srcOrd="1" destOrd="0" presId="urn:microsoft.com/office/officeart/2005/8/layout/list1"/>
    <dgm:cxn modelId="{B975763C-9D6D-4375-AF9B-E090257D3B98}" srcId="{D08B65A2-E569-4A29-957E-759DF71BE64C}" destId="{DA5A7DD4-BCDA-4E47-AB99-019AFCA3C05B}" srcOrd="2" destOrd="0" parTransId="{EFC85D02-F64A-4D25-B00D-DF5E9743778A}" sibTransId="{3B8F921A-9850-435E-BB22-6247607452EC}"/>
    <dgm:cxn modelId="{1CAEC37A-C5EE-4B9A-962A-9ADB83AF1F90}" type="presOf" srcId="{C044576E-C264-4567-8F3F-DE766D6EEA0C}" destId="{0DC193EF-99B2-4EA3-A01C-4B3D9F84F95F}" srcOrd="0" destOrd="0" presId="urn:microsoft.com/office/officeart/2005/8/layout/list1"/>
    <dgm:cxn modelId="{481BC956-9A90-426F-9B70-1F0368FF1999}" srcId="{D08B65A2-E569-4A29-957E-759DF71BE64C}" destId="{6674006D-7A1C-4582-A87E-E41DFBD5A044}" srcOrd="1" destOrd="0" parTransId="{7ED30428-91E0-469C-B31B-43D5EBA10CF9}" sibTransId="{978EAB93-57FF-4A1B-AED1-3D60F64C527C}"/>
    <dgm:cxn modelId="{A6EEF24D-FE37-4155-9989-C632E6C9949E}" type="presOf" srcId="{DA5A7DD4-BCDA-4E47-AB99-019AFCA3C05B}" destId="{286A1535-8919-4BA8-B98D-421857F156B3}" srcOrd="0" destOrd="0" presId="urn:microsoft.com/office/officeart/2005/8/layout/list1"/>
    <dgm:cxn modelId="{A0620723-945E-4CCD-AF2E-C16909A0A8A7}" type="presOf" srcId="{C044576E-C264-4567-8F3F-DE766D6EEA0C}" destId="{3C4FE4D7-635C-482C-88A0-9862EFA8211D}" srcOrd="1" destOrd="0" presId="urn:microsoft.com/office/officeart/2005/8/layout/list1"/>
    <dgm:cxn modelId="{FF574541-BC8D-402E-A7FC-A1B2042861E5}" type="presOf" srcId="{6674006D-7A1C-4582-A87E-E41DFBD5A044}" destId="{4CFAD494-29CA-4623-81B6-1074BFA1DC8F}" srcOrd="0" destOrd="0" presId="urn:microsoft.com/office/officeart/2005/8/layout/list1"/>
    <dgm:cxn modelId="{25A39301-AFD2-498C-A011-29108066621D}" type="presParOf" srcId="{07BD0C8A-A36F-494C-8A51-2EFC58C5599D}" destId="{E7C3C395-EEFA-4D16-9A07-34AA75D33CF9}" srcOrd="0" destOrd="0" presId="urn:microsoft.com/office/officeart/2005/8/layout/list1"/>
    <dgm:cxn modelId="{6730E2F3-994A-4257-AEB4-94B1B0F4D015}" type="presParOf" srcId="{E7C3C395-EEFA-4D16-9A07-34AA75D33CF9}" destId="{0DC193EF-99B2-4EA3-A01C-4B3D9F84F95F}" srcOrd="0" destOrd="0" presId="urn:microsoft.com/office/officeart/2005/8/layout/list1"/>
    <dgm:cxn modelId="{AA6E056C-DAD9-41F0-8CF0-424D21C13C2F}" type="presParOf" srcId="{E7C3C395-EEFA-4D16-9A07-34AA75D33CF9}" destId="{3C4FE4D7-635C-482C-88A0-9862EFA8211D}" srcOrd="1" destOrd="0" presId="urn:microsoft.com/office/officeart/2005/8/layout/list1"/>
    <dgm:cxn modelId="{258D5351-15DB-4008-BECE-349197EBAB0D}" type="presParOf" srcId="{07BD0C8A-A36F-494C-8A51-2EFC58C5599D}" destId="{D057A0D2-B282-4512-A844-92FF7B44F1B3}" srcOrd="1" destOrd="0" presId="urn:microsoft.com/office/officeart/2005/8/layout/list1"/>
    <dgm:cxn modelId="{CD179D5E-7686-48ED-BE7F-2B879F6548D8}" type="presParOf" srcId="{07BD0C8A-A36F-494C-8A51-2EFC58C5599D}" destId="{5637776B-3049-428D-84B5-FE2F3A03D482}" srcOrd="2" destOrd="0" presId="urn:microsoft.com/office/officeart/2005/8/layout/list1"/>
    <dgm:cxn modelId="{F339DF65-DC96-45FC-A4B8-B0FE0F7EC7D3}" type="presParOf" srcId="{07BD0C8A-A36F-494C-8A51-2EFC58C5599D}" destId="{210C257F-6B1C-47A5-8BD0-2049AE1C29F7}" srcOrd="3" destOrd="0" presId="urn:microsoft.com/office/officeart/2005/8/layout/list1"/>
    <dgm:cxn modelId="{F1C8CD9C-6C50-4D42-B10A-BD211B70736B}" type="presParOf" srcId="{07BD0C8A-A36F-494C-8A51-2EFC58C5599D}" destId="{E52B542F-E7EA-4975-840B-67D73F56C873}" srcOrd="4" destOrd="0" presId="urn:microsoft.com/office/officeart/2005/8/layout/list1"/>
    <dgm:cxn modelId="{9A0954F3-4640-4CDB-8367-8E9B80AF9993}" type="presParOf" srcId="{E52B542F-E7EA-4975-840B-67D73F56C873}" destId="{4CFAD494-29CA-4623-81B6-1074BFA1DC8F}" srcOrd="0" destOrd="0" presId="urn:microsoft.com/office/officeart/2005/8/layout/list1"/>
    <dgm:cxn modelId="{6A8DD2C9-FC74-4A4D-93DD-1BE35A2A3557}" type="presParOf" srcId="{E52B542F-E7EA-4975-840B-67D73F56C873}" destId="{C9A2D62E-1FFB-42EE-9191-15A3F796D037}" srcOrd="1" destOrd="0" presId="urn:microsoft.com/office/officeart/2005/8/layout/list1"/>
    <dgm:cxn modelId="{BE7F4D4E-DE4F-4C3B-A8CB-D941C80FED48}" type="presParOf" srcId="{07BD0C8A-A36F-494C-8A51-2EFC58C5599D}" destId="{7BA6D6EA-5F1F-4064-9550-426D35647F0B}" srcOrd="5" destOrd="0" presId="urn:microsoft.com/office/officeart/2005/8/layout/list1"/>
    <dgm:cxn modelId="{2253F877-40AD-4031-8A81-111E1C9921A7}" type="presParOf" srcId="{07BD0C8A-A36F-494C-8A51-2EFC58C5599D}" destId="{26B5C529-2343-4473-95C8-0E4958CE16F9}" srcOrd="6" destOrd="0" presId="urn:microsoft.com/office/officeart/2005/8/layout/list1"/>
    <dgm:cxn modelId="{7A52E579-B34A-416D-9809-95EB4A492488}" type="presParOf" srcId="{07BD0C8A-A36F-494C-8A51-2EFC58C5599D}" destId="{A8EB197D-78D6-43C3-966B-F7616F71E827}" srcOrd="7" destOrd="0" presId="urn:microsoft.com/office/officeart/2005/8/layout/list1"/>
    <dgm:cxn modelId="{90EDFB03-9EDB-4921-9B81-8EEAD60253FA}" type="presParOf" srcId="{07BD0C8A-A36F-494C-8A51-2EFC58C5599D}" destId="{B30CCEAD-C3FF-481C-AA8E-FCF67787CC6C}" srcOrd="8" destOrd="0" presId="urn:microsoft.com/office/officeart/2005/8/layout/list1"/>
    <dgm:cxn modelId="{EAB380AE-5AC0-4DFE-AE9C-58EB74EBFA6A}" type="presParOf" srcId="{B30CCEAD-C3FF-481C-AA8E-FCF67787CC6C}" destId="{286A1535-8919-4BA8-B98D-421857F156B3}" srcOrd="0" destOrd="0" presId="urn:microsoft.com/office/officeart/2005/8/layout/list1"/>
    <dgm:cxn modelId="{24E92E8C-EA30-4EA4-BD25-A59F819DCE91}" type="presParOf" srcId="{B30CCEAD-C3FF-481C-AA8E-FCF67787CC6C}" destId="{9E320982-5A87-4DD7-8A0C-7C1D3DD1C3DE}" srcOrd="1" destOrd="0" presId="urn:microsoft.com/office/officeart/2005/8/layout/list1"/>
    <dgm:cxn modelId="{D88BD845-E762-4A1D-9359-14A65E757778}" type="presParOf" srcId="{07BD0C8A-A36F-494C-8A51-2EFC58C5599D}" destId="{E6F02429-BA9B-4595-9C9E-41D7B95832F4}" srcOrd="9" destOrd="0" presId="urn:microsoft.com/office/officeart/2005/8/layout/list1"/>
    <dgm:cxn modelId="{2ECBA580-37AC-4859-9131-D6AB06A12C06}" type="presParOf" srcId="{07BD0C8A-A36F-494C-8A51-2EFC58C5599D}" destId="{E1C16CA4-5035-461D-822A-34EA10242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776B-3049-428D-84B5-FE2F3A03D482}">
      <dsp:nvSpPr>
        <dsp:cNvPr id="0" name=""/>
        <dsp:cNvSpPr/>
      </dsp:nvSpPr>
      <dsp:spPr>
        <a:xfrm>
          <a:off x="0" y="494555"/>
          <a:ext cx="6604000" cy="1090158"/>
        </a:xfrm>
        <a:prstGeom prst="rect">
          <a:avLst/>
        </a:prstGeom>
        <a:solidFill>
          <a:srgbClr val="3333FF"/>
        </a:solidFill>
        <a:ln w="25400" cap="flat" cmpd="sng" algn="ctr">
          <a:noFill/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FE4D7-635C-482C-88A0-9862EFA8211D}">
      <dsp:nvSpPr>
        <dsp:cNvPr id="0" name=""/>
        <dsp:cNvSpPr/>
      </dsp:nvSpPr>
      <dsp:spPr>
        <a:xfrm>
          <a:off x="368635" y="231397"/>
          <a:ext cx="5472979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kern="12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7 251 395 390,40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17631" y="280393"/>
        <a:ext cx="5374987" cy="905688"/>
      </dsp:txXfrm>
    </dsp:sp>
    <dsp:sp modelId="{26B5C529-2343-4473-95C8-0E4958CE16F9}">
      <dsp:nvSpPr>
        <dsp:cNvPr id="0" name=""/>
        <dsp:cNvSpPr/>
      </dsp:nvSpPr>
      <dsp:spPr>
        <a:xfrm>
          <a:off x="0" y="2304586"/>
          <a:ext cx="6604000" cy="1169737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2D62E-1FFB-42EE-9191-15A3F796D037}">
      <dsp:nvSpPr>
        <dsp:cNvPr id="0" name=""/>
        <dsp:cNvSpPr/>
      </dsp:nvSpPr>
      <dsp:spPr>
        <a:xfrm>
          <a:off x="358326" y="2051046"/>
          <a:ext cx="5493596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7 190 808 131,91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07322" y="2100042"/>
        <a:ext cx="5395604" cy="905688"/>
      </dsp:txXfrm>
    </dsp:sp>
    <dsp:sp modelId="{E1C16CA4-5035-461D-822A-34EA10242293}">
      <dsp:nvSpPr>
        <dsp:cNvPr id="0" name=""/>
        <dsp:cNvSpPr/>
      </dsp:nvSpPr>
      <dsp:spPr>
        <a:xfrm>
          <a:off x="0" y="4089541"/>
          <a:ext cx="6604000" cy="1190223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20982-5A87-4DD7-8A0C-7C1D3DD1C3DE}">
      <dsp:nvSpPr>
        <dsp:cNvPr id="0" name=""/>
        <dsp:cNvSpPr/>
      </dsp:nvSpPr>
      <dsp:spPr>
        <a:xfrm>
          <a:off x="361677" y="3864963"/>
          <a:ext cx="5486893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60 587 258,49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410673" y="3913959"/>
        <a:ext cx="5388901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5BD7F8CB-B6E8-4B2B-84A8-34E09B783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5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F78D9E2B-70D2-4BC7-B8FC-748A04F6AA55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3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Основные показатели исполнения бюджета города Нефтеюганска за 2016 год сложились следующие:</a:t>
            </a:r>
          </a:p>
          <a:p>
            <a:r>
              <a:rPr lang="ru-RU" altLang="ru-RU" smtClean="0"/>
              <a:t>- общий объем доходов, поступивших в бюджет города составил 7 251 395 390,4 рублей, или 101% к уточненному годовому плану;</a:t>
            </a:r>
          </a:p>
          <a:p>
            <a:r>
              <a:rPr lang="ru-RU" altLang="ru-RU" smtClean="0"/>
              <a:t>- общий объем расходов бюджета города составил 7 190 808 131,91  рубль или 95,8%  к уточненному плану года;</a:t>
            </a:r>
          </a:p>
          <a:p>
            <a:r>
              <a:rPr lang="ru-RU" altLang="ru-RU" smtClean="0"/>
              <a:t>- профицит бюджета сложился в  сумме 60 587 258,49  рублей. (при уточненном плане дефицита -10 233 194,47 рубля). </a:t>
            </a:r>
          </a:p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921868-77CD-4D32-BBB8-BB3BBA3E882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в функциональном разрезе, как в абсолютном, так и в относительном выражении занимают расходы на образование. По итогам 2016 года они исполнены в сумме 3 619 897 894,41 рубля, что составляет 50,3 % в общих расходах бюджета.</a:t>
            </a:r>
          </a:p>
          <a:p>
            <a:r>
              <a:rPr lang="ru-RU" altLang="ru-RU" smtClean="0"/>
              <a:t>Также преобладающими и вторыми по значимости в структуре расходов бюджета города являются расходы на «Жилищно-коммунальное хозяйство», они занимают 18,9% от общего объема расходов бюджета и исполнены в сумме 1 355 930 550,80 рублей.</a:t>
            </a:r>
          </a:p>
          <a:p>
            <a:r>
              <a:rPr lang="ru-RU" altLang="ru-RU" smtClean="0"/>
              <a:t>Третью позицию занимают расходы на общегосударственные вопросы 9,1%, по итогам года они исполнены в сумме 657 585 816,08 рублей.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90C745-8CF6-4060-9132-14B707211EC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Исходя из утвержденной функциональной структуры бюджета за 2016 год, бюджет города традиционно сохранил свою социальную направленность. На образование, культуру, здравоохранение, спорт и социальную политику направлено 62,7% всего расходов бюджета, которые составили 4 505 684 028,67  рублей. 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C6B9F7-B4F5-451F-8E2A-0C1A07123BF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за 2016 год составляют безвозмездные перечисления 4 293 042 283,51 рубля  или 59,7%.  Которые в виде субсидий направлены на выполнение муниципальных заданий.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519898-2557-42B1-80AF-B3145B48D0F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Расходы бюджета города на 2016 год имеют программную структуру, основу которой составляют 15 муниципальных и одна ведомственная программы, охватывающих все сферы деятельности муниципального образования. На их реализацию в отчетном 2016 году было направлено 6 982 228 229,45 рублей, что составляет 95,8% к уточненному плану. Удельный вес программно-целевых расходов сложился в размере 97,1% к общему объему исполненных расходов. Непрограммные направления расходов бюджета города, сложились  в сумме  208 579 902,46 рубля.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37F851-DC0B-408B-B66D-8530D97261AB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реализацию 15 муниципальных и одной ведомственной программ за 2016 год направлено 6 982 228 229,45  рублей. Удельный вес программно-целевых расходов сложился в размере 97,1% к общему объему исполненных расходов. Непрограммные направления расходов бюджета города, сложились  в сумме  208 579 902,46 рубля.</a:t>
            </a: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FAF0BB-C601-40E2-A61D-DD3D4612096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54E008-E70F-483F-A800-CF5A0ACBB9D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C9E5F9-FA55-44D1-B4F1-C252A18EA27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A70FB5-C66A-4FB3-A725-487248429DA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069CB4-ABF8-4EFB-B2BA-A592D310C8E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844513-1263-4DCF-B4BF-BD0E8CC41A6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Поступления в доход бюджета в отчетном периоде больше аналогичного периода прошлого года на 200 042 207,87 рублей. </a:t>
            </a:r>
          </a:p>
          <a:p>
            <a:r>
              <a:rPr lang="ru-RU" altLang="ru-RU" smtClean="0"/>
              <a:t>По сравнению с 2015 годом уменьшение поступлений по налогу на доходы физических связано с изменением норматива отчислений в бюджет города, в  2015 году он составил 54,5% (дифференцированный норматив 20,5%), а в 2016 году 34%. Увеличение поступлений акцизов на нефтепродукты вызвано увеличением норматива отчислений в 2016 году 0,1469%, а в 2015 году он составлял 0,1413%. Причиной уменьшения поступлений по налогу на имущество физических лиц является задолженность по уплате налога. Поступления доходов от государственной пошлины, являются разовыми платежами.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DD9F32-553C-4C11-9818-99A412EB097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44E9A4-2925-4FC0-B129-6F4F7A02420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DC17EC-07F0-4B58-9827-CFFA5A4A2B1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D5BEAC-2D54-4120-82C1-3AE6896017B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147E7C-DE4C-4E95-A293-38C9145A1FF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2D93F8-BCC9-4C79-890D-81AC9A60734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1DECCA-D76A-415B-A3A0-22EC6E7ED66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7566A4-79A8-42C0-BBDC-7C349D469B6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DE17A8-9CF8-4882-9BA0-E73873CF3E4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0BEB8C-63D4-4AD3-BCBA-260949F4453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745E0D-4105-4D65-BD57-CE28A41D7F0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Удельный вес в общей сумме поступивших доходов в бюджет города составил:</a:t>
            </a:r>
          </a:p>
          <a:p>
            <a:r>
              <a:rPr lang="ru-RU" altLang="ru-RU" u="sng" smtClean="0"/>
              <a:t>безвозмездные поступления </a:t>
            </a:r>
            <a:r>
              <a:rPr lang="ru-RU" altLang="ru-RU" smtClean="0"/>
              <a:t>68% или 4 929 621 368,79  рублей, </a:t>
            </a:r>
          </a:p>
          <a:p>
            <a:r>
              <a:rPr lang="ru-RU" altLang="ru-RU" u="sng" smtClean="0"/>
              <a:t>неналоговые доходы</a:t>
            </a:r>
            <a:r>
              <a:rPr lang="ru-RU" altLang="ru-RU" smtClean="0"/>
              <a:t> 6,2% или 453 647 852,96 рубля, </a:t>
            </a:r>
          </a:p>
          <a:p>
            <a:r>
              <a:rPr lang="ru-RU" altLang="ru-RU" u="sng" smtClean="0"/>
              <a:t>налоговые доходы </a:t>
            </a:r>
            <a:r>
              <a:rPr lang="ru-RU" altLang="ru-RU" smtClean="0"/>
              <a:t> 25,8% или 1 868 126 168,65 рублей.</a:t>
            </a:r>
          </a:p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48B308-512B-4635-A3E7-2796B921BB4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69CD48-D575-4065-9FD2-20CB67FECC1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11D883-1D3D-4329-95B0-8C50C6CC5EB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Наибольший удельный вес в общей сумме налоговых доходов по-прежнему составляет налог на доходы физических лиц (75,5%), поступления по которому сложились в сумме 1 409 870 497,97 рублей и составило 106,7% к уточненному плану.</a:t>
            </a:r>
          </a:p>
          <a:p>
            <a:r>
              <a:rPr lang="ru-RU" altLang="ru-RU" smtClean="0"/>
              <a:t>Поступления по акцизам по подакцизным товарам (акцизов на нефтепродукты), зачисляемые в бюджет городского округа по нормативу 0,1469% составили 8 521 707,34 рублей  или 121,7% от плана.</a:t>
            </a:r>
          </a:p>
          <a:p>
            <a:r>
              <a:rPr lang="ru-RU" altLang="ru-RU" smtClean="0"/>
              <a:t>Поступления от налогов на совокупный доход, зачисляемые в бюджет городского округа по нормативу 100% составили  320 061 718,02 рублей. В том числе  единый налог на вмененный доход для отдельных видов деятельности составил 84 517 133,80 рублей, или 100,3% от  уточненного плана. Налог, взимаемый по упрощенной системе налогообложения, составил 209 903 042,52 рубля, или 104,1% от плана. </a:t>
            </a:r>
          </a:p>
          <a:p>
            <a:r>
              <a:rPr lang="ru-RU" altLang="ru-RU" smtClean="0"/>
              <a:t>Налоги на имущество, состоящие из налога на имущество физических лиц и земельного налога, зачисляемые по нормативу 100%, поступили в бюджет города в размере 106 283 390,83 рублей (97,1%). Большую часть поступлений составил земельный налог в сумме 73 863 489,4 рубль  или 95,9%  от запланированного объема.  Поступление налога на имущество физических лиц составило 32 419 901,43 рубль, от запланированного объема 32 500 000 рублей или 99,8%. Основными причинами неисполнения плановых назначений являются задолженность по уплате налога.</a:t>
            </a:r>
          </a:p>
          <a:p>
            <a:r>
              <a:rPr lang="ru-RU" altLang="ru-RU" smtClean="0"/>
              <a:t>Государственная пошлина, переданная по нормативу 100%,  зачислена в бюджет города в размере 23 388 854,49 рубля, что составило 107,4% планируемого объема. В местный бюджет поступила пошлина по делам, рассматриваемым в судах общей юрисдикции, мировыми судьями в </a:t>
            </a:r>
          </a:p>
          <a:p>
            <a:r>
              <a:rPr lang="ru-RU" altLang="ru-RU" smtClean="0"/>
              <a:t>сумме 23 293 254,49 рублей, государственная пошлина за выдачу разрешения на установку рекламной конструкции  в сумме 86 000 рублей, государственная пошлина за выдачу органом местного самоуправления городского округа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 в сумме 9 600 рублей. </a:t>
            </a:r>
          </a:p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5556CE-EFB4-4452-9201-C56E17445C3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- Поступления от налога на доходы физических лиц, составили 1 409 870 497,97 рублей, или 106,7% от уточненного плана, на что повлияли выплаты премии по итогам года на предприятиях города.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- Поступления от налогов на совокупный доход, зачисляемые в бюджет городского округа по нормативу 100% составили  320 061 718,02 рублей или 105,5% от уточненного плана. Увеличение доходов по результатам деятельности предпринимателей, применяемых единый налог на вмененный доход.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- Налоги на имущество, состоящие из налога на имущество физических лиц и земельного налога, зачисляемые по нормативу 100%, поступили в бюджет города в размере 106 283 390,83 рублей (97,1%). Основной причиной неисполнения плановых назначений является задолженность по уплате налога.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0F3E88-6143-4065-915F-D7603E1D45C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Неналоговые доходы исполнены в сумме 453 647 852,96 рубля, 106,6% к уточненному плану года. </a:t>
            </a:r>
          </a:p>
          <a:p>
            <a:r>
              <a:rPr lang="ru-RU" altLang="ru-RU" smtClean="0"/>
              <a:t>Основную часть 83,9% неналоговых доходов составляют поступления  от использования имущества находящегося в муниципальной собственности 380 628 540,96 рублей. Доходы от использования имущества, находящегося в муниципальной собственности выполнены на 105,1% к годовому плану.</a:t>
            </a:r>
          </a:p>
          <a:p>
            <a:r>
              <a:rPr lang="ru-RU" altLang="ru-RU" smtClean="0"/>
              <a:t>Платежи при пользовании природными ресурсами выполнены на 115,4% к годовому плану и составили 12 517 209,74 рублей.</a:t>
            </a:r>
          </a:p>
          <a:p>
            <a:r>
              <a:rPr lang="ru-RU" altLang="ru-RU" smtClean="0"/>
              <a:t>Доходы от оказания платных услуг и компенсации затрат государства составили 3 984 575,39 рублей и выполнены на 100% к годовому плану.</a:t>
            </a:r>
          </a:p>
          <a:p>
            <a:r>
              <a:rPr lang="ru-RU" altLang="ru-RU" smtClean="0"/>
              <a:t>Доходы от продажи материальных и нематериальных активов в сумме 24 740 237,53 рублей выполнены на 111,8% к годовому плану.</a:t>
            </a:r>
          </a:p>
          <a:p>
            <a:r>
              <a:rPr lang="ru-RU" altLang="ru-RU" smtClean="0"/>
              <a:t>Штрафы, санкции, возмещение ущерба выполнены на 120,3% к годовому плану. </a:t>
            </a:r>
          </a:p>
          <a:p>
            <a:r>
              <a:rPr lang="ru-RU" altLang="ru-RU" smtClean="0"/>
              <a:t>Прочие неналоговые доходы составили 545 822,04 рубля.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9797C4-EAD9-4E02-9381-57AED1CFE6C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- Доходы от использования имущества, находящегося в государственной и муниципальной собственности составили  380 628 540,96  рублей, на 5,1% превысив плановый объем. Данные доходы сложились из: </a:t>
            </a:r>
          </a:p>
          <a:p>
            <a:r>
              <a:rPr lang="ru-RU" altLang="ru-RU" smtClean="0"/>
              <a:t> в связи с уточнением кода бюджетной классификации по поступлению за прошлый период;</a:t>
            </a:r>
          </a:p>
          <a:p>
            <a:r>
              <a:rPr lang="ru-RU" altLang="ru-RU" smtClean="0"/>
              <a:t>в связи с погашением задолженности по исполнительным листам;</a:t>
            </a:r>
          </a:p>
          <a:p>
            <a:r>
              <a:rPr lang="ru-RU" altLang="ru-RU" smtClean="0"/>
              <a:t>превышение в результате проведенной работы с населением, поступление дебиторской задолженности по социальному найму.</a:t>
            </a:r>
          </a:p>
          <a:p>
            <a:r>
              <a:rPr lang="ru-RU" altLang="ru-RU" smtClean="0"/>
              <a:t>- Платежи при пользовании природными ресурсами, состоящие из платы за негативное воздействие на окружающую среду, поступили в сумме 12 517 209,74 рублей, что составило 115,4% от  запланированного объема, на что повлияли своевременная оплата платежей, уточнение невыясненных доходов прошлых лет.</a:t>
            </a:r>
          </a:p>
          <a:p>
            <a:r>
              <a:rPr lang="ru-RU" altLang="ru-RU" smtClean="0"/>
              <a:t>-Доходы от оказания платных услуг и компенсации затрат государства составляют 3 984 575,39 рублей или  100% от плановых показателей. Проведены мероприятия по снижению задолженности (возврат дебиторской задолженности прошлых лет).</a:t>
            </a:r>
          </a:p>
          <a:p>
            <a:r>
              <a:rPr lang="ru-RU" altLang="ru-RU" smtClean="0"/>
              <a:t>-Доходы от оказания платных услуг и компенсации затрат государства составляют 3 984 575,39 рублей или  99,6 % от плановых показателей. Проведены мероприятия по снижению задолженности (возврат дебиторской задолженности прошлых лет).</a:t>
            </a:r>
          </a:p>
          <a:p>
            <a:r>
              <a:rPr lang="ru-RU" altLang="ru-RU" smtClean="0"/>
              <a:t>- Штрафы, санкции, возмещение ущерба, зачисляемые по нормативам в местный бюджет, составили 31 231 467,3 рублей (120,3%). Согласно административному законодательству,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взыскания.</a:t>
            </a:r>
          </a:p>
          <a:p>
            <a:r>
              <a:rPr lang="ru-RU" altLang="ru-RU" smtClean="0"/>
              <a:t>- Прочие неналоговые доходы составили 545 822,04 рублей, к ним отнесены доходы от возврата бюджетополучателями финансирования прошлых лет.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906E8A-EFE1-4E0F-BBC5-92B17FB006A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сумму безвозмездных поступлений 4 929 621 368,79 рублей включены безвозмездные поступления из бюджета  автономного округа и прочие безвозмездные поступления.  </a:t>
            </a:r>
          </a:p>
          <a:p>
            <a:r>
              <a:rPr lang="ru-RU" altLang="ru-RU" smtClean="0"/>
              <a:t>Безвозмездные поступления из бюджета автономного округа составили в сумме 4 643 588 380,11рублей, из них:</a:t>
            </a:r>
          </a:p>
          <a:p>
            <a:r>
              <a:rPr lang="ru-RU" altLang="ru-RU" smtClean="0"/>
              <a:t>дотации 882 395 700 рубля,</a:t>
            </a:r>
          </a:p>
          <a:p>
            <a:r>
              <a:rPr lang="ru-RU" altLang="ru-RU" smtClean="0"/>
              <a:t>субвенции 2 597 666 957,98 рублей,</a:t>
            </a:r>
          </a:p>
          <a:p>
            <a:r>
              <a:rPr lang="ru-RU" altLang="ru-RU" smtClean="0"/>
              <a:t>субсидии 1 069 248 299,13 рублей, </a:t>
            </a:r>
          </a:p>
          <a:p>
            <a:r>
              <a:rPr lang="ru-RU" altLang="ru-RU" smtClean="0"/>
              <a:t>иные межбюджетные трансферты 94 277 423 рубля.</a:t>
            </a:r>
          </a:p>
          <a:p>
            <a:r>
              <a:rPr lang="ru-RU" altLang="ru-RU" smtClean="0"/>
              <a:t>Прочие безвозмездные поступления в бюджеты городских округов на сумму 341 930 462,45 рублей включают в себя поступления:</a:t>
            </a:r>
          </a:p>
          <a:p>
            <a:r>
              <a:rPr lang="ru-RU" altLang="ru-RU" smtClean="0"/>
              <a:t>-по договору целевого пожертвования ОАО «Нефтяная компания «Роснефть» на сумму 180 000 000 рублей на ремонт автомобильных дорог, проездов и площадок в микрорайонах города Нефтеюганска;</a:t>
            </a:r>
          </a:p>
          <a:p>
            <a:r>
              <a:rPr lang="ru-RU" altLang="ru-RU" smtClean="0"/>
              <a:t> -по договорам целевого пожертвования с ООО  «РН-Юганскнефтегаз» на сумму 161 930 462,45 рубля.</a:t>
            </a:r>
          </a:p>
          <a:p>
            <a:r>
              <a:rPr lang="ru-RU" altLang="ru-RU" smtClean="0"/>
              <a:t>в том числе:</a:t>
            </a:r>
          </a:p>
          <a:p>
            <a:r>
              <a:rPr lang="ru-RU" altLang="ru-RU" smtClean="0"/>
              <a:t>на реализацию программы улучшение материально-технической базы дошкольных учреждений Администрации г. Нефтеюганска на сумму 12 700 000 рублей;</a:t>
            </a:r>
          </a:p>
          <a:p>
            <a:r>
              <a:rPr lang="ru-RU" altLang="ru-RU" smtClean="0"/>
              <a:t>на строительство, ремонт, реконструкцию, обустройство, благоустройство, ПИР, улучшение МТБ объектов образования, реализацию государственных программ ХМАО-Югры и муниципальных программ г.Нефтеюганска на сумму 147 418  000 рублей;</a:t>
            </a:r>
          </a:p>
          <a:p>
            <a:r>
              <a:rPr lang="ru-RU" altLang="ru-RU" smtClean="0"/>
              <a:t>на поощрение талантливых педагогов в конкурсе "Учитель года" на сумму 100 000 рублей;</a:t>
            </a:r>
          </a:p>
          <a:p>
            <a:r>
              <a:rPr lang="ru-RU" altLang="ru-RU" smtClean="0"/>
              <a:t>на выплаты денежных вознаграждений Участникам ВОВ по категориям, проведение мероприятий посвященных историческим датам в ВОВ на сумму 2 600 000 рублей;</a:t>
            </a:r>
          </a:p>
          <a:p>
            <a:r>
              <a:rPr lang="ru-RU" altLang="ru-RU" smtClean="0"/>
              <a:t>возврат неиспользованного остатка по договорам целевого пожертвования  составил 887 537,55 рублей.</a:t>
            </a:r>
          </a:p>
          <a:p>
            <a:r>
              <a:rPr lang="ru-RU" altLang="ru-RU" smtClean="0"/>
              <a:t>Доходы бюджетов городских округов от возврата бюджетными учреждениями остатков субсидий прошлых лет составили 20 767,24 рублей.</a:t>
            </a:r>
          </a:p>
          <a:p>
            <a:r>
              <a:rPr lang="ru-RU" altLang="ru-RU" smtClean="0"/>
              <a:t>В бюджет Ханты - Мансийского автономного округа осуществлен возврат остатков субсидий и субвенций, имеющих целевое назначение  прошлых лет 55 918 241,01 рубль.</a:t>
            </a:r>
          </a:p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BF840E-844D-4B5C-985A-05243173092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Общий объем расходов бюджета города, произведенных за 2016 год, составил 7 190 808 131,91 рублей или 95,8% к уточненному плану. По сравнению с прошлым года процент исполнения годовых бюджетных назначений остался тот же (исполнение расходной части бюджета за 2015 год составило 7 278 122 028,48 рублей). 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5D8A16-5D7D-42F7-AC44-BBFB8D0492A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DDFD-CD6C-4D0C-A96D-083E15E50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8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47EB2-BEAF-4A9A-86A5-A649908DD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8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31EE-4C1A-428A-BB50-09EB8158E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3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A64CD45-DF85-4EE7-A59B-0F7355003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2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AE445AB-CB18-45F7-AD4C-872DA5211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0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DA5C135-0093-49EA-8206-5C4683D38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3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A92E6F6-FF92-40BF-9777-E0BE66281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6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8AC0FE4-F51E-4B63-81C6-8CBCC64A3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C2A15F99-7DD1-4366-8858-98C05B1EB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06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7E61EFA-45F2-4730-A44A-6BB00FD85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48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15E33639-5143-401C-9181-AE7BAB3A0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2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8720E-DADC-4AF9-BA36-4013000B1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51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BC4FEC8-5965-4827-8C88-07911B422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21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5DE04A7-0B88-4EF9-B38B-19848C405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09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0329021-09DC-4D5C-9B4E-49E423818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70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9A77C02-2308-4C7D-8CE9-5C97C1FE0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4CBC990-0528-4EA7-AB38-0BD5CCD6F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49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E876EA7-3BCB-4A72-BD09-FC76153C0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58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67509AA-CB12-4317-B9EB-A327EA3CD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78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5697C75-7B37-49DD-8C8A-43956CE2F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4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5F176-1FED-4220-84A2-37DD986D6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0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573B-031A-4767-B7AE-11A159B19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4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FE037-DBA0-49BA-AB19-1DF774982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6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66FFE-49B4-4CBE-B603-6BAFEEACC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0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291DE-32BF-4FC6-89B3-020DC5761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4E8C7-C99E-42FF-8681-49A70CDA4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4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70C1-03A3-4A84-9006-0BF34433A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3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F4E3DCD-FA20-493B-8B3B-3B9AD0985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4" r:id="rId1"/>
    <p:sldLayoutId id="2147486035" r:id="rId2"/>
    <p:sldLayoutId id="2147486036" r:id="rId3"/>
    <p:sldLayoutId id="2147486037" r:id="rId4"/>
    <p:sldLayoutId id="2147486038" r:id="rId5"/>
    <p:sldLayoutId id="2147486039" r:id="rId6"/>
    <p:sldLayoutId id="2147486040" r:id="rId7"/>
    <p:sldLayoutId id="2147486041" r:id="rId8"/>
    <p:sldLayoutId id="2147486042" r:id="rId9"/>
    <p:sldLayoutId id="2147486043" r:id="rId10"/>
    <p:sldLayoutId id="214748604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D08989E-7E5D-4F24-A9DC-5440DE41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  <p:sldLayoutId id="2147486056" r:id="rId12"/>
    <p:sldLayoutId id="2147486057" r:id="rId13"/>
    <p:sldLayoutId id="2147486058" r:id="rId14"/>
    <p:sldLayoutId id="2147486059" r:id="rId15"/>
    <p:sldLayoutId id="2147486060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7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Excel_Chart8.xls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5.jpeg"/><Relationship Id="rId5" Type="http://schemas.openxmlformats.org/officeDocument/2006/relationships/image" Target="../media/image2.jpeg"/><Relationship Id="rId10" Type="http://schemas.openxmlformats.org/officeDocument/2006/relationships/image" Target="../media/image24.jpeg"/><Relationship Id="rId4" Type="http://schemas.openxmlformats.org/officeDocument/2006/relationships/image" Target="../media/image22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Microsoft_Excel_Chart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10.xls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jpeg"/><Relationship Id="rId5" Type="http://schemas.openxmlformats.org/officeDocument/2006/relationships/image" Target="../media/image2.jpeg"/><Relationship Id="rId4" Type="http://schemas.openxmlformats.org/officeDocument/2006/relationships/image" Target="../media/image22.jpeg"/><Relationship Id="rId9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jpeg"/><Relationship Id="rId9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0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15.jpeg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9472" name="Picture 2" descr="http://urfo.topliner.ru/sites/default/files/46duma_ne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692150"/>
            <a:ext cx="9764712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00025" y="692150"/>
            <a:ext cx="950595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Отчет об исполнении </a:t>
            </a:r>
          </a:p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бюджета города </a:t>
            </a:r>
          </a:p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Нефтеюганска </a:t>
            </a:r>
            <a:b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за 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2" y="-21456"/>
            <a:ext cx="9905604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98475"/>
            <a:ext cx="98853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расходов бюджета города Нефтеюганск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2015 – 2016 гг., руб.</a:t>
            </a:r>
            <a:endParaRPr lang="ru-RU" sz="3200" dirty="0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1254125" y="5934075"/>
          <a:ext cx="8523289" cy="846137"/>
        </p:xfrm>
        <a:graphic>
          <a:graphicData uri="http://schemas.openxmlformats.org/drawingml/2006/table">
            <a:tbl>
              <a:tblPr/>
              <a:tblGrid>
                <a:gridCol w="1610619"/>
                <a:gridCol w="2376230"/>
                <a:gridCol w="2160209"/>
                <a:gridCol w="2376231"/>
              </a:tblGrid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2015 </a:t>
                      </a:r>
                      <a:r>
                        <a:rPr lang="ru-RU" sz="1800" b="1" i="0" u="none" strike="noStrike" baseline="0" dirty="0"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2016 </a:t>
                      </a:r>
                      <a:r>
                        <a:rPr lang="ru-RU" sz="1800" b="1" i="0" u="none" strike="noStrike" baseline="0" dirty="0"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Отклонение 2016/2015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>
                          <a:latin typeface="Times New Roman"/>
                        </a:rPr>
                        <a:t>План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7 598 412 606,03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7 505 752 668,44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-92 659 937,59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Исполнение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7 278 122 028,48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7 190 808 131,91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-87 313 896,57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AutoShape 10"/>
          <p:cNvSpPr>
            <a:spLocks noChangeArrowheads="1"/>
          </p:cNvSpPr>
          <p:nvPr/>
        </p:nvSpPr>
        <p:spPr bwMode="auto">
          <a:xfrm rot="16200000">
            <a:off x="338932" y="6065044"/>
            <a:ext cx="173037" cy="708025"/>
          </a:xfrm>
          <a:prstGeom prst="flowChartProcess">
            <a:avLst/>
          </a:prstGeom>
          <a:solidFill>
            <a:srgbClr val="9A9964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rot="16200000">
            <a:off x="338932" y="6377781"/>
            <a:ext cx="173038" cy="708025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8708" name="Объект 4"/>
          <p:cNvGraphicFramePr>
            <a:graphicFrameLocks noChangeAspect="1"/>
          </p:cNvGraphicFramePr>
          <p:nvPr/>
        </p:nvGraphicFramePr>
        <p:xfrm>
          <a:off x="71438" y="2617788"/>
          <a:ext cx="9429750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Лист" r:id="rId7" imgW="6696055" imgH="485730" progId="Excel.Sheet.8">
                  <p:embed/>
                </p:oleObj>
              </mc:Choice>
              <mc:Fallback>
                <p:oleObj name="Лист" r:id="rId7" imgW="6696055" imgH="485730" progId="Excel.Shee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17788"/>
                        <a:ext cx="9429750" cy="239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авая фигурная скобка 45"/>
          <p:cNvSpPr/>
          <p:nvPr/>
        </p:nvSpPr>
        <p:spPr bwMode="auto">
          <a:xfrm rot="5400000">
            <a:off x="2316956" y="3309144"/>
            <a:ext cx="233363" cy="392747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  <p:sp>
        <p:nvSpPr>
          <p:cNvPr id="47" name="Правая фигурная скобка 46"/>
          <p:cNvSpPr/>
          <p:nvPr/>
        </p:nvSpPr>
        <p:spPr bwMode="auto">
          <a:xfrm rot="5400000">
            <a:off x="7013576" y="3248025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  <p:sp>
        <p:nvSpPr>
          <p:cNvPr id="48" name="Прямоугольник 47"/>
          <p:cNvSpPr/>
          <p:nvPr/>
        </p:nvSpPr>
        <p:spPr>
          <a:xfrm>
            <a:off x="1784350" y="5465763"/>
            <a:ext cx="13001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2015 год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477000" y="5453063"/>
            <a:ext cx="13017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2016 год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-30163" y="1892300"/>
            <a:ext cx="2857501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7 598 412 606,03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2173288" y="2490788"/>
            <a:ext cx="30480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7 278 122 028,48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4875213" y="1892300"/>
            <a:ext cx="30289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7 505 752 668,44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7040563" y="2490788"/>
            <a:ext cx="27368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7 190 808 131,91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032"/>
            <a:ext cx="9929083" cy="69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970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38" y="513340"/>
            <a:ext cx="98774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расходов бюджета города в функциональном разрезе за 2016 год, руб.</a:t>
            </a:r>
            <a:endParaRPr lang="ru-RU" sz="3000" dirty="0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805613" y="1687513"/>
            <a:ext cx="31003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Общегосударственные вопросы 657 585 816,08 (9,1%)</a:t>
            </a:r>
            <a:endParaRPr lang="ru-RU" altLang="ru-RU" sz="1600" b="1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6808788" y="2220913"/>
            <a:ext cx="3143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36 446 622,87 (0,5%)</a:t>
            </a:r>
          </a:p>
        </p:txBody>
      </p:sp>
      <p:sp>
        <p:nvSpPr>
          <p:cNvPr id="29712" name="Text Box 14"/>
          <p:cNvSpPr txBox="1">
            <a:spLocks noChangeArrowheads="1"/>
          </p:cNvSpPr>
          <p:nvPr/>
        </p:nvSpPr>
        <p:spPr bwMode="auto">
          <a:xfrm>
            <a:off x="6878638" y="2905125"/>
            <a:ext cx="3132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экономика              600 167 375,99 (8,4%)</a:t>
            </a:r>
          </a:p>
        </p:txBody>
      </p:sp>
      <p:sp>
        <p:nvSpPr>
          <p:cNvPr id="29713" name="Text Box 14"/>
          <p:cNvSpPr txBox="1">
            <a:spLocks noChangeArrowheads="1"/>
          </p:cNvSpPr>
          <p:nvPr/>
        </p:nvSpPr>
        <p:spPr bwMode="auto">
          <a:xfrm>
            <a:off x="6792913" y="3403600"/>
            <a:ext cx="3132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   1 355 930 550,8 (18,9%)</a:t>
            </a:r>
          </a:p>
        </p:txBody>
      </p:sp>
      <p:sp>
        <p:nvSpPr>
          <p:cNvPr id="29714" name="Text Box 14"/>
          <p:cNvSpPr txBox="1">
            <a:spLocks noChangeArrowheads="1"/>
          </p:cNvSpPr>
          <p:nvPr/>
        </p:nvSpPr>
        <p:spPr bwMode="auto">
          <a:xfrm>
            <a:off x="6846888" y="3825875"/>
            <a:ext cx="27384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 3 619 897 894,41 (50,3%)</a:t>
            </a:r>
          </a:p>
        </p:txBody>
      </p:sp>
      <p:sp>
        <p:nvSpPr>
          <p:cNvPr id="29715" name="Text Box 14"/>
          <p:cNvSpPr txBox="1">
            <a:spLocks noChangeArrowheads="1"/>
          </p:cNvSpPr>
          <p:nvPr/>
        </p:nvSpPr>
        <p:spPr bwMode="auto">
          <a:xfrm>
            <a:off x="6826250" y="4319588"/>
            <a:ext cx="30257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Культура, кинематография          289 964 132,58 (4,0%)</a:t>
            </a:r>
          </a:p>
        </p:txBody>
      </p:sp>
      <p:sp>
        <p:nvSpPr>
          <p:cNvPr id="29716" name="Text Box 14"/>
          <p:cNvSpPr txBox="1">
            <a:spLocks noChangeArrowheads="1"/>
          </p:cNvSpPr>
          <p:nvPr/>
        </p:nvSpPr>
        <p:spPr bwMode="auto">
          <a:xfrm>
            <a:off x="6883400" y="5589588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Физическая культура и спорт   309 770 209,43 (4,3%)</a:t>
            </a:r>
          </a:p>
        </p:txBody>
      </p:sp>
      <p:sp>
        <p:nvSpPr>
          <p:cNvPr id="29717" name="Text Box 14"/>
          <p:cNvSpPr txBox="1">
            <a:spLocks noChangeArrowheads="1"/>
          </p:cNvSpPr>
          <p:nvPr/>
        </p:nvSpPr>
        <p:spPr bwMode="auto">
          <a:xfrm>
            <a:off x="6873875" y="6172200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 массовой информации 34 993 737,5 (0,5%)</a:t>
            </a:r>
          </a:p>
        </p:txBody>
      </p:sp>
      <p:sp>
        <p:nvSpPr>
          <p:cNvPr id="29718" name="Text Box 14"/>
          <p:cNvSpPr txBox="1">
            <a:spLocks noChangeArrowheads="1"/>
          </p:cNvSpPr>
          <p:nvPr/>
        </p:nvSpPr>
        <p:spPr bwMode="auto">
          <a:xfrm>
            <a:off x="6883400" y="5084763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Социальная политика                  273 227 520,25 (3,8%)</a:t>
            </a:r>
          </a:p>
        </p:txBody>
      </p:sp>
      <p:sp>
        <p:nvSpPr>
          <p:cNvPr id="29719" name="Text Box 14"/>
          <p:cNvSpPr txBox="1">
            <a:spLocks noChangeArrowheads="1"/>
          </p:cNvSpPr>
          <p:nvPr/>
        </p:nvSpPr>
        <p:spPr bwMode="auto">
          <a:xfrm>
            <a:off x="6878638" y="4818063"/>
            <a:ext cx="32178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Здравоохранение 12 824 272 (0,2%)</a:t>
            </a:r>
          </a:p>
        </p:txBody>
      </p:sp>
      <p:graphicFrame>
        <p:nvGraphicFramePr>
          <p:cNvPr id="29720" name="Объект 2"/>
          <p:cNvGraphicFramePr>
            <a:graphicFrameLocks/>
          </p:cNvGraphicFramePr>
          <p:nvPr/>
        </p:nvGraphicFramePr>
        <p:xfrm>
          <a:off x="-1381125" y="1341438"/>
          <a:ext cx="9410700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Диаграмма" r:id="rId7" imgW="7648544" imgH="2019330" progId="Excel.Chart.8">
                  <p:embed/>
                </p:oleObj>
              </mc:Choice>
              <mc:Fallback>
                <p:oleObj name="Диаграмма" r:id="rId7" imgW="7648544" imgH="2019330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81125" y="1341438"/>
                        <a:ext cx="9410700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073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287001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2016 год, руб.</a:t>
            </a:r>
            <a:endParaRPr lang="ru-RU" sz="3000" dirty="0"/>
          </a:p>
        </p:txBody>
      </p:sp>
      <p:graphicFrame>
        <p:nvGraphicFramePr>
          <p:cNvPr id="30734" name="Объект 1"/>
          <p:cNvGraphicFramePr>
            <a:graphicFrameLocks/>
          </p:cNvGraphicFramePr>
          <p:nvPr/>
        </p:nvGraphicFramePr>
        <p:xfrm>
          <a:off x="-76200" y="1171575"/>
          <a:ext cx="972502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Диаграмма" r:id="rId7" imgW="9172634" imgH="2438370" progId="Excel.Chart.8">
                  <p:embed/>
                </p:oleObj>
              </mc:Choice>
              <mc:Fallback>
                <p:oleObj name="Диаграмма" r:id="rId7" imgW="9172634" imgH="243837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171575"/>
                        <a:ext cx="9725025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635500" y="4306888"/>
            <a:ext cx="4572000" cy="249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500" b="1" dirty="0">
                <a:solidFill>
                  <a:schemeClr val="tx1"/>
                </a:solidFill>
              </a:rPr>
              <a:t>-</a:t>
            </a:r>
            <a:r>
              <a:rPr lang="ru-RU" sz="2600" b="1" dirty="0">
                <a:solidFill>
                  <a:schemeClr val="tx1"/>
                </a:solidFill>
              </a:rPr>
              <a:t>Образование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Культура 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Здравоохранение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Социальная политика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29" name="AutoShape 20"/>
          <p:cNvSpPr>
            <a:spLocks/>
          </p:cNvSpPr>
          <p:nvPr/>
        </p:nvSpPr>
        <p:spPr bwMode="auto">
          <a:xfrm rot="10800000">
            <a:off x="4484688" y="4365625"/>
            <a:ext cx="215900" cy="2376488"/>
          </a:xfrm>
          <a:prstGeom prst="rightBrace">
            <a:avLst>
              <a:gd name="adj1" fmla="val 66728"/>
              <a:gd name="adj2" fmla="val 498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-28575" y="5013325"/>
            <a:ext cx="666750" cy="522288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23888" y="4945063"/>
            <a:ext cx="3941762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1"/>
                </a:solidFill>
              </a:rPr>
              <a:t>Социальная сфера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71500" y="5672138"/>
            <a:ext cx="3927475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200" b="1" dirty="0">
                <a:solidFill>
                  <a:schemeClr val="tx1"/>
                </a:solidFill>
              </a:rPr>
              <a:t> 4 505 684 028,67</a:t>
            </a:r>
          </a:p>
        </p:txBody>
      </p:sp>
      <p:pic>
        <p:nvPicPr>
          <p:cNvPr id="30740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4191000"/>
            <a:ext cx="1079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5" descr="Классный форум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4833938"/>
            <a:ext cx="8048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" descr="Модернизация областного здравоохранения. Оренбургские новост…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4991100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5580063"/>
            <a:ext cx="739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6346825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5" name="Group 14"/>
          <p:cNvGrpSpPr>
            <a:grpSpLocks/>
          </p:cNvGrpSpPr>
          <p:nvPr/>
        </p:nvGrpSpPr>
        <p:grpSpPr bwMode="auto">
          <a:xfrm>
            <a:off x="3106738" y="2057400"/>
            <a:ext cx="3744912" cy="1144588"/>
            <a:chOff x="1033" y="1677"/>
            <a:chExt cx="781" cy="173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033" y="1677"/>
              <a:ext cx="781" cy="17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1074" y="1705"/>
              <a:ext cx="7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1200" b="1" dirty="0">
                  <a:solidFill>
                    <a:srgbClr val="0000CC"/>
                  </a:solidFill>
                  <a:latin typeface="Arial" charset="0"/>
                </a:rPr>
                <a:t> </a:t>
              </a:r>
              <a:r>
                <a:rPr lang="ru-RU" sz="3600" b="1" dirty="0">
                  <a:solidFill>
                    <a:srgbClr val="000000"/>
                  </a:solidFill>
                  <a:cs typeface="Times New Roman" pitchFamily="18" charset="0"/>
                </a:rPr>
                <a:t>7 190 808 131,91</a:t>
              </a:r>
              <a:endParaRPr lang="ru-RU" sz="3600" b="1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defRPr/>
              </a:pP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8" y="327939"/>
            <a:ext cx="988025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Исполнение расходной части бюджета города за 2016 год в разрезе экономических статей, руб.</a:t>
            </a:r>
            <a:endParaRPr lang="ru-RU" sz="3000" dirty="0">
              <a:solidFill>
                <a:srgbClr val="333399"/>
              </a:solidFill>
            </a:endParaRPr>
          </a:p>
        </p:txBody>
      </p:sp>
      <p:graphicFrame>
        <p:nvGraphicFramePr>
          <p:cNvPr id="31757" name="Объект 1"/>
          <p:cNvGraphicFramePr>
            <a:graphicFrameLocks/>
          </p:cNvGraphicFramePr>
          <p:nvPr/>
        </p:nvGraphicFramePr>
        <p:xfrm>
          <a:off x="-2628900" y="1343025"/>
          <a:ext cx="1430655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Диаграмма" r:id="rId7" imgW="11630033" imgH="2447820" progId="Excel.Chart.8">
                  <p:embed/>
                </p:oleObj>
              </mc:Choice>
              <mc:Fallback>
                <p:oleObj name="Диаграмма" r:id="rId7" imgW="11630033" imgH="244782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28900" y="1343025"/>
                        <a:ext cx="1430655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265907" y="5044281"/>
            <a:ext cx="222250" cy="277813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571500" y="5072063"/>
            <a:ext cx="3952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838 425 447,19 (11,7%)</a:t>
            </a:r>
          </a:p>
        </p:txBody>
      </p:sp>
      <p:sp>
        <p:nvSpPr>
          <p:cNvPr id="31760" name="Text Box 6"/>
          <p:cNvSpPr txBox="1">
            <a:spLocks noChangeArrowheads="1"/>
          </p:cNvSpPr>
          <p:nvPr/>
        </p:nvSpPr>
        <p:spPr bwMode="auto">
          <a:xfrm rot="-5400000">
            <a:off x="265907" y="5704681"/>
            <a:ext cx="222250" cy="277813"/>
          </a:xfrm>
          <a:prstGeom prst="rect">
            <a:avLst/>
          </a:prstGeom>
          <a:solidFill>
            <a:srgbClr val="00FF00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61" name="Text Box 14"/>
          <p:cNvSpPr txBox="1">
            <a:spLocks noChangeArrowheads="1"/>
          </p:cNvSpPr>
          <p:nvPr/>
        </p:nvSpPr>
        <p:spPr bwMode="auto">
          <a:xfrm>
            <a:off x="538163" y="5670550"/>
            <a:ext cx="44862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работ услуг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813 006 497,18 (11,3%)</a:t>
            </a:r>
          </a:p>
        </p:txBody>
      </p:sp>
      <p:sp>
        <p:nvSpPr>
          <p:cNvPr id="31762" name="Text Box 6"/>
          <p:cNvSpPr txBox="1">
            <a:spLocks noChangeArrowheads="1"/>
          </p:cNvSpPr>
          <p:nvPr/>
        </p:nvSpPr>
        <p:spPr bwMode="auto">
          <a:xfrm rot="-5400000">
            <a:off x="265907" y="6082506"/>
            <a:ext cx="222250" cy="277813"/>
          </a:xfrm>
          <a:prstGeom prst="rect">
            <a:avLst/>
          </a:prstGeom>
          <a:solidFill>
            <a:srgbClr val="0000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63" name="Text Box 14"/>
          <p:cNvSpPr txBox="1">
            <a:spLocks noChangeArrowheads="1"/>
          </p:cNvSpPr>
          <p:nvPr/>
        </p:nvSpPr>
        <p:spPr bwMode="auto">
          <a:xfrm>
            <a:off x="534988" y="6065838"/>
            <a:ext cx="53482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перечисления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4 293 042 283,51(59,7%)</a:t>
            </a:r>
          </a:p>
        </p:txBody>
      </p:sp>
      <p:sp>
        <p:nvSpPr>
          <p:cNvPr id="31764" name="Text Box 6"/>
          <p:cNvSpPr txBox="1">
            <a:spLocks noChangeArrowheads="1"/>
          </p:cNvSpPr>
          <p:nvPr/>
        </p:nvSpPr>
        <p:spPr bwMode="auto">
          <a:xfrm rot="-5400000">
            <a:off x="280194" y="6465094"/>
            <a:ext cx="222250" cy="277812"/>
          </a:xfrm>
          <a:prstGeom prst="rect">
            <a:avLst/>
          </a:prstGeom>
          <a:solidFill>
            <a:srgbClr val="9966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65" name="Text Box 14"/>
          <p:cNvSpPr txBox="1">
            <a:spLocks noChangeArrowheads="1"/>
          </p:cNvSpPr>
          <p:nvPr/>
        </p:nvSpPr>
        <p:spPr bwMode="auto">
          <a:xfrm>
            <a:off x="571500" y="6448425"/>
            <a:ext cx="49704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обеспечение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167 441 616,39 (2,3%)</a:t>
            </a:r>
          </a:p>
        </p:txBody>
      </p:sp>
      <p:sp>
        <p:nvSpPr>
          <p:cNvPr id="31766" name="Text Box 6"/>
          <p:cNvSpPr txBox="1">
            <a:spLocks noChangeArrowheads="1"/>
          </p:cNvSpPr>
          <p:nvPr/>
        </p:nvSpPr>
        <p:spPr bwMode="auto">
          <a:xfrm rot="-5400000">
            <a:off x="5911057" y="5117306"/>
            <a:ext cx="222250" cy="277813"/>
          </a:xfrm>
          <a:prstGeom prst="rect">
            <a:avLst/>
          </a:prstGeom>
          <a:solidFill>
            <a:srgbClr val="D6009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67" name="Text Box 14"/>
          <p:cNvSpPr txBox="1">
            <a:spLocks noChangeArrowheads="1"/>
          </p:cNvSpPr>
          <p:nvPr/>
        </p:nvSpPr>
        <p:spPr bwMode="auto">
          <a:xfrm>
            <a:off x="6184900" y="5072063"/>
            <a:ext cx="38036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Прочие расходы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49 918 776 (0,7</a:t>
            </a:r>
            <a:r>
              <a:rPr lang="ru-RU" altLang="ru-RU" sz="19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1768" name="Text Box 6"/>
          <p:cNvSpPr txBox="1">
            <a:spLocks noChangeArrowheads="1"/>
          </p:cNvSpPr>
          <p:nvPr/>
        </p:nvSpPr>
        <p:spPr bwMode="auto">
          <a:xfrm rot="-5400000">
            <a:off x="5910263" y="5511800"/>
            <a:ext cx="223837" cy="277813"/>
          </a:xfrm>
          <a:prstGeom prst="rect">
            <a:avLst/>
          </a:prstGeom>
          <a:solidFill>
            <a:srgbClr val="00FF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69" name="Text Box 14"/>
          <p:cNvSpPr txBox="1">
            <a:spLocks noChangeArrowheads="1"/>
          </p:cNvSpPr>
          <p:nvPr/>
        </p:nvSpPr>
        <p:spPr bwMode="auto">
          <a:xfrm>
            <a:off x="6232525" y="5440363"/>
            <a:ext cx="3651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стоимости основных средств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1 012 750 283,57 (14,1%)</a:t>
            </a:r>
          </a:p>
        </p:txBody>
      </p:sp>
      <p:sp>
        <p:nvSpPr>
          <p:cNvPr id="31770" name="Text Box 6"/>
          <p:cNvSpPr txBox="1">
            <a:spLocks noChangeArrowheads="1"/>
          </p:cNvSpPr>
          <p:nvPr/>
        </p:nvSpPr>
        <p:spPr bwMode="auto">
          <a:xfrm rot="-5400000">
            <a:off x="5911057" y="6158706"/>
            <a:ext cx="222250" cy="277813"/>
          </a:xfrm>
          <a:prstGeom prst="rect">
            <a:avLst/>
          </a:prstGeom>
          <a:solidFill>
            <a:srgbClr val="99003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71" name="Text Box 14"/>
          <p:cNvSpPr txBox="1">
            <a:spLocks noChangeArrowheads="1"/>
          </p:cNvSpPr>
          <p:nvPr/>
        </p:nvSpPr>
        <p:spPr bwMode="auto">
          <a:xfrm>
            <a:off x="6261100" y="6065838"/>
            <a:ext cx="364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стоимости материальных запасов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16 223 228,07(0,2%)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3" y="0"/>
            <a:ext cx="99182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9370" y="548680"/>
            <a:ext cx="99353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Программная» структура расходов бюджета в 2016 году,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8" y="981075"/>
          <a:ext cx="9685337" cy="5799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1664"/>
                <a:gridCol w="1224193"/>
                <a:gridCol w="1152181"/>
                <a:gridCol w="977299"/>
              </a:tblGrid>
              <a:tr h="125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пан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и молодёжной политики в городе Нефтеюганске на 2014-2020 годы"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3 254 239 955,00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3 218 438 520,26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 с 2016 по 2020 годы"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99 813 321,00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88 532 978,94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88,7%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5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"Доступная среда в городе Нефтеюганске на 2014-2020 годы"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696 181,00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398 540,00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сферы культуры города Нефтеюганска на 2014-2020 годы"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458 329 863,00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457 887 532,50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городе Нефтеюганске на 2014-2020 годы"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530 729 070,00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527 743 859,57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доступным и комфортным жильем жителей города Нефтеюганска в 2014-2020 годах"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882 127 740,44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825 627 641,97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комплекса в городе Нефтеюганске в 2014-2020 годах"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860 387 972,00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758 240 058,36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6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правонарушений в сфере общественного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9 697 971,00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6 047 788,66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62,4%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 на 2014-2020 годы"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21 208 074,00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20 259 689,59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"Социально - экономическое развитие города Нефтеюганска на 2014-2020 годы"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415 239 885,00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413 016 362,78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транспортной системы в городе Нефтеюганске на 2014-2020 годы"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568 476 714,00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481 385 144,37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в городе Нефтеюганске в 2014-2020 годах"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59 160 629,00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58 780 583,28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города Нефтеюганска на 2014-2020 годы"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118 587 732,00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114 459 274,01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экстремизма, гармонизация межэтнических и межкультурных отношений в городе Нефтеюганске на 2014-2020 годы"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989 000,00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988 009,16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Нефтеюганске, на 2014-2020 годы"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2 341 590,00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2 291 590,00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7 282 025 697,44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6 974 097 573,45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Ведомственные целевые программы муниципального образования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8 132 880,00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8 130 656,00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7 290 158 577,44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6 982 228 229,45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215 594 091,00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208 579 902,46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7 505 752 668,44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7 190 808 131,91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3" marR="3343" marT="33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42" y="18752"/>
            <a:ext cx="9938518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380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938" y="437356"/>
            <a:ext cx="98139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рамках муниципальных программ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2016 год, руб.</a:t>
            </a:r>
            <a:endParaRPr lang="ru-RU" sz="3000" dirty="0"/>
          </a:p>
        </p:txBody>
      </p:sp>
      <p:pic>
        <p:nvPicPr>
          <p:cNvPr id="33806" name="Picture 4" descr="Дефицит госбюджета в ноябре - 167 млн. латов :: Балтийский курс новости и аналити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18494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4938" y="2093913"/>
          <a:ext cx="5051425" cy="4359273"/>
        </p:xfrm>
        <a:graphic>
          <a:graphicData uri="http://schemas.openxmlformats.org/drawingml/2006/table">
            <a:tbl>
              <a:tblPr/>
              <a:tblGrid>
                <a:gridCol w="3089871"/>
                <a:gridCol w="1961554"/>
              </a:tblGrid>
              <a:tr h="277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8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7 190 808 131,91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60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57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6 982 228 229,45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208 579 902,46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30" name="Объект 1"/>
          <p:cNvGraphicFramePr>
            <a:graphicFrameLocks/>
          </p:cNvGraphicFramePr>
          <p:nvPr/>
        </p:nvGraphicFramePr>
        <p:xfrm>
          <a:off x="5041900" y="1884363"/>
          <a:ext cx="5800725" cy="316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Диаграмма" r:id="rId8" imgW="9829868" imgH="3409830" progId="Excel.Chart.8">
                  <p:embed/>
                </p:oleObj>
              </mc:Choice>
              <mc:Fallback>
                <p:oleObj name="Диаграмма" r:id="rId8" imgW="9829868" imgH="340983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1884363"/>
                        <a:ext cx="5800725" cy="316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548313" y="6084888"/>
            <a:ext cx="500062" cy="261937"/>
          </a:xfrm>
          <a:prstGeom prst="flowChartProcess">
            <a:avLst/>
          </a:prstGeom>
          <a:gradFill rotWithShape="1">
            <a:gsLst>
              <a:gs pos="15000">
                <a:srgbClr val="FFFF99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062663" y="6008688"/>
            <a:ext cx="3824287" cy="52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на реализацию муниципальных программ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548313" y="6573838"/>
            <a:ext cx="500062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4263" y="6551613"/>
            <a:ext cx="3379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</a:t>
            </a:r>
          </a:p>
        </p:txBody>
      </p:sp>
      <p:grpSp>
        <p:nvGrpSpPr>
          <p:cNvPr id="33835" name="Group 7"/>
          <p:cNvGrpSpPr>
            <a:grpSpLocks/>
          </p:cNvGrpSpPr>
          <p:nvPr/>
        </p:nvGrpSpPr>
        <p:grpSpPr bwMode="auto">
          <a:xfrm>
            <a:off x="6261100" y="3205163"/>
            <a:ext cx="3013075" cy="944562"/>
            <a:chOff x="1211" y="2087"/>
            <a:chExt cx="868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237" y="2087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11" y="2152"/>
              <a:ext cx="8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7 190 808 131,91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54" y="-53777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482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3750" y="770275"/>
            <a:ext cx="771378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Результаты достижения целей и задач муниципальной программы «Развитие образования и молодежной политики в г. Нефтеюганске </a:t>
            </a:r>
          </a:p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на 2014-2020 годы»</a:t>
            </a:r>
          </a:p>
        </p:txBody>
      </p:sp>
      <p:pic>
        <p:nvPicPr>
          <p:cNvPr id="34830" name="Picture 9" descr="Training And Development Clip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765175"/>
            <a:ext cx="23526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66725" y="3160713"/>
          <a:ext cx="8858250" cy="2644776"/>
        </p:xfrm>
        <a:graphic>
          <a:graphicData uri="http://schemas.openxmlformats.org/drawingml/2006/table">
            <a:tbl>
              <a:tblPr/>
              <a:tblGrid>
                <a:gridCol w="7305055"/>
                <a:gridCol w="792094"/>
                <a:gridCol w="761101"/>
              </a:tblGrid>
              <a:tr h="2340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88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Соотношение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результатов единого государственного экзамена с лучшими результатами к среднему баллу  единого государственного экзамена  в общеобразовательных организациях с худшими результатами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в возрасте 6-17 лет, отдохнувших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детских оздоровительных лагерях с дневным пребыванием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5 331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5 421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в возрасте 6-17 лет, охваченных отдыхом и оздоровлением за пределами города на базе оздоровительных учреждений различных типов, санаторно-курортных учреждений (чел)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411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социально значимых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молодежных проектов, заявленных на городские конкурсы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26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молодых людей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возрасте 14-30 лет, вовлеченных в реализуемые проекты и программы в сфере поддержки талантливой молодежи (чел)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1 174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1 190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205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молодых людей 14-20 лет, трудоустроенных за счет создания временных и постоянных рабочих мест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молодых людей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возрасте 14-30 лет, вовлеченных в общественные объединения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молодых людей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возрасте 14-30 лет, участвующих в добровольческой деятельности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26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молодых людей, состоящих в патриотических клубах, центрах, учреждениях и вовлеченных в мероприятия патриотической направленности, в  общей численности допризывной молодежи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22,8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22,8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463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заданий на оказание муниципальных услуг (выполнение работ) в соответствии с перечнем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113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в трудоустройстве незанятых инвалидов на оборудование (оснащение) для них рабочих мест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2" y="-1525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872" y="634038"/>
            <a:ext cx="5976664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«Дополнительные меры социальной поддержки отдельных категорий граждан города Нефтеюганска с 2016 по 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71500" y="3933825"/>
          <a:ext cx="8569325" cy="1558924"/>
        </p:xfrm>
        <a:graphic>
          <a:graphicData uri="http://schemas.openxmlformats.org/drawingml/2006/table">
            <a:tbl>
              <a:tblPr/>
              <a:tblGrid>
                <a:gridCol w="7407123"/>
                <a:gridCol w="586113"/>
                <a:gridCol w="576089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15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детей-сирот и детей, оставшихся без попечения родителей, переданных на воспитание в замещающие семьи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детей-сирот, лиц из числа детей-сирот, право на обеспечение жилым помещением у которых возникло и не реализовано, по состоянию на конец соответствующего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 реализация права детей-сирот и детей, оставшихся без попечения родителей, проживающих в семьях опекунов (попечителей) на лечение (оздоровление) в детских оздоровительных лагерях, санаторно-курортных учреждениях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5877" name="Picture 2" descr="https://im1-tub-ru.yandex.net/i?id=0f9640ea9f2bdf52edcbbd686a84d16c&amp;n=33&amp;h=215&amp;w=2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407988"/>
            <a:ext cx="23399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2" y="-1525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6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872" y="1192838"/>
            <a:ext cx="597666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«Доступная среда  в городе Нефтеюганске на 2014-2020 годы»</a:t>
            </a:r>
          </a:p>
        </p:txBody>
      </p:sp>
      <p:pic>
        <p:nvPicPr>
          <p:cNvPr id="36877" name="Picture 11" descr="Молодая Гвардия - В городе Салават Республики Башкортостан инвалидов закрепили за депутатами городского Совет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1231900"/>
            <a:ext cx="35893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71500" y="3933825"/>
          <a:ext cx="8569325" cy="1101726"/>
        </p:xfrm>
        <a:graphic>
          <a:graphicData uri="http://schemas.openxmlformats.org/drawingml/2006/table">
            <a:tbl>
              <a:tblPr/>
              <a:tblGrid>
                <a:gridCol w="7407123"/>
                <a:gridCol w="586113"/>
                <a:gridCol w="576089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159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доступных объектов социальной, транспортной, инженерной инфраструктуры и жилищного фонда, находящихся в муниципальной собственности, от общего объёма приоритетных объектов, доступных для инвалидов (%)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лиц с ограниченными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возможностями здоровья, систематически занимающихся физической культурой и спортом, от общей численности данной категории населения (%)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1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9,91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803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789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37901" name="Picture 21" descr="Персональный сайт МОУ СОШ 72 - Дополнительное образование в школ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24765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48470" y="906621"/>
            <a:ext cx="773469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«Развитие сферы культуры  города Нефтеюганска на 2014-2020 годы»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33475" y="2989263"/>
          <a:ext cx="8105775" cy="2870196"/>
        </p:xfrm>
        <a:graphic>
          <a:graphicData uri="http://schemas.openxmlformats.org/drawingml/2006/table">
            <a:tbl>
              <a:tblPr/>
              <a:tblGrid>
                <a:gridCol w="7000519"/>
                <a:gridCol w="552628"/>
                <a:gridCol w="552628"/>
              </a:tblGrid>
              <a:tr h="2286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1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Библиотечный фонд на одного пользователя, (экз.)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библиотечных фондов,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отраженных в электронных каталогах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 общедоступных библиотек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200 000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207 274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Посещаемость музеев города Нефтеюганска (число на 1 жителя в год)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 количества выставочных проектов по отношению к 2011 году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Минимальное количество лауреатов конкурсов из числа обучающихся детских школ искусств (по видам искусств)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привлекаемых к участию в творческих мероприятиях, от общего числа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детей, посетивших лагерь дневного пребывания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культурно-досуговых мероприятий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клубных формирований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клубных формирований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1 360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1 288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спектаклей, театрализованных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постановок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посещений театрально-концертных мероприятий (% по отношению к предыдущему году)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обустроенных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 массового отдыха населения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Повышения уровня удовлетворенности населения города Нефтеюганска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качеством услуг, предоставляемых муниципальными учреждениями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5680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0492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684338"/>
            <a:ext cx="2063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813" y="354013"/>
            <a:ext cx="9993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характеристики бюджета города Нефтеюганска за 2016 год,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74738" y="1543050"/>
            <a:ext cx="577850" cy="661988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5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3394075"/>
            <a:ext cx="2063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 rot="10800000">
            <a:off x="1047750" y="3122613"/>
            <a:ext cx="574675" cy="666750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7" name="Picture 14" descr="http://i.favito.net/2013/09/21/109672/109672_1379741777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4941888"/>
            <a:ext cx="1663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3155975" y="1292224"/>
          <a:ext cx="6604000" cy="537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447" y="-5139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91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91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892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38925" name="Picture 29" descr="Спортивный клуб - Волгоградский государственный медицинский университет (ВолгГМУ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24765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80791" y="808117"/>
            <a:ext cx="6731607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«Развитие физической культуры и спорта в  городе Нефтеюганске 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годы»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60388" y="3644900"/>
          <a:ext cx="8439150" cy="2439989"/>
        </p:xfrm>
        <a:graphic>
          <a:graphicData uri="http://schemas.openxmlformats.org/drawingml/2006/table">
            <a:tbl>
              <a:tblPr/>
              <a:tblGrid>
                <a:gridCol w="7334522"/>
                <a:gridCol w="552314"/>
                <a:gridCol w="552314"/>
              </a:tblGrid>
              <a:tr h="228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0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обеспеченности населения спортивными сооружениями исходя из единой пропускной способности объектов спорта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занимающихся физической культурой и спортом по месту работы, в общей численности населения, занятого в экономике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11,90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9,80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 учащихся и студентов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39948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308133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08784" y="1077576"/>
            <a:ext cx="6863209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«Обеспечение доступным и комфортным жильем жителей  города Нефтеюганска в  2014-2020 годах»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46113" y="3455988"/>
          <a:ext cx="8526462" cy="2135188"/>
        </p:xfrm>
        <a:graphic>
          <a:graphicData uri="http://schemas.openxmlformats.org/drawingml/2006/table">
            <a:tbl>
              <a:tblPr/>
              <a:tblGrid>
                <a:gridCol w="7421054"/>
                <a:gridCol w="552704"/>
                <a:gridCol w="552704"/>
              </a:tblGrid>
              <a:tr h="228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3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жилья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43,0000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14,3791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сетей инженерной инфраструктуры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2 082,80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1 840,00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получивших меры поддержки для улучшения жилищных условий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жилых помещений для (итого количество семей):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Граждан, проживающих в жилых помещениях, признанных непригодными (аварийными) для проживания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Граждан, состоящих на учёте, в качестве нуждающихся в жилых помещениях, предоставляемых по договорам социального найма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2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муниципального специализированного жилищного фонда (служебного, маневренного)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4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расселённых и ликвидированных строений, приспособленных для проживания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ветеранов боевых действий, инвалидов и семей, имеющих детей-инвалидов, вставших на учет в качестве нуждающихся в жилых помещениях до 1 января 2005 года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097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5065" y="622300"/>
            <a:ext cx="7295195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«Развитие жилищно-коммунального комплекса в городе Нефтеюганске в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годах»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33363" y="2738438"/>
          <a:ext cx="9283700" cy="3971925"/>
        </p:xfrm>
        <a:graphic>
          <a:graphicData uri="http://schemas.openxmlformats.org/drawingml/2006/table">
            <a:tbl>
              <a:tblPr/>
              <a:tblGrid>
                <a:gridCol w="8080120"/>
                <a:gridCol w="601790"/>
                <a:gridCol w="601790"/>
              </a:tblGrid>
              <a:tr h="228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мощности станции обезжелезивания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22 800,00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мощности канализационно-очистных сооружений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25 000,00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25 000,00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протяжённости сетей газоснабжения в 11а микрорайоне 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г.Нефтеюганска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8,96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8,96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протяжённости капитально отремонтированных сетей водоснабжения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5,89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5,89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протяжённости капитально отремонтированных сетей водоотведения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81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протяжённости капитально отремонтированных сетей теплоснабжения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1,21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1,21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0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льготных категорий населения, пользующегося услугами городской бани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38 715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40 029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Чис.населения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проживающего в жилых помещениях,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расп-ых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многок-ых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домах, оборудованных автономными системами канализации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1 017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свободных жилых и нежилых помещений, находящихся в муниципальной собственности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257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257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жилых помещений, размер платы за которые установлен ниже, чем договором управления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64 237,00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64 237,00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отремонтированных жилых помещений муниципального жилищного фонда в год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141,0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снесённых многоквартирных домов за счет средств бюджета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протяженности капитально отремонтированных газопроводов низкого давления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многоквартирных домов, в которых проведен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 имущества в соответствии с краткосрочным планом 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 общего пользования, подлежащая содержанию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2 432,4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2 432,4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несанкционированных свалок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374,00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714,00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асфальтобетонного покрытия проездов (в 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ремонт)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41,20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61,80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покрытия пешеходных дорожек, тротуаров (в т.ч. ремонт)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10,60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9,30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высаженных деревьев и кустарников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1 025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1 025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кладбища, подлежащая содержанию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53,366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53,366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внутриквартальных проездов, тротуаров, подлежащая содержанию в зимний период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862,334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862,334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вывезенного снега с территории внутриквартальных проездов, тротуаров, подлежащих содержанию в зимний период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150,056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257,663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светильников наружного освещения, заменённых на энергосберегающие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078" name="Picture 6" descr="Общественность сможет контролировать работу ЖКХ Костромской области Новости Ярославля, новости Череповца, новости Саратова, ново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908050"/>
            <a:ext cx="229711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445"/>
            <a:ext cx="9905999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8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8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199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1996" name="Picture 16" descr="Единая Россия официальный сайт партии / Новост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692150"/>
            <a:ext cx="2112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79061" y="755859"/>
            <a:ext cx="7367203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«Профилактика правонарушений в сфере общественного 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36600" y="3598863"/>
          <a:ext cx="8526463" cy="2254250"/>
        </p:xfrm>
        <a:graphic>
          <a:graphicData uri="http://schemas.openxmlformats.org/drawingml/2006/table">
            <a:tbl>
              <a:tblPr/>
              <a:tblGrid>
                <a:gridCol w="7421055"/>
                <a:gridCol w="552704"/>
                <a:gridCol w="552704"/>
              </a:tblGrid>
              <a:tr h="2286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общеуголовной преступности в городе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1 670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1 291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8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уличных  преступлений  в числе зарегистрированных общеуголовных преступлений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21,60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43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административных правонарушений, посягающих на общественный порядок и общественный порядок и общественную безопасность, выявленных с участием народных дружинников (глава 20 КоАП РФ), в общем количестве таких правонарушений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8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дорожно-транспортных происшествий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8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дорожно-транспортных происшествий  с участием детей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8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погибших в результате дорожно-транспортных происшествий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8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распространённость наркомании на 100 тыс. человек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60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заболеваемости ВИЧ-инфекцией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1651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301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3021" name="Picture 18" descr="Как защитить себя от чрезвычайных ситуаций &quot;Камышловские известия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793750"/>
            <a:ext cx="262572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01231" y="1100971"/>
            <a:ext cx="6919738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«Защита населения и территории от  чрезвычайных ситуаций, обеспечение первичных мер пожарной безопасности в городе Нефтеюганске на 2014-2020 годы»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25488" y="4005263"/>
          <a:ext cx="8510587" cy="1127126"/>
        </p:xfrm>
        <a:graphic>
          <a:graphicData uri="http://schemas.openxmlformats.org/drawingml/2006/table">
            <a:tbl>
              <a:tblPr/>
              <a:tblGrid>
                <a:gridCol w="7405421"/>
                <a:gridCol w="552583"/>
                <a:gridCol w="552583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894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и оснащение общественного спасательного поста в местах массового отдыха людей на водных объектах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Исполнителями мероприятий по обеспечению первичных мер пожарной безопасности (ежегодно)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Информирование населения по действиям при возникновении чрезвычайных ситуаций и охват противопожарной пропагандой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7" y="-33958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40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4043" name="Picture 22" descr="Ипоте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01663"/>
            <a:ext cx="2638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14427" y="406425"/>
            <a:ext cx="749647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42875" y="1514475"/>
          <a:ext cx="9490075" cy="5273832"/>
        </p:xfrm>
        <a:graphic>
          <a:graphicData uri="http://schemas.openxmlformats.org/drawingml/2006/table">
            <a:tbl>
              <a:tblPr/>
              <a:tblGrid>
                <a:gridCol w="8259739"/>
                <a:gridCol w="615168"/>
                <a:gridCol w="615168"/>
              </a:tblGrid>
              <a:tr h="228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отклонение по набору ключевых показателей фактических значений от прогнозируемых в предыдущем году не более 5%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98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83,50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83,50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время ожидания в очереди при обращении  заявителя в орган местного самоуправления для получения муниципальных услуг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записей актов гражданского состояния, внесенных в электронную базу данных, от общего объема архивного фонда отдела ЗАГС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организаций, охваченных методической помощью по вопросам  труда и охраны труда, по данным государственной статистики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26,20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организаций, реализующих утвержденные ежегодные планы мероприятий по улучшению условий и охраны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12,20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48,50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7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руководителей и специалистов организаций, ежегодно проходящих обучение и проверку знаний требований охраны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7 824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7 993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организаций, заключивших и представивших на уведомительную регистрацию коллективные договоры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5,60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18,50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разработанных методических рекомендаций (памяток, пособий) по вопросам труда и охраны труда для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руководителей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Поголовье сельскохозяйственных животных по основной отрасли животноводства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6 697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5 336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молока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1 371,23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1 307,59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мяса в живом весе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303,95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424,42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Молочная продуктивность коров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4 707,00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4 538,00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отловленных безнадзорных животных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торговой площадью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510,00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585,00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посадочными местами в организациях общественного питания в общедоступной сети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предприятий торговой площадью более 50 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предприятий оптового звена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субъектов  малого и среднего предпринимательства на 10 тыс. населения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366,9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383,2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среднесписочной численности занятых на малых и средних предприятиях в общей численности работающих, 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26,50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31,03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оборота малого и среднего предпринимательства, %;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27,70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28,02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информированности населения города о деятельности органов местного самоуправления города Нефтеюганска, % от общей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чис-ти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выражающего удовлетворенность информационной открытостью органов местного самоуправления города Нефтеюганска,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Объём эфирного времени в электронных средствах массовой информации города Нефтеюганска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54 837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54 837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информационных материалов в печатных средствах массовой информации города Нефтеюганска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выполнения контрольных мероприятий к общему количеству запланированных мероприятий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рекомендаций  контрольных мероприятий   при дальнейшем исполнении бюджета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506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5069" name="Picture 38" descr="Автомобильный транспорт и автомобильные дорог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7209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37321" y="931596"/>
            <a:ext cx="7040215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«Развитие транспортной системы  в городе  Нефтеюганске на 2014-2020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44525" y="3624263"/>
          <a:ext cx="8528050" cy="2270292"/>
        </p:xfrm>
        <a:graphic>
          <a:graphicData uri="http://schemas.openxmlformats.org/drawingml/2006/table">
            <a:tbl>
              <a:tblPr/>
              <a:tblGrid>
                <a:gridCol w="7422436"/>
                <a:gridCol w="552807"/>
                <a:gridCol w="552807"/>
              </a:tblGrid>
              <a:tr h="228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43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пассажирских перевозок автомобильным транспортом в границах города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5 862,93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5 177,04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54,38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54,38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значения, приходящаяся на 1000 чел. населения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Реконструкция автомобильных дорог общего пользования местного значения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0,531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0,531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общего пользования местного значения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5,103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5,103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8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Плотность сети автомобильных дорог общего пользования местного значения на 1000 км² территории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0,354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0,345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2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 и работающим в режиме перегрузки, в общей протяженности автомобильных дорог общего пользования местного значения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32,60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32,60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36,60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36,60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317" y="-3442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6092" name="Picture 6" descr="Персональный сайт - Главна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100138"/>
            <a:ext cx="30670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92760" y="931596"/>
            <a:ext cx="711324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«Управление муниципальными финансами в городе Нефтеюганске в 2014-2020 годах»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90563" y="3205163"/>
          <a:ext cx="8528050" cy="3168753"/>
        </p:xfrm>
        <a:graphic>
          <a:graphicData uri="http://schemas.openxmlformats.org/drawingml/2006/table">
            <a:tbl>
              <a:tblPr/>
              <a:tblGrid>
                <a:gridCol w="7474222"/>
                <a:gridCol w="501021"/>
                <a:gridCol w="552807"/>
              </a:tblGrid>
              <a:tr h="228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в установленные сроки и соответствующий требованиям бюджетного законодательства проекта решения о бюджете на очередной финансовый год и плановый период (да/нет)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мониторинга качества финансового менеджмента главных распорядителей бюджетных средств в соответствии с установленным порядком (да/нет)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Достижение исполнения плановых назначений по налоговым и неналоговым доходам на уровне не менее 95%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≥95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бюджетных ассигнований, предусмотренных за счёт средств бюджета города в рамках муниципальных программ в общих расходах бюджета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главных распорядителей средств бюджета города представивших отчётность в сроки, установленные департаментом финансов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просроченной кредиторской задолженности (да/нет)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превышение предельного объёма муниципального долга (да/нет)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в полном объеме долговых обязательств (да/нет)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процессов включенных в единую автоматизированную информационную систему в сфере муниципальных финансов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размещенной в сети Интернет информации в общем объёме обязательной к размещению, в соответствии с нормативными правовыми актами Российской Федерации, автономного округа и города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лиц, охваченных мероприятиями, направленными на повышение финансовой грамотности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1425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711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7117" name="Picture 48" descr="Недвижимость - Рубрикатор - RealtyPress.r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28892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87972" y="819775"/>
            <a:ext cx="703619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«Управление муниципальным имуществом города Нефтеюганска на 2014-2020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52463" y="3644900"/>
          <a:ext cx="8512175" cy="2825784"/>
        </p:xfrm>
        <a:graphic>
          <a:graphicData uri="http://schemas.openxmlformats.org/drawingml/2006/table">
            <a:tbl>
              <a:tblPr/>
              <a:tblGrid>
                <a:gridCol w="7406801"/>
                <a:gridCol w="552687"/>
                <a:gridCol w="552687"/>
              </a:tblGrid>
              <a:tr h="2285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43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объектов управления муниципального имущества, для которых определена целевая функция, в том числе: хозяйственные  общества, акции (доли) которых находятся в собственности муниципального образования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удельного веса неиспользуемого недвижимого имущества  в общем количестве  недвижимого имущества города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удельного веса расходов на предпродажную подготовку имущества в общем объёме средств, полученных от реализации имущества, в том числе от приватизации муниципального имущества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объектов недвижимого имущества, на которые зарегистрировано право собственности  муниципального образования в общем объеме объектов, подлежащих государственной регистрации за исключением земельных участков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удельного веса недвижимого имущества, на которое зарегистрировано право оперативного управления в общем количестве объектов, по которым принято решение о передаче в оперативное управление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7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удельного веса объектов недвижимости муниципального образования, на которые зарегистрировано право хозяйственного ведения, в общем количестве объектов недвижимости по которым принято решение о закреплении в хозяйственное ведение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Коэффициент технической готовности автомобильного транспорта, предоставляемого органам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7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удельного веса объектов муниципальной собственности требующих проведения капитального ремонта, реконструкции в общем количестве объектов недвижимости переданных на праве оперативного управления органам администрации города Нефтеюганска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813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8141" name="Picture 4" descr="Профилактика экстремизм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836613"/>
            <a:ext cx="33305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59671" y="1268413"/>
            <a:ext cx="6300515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«Профилактика экстремизма, гармонизация межэтнических и межкультурных отношений в городе Нефтеюганске на 2014-2020 годы»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03250" y="4005263"/>
          <a:ext cx="8526463" cy="2213544"/>
        </p:xfrm>
        <a:graphic>
          <a:graphicData uri="http://schemas.openxmlformats.org/drawingml/2006/table">
            <a:tbl>
              <a:tblPr/>
              <a:tblGrid>
                <a:gridCol w="7421869"/>
                <a:gridCol w="552297"/>
                <a:gridCol w="552297"/>
              </a:tblGrid>
              <a:tr h="22854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73"/>
                    </a:solidFill>
                  </a:tcPr>
                </a:tc>
              </a:tr>
              <a:tr h="35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обучающихся муниципальных образовательных учреждений, охваченных дополнительными образовательными программами по изучению культурного наследия народов России и мира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4 900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4 900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5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национальных диаспор, объединений вовлеченных в культурно-массовые и досуговые мероприятия (фестивали, конкурсы, спектакли, театрализованные представления, концерты), способствующие укреплению культуры мира и межнациональной солидарности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 мигрантов, охваченных в образовательных учреждениях программами по социализации, от общего числа детей мигрантов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96,50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96,50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молодежи, вовлеченной в организацию мероприятий, направленных на межнациональное единство и дружбу народов, от общего количества молодежи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17,00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17,00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положительно оценивающих состояние межнациональных </a:t>
                      </a:r>
                      <a:r>
                        <a:rPr kumimoji="0" lang="ru-RU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отнощений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4 900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4 900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положительно оценивающих состояние межконфессиональных </a:t>
                      </a:r>
                      <a:r>
                        <a:rPr kumimoji="0" lang="ru-RU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отнощений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128"/>
            <a:ext cx="9906000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20750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9559" y="298648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2015 – 2016 гг., руб.</a:t>
            </a:r>
            <a:endParaRPr lang="ru-RU" sz="3200" dirty="0"/>
          </a:p>
        </p:txBody>
      </p:sp>
      <p:graphicFrame>
        <p:nvGraphicFramePr>
          <p:cNvPr id="21516" name="Объект 1"/>
          <p:cNvGraphicFramePr>
            <a:graphicFrameLocks noChangeAspect="1"/>
          </p:cNvGraphicFramePr>
          <p:nvPr/>
        </p:nvGraphicFramePr>
        <p:xfrm>
          <a:off x="173038" y="2271713"/>
          <a:ext cx="9586912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Лист" r:id="rId7" imgW="6114999" imgH="1162080" progId="Excel.Sheet.8">
                  <p:embed/>
                </p:oleObj>
              </mc:Choice>
              <mc:Fallback>
                <p:oleObj name="Лист" r:id="rId7" imgW="6114999" imgH="116208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2271713"/>
                        <a:ext cx="9586912" cy="283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350044" y="5364164"/>
            <a:ext cx="173037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39775" y="5445125"/>
            <a:ext cx="2757488" cy="401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2015 года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16200000">
            <a:off x="350837" y="5856287"/>
            <a:ext cx="173038" cy="7064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-38100" y="2270126"/>
            <a:ext cx="2338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2 420 241 749,76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915988" y="2260600"/>
            <a:ext cx="23399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1 868 126 168,65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3162301" y="2295525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448 013 024,52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4064001" y="2319337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453 647 852,96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6102350" y="2216151"/>
            <a:ext cx="2338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4 183 098 408,25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6967538" y="2203450"/>
            <a:ext cx="2338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4 929 621 368,79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538538" y="5349875"/>
          <a:ext cx="6215063" cy="1308102"/>
        </p:xfrm>
        <a:graphic>
          <a:graphicData uri="http://schemas.openxmlformats.org/drawingml/2006/table">
            <a:tbl>
              <a:tblPr/>
              <a:tblGrid>
                <a:gridCol w="1928813"/>
                <a:gridCol w="1571625"/>
                <a:gridCol w="1442416"/>
                <a:gridCol w="1272209"/>
              </a:tblGrid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2016/2015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2 420 241 749,76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1 868 126 168,65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--552 115 581,11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448 013 024,52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453 647 852,96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5 634 828,44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4 183 098 408,25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4 929 621 368,79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746 522 960,54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65175" y="6008688"/>
            <a:ext cx="2757488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2016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916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9249" y="938138"/>
            <a:ext cx="7083723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</a:t>
            </a:r>
            <a:r>
              <a:rPr lang="ru-RU" alt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Поддержка социально ориентированных некоммерческих организаций, осуществляющих деятельность в городе Нефтеюганске, на </a:t>
            </a:r>
            <a:r>
              <a:rPr lang="ru-RU" alt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alt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годы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39775" y="3460750"/>
          <a:ext cx="8528050" cy="2389186"/>
        </p:xfrm>
        <a:graphic>
          <a:graphicData uri="http://schemas.openxmlformats.org/drawingml/2006/table">
            <a:tbl>
              <a:tblPr/>
              <a:tblGrid>
                <a:gridCol w="7422436"/>
                <a:gridCol w="552807"/>
                <a:gridCol w="552807"/>
              </a:tblGrid>
              <a:tr h="228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 на реализацию социально значимых проектов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 не являющимся муниципальными учреждениями, осуществляющим на основании лицензии образовательную деятельность в  качестве основного вида деятельности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значимых мероприятий ежегодно проводимых социально ориентированными некоммерческими организациями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жителей города, участвующих в мероприятиях, проводимых социально ориентированными некоммерческими организациями (в процентах от общей численности населения города)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предоставляемых помещений, находящихся в муниципальной собственности, в пользование социально ориентированным некоммерческим организациям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8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консультаций, предоставленных некоммерческим организациям по ведению уставной деятельности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9202" name="Picture 8" descr="Вниманию представителей НКО. - Общественная палата Ивановской обла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735013"/>
            <a:ext cx="22907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1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9" y="548680"/>
            <a:ext cx="944701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Объем муниципального долга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2016 год, руб.</a:t>
            </a:r>
            <a:endParaRPr lang="ru-RU" sz="3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33838" y="1773238"/>
          <a:ext cx="5400676" cy="1903416"/>
        </p:xfrm>
        <a:graphic>
          <a:graphicData uri="http://schemas.openxmlformats.org/drawingml/2006/table">
            <a:tbl>
              <a:tblPr/>
              <a:tblGrid>
                <a:gridCol w="2160270"/>
                <a:gridCol w="1656208"/>
                <a:gridCol w="1584198"/>
              </a:tblGrid>
              <a:tr h="2641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36234">
                <a:tc vMerge="1"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начало отчетного периода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конец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362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Предоставление муниципальной гарантии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362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Кредиты кредитных организаций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6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50211" name="Picture 2" descr="http://brusexpo.ru/image/566af4f4c092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3441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0215" name="Text Box 14"/>
          <p:cNvSpPr txBox="1">
            <a:spLocks noChangeArrowheads="1"/>
          </p:cNvSpPr>
          <p:nvPr/>
        </p:nvSpPr>
        <p:spPr bwMode="auto">
          <a:xfrm>
            <a:off x="320675" y="5087938"/>
            <a:ext cx="9169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b="1">
                <a:effectLst/>
                <a:latin typeface="Times New Roman" pitchFamily="18" charset="0"/>
                <a:cs typeface="Times New Roman" pitchFamily="18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  <a:r>
              <a:rPr lang="ru-RU" altLang="ru-RU" sz="1800" b="1">
                <a:effectLst/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5120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95" y="567710"/>
            <a:ext cx="970609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КОНТАКТНАЯ ИНФОРМАЦИЯ:</a:t>
            </a:r>
            <a:endParaRPr lang="ru-RU" sz="3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85938" y="3777981"/>
            <a:ext cx="72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786" y="5468287"/>
            <a:ext cx="51863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5 микрорайон, дом 25, г. Нефтеюганск,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22552" y="5445224"/>
            <a:ext cx="398383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23-77-74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u="sng" dirty="0" err="1">
                <a:solidFill>
                  <a:srgbClr val="333399"/>
                </a:solidFill>
                <a:effectLst/>
              </a:rPr>
              <a:t>depfin</a:t>
            </a:r>
            <a:r>
              <a:rPr lang="ru-RU" sz="2000" u="sng" dirty="0">
                <a:solidFill>
                  <a:srgbClr val="333399"/>
                </a:solidFill>
                <a:effectLst/>
              </a:rPr>
              <a:t>@admugansk.ru</a:t>
            </a:r>
            <a:endParaRPr lang="ru-RU" sz="2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1216" name="Picture 12" descr="Фото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2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3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33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34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33803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3804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22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61913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90709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500063"/>
            <a:ext cx="9186862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0" name="Picture 17" descr="K:\Колесникова\Любимый город\_EFQ08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684213"/>
            <a:ext cx="9983788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6875"/>
            <a:ext cx="977753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2016 год,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15138" y="5603521"/>
            <a:ext cx="2834653" cy="1005619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56856" y="5579864"/>
            <a:ext cx="2880320" cy="1029276"/>
          </a:xfrm>
          <a:prstGeom prst="rect">
            <a:avLst/>
          </a:prstGeom>
          <a:solidFill>
            <a:srgbClr val="99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1468" y="5589240"/>
            <a:ext cx="2903339" cy="1080120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551" name="Text Box 14"/>
          <p:cNvSpPr txBox="1">
            <a:spLocks noChangeArrowheads="1"/>
          </p:cNvSpPr>
          <p:nvPr/>
        </p:nvSpPr>
        <p:spPr bwMode="auto">
          <a:xfrm>
            <a:off x="6805613" y="5605463"/>
            <a:ext cx="29162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НАЛОГОВЫЕ ДОХОДЫ                          1 868 126 168,65 (25,8%)</a:t>
            </a:r>
          </a:p>
        </p:txBody>
      </p:sp>
      <p:sp>
        <p:nvSpPr>
          <p:cNvPr id="22552" name="Text Box 14"/>
          <p:cNvSpPr txBox="1">
            <a:spLocks noChangeArrowheads="1"/>
          </p:cNvSpPr>
          <p:nvPr/>
        </p:nvSpPr>
        <p:spPr bwMode="auto">
          <a:xfrm>
            <a:off x="3808413" y="5651500"/>
            <a:ext cx="25542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НЕНАЛОГОВЫЕ ДОХОДЫ                  453 647 852,96 (6,2%)</a:t>
            </a:r>
          </a:p>
        </p:txBody>
      </p:sp>
      <p:sp>
        <p:nvSpPr>
          <p:cNvPr id="22553" name="Text Box 14"/>
          <p:cNvSpPr txBox="1">
            <a:spLocks noChangeArrowheads="1"/>
          </p:cNvSpPr>
          <p:nvPr/>
        </p:nvSpPr>
        <p:spPr bwMode="auto">
          <a:xfrm>
            <a:off x="300038" y="5649913"/>
            <a:ext cx="2924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БЕЗВОЗМЕЗДНЫЕ ПОСТУПЛЕНИЯ                   4 929 621 368,79 (68%)</a:t>
            </a:r>
          </a:p>
        </p:txBody>
      </p:sp>
      <p:graphicFrame>
        <p:nvGraphicFramePr>
          <p:cNvPr id="22554" name="Объект 1"/>
          <p:cNvGraphicFramePr>
            <a:graphicFrameLocks/>
          </p:cNvGraphicFramePr>
          <p:nvPr/>
        </p:nvGraphicFramePr>
        <p:xfrm>
          <a:off x="71438" y="1543050"/>
          <a:ext cx="9650412" cy="403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Лист" r:id="rId7" imgW="9182089" imgH="2733750" progId="Excel.Sheet.8">
                  <p:embed/>
                </p:oleObj>
              </mc:Choice>
              <mc:Fallback>
                <p:oleObj name="Лист" r:id="rId7" imgW="9182089" imgH="273375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543050"/>
                        <a:ext cx="9650412" cy="403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55" name="Group 7"/>
          <p:cNvGrpSpPr>
            <a:grpSpLocks/>
          </p:cNvGrpSpPr>
          <p:nvPr/>
        </p:nvGrpSpPr>
        <p:grpSpPr bwMode="auto">
          <a:xfrm>
            <a:off x="2971800" y="2708275"/>
            <a:ext cx="4573588" cy="1149350"/>
            <a:chOff x="1097" y="1791"/>
            <a:chExt cx="845" cy="204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112" y="1801"/>
              <a:ext cx="83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7 251 395 390,4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7819" y="377131"/>
            <a:ext cx="999305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Структура налоговых доходов за 2016год, руб.</a:t>
            </a:r>
          </a:p>
        </p:txBody>
      </p:sp>
      <p:graphicFrame>
        <p:nvGraphicFramePr>
          <p:cNvPr id="23564" name="Объект 1"/>
          <p:cNvGraphicFramePr>
            <a:graphicFrameLocks/>
          </p:cNvGraphicFramePr>
          <p:nvPr/>
        </p:nvGraphicFramePr>
        <p:xfrm>
          <a:off x="98425" y="1125538"/>
          <a:ext cx="9848850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Лист" r:id="rId7" imgW="9172634" imgH="4372110" progId="Excel.Sheet.8">
                  <p:embed/>
                </p:oleObj>
              </mc:Choice>
              <mc:Fallback>
                <p:oleObj name="Лист" r:id="rId7" imgW="9172634" imgH="437211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125538"/>
                        <a:ext cx="9848850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5" name="Group 7"/>
          <p:cNvGrpSpPr>
            <a:grpSpLocks/>
          </p:cNvGrpSpPr>
          <p:nvPr/>
        </p:nvGrpSpPr>
        <p:grpSpPr bwMode="auto">
          <a:xfrm>
            <a:off x="2462213" y="3089275"/>
            <a:ext cx="4826000" cy="1149350"/>
            <a:chOff x="1067" y="1791"/>
            <a:chExt cx="895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67" y="1821"/>
              <a:ext cx="8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1 868 126 168,65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3631" y="622300"/>
            <a:ext cx="903512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Причины отклонения налоговых доходов за 2016год, руб.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863600" y="2349500"/>
            <a:ext cx="844708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Поступления от налога на доходы физических лиц, составили 1 409 870 497,97 рублей, или 106,7% от уточненного плана, на что повлияли выплаты премии по итогам года на предприятиях города.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Поступления от налогов на совокупный доход, зачисляемые в бюджет городского округа по нормативу 100% составили  320 061 718,02 рублей или 105,5% от уточненного плана. Увеличение доходов по результатам деятельности предпринимателей, применяемых единый налог на вмененный доход.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Налоги на имущество, состоящие из налога на имущество физических лиц и земельного налога, зачисляемые по нормативу 100%, поступили в бюджет города в размере                  106 283 390,83 рублей (97,1%). Основной причиной неисполнения плановых назначений является задолженность по уплате налога.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330080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Структура неналоговых доходов за 2016 год, руб.</a:t>
            </a:r>
          </a:p>
        </p:txBody>
      </p:sp>
      <p:graphicFrame>
        <p:nvGraphicFramePr>
          <p:cNvPr id="25612" name="Объект 2"/>
          <p:cNvGraphicFramePr>
            <a:graphicFrameLocks/>
          </p:cNvGraphicFramePr>
          <p:nvPr/>
        </p:nvGraphicFramePr>
        <p:xfrm>
          <a:off x="63500" y="1125538"/>
          <a:ext cx="9717088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Лист" r:id="rId7" imgW="9172634" imgH="4048110" progId="Excel.Sheet.8">
                  <p:embed/>
                </p:oleObj>
              </mc:Choice>
              <mc:Fallback>
                <p:oleObj name="Лист" r:id="rId7" imgW="9172634" imgH="404811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125538"/>
                        <a:ext cx="9717088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13" name="Group 7"/>
          <p:cNvGrpSpPr>
            <a:grpSpLocks/>
          </p:cNvGrpSpPr>
          <p:nvPr/>
        </p:nvGrpSpPr>
        <p:grpSpPr bwMode="auto">
          <a:xfrm>
            <a:off x="2990850" y="2852738"/>
            <a:ext cx="4392613" cy="1149350"/>
            <a:chOff x="1097" y="1791"/>
            <a:chExt cx="837" cy="204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117" y="1842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453 647 852,96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25" y="312072"/>
            <a:ext cx="98393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Причины отклонения неналоговых доходов за 2016 год, руб.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6363" y="1241425"/>
            <a:ext cx="9561512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</a:t>
            </a: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Доходы от использования имущества, находящегося в государственной и муниципальной собственности составили  380 628 540,96  рублей, на 5,1% превысив плановый объем. Данные доходы сложились из: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 в связи с уточнением кода бюджетной классификации по поступлению за прошлый период;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в связи с погашением задолженности по исполнительным листам;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превышение в результате проведенной работы с населением, поступление дебиторской задолженности по социальному найму.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Платежи при пользовании природными ресурсами, состоящие из платы за негативное воздействие на окружающую среду, поступили в сумме 12 517 209,74 рублей, что составило 115,4% от  запланированного объема, на что повлияли своевременная оплата платежей, уточнение невыясненных доходов прошлых лет.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-Доходы от оказания платных услуг и компенсации затрат государства составляют 3 984 575,39 рублей или  100% от плановых показателей. Проведены мероприятия по снижению задолженности (возврат дебиторской задолженности прошлых лет).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</a:t>
            </a:r>
            <a:r>
              <a:rPr lang="x-none" sz="1400" b="1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Доходы </a:t>
            </a:r>
            <a:r>
              <a:rPr lang="x-none" sz="14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от оказания платных услуг и компенсации затрат государства составляют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3 984 575,39</a:t>
            </a:r>
            <a:r>
              <a:rPr lang="x-none" sz="14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 рублей или 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99,6</a:t>
            </a:r>
            <a:r>
              <a:rPr lang="x-none" sz="14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 % от плановых показателей. Проведены мероприятия по снижению задолженности (возврат дебиторской задолженности прошлых лет).</a:t>
            </a:r>
            <a:endParaRPr lang="ru-RU" sz="1400" b="1" dirty="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Штрафы, санкции, возмещение ущерба, зачисляемые по нормативам в местный бюджет, составили                            31 231 467,3 рублей (120,3%). Согласно административному законодательству,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Прочие неналоговые доходы составили 545 822,04 рублей, к ним отнесены доходы от возврата бюджетополучателями финансирования прошлых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" y="-21432"/>
            <a:ext cx="9905604" cy="68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589088" y="21923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7414" y="327918"/>
            <a:ext cx="882079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Безвозмездные поступления 2016 год, руб.</a:t>
            </a:r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1328738" y="1339850"/>
            <a:ext cx="260350" cy="2711450"/>
          </a:xfrm>
          <a:prstGeom prst="rightBrace">
            <a:avLst>
              <a:gd name="adj1" fmla="val 8333"/>
              <a:gd name="adj2" fmla="val 508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1" name="Прямоугольник 24"/>
          <p:cNvSpPr>
            <a:spLocks noChangeArrowheads="1"/>
          </p:cNvSpPr>
          <p:nvPr/>
        </p:nvSpPr>
        <p:spPr bwMode="auto">
          <a:xfrm rot="5400000">
            <a:off x="236537" y="2406651"/>
            <a:ext cx="367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latin typeface="Times New Roman" pitchFamily="18" charset="0"/>
              </a:rPr>
              <a:t>4 929 621 368,79</a:t>
            </a:r>
          </a:p>
        </p:txBody>
      </p:sp>
      <p:pic>
        <p:nvPicPr>
          <p:cNvPr id="39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6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946" y="2760119"/>
            <a:ext cx="3232993" cy="235002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40" name="Стрелка вправо 39"/>
          <p:cNvSpPr/>
          <p:nvPr/>
        </p:nvSpPr>
        <p:spPr>
          <a:xfrm>
            <a:off x="3182648" y="2250317"/>
            <a:ext cx="3498544" cy="709528"/>
          </a:xfrm>
          <a:prstGeom prst="rightArrow">
            <a:avLst/>
          </a:prstGeom>
          <a:solidFill>
            <a:srgbClr val="99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3046090" y="1266330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Безвозмездные поступления из бюджета  автономного округа</a:t>
            </a:r>
          </a:p>
        </p:txBody>
      </p:sp>
      <p:graphicFrame>
        <p:nvGraphicFramePr>
          <p:cNvPr id="27669" name="Объект 1"/>
          <p:cNvGraphicFramePr>
            <a:graphicFrameLocks/>
          </p:cNvGraphicFramePr>
          <p:nvPr/>
        </p:nvGraphicFramePr>
        <p:xfrm>
          <a:off x="-892175" y="-280988"/>
          <a:ext cx="3062288" cy="497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Лист" r:id="rId8" imgW="4057667" imgH="3409830" progId="Excel.Sheet.8">
                  <p:embed/>
                </p:oleObj>
              </mc:Choice>
              <mc:Fallback>
                <p:oleObj name="Лист" r:id="rId8" imgW="4057667" imgH="340983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92175" y="-280988"/>
                        <a:ext cx="3062288" cy="4972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utoShape 13"/>
          <p:cNvSpPr>
            <a:spLocks noChangeArrowheads="1"/>
          </p:cNvSpPr>
          <p:nvPr/>
        </p:nvSpPr>
        <p:spPr bwMode="auto">
          <a:xfrm rot="5400000" flipH="1" flipV="1">
            <a:off x="280195" y="4641056"/>
            <a:ext cx="220662" cy="708025"/>
          </a:xfrm>
          <a:prstGeom prst="flowChartProcess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25488" y="4876800"/>
            <a:ext cx="10588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Дотации</a:t>
            </a:r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 rot="5400000" flipH="1" flipV="1">
            <a:off x="282576" y="4933950"/>
            <a:ext cx="222250" cy="708025"/>
          </a:xfrm>
          <a:prstGeom prst="flowChartProcess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752475" y="5162550"/>
            <a:ext cx="11795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Субвенции</a:t>
            </a:r>
          </a:p>
        </p:txBody>
      </p:sp>
      <p:sp>
        <p:nvSpPr>
          <p:cNvPr id="46" name="AutoShape 13"/>
          <p:cNvSpPr>
            <a:spLocks noChangeArrowheads="1"/>
          </p:cNvSpPr>
          <p:nvPr/>
        </p:nvSpPr>
        <p:spPr bwMode="auto">
          <a:xfrm rot="5400000" flipH="1" flipV="1">
            <a:off x="271463" y="5233988"/>
            <a:ext cx="219075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730250" y="5478463"/>
            <a:ext cx="1103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Субсидии</a:t>
            </a: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 rot="5400000" flipH="1" flipV="1">
            <a:off x="271463" y="5529263"/>
            <a:ext cx="219075" cy="708025"/>
          </a:xfrm>
          <a:prstGeom prst="flowChartProcess">
            <a:avLst/>
          </a:prstGeom>
          <a:solidFill>
            <a:srgbClr val="FF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688975" y="5775325"/>
            <a:ext cx="22637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Иные м/б трансферты</a:t>
            </a:r>
          </a:p>
        </p:txBody>
      </p:sp>
      <p:sp>
        <p:nvSpPr>
          <p:cNvPr id="50" name="AutoShape 13"/>
          <p:cNvSpPr>
            <a:spLocks noChangeArrowheads="1"/>
          </p:cNvSpPr>
          <p:nvPr/>
        </p:nvSpPr>
        <p:spPr bwMode="auto">
          <a:xfrm rot="5400000" flipH="1" flipV="1">
            <a:off x="284163" y="5797550"/>
            <a:ext cx="219075" cy="708025"/>
          </a:xfrm>
          <a:prstGeom prst="flowChartProcess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757238" y="6042025"/>
            <a:ext cx="33591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Прочие безвозмездные поступления</a:t>
            </a:r>
          </a:p>
        </p:txBody>
      </p:sp>
      <p:sp>
        <p:nvSpPr>
          <p:cNvPr id="52" name="AutoShape 13"/>
          <p:cNvSpPr>
            <a:spLocks noChangeArrowheads="1"/>
          </p:cNvSpPr>
          <p:nvPr/>
        </p:nvSpPr>
        <p:spPr bwMode="auto">
          <a:xfrm rot="5400000" flipH="1" flipV="1">
            <a:off x="289720" y="6069806"/>
            <a:ext cx="220662" cy="708025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757238" y="6261100"/>
            <a:ext cx="47720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Доходы от возврата остатков субсидий прошлых лет</a:t>
            </a:r>
          </a:p>
        </p:txBody>
      </p:sp>
      <p:sp>
        <p:nvSpPr>
          <p:cNvPr id="54" name="AutoShape 13"/>
          <p:cNvSpPr>
            <a:spLocks noChangeArrowheads="1"/>
          </p:cNvSpPr>
          <p:nvPr/>
        </p:nvSpPr>
        <p:spPr bwMode="auto">
          <a:xfrm rot="5400000" flipH="1" flipV="1">
            <a:off x="290513" y="6337300"/>
            <a:ext cx="219075" cy="708025"/>
          </a:xfrm>
          <a:prstGeom prst="flowChartProcess">
            <a:avLst/>
          </a:prstGeom>
          <a:solidFill>
            <a:srgbClr val="CC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757238" y="6534150"/>
            <a:ext cx="35480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Возврат остатков бюджетных средств.</a:t>
            </a:r>
          </a:p>
        </p:txBody>
      </p:sp>
      <p:sp>
        <p:nvSpPr>
          <p:cNvPr id="59" name="Прямоугольник 24"/>
          <p:cNvSpPr>
            <a:spLocks noChangeArrowheads="1"/>
          </p:cNvSpPr>
          <p:nvPr/>
        </p:nvSpPr>
        <p:spPr bwMode="auto">
          <a:xfrm>
            <a:off x="2897188" y="1809750"/>
            <a:ext cx="3668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9900CC"/>
                </a:solidFill>
                <a:latin typeface="Times New Roman" pitchFamily="18" charset="0"/>
              </a:rPr>
              <a:t>4 643 588 380,11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6365875" y="1589088"/>
            <a:ext cx="3411538" cy="4587875"/>
          </a:xfrm>
          <a:prstGeom prst="triangle">
            <a:avLst>
              <a:gd name="adj" fmla="val 509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AutoShape 11"/>
          <p:cNvSpPr>
            <a:spLocks noChangeArrowheads="1"/>
          </p:cNvSpPr>
          <p:nvPr/>
        </p:nvSpPr>
        <p:spPr bwMode="auto">
          <a:xfrm>
            <a:off x="8219684" y="2726526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689" name="Text Box 14"/>
          <p:cNvSpPr txBox="1">
            <a:spLocks noChangeArrowheads="1"/>
          </p:cNvSpPr>
          <p:nvPr/>
        </p:nvSpPr>
        <p:spPr bwMode="auto">
          <a:xfrm>
            <a:off x="8204200" y="3200400"/>
            <a:ext cx="15636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Субвенции         2 597 666 957,98</a:t>
            </a: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6501736" y="4558501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693" name="Text Box 14"/>
          <p:cNvSpPr txBox="1">
            <a:spLocks noChangeArrowheads="1"/>
          </p:cNvSpPr>
          <p:nvPr/>
        </p:nvSpPr>
        <p:spPr bwMode="auto">
          <a:xfrm>
            <a:off x="6475413" y="5010150"/>
            <a:ext cx="158273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Субсидии              1 069 248 299,13</a:t>
            </a:r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8193888" y="4516428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697" name="Text Box 14"/>
          <p:cNvSpPr txBox="1">
            <a:spLocks noChangeArrowheads="1"/>
          </p:cNvSpPr>
          <p:nvPr/>
        </p:nvSpPr>
        <p:spPr bwMode="auto">
          <a:xfrm>
            <a:off x="8229600" y="4735513"/>
            <a:ext cx="15843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Иные межбюджетные трансферты          94 277 423</a:t>
            </a:r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auto">
          <a:xfrm>
            <a:off x="6474724" y="2760119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701" name="Text Box 14"/>
          <p:cNvSpPr txBox="1">
            <a:spLocks noChangeArrowheads="1"/>
          </p:cNvSpPr>
          <p:nvPr/>
        </p:nvSpPr>
        <p:spPr bwMode="auto">
          <a:xfrm>
            <a:off x="6475413" y="3208338"/>
            <a:ext cx="15636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Дотации           882 395 700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52521</TotalTime>
  <Words>5383</Words>
  <Application>Microsoft Office PowerPoint</Application>
  <PresentationFormat>Лист A4 (210x297 мм)</PresentationFormat>
  <Paragraphs>875</Paragraphs>
  <Slides>33</Slides>
  <Notes>31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Times New Roman</vt:lpstr>
      <vt:lpstr>Arial</vt:lpstr>
      <vt:lpstr>Arial Unicode MS</vt:lpstr>
      <vt:lpstr>Wingdings</vt:lpstr>
      <vt:lpstr>Book Antiqua</vt:lpstr>
      <vt:lpstr>2_Оформление по умолчанию</vt:lpstr>
      <vt:lpstr>3_Оформление по умолчанию</vt:lpstr>
      <vt:lpstr>Microsoft Excel 97-2003 Worksheet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2392</cp:revision>
  <cp:lastPrinted>2017-02-21T06:43:31Z</cp:lastPrinted>
  <dcterms:created xsi:type="dcterms:W3CDTF">2005-01-13T08:13:18Z</dcterms:created>
  <dcterms:modified xsi:type="dcterms:W3CDTF">2017-03-31T10:35:20Z</dcterms:modified>
</cp:coreProperties>
</file>