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79" r:id="rId4"/>
    <p:sldId id="281" r:id="rId5"/>
    <p:sldId id="282" r:id="rId6"/>
    <p:sldId id="317" r:id="rId7"/>
    <p:sldId id="283" r:id="rId8"/>
    <p:sldId id="318" r:id="rId9"/>
    <p:sldId id="285" r:id="rId10"/>
    <p:sldId id="319" r:id="rId11"/>
    <p:sldId id="286" r:id="rId12"/>
    <p:sldId id="287" r:id="rId13"/>
    <p:sldId id="288" r:id="rId14"/>
    <p:sldId id="289" r:id="rId15"/>
    <p:sldId id="290" r:id="rId16"/>
    <p:sldId id="320" r:id="rId17"/>
    <p:sldId id="321" r:id="rId18"/>
    <p:sldId id="308" r:id="rId19"/>
    <p:sldId id="291" r:id="rId20"/>
    <p:sldId id="292" r:id="rId21"/>
    <p:sldId id="322" r:id="rId22"/>
    <p:sldId id="293" r:id="rId23"/>
    <p:sldId id="294" r:id="rId24"/>
    <p:sldId id="295" r:id="rId25"/>
    <p:sldId id="323" r:id="rId26"/>
    <p:sldId id="296" r:id="rId27"/>
    <p:sldId id="297" r:id="rId28"/>
    <p:sldId id="299" r:id="rId29"/>
    <p:sldId id="300" r:id="rId30"/>
    <p:sldId id="305" r:id="rId31"/>
    <p:sldId id="324" r:id="rId32"/>
    <p:sldId id="298" r:id="rId33"/>
    <p:sldId id="306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27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000099"/>
    <a:srgbClr val="FFFFCC"/>
    <a:srgbClr val="339933"/>
    <a:srgbClr val="FF9900"/>
    <a:srgbClr val="FFCC99"/>
    <a:srgbClr val="FF99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60" d="100"/>
          <a:sy n="60" d="100"/>
        </p:scale>
        <p:origin x="-1458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9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0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1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4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8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7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1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3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3591-31DE-4689-A4D9-5D9CAE6C43D4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E51C-8E55-49F4-8C6F-6B4D73B64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8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p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784" y="1263532"/>
            <a:ext cx="5354617" cy="397580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232334"/>
            <a:ext cx="9178731" cy="16561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3851920" cy="1152128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rgbClr val="339933"/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Женское лицо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Нефтеюганска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5292080" cy="18002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0099"/>
                </a:solidFill>
              </a:rPr>
              <a:t>    </a:t>
            </a:r>
            <a:r>
              <a:rPr lang="ru-RU" sz="5400" b="1" dirty="0" smtClean="0">
                <a:solidFill>
                  <a:srgbClr val="0000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Нефтеюганск – моя Родина</a:t>
            </a:r>
            <a:br>
              <a:rPr lang="ru-RU" sz="5400" b="1" dirty="0" smtClean="0">
                <a:solidFill>
                  <a:srgbClr val="0000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 часть </a:t>
            </a:r>
            <a:endParaRPr lang="ru-RU" sz="5400" b="1" dirty="0">
              <a:solidFill>
                <a:srgbClr val="000099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1" y="0"/>
            <a:ext cx="9178731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" y="0"/>
            <a:ext cx="9155784" cy="6858000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0" y="0"/>
            <a:ext cx="3059832" cy="422108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Призеры смотра- </a:t>
            </a:r>
            <a:r>
              <a:rPr lang="ru-RU" sz="1600" b="1" dirty="0">
                <a:solidFill>
                  <a:srgbClr val="C00000"/>
                </a:solidFill>
              </a:rPr>
              <a:t>конкурса на лучшего кассира отдела рабочего снабжения НГДУ «</a:t>
            </a:r>
            <a:r>
              <a:rPr lang="ru-RU" sz="1600" b="1" dirty="0" err="1">
                <a:solidFill>
                  <a:srgbClr val="C00000"/>
                </a:solidFill>
              </a:rPr>
              <a:t>Правдинскнефть</a:t>
            </a:r>
            <a:r>
              <a:rPr lang="ru-RU" sz="1600" b="1" dirty="0">
                <a:solidFill>
                  <a:srgbClr val="C00000"/>
                </a:solidFill>
              </a:rPr>
              <a:t>», промтовары магазин № 1,2 (слева направо: </a:t>
            </a:r>
            <a:r>
              <a:rPr lang="ru-RU" sz="1600" b="1" dirty="0" err="1">
                <a:solidFill>
                  <a:srgbClr val="C00000"/>
                </a:solidFill>
              </a:rPr>
              <a:t>А.К.Сукманцева</a:t>
            </a:r>
            <a:r>
              <a:rPr lang="ru-RU" sz="1600" b="1" dirty="0">
                <a:solidFill>
                  <a:srgbClr val="C00000"/>
                </a:solidFill>
              </a:rPr>
              <a:t>,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 Ф.А Юсупова,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С.М.Матасова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</a:p>
          <a:p>
            <a:r>
              <a:rPr lang="ru-RU" sz="1600" b="1" dirty="0" err="1" smtClean="0">
                <a:solidFill>
                  <a:srgbClr val="C00000"/>
                </a:solidFill>
              </a:rPr>
              <a:t>Т.С.Мандругина</a:t>
            </a:r>
            <a:r>
              <a:rPr lang="ru-RU" sz="1600" b="1" dirty="0" smtClean="0">
                <a:solidFill>
                  <a:srgbClr val="C00000"/>
                </a:solidFill>
              </a:rPr>
              <a:t> -  победитель</a:t>
            </a:r>
            <a:endParaRPr lang="ru-RU" sz="1600" b="1" dirty="0">
              <a:solidFill>
                <a:srgbClr val="C00000"/>
              </a:solidFill>
            </a:endParaRP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20.02.1983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467544" y="5325650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 111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295" y="1611507"/>
            <a:ext cx="609670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21" y="370432"/>
            <a:ext cx="9144000" cy="6735489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0" y="16387"/>
            <a:ext cx="9144000" cy="151216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C00000"/>
                </a:solidFill>
              </a:rPr>
              <a:t>Т.Перепелкина</a:t>
            </a:r>
            <a:r>
              <a:rPr lang="ru-RU" sz="1600" b="1" dirty="0">
                <a:solidFill>
                  <a:srgbClr val="C00000"/>
                </a:solidFill>
              </a:rPr>
              <a:t> - одна из лучших </a:t>
            </a:r>
            <a:r>
              <a:rPr lang="ru-RU" sz="1600" b="1" dirty="0" err="1">
                <a:solidFill>
                  <a:srgbClr val="C00000"/>
                </a:solidFill>
              </a:rPr>
              <a:t>тепличниц</a:t>
            </a:r>
            <a:r>
              <a:rPr lang="ru-RU" sz="1600" b="1" dirty="0">
                <a:solidFill>
                  <a:srgbClr val="C00000"/>
                </a:solidFill>
              </a:rPr>
              <a:t> совхоза «Нефтеюганский» </a:t>
            </a:r>
            <a:r>
              <a:rPr lang="ru-RU" sz="1600" b="1" dirty="0" smtClean="0">
                <a:solidFill>
                  <a:srgbClr val="C00000"/>
                </a:solidFill>
              </a:rPr>
              <a:t>за работой</a:t>
            </a:r>
          </a:p>
          <a:p>
            <a:r>
              <a:rPr lang="ru-RU" sz="1600" b="1" dirty="0" err="1">
                <a:solidFill>
                  <a:srgbClr val="C00000"/>
                </a:solidFill>
              </a:rPr>
              <a:t>А.И.Измайлова</a:t>
            </a:r>
            <a:r>
              <a:rPr lang="ru-RU" sz="1600" b="1" dirty="0">
                <a:solidFill>
                  <a:srgbClr val="C00000"/>
                </a:solidFill>
              </a:rPr>
              <a:t>- начальник паспортного стола Нефтеюганского ГОВД, капитан милиции, награждена медалью «За безупречную службу в МВД СССР» 1 и 2 степени</a:t>
            </a:r>
          </a:p>
          <a:p>
            <a:r>
              <a:rPr lang="ru-RU" sz="1600" b="1" dirty="0" err="1">
                <a:solidFill>
                  <a:srgbClr val="C00000"/>
                </a:solidFill>
              </a:rPr>
              <a:t>Т.П.Голубева</a:t>
            </a:r>
            <a:r>
              <a:rPr lang="ru-RU" sz="1600" b="1" dirty="0">
                <a:solidFill>
                  <a:srgbClr val="C00000"/>
                </a:solidFill>
              </a:rPr>
              <a:t> - один из лучших пропагандистов НГДУ «Правдинск-нефть» </a:t>
            </a:r>
            <a:r>
              <a:rPr lang="ru-RU" sz="1600" b="1" dirty="0" smtClean="0">
                <a:solidFill>
                  <a:srgbClr val="C00000"/>
                </a:solidFill>
              </a:rPr>
              <a:t> во </a:t>
            </a:r>
            <a:r>
              <a:rPr lang="ru-RU" sz="1600" b="1" dirty="0">
                <a:solidFill>
                  <a:srgbClr val="C00000"/>
                </a:solidFill>
              </a:rPr>
              <a:t>время </a:t>
            </a:r>
            <a:r>
              <a:rPr lang="ru-RU" sz="1600" b="1" dirty="0" smtClean="0">
                <a:solidFill>
                  <a:srgbClr val="C00000"/>
                </a:solidFill>
              </a:rPr>
              <a:t>занятий.      1983 год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" y="1528555"/>
            <a:ext cx="3099816" cy="3270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764" y="1450469"/>
            <a:ext cx="3163420" cy="4490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316" y="2000245"/>
            <a:ext cx="2955684" cy="4167611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0" y="5886133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120, 121, 127 </a:t>
            </a:r>
          </a:p>
        </p:txBody>
      </p:sp>
    </p:spTree>
    <p:extLst>
      <p:ext uri="{BB962C8B-B14F-4D97-AF65-F5344CB8AC3E}">
        <p14:creationId xmlns:p14="http://schemas.microsoft.com/office/powerpoint/2010/main" val="12235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2656" y="21904"/>
            <a:ext cx="10925044" cy="6862011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755576" y="5091045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124, 15.02.1983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15" y="0"/>
            <a:ext cx="866793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436"/>
            <a:ext cx="9498682" cy="71148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136" y="0"/>
            <a:ext cx="4626864" cy="3883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68" y="3097357"/>
            <a:ext cx="4651248" cy="3084576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2627784" y="5810072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130, 133. 1983 год</a:t>
            </a: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651248" y="3319064"/>
            <a:ext cx="4517136" cy="111804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C00000"/>
                </a:solidFill>
              </a:rPr>
              <a:t>А.Г.Евдошенко</a:t>
            </a:r>
            <a:r>
              <a:rPr lang="ru-RU" b="1" dirty="0">
                <a:solidFill>
                  <a:srgbClr val="C00000"/>
                </a:solidFill>
              </a:rPr>
              <a:t> - лучшая свиновод совхоза «Нефтеюганский» </a:t>
            </a: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-16268" y="1383970"/>
            <a:ext cx="4668960" cy="1972613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C00000"/>
                </a:solidFill>
              </a:rPr>
              <a:t>Ф.Махмутова</a:t>
            </a:r>
            <a:r>
              <a:rPr lang="ru-RU" b="1" dirty="0">
                <a:solidFill>
                  <a:srgbClr val="C00000"/>
                </a:solidFill>
              </a:rPr>
              <a:t> – медицинская сестра </a:t>
            </a:r>
            <a:r>
              <a:rPr lang="ru-RU" b="1" dirty="0" err="1">
                <a:solidFill>
                  <a:srgbClr val="C00000"/>
                </a:solidFill>
              </a:rPr>
              <a:t>Нефтеюганской</a:t>
            </a:r>
            <a:r>
              <a:rPr lang="ru-RU" b="1" dirty="0">
                <a:solidFill>
                  <a:srgbClr val="C00000"/>
                </a:solidFill>
              </a:rPr>
              <a:t> городской больницы травм. отделения. Победитель конкурса на лучшую медицинскую сестру МЧС п/о «Юганскнефтегаз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" y="3756454"/>
            <a:ext cx="9342674" cy="3101546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0" y="0"/>
            <a:ext cx="3059832" cy="566124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C00000"/>
                </a:solidFill>
              </a:rPr>
              <a:t>М.Г.Мифтахова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r>
              <a:rPr lang="ru-RU" sz="1600" b="1" dirty="0" err="1">
                <a:solidFill>
                  <a:srgbClr val="C00000"/>
                </a:solidFill>
              </a:rPr>
              <a:t>Ф.Г.Салимова</a:t>
            </a:r>
            <a:r>
              <a:rPr lang="ru-RU" sz="1600" b="1" dirty="0">
                <a:solidFill>
                  <a:srgbClr val="C00000"/>
                </a:solidFill>
              </a:rPr>
              <a:t> - кондитеры столовой «Северянка», передовики производства, ударники коммунистического труда, награждены медалью «Ветеран труда»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 err="1" smtClean="0">
                <a:solidFill>
                  <a:srgbClr val="C00000"/>
                </a:solidFill>
              </a:rPr>
              <a:t>Н.П.Лащева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- часовой мастер Дома бытовых услуг, ударник </a:t>
            </a:r>
            <a:r>
              <a:rPr lang="ru-RU" sz="1600" b="1" dirty="0" smtClean="0">
                <a:solidFill>
                  <a:srgbClr val="C00000"/>
                </a:solidFill>
              </a:rPr>
              <a:t> коммунистического </a:t>
            </a:r>
            <a:r>
              <a:rPr lang="ru-RU" sz="1600" b="1" dirty="0">
                <a:solidFill>
                  <a:srgbClr val="C00000"/>
                </a:solidFill>
              </a:rPr>
              <a:t>труда </a:t>
            </a:r>
            <a:r>
              <a:rPr lang="ru-RU" sz="1600" b="1" dirty="0" smtClean="0">
                <a:solidFill>
                  <a:srgbClr val="C00000"/>
                </a:solidFill>
              </a:rPr>
              <a:t>за работой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1983 год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134" y="566124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155, 151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472" y="0"/>
            <a:ext cx="3081528" cy="4556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152" y="0"/>
            <a:ext cx="2941320" cy="56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657" y="2331849"/>
            <a:ext cx="5994127" cy="3938073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0" y="-402932"/>
            <a:ext cx="9155784" cy="3111851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Заведующий отделом </a:t>
            </a:r>
            <a:r>
              <a:rPr lang="ru-RU" sz="1600" b="1" dirty="0">
                <a:solidFill>
                  <a:srgbClr val="C00000"/>
                </a:solidFill>
              </a:rPr>
              <a:t>культуры Ханты-Мансийского </a:t>
            </a:r>
            <a:r>
              <a:rPr lang="ru-RU" sz="1600" b="1" dirty="0" smtClean="0">
                <a:solidFill>
                  <a:srgbClr val="C00000"/>
                </a:solidFill>
              </a:rPr>
              <a:t>окружного исполнительного кома </a:t>
            </a:r>
            <a:r>
              <a:rPr lang="ru-RU" sz="1600" b="1" dirty="0">
                <a:solidFill>
                  <a:srgbClr val="C00000"/>
                </a:solidFill>
              </a:rPr>
              <a:t>Гербер А.Э. вручает переходящее Красное знамя Морозовой Н.Л</a:t>
            </a:r>
            <a:r>
              <a:rPr lang="ru-RU" sz="1600" b="1" dirty="0" smtClean="0">
                <a:solidFill>
                  <a:srgbClr val="C00000"/>
                </a:solidFill>
              </a:rPr>
              <a:t>. (ныне-надежда Леонтьевна Леонтьева, почетный гражданин города Нефтеюганска) заведующая отделом </a:t>
            </a:r>
            <a:r>
              <a:rPr lang="ru-RU" sz="1600" b="1" dirty="0">
                <a:solidFill>
                  <a:srgbClr val="C00000"/>
                </a:solidFill>
              </a:rPr>
              <a:t>культуры Нефтеюганского горисполкома за победу в окружном соревновании на лучшую постановку культурно-просветительной работы и библиотечного обслуживания (слева направо: Гербер Э.А.- </a:t>
            </a:r>
            <a:r>
              <a:rPr lang="ru-RU" sz="1600" b="1" dirty="0" err="1">
                <a:solidFill>
                  <a:srgbClr val="C00000"/>
                </a:solidFill>
              </a:rPr>
              <a:t>зав.отделом</a:t>
            </a:r>
            <a:r>
              <a:rPr lang="ru-RU" sz="1600" b="1" dirty="0">
                <a:solidFill>
                  <a:srgbClr val="C00000"/>
                </a:solidFill>
              </a:rPr>
              <a:t> культуры </a:t>
            </a:r>
            <a:r>
              <a:rPr lang="ru-RU" sz="1600" b="1" dirty="0" err="1">
                <a:solidFill>
                  <a:srgbClr val="C00000"/>
                </a:solidFill>
              </a:rPr>
              <a:t>окрисполкома</a:t>
            </a:r>
            <a:r>
              <a:rPr lang="ru-RU" sz="1600" b="1" dirty="0">
                <a:solidFill>
                  <a:srgbClr val="C00000"/>
                </a:solidFill>
              </a:rPr>
              <a:t> , Морозова Н.Л.- </a:t>
            </a:r>
            <a:r>
              <a:rPr lang="ru-RU" sz="1600" b="1" dirty="0" err="1">
                <a:solidFill>
                  <a:srgbClr val="C00000"/>
                </a:solidFill>
              </a:rPr>
              <a:t>зав.отделом</a:t>
            </a:r>
            <a:r>
              <a:rPr lang="ru-RU" sz="1600" b="1" dirty="0">
                <a:solidFill>
                  <a:srgbClr val="C00000"/>
                </a:solidFill>
              </a:rPr>
              <a:t> культуры горисполкома, Женихов В.Ю.- руководитель коллектива ДК «Юность», </a:t>
            </a:r>
            <a:r>
              <a:rPr lang="ru-RU" sz="1600" b="1" dirty="0" err="1">
                <a:solidFill>
                  <a:srgbClr val="C00000"/>
                </a:solidFill>
              </a:rPr>
              <a:t>Анафонова</a:t>
            </a:r>
            <a:r>
              <a:rPr lang="ru-RU" sz="1600" b="1" dirty="0">
                <a:solidFill>
                  <a:srgbClr val="C00000"/>
                </a:solidFill>
              </a:rPr>
              <a:t> Н.Э</a:t>
            </a:r>
            <a:r>
              <a:rPr lang="ru-RU" sz="1600" b="1" dirty="0" smtClean="0">
                <a:solidFill>
                  <a:srgbClr val="C00000"/>
                </a:solidFill>
              </a:rPr>
              <a:t>.-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директор ДК «Строитель» </a:t>
            </a:r>
            <a:r>
              <a:rPr lang="ru-RU" sz="1600" b="1" dirty="0" smtClean="0">
                <a:solidFill>
                  <a:srgbClr val="C00000"/>
                </a:solidFill>
              </a:rPr>
              <a:t>. 01.03.1984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0" y="5752020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163</a:t>
            </a:r>
          </a:p>
        </p:txBody>
      </p:sp>
    </p:spTree>
    <p:extLst>
      <p:ext uri="{BB962C8B-B14F-4D97-AF65-F5344CB8AC3E}">
        <p14:creationId xmlns:p14="http://schemas.microsoft.com/office/powerpoint/2010/main" val="18866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436"/>
            <a:ext cx="9498682" cy="7114843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2627784" y="5810072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164, 165. 1984 год</a:t>
            </a: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5901" y="-11639"/>
            <a:ext cx="4668960" cy="3600400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C00000"/>
                </a:solidFill>
              </a:rPr>
              <a:t>Шушакова</a:t>
            </a:r>
            <a:r>
              <a:rPr lang="ru-RU" b="1" dirty="0">
                <a:solidFill>
                  <a:srgbClr val="C00000"/>
                </a:solidFill>
              </a:rPr>
              <a:t> З.К.- инженер международной телефонной станции Нефтеюганского районного узла связи, награждена медалью «За доблестный труд в ознаменование </a:t>
            </a:r>
          </a:p>
          <a:p>
            <a:r>
              <a:rPr lang="ru-RU" b="1" dirty="0">
                <a:solidFill>
                  <a:srgbClr val="C00000"/>
                </a:solidFill>
              </a:rPr>
              <a:t>100-летия  со дня рождения </a:t>
            </a:r>
            <a:r>
              <a:rPr lang="ru-RU" b="1" dirty="0" err="1">
                <a:solidFill>
                  <a:srgbClr val="C00000"/>
                </a:solidFill>
              </a:rPr>
              <a:t>В.Л.Ленина</a:t>
            </a:r>
            <a:r>
              <a:rPr lang="ru-RU" b="1" dirty="0">
                <a:solidFill>
                  <a:srgbClr val="C00000"/>
                </a:solidFill>
              </a:rPr>
              <a:t>»  (за работой)  портрет помещен на окружную Доску почета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4736"/>
            <a:ext cx="2904744" cy="3203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818" y="2742"/>
            <a:ext cx="4575048" cy="4477512"/>
          </a:xfrm>
          <a:prstGeom prst="rect">
            <a:avLst/>
          </a:prstGeom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4836818" y="3648901"/>
            <a:ext cx="4655694" cy="187794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Карпухина Т.В.- старший диспетчер Нефтеюганского авиапредприятия, занесена на Доску почета предприятия </a:t>
            </a:r>
            <a:r>
              <a:rPr lang="ru-RU" b="1" dirty="0" smtClean="0">
                <a:solidFill>
                  <a:srgbClr val="C00000"/>
                </a:solidFill>
              </a:rPr>
              <a:t> за работой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436"/>
            <a:ext cx="9498682" cy="7114843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2627784" y="5810072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164, 165. 1984 год</a:t>
            </a: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5901" y="-11639"/>
            <a:ext cx="4668960" cy="3600400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C00000"/>
                </a:solidFill>
              </a:rPr>
              <a:t>Шушакова</a:t>
            </a:r>
            <a:r>
              <a:rPr lang="ru-RU" b="1" dirty="0">
                <a:solidFill>
                  <a:srgbClr val="C00000"/>
                </a:solidFill>
              </a:rPr>
              <a:t> З.К.- инженер международной телефонной станции Нефтеюганского районного узла связи, награждена медалью «За доблестный труд в ознаменование </a:t>
            </a:r>
          </a:p>
          <a:p>
            <a:r>
              <a:rPr lang="ru-RU" b="1" dirty="0">
                <a:solidFill>
                  <a:srgbClr val="C00000"/>
                </a:solidFill>
              </a:rPr>
              <a:t>100-летия  со дня рождения </a:t>
            </a:r>
            <a:r>
              <a:rPr lang="ru-RU" b="1" dirty="0" err="1">
                <a:solidFill>
                  <a:srgbClr val="C00000"/>
                </a:solidFill>
              </a:rPr>
              <a:t>В.Л.Ленина</a:t>
            </a:r>
            <a:r>
              <a:rPr lang="ru-RU" b="1" dirty="0">
                <a:solidFill>
                  <a:srgbClr val="C00000"/>
                </a:solidFill>
              </a:rPr>
              <a:t>»  (за работой)  портрет помещен на окружную Доску почета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4736"/>
            <a:ext cx="2904744" cy="3203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818" y="2742"/>
            <a:ext cx="4575048" cy="4477512"/>
          </a:xfrm>
          <a:prstGeom prst="rect">
            <a:avLst/>
          </a:prstGeom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4836818" y="3648901"/>
            <a:ext cx="4655694" cy="187794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Карпухина Т.В.- старший диспетчер Нефтеюганского авиапредприятия, занесена на Доску почета предприятия </a:t>
            </a:r>
            <a:r>
              <a:rPr lang="ru-RU" b="1" dirty="0" smtClean="0">
                <a:solidFill>
                  <a:srgbClr val="C00000"/>
                </a:solidFill>
              </a:rPr>
              <a:t> за работой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" y="13482"/>
            <a:ext cx="8991836" cy="6844518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5134" y="566124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147, 176, 1984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720" y="13483"/>
            <a:ext cx="4526280" cy="3489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15" y="2071117"/>
            <a:ext cx="4251960" cy="3191256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4437700" y="2595784"/>
            <a:ext cx="4886320" cy="1815317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C00000"/>
                </a:solidFill>
              </a:rPr>
              <a:t>А.З.Раннева</a:t>
            </a:r>
            <a:r>
              <a:rPr lang="ru-RU" sz="1600" b="1" dirty="0">
                <a:solidFill>
                  <a:srgbClr val="C00000"/>
                </a:solidFill>
              </a:rPr>
              <a:t> - машинист-кочегар управления «</a:t>
            </a:r>
            <a:r>
              <a:rPr lang="ru-RU" sz="1600" b="1" dirty="0" err="1">
                <a:solidFill>
                  <a:srgbClr val="C00000"/>
                </a:solidFill>
              </a:rPr>
              <a:t>Югансктеплонефть</a:t>
            </a:r>
            <a:r>
              <a:rPr lang="ru-RU" sz="1600" b="1" dirty="0">
                <a:solidFill>
                  <a:srgbClr val="C00000"/>
                </a:solidFill>
              </a:rPr>
              <a:t>», награждена медалями «За освоение Тюменского Севера», «За развитие недр нефтегазового комплекса Западной Сибири» </a:t>
            </a:r>
            <a:r>
              <a:rPr lang="ru-RU" sz="1600" b="1" dirty="0" smtClean="0">
                <a:solidFill>
                  <a:srgbClr val="C00000"/>
                </a:solidFill>
              </a:rPr>
              <a:t>у пульта</a:t>
            </a:r>
          </a:p>
          <a:p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-30580" y="-7114"/>
            <a:ext cx="4648300" cy="223488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Наумова Л.А.- инженер </a:t>
            </a:r>
            <a:r>
              <a:rPr lang="ru-RU" sz="1600" b="1" dirty="0" err="1">
                <a:solidFill>
                  <a:srgbClr val="C00000"/>
                </a:solidFill>
              </a:rPr>
              <a:t>Нефтеюганской</a:t>
            </a:r>
            <a:r>
              <a:rPr lang="ru-RU" sz="1600" b="1" dirty="0">
                <a:solidFill>
                  <a:srgbClr val="C00000"/>
                </a:solidFill>
              </a:rPr>
              <a:t> центральной базы производственного обслуживания нефтепромыслового оборудования, ударник коммунистического труда, секретарь парторганизации </a:t>
            </a:r>
            <a:r>
              <a:rPr lang="ru-RU" sz="1600" b="1" dirty="0" smtClean="0">
                <a:solidFill>
                  <a:srgbClr val="C00000"/>
                </a:solidFill>
              </a:rPr>
              <a:t>управления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за работой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252"/>
            <a:ext cx="9144000" cy="6849174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5134" y="566124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177, 182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-125352"/>
            <a:ext cx="4764024" cy="3770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84" y="2719928"/>
            <a:ext cx="4520184" cy="2941320"/>
          </a:xfrm>
          <a:prstGeom prst="rect">
            <a:avLst/>
          </a:prstGeom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0" y="-96252"/>
            <a:ext cx="3241870" cy="3512179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Передовая бригада депутата городского Совета народных депутатов ХУП  и ХУШ созывов </a:t>
            </a:r>
            <a:r>
              <a:rPr lang="ru-RU" b="1" dirty="0" err="1">
                <a:solidFill>
                  <a:srgbClr val="C00000"/>
                </a:solidFill>
              </a:rPr>
              <a:t>Чебыкиной</a:t>
            </a:r>
            <a:r>
              <a:rPr lang="ru-RU" b="1" dirty="0">
                <a:solidFill>
                  <a:srgbClr val="C00000"/>
                </a:solidFill>
              </a:rPr>
              <a:t> А.Ф. из строительно-монтажного управления № 6 треста «</a:t>
            </a:r>
            <a:r>
              <a:rPr lang="ru-RU" b="1" dirty="0" err="1">
                <a:solidFill>
                  <a:srgbClr val="C00000"/>
                </a:solidFill>
              </a:rPr>
              <a:t>Юганскнефтестрой</a:t>
            </a:r>
            <a:r>
              <a:rPr lang="ru-RU" b="1" dirty="0">
                <a:solidFill>
                  <a:srgbClr val="C00000"/>
                </a:solidFill>
              </a:rPr>
              <a:t>» </a:t>
            </a:r>
            <a:r>
              <a:rPr lang="ru-RU" b="1" dirty="0" smtClean="0">
                <a:solidFill>
                  <a:srgbClr val="C00000"/>
                </a:solidFill>
              </a:rPr>
              <a:t>02.08.1984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5801023" y="3009385"/>
            <a:ext cx="3241870" cy="1728193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Во время городских соревнований санитарных </a:t>
            </a:r>
            <a:r>
              <a:rPr lang="ru-RU" b="1" dirty="0">
                <a:solidFill>
                  <a:srgbClr val="C00000"/>
                </a:solidFill>
              </a:rPr>
              <a:t>дружин 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19.06.1984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y1Qt3RudKazeAVPIRw9mqAei5dZccyA8G49LT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25144"/>
            <a:ext cx="5220072" cy="2132856"/>
          </a:xfrm>
          <a:prstGeom prst="rect">
            <a:avLst/>
          </a:prstGeom>
          <a:noFill/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0" y="0"/>
            <a:ext cx="9396536" cy="6858000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История города Нефтеюганска неразрывно связана и основана на трудовой деятельности горожан, большая часть из которых составляет прекрасная половина человечества. 1961 год – высадка первого десанта геологоразведчиков, 1967 год – образование города Нефтеюганска, 1974 год – первое поступление документов в городской архив,  1987 год –первое поступление в городской архив фотодокументов . Сегодня в архиве хранится  почти 70 тысяч архивных документов, среди которых почти 3,5 тысячи – фотодокументы.  В канун Международного женского дня 8 марта представляем  Вам фотообзор  на тему «Женское лицо Нефтеюганска». На архивных фотодокументах представлены прекрасные труженицы Нефтеюганска в первые годы становления и развития нашего города, ведь они были среди первопроходцев  в различных сферах - образование, культура, строительство, транспорт, здравоохранение.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За 50 лет жизнедеятельности Нефтеюганска они трудились и строили Нефтеюганск зачастую наравне  с мужчинами.  Женщины успешно трудились и добивались успехов личных, так и своих трудовых коллективов. За это, за  их патриотический настрой и энтузиазм 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всегда город будет им  благодарен 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                     своей памятью</a:t>
            </a: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0" y="188640"/>
            <a:ext cx="7416824" cy="81947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</p:spTree>
    <p:extLst>
      <p:ext uri="{BB962C8B-B14F-4D97-AF65-F5344CB8AC3E}">
        <p14:creationId xmlns:p14="http://schemas.microsoft.com/office/powerpoint/2010/main" val="25650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7" y="0"/>
            <a:ext cx="5480437" cy="36469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0"/>
            <a:ext cx="3635896" cy="5802436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12195" y="5879749"/>
            <a:ext cx="5927957" cy="996936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186. 1984 год</a:t>
            </a:r>
          </a:p>
          <a:p>
            <a:pPr algn="ctr"/>
            <a:endParaRPr lang="ru-RU" sz="1400" b="1" dirty="0" smtClean="0">
              <a:solidFill>
                <a:srgbClr val="660033"/>
              </a:solidFill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27667" y="2602159"/>
            <a:ext cx="5501570" cy="3277590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</a:rPr>
              <a:t>Любуясь на «Мадонну» Рафаэля,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Я понял, что в любые времена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Красавиц было много, но на деле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Их всех затмить Вы можете </a:t>
            </a:r>
            <a:r>
              <a:rPr lang="ru-RU" sz="2400" b="1" dirty="0" smtClean="0">
                <a:solidFill>
                  <a:srgbClr val="C00000"/>
                </a:solidFill>
              </a:rPr>
              <a:t>одна</a:t>
            </a:r>
            <a:endParaRPr lang="ru-RU" sz="1400" b="1" dirty="0" smtClean="0">
              <a:solidFill>
                <a:srgbClr val="660033"/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5486970" y="4581128"/>
            <a:ext cx="3657030" cy="227687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C00000"/>
                </a:solidFill>
              </a:rPr>
              <a:t>Г.Черноусова</a:t>
            </a:r>
            <a:r>
              <a:rPr lang="ru-RU" b="1" dirty="0">
                <a:solidFill>
                  <a:srgbClr val="C00000"/>
                </a:solidFill>
              </a:rPr>
              <a:t> - штукатур-маляр треста «</a:t>
            </a:r>
            <a:r>
              <a:rPr lang="ru-RU" b="1" dirty="0" smtClean="0">
                <a:solidFill>
                  <a:srgbClr val="C00000"/>
                </a:solidFill>
              </a:rPr>
              <a:t>Нефтеюганск-</a:t>
            </a:r>
            <a:r>
              <a:rPr lang="ru-RU" b="1" dirty="0" err="1" smtClean="0">
                <a:solidFill>
                  <a:srgbClr val="C00000"/>
                </a:solidFill>
              </a:rPr>
              <a:t>жилстрой</a:t>
            </a:r>
            <a:r>
              <a:rPr lang="ru-RU" b="1" dirty="0">
                <a:solidFill>
                  <a:srgbClr val="C00000"/>
                </a:solidFill>
              </a:rPr>
              <a:t>», ударник </a:t>
            </a:r>
            <a:r>
              <a:rPr lang="ru-RU" b="1" dirty="0" smtClean="0">
                <a:solidFill>
                  <a:srgbClr val="C00000"/>
                </a:solidFill>
              </a:rPr>
              <a:t>комму-</a:t>
            </a:r>
            <a:r>
              <a:rPr lang="ru-RU" b="1" dirty="0" err="1" smtClean="0">
                <a:solidFill>
                  <a:srgbClr val="C00000"/>
                </a:solidFill>
              </a:rPr>
              <a:t>нистического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труда </a:t>
            </a:r>
            <a:r>
              <a:rPr lang="ru-RU" b="1" dirty="0" err="1" smtClean="0">
                <a:solidFill>
                  <a:srgbClr val="C00000"/>
                </a:solidFill>
              </a:rPr>
              <a:t>ежеднев</a:t>
            </a:r>
            <a:r>
              <a:rPr lang="ru-RU" b="1" dirty="0" smtClean="0">
                <a:solidFill>
                  <a:srgbClr val="C00000"/>
                </a:solidFill>
              </a:rPr>
              <a:t>-но </a:t>
            </a:r>
            <a:r>
              <a:rPr lang="ru-RU" b="1" dirty="0">
                <a:solidFill>
                  <a:srgbClr val="C00000"/>
                </a:solidFill>
              </a:rPr>
              <a:t>выполняющая норму </a:t>
            </a:r>
            <a:r>
              <a:rPr lang="ru-RU" b="1" dirty="0" smtClean="0">
                <a:solidFill>
                  <a:srgbClr val="C00000"/>
                </a:solidFill>
              </a:rPr>
              <a:t>вы-работки </a:t>
            </a:r>
            <a:r>
              <a:rPr lang="ru-RU" b="1" dirty="0">
                <a:solidFill>
                  <a:srgbClr val="C00000"/>
                </a:solidFill>
              </a:rPr>
              <a:t>на </a:t>
            </a:r>
            <a:r>
              <a:rPr lang="ru-RU" sz="1400" b="1" dirty="0">
                <a:solidFill>
                  <a:srgbClr val="C00000"/>
                </a:solidFill>
              </a:rPr>
              <a:t>130-140 % </a:t>
            </a:r>
          </a:p>
        </p:txBody>
      </p:sp>
    </p:spTree>
    <p:extLst>
      <p:ext uri="{BB962C8B-B14F-4D97-AF65-F5344CB8AC3E}">
        <p14:creationId xmlns:p14="http://schemas.microsoft.com/office/powerpoint/2010/main" val="9640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несколько документов 8"/>
          <p:cNvSpPr/>
          <p:nvPr/>
        </p:nvSpPr>
        <p:spPr>
          <a:xfrm>
            <a:off x="27667" y="4027376"/>
            <a:ext cx="5480437" cy="996936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200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7" y="0"/>
            <a:ext cx="6126748" cy="4077072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2001778" y="5306647"/>
            <a:ext cx="7132567" cy="1473519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C00000"/>
                </a:solidFill>
              </a:rPr>
              <a:t>М.И.Паршакова</a:t>
            </a:r>
            <a:r>
              <a:rPr lang="ru-RU" b="1" dirty="0">
                <a:solidFill>
                  <a:srgbClr val="C00000"/>
                </a:solidFill>
              </a:rPr>
              <a:t> - токарь </a:t>
            </a:r>
            <a:r>
              <a:rPr lang="ru-RU" b="1" dirty="0" err="1">
                <a:solidFill>
                  <a:srgbClr val="C00000"/>
                </a:solidFill>
              </a:rPr>
              <a:t>Нефтеюганской</a:t>
            </a:r>
            <a:r>
              <a:rPr lang="ru-RU" b="1" dirty="0">
                <a:solidFill>
                  <a:srgbClr val="C00000"/>
                </a:solidFill>
              </a:rPr>
              <a:t> центральной базы производственного обслуживания, передовик </a:t>
            </a:r>
            <a:r>
              <a:rPr lang="ru-RU" b="1" dirty="0" smtClean="0">
                <a:solidFill>
                  <a:srgbClr val="C00000"/>
                </a:solidFill>
              </a:rPr>
              <a:t>производства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1984 год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3" y="-77834"/>
            <a:ext cx="3964215" cy="53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310319" cy="6858000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5134" y="6006"/>
            <a:ext cx="2766666" cy="5223194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C00000"/>
                </a:solidFill>
              </a:rPr>
              <a:t>О.Романова</a:t>
            </a:r>
            <a:r>
              <a:rPr lang="ru-RU" b="1" dirty="0">
                <a:solidFill>
                  <a:srgbClr val="C00000"/>
                </a:solidFill>
              </a:rPr>
              <a:t> - процедурная сестра, одна из лучших работниц </a:t>
            </a:r>
            <a:r>
              <a:rPr lang="ru-RU" b="1" dirty="0" err="1">
                <a:solidFill>
                  <a:srgbClr val="C00000"/>
                </a:solidFill>
              </a:rPr>
              <a:t>Нефтеюганской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городской больницы </a:t>
            </a:r>
            <a:r>
              <a:rPr lang="ru-RU" b="1" dirty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а работой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16.06.1984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134" y="566124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205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0"/>
            <a:ext cx="2904744" cy="5343144"/>
          </a:xfrm>
          <a:prstGeom prst="rect">
            <a:avLst/>
          </a:prstGeom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6228184" y="0"/>
            <a:ext cx="2915816" cy="5229200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Всегда найдется женская рука,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Чтобы она, прохладна и легка,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Жалея и немножечко любя, как брата, успокоила тебя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Всегда найдется женское плечо,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чтобы в него дышалось горячо,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Припав к нему беспутной головой,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ему доверив сон мятежный свой…</a:t>
            </a:r>
          </a:p>
          <a:p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2632"/>
            <a:ext cx="9266341" cy="5820181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0" y="0"/>
            <a:ext cx="5580112" cy="1628800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C00000"/>
                </a:solidFill>
              </a:rPr>
              <a:t>Т.А.Евменова</a:t>
            </a:r>
            <a:r>
              <a:rPr lang="ru-RU" b="1" dirty="0">
                <a:solidFill>
                  <a:srgbClr val="C00000"/>
                </a:solidFill>
              </a:rPr>
              <a:t> - учитель начальных классов </a:t>
            </a:r>
            <a:r>
              <a:rPr lang="ru-RU" b="1" dirty="0" err="1">
                <a:solidFill>
                  <a:srgbClr val="C00000"/>
                </a:solidFill>
              </a:rPr>
              <a:t>Нефтеюганской</a:t>
            </a:r>
            <a:r>
              <a:rPr lang="ru-RU" b="1" dirty="0">
                <a:solidFill>
                  <a:srgbClr val="C00000"/>
                </a:solidFill>
              </a:rPr>
              <a:t> средней школы № 3, неоднократно награжденная Почетными грамотами </a:t>
            </a: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43242" y="5904003"/>
            <a:ext cx="7416824" cy="765357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213, 243. 1984-1985 годы</a:t>
            </a:r>
          </a:p>
          <a:p>
            <a:pPr algn="ctr"/>
            <a:endParaRPr lang="ru-RU" sz="1400" b="1" dirty="0" smtClean="0">
              <a:solidFill>
                <a:srgbClr val="66003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269" y="0"/>
            <a:ext cx="3927271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3" y="1772816"/>
            <a:ext cx="5105784" cy="3744416"/>
          </a:xfrm>
          <a:prstGeom prst="rect">
            <a:avLst/>
          </a:prstGeom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1962250" y="4937538"/>
            <a:ext cx="7075040" cy="882643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Занятие кружка моделирования  одежды в клубе по месту жительства «Костер» </a:t>
            </a:r>
          </a:p>
        </p:txBody>
      </p:sp>
    </p:spTree>
    <p:extLst>
      <p:ext uri="{BB962C8B-B14F-4D97-AF65-F5344CB8AC3E}">
        <p14:creationId xmlns:p14="http://schemas.microsoft.com/office/powerpoint/2010/main" val="26985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63608" cy="6863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55" y="2276872"/>
            <a:ext cx="4501896" cy="3733800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237697" y="44388"/>
            <a:ext cx="6012160" cy="100834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C00000"/>
                </a:solidFill>
              </a:rPr>
              <a:t>А.П.Титок</a:t>
            </a:r>
            <a:r>
              <a:rPr lang="ru-RU" sz="1600" b="1" dirty="0">
                <a:solidFill>
                  <a:srgbClr val="C00000"/>
                </a:solidFill>
              </a:rPr>
              <a:t> - передовая рабочая, ветеран труда Нефтеюганского </a:t>
            </a:r>
            <a:r>
              <a:rPr lang="ru-RU" sz="1600" b="1" dirty="0" err="1">
                <a:solidFill>
                  <a:srgbClr val="C00000"/>
                </a:solidFill>
              </a:rPr>
              <a:t>гормолзавода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на рабочем </a:t>
            </a:r>
            <a:r>
              <a:rPr lang="ru-RU" sz="1600" b="1" dirty="0" smtClean="0">
                <a:solidFill>
                  <a:srgbClr val="C00000"/>
                </a:solidFill>
              </a:rPr>
              <a:t>месте делится опытом с коллегами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696544" y="5855749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214, 216. 19год84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28" y="0"/>
            <a:ext cx="3164572" cy="5404104"/>
          </a:xfrm>
          <a:prstGeom prst="rect">
            <a:avLst/>
          </a:prstGeom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-32732" y="1377188"/>
            <a:ext cx="6012160" cy="1043699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Учащиеся учебно-производственного комбината на практике в тресте «</a:t>
            </a:r>
            <a:r>
              <a:rPr lang="ru-RU" sz="1600" b="1" dirty="0" smtClean="0">
                <a:solidFill>
                  <a:srgbClr val="C00000"/>
                </a:solidFill>
              </a:rPr>
              <a:t>Нефтеюганскжилстрой</a:t>
            </a:r>
            <a:r>
              <a:rPr lang="ru-RU" sz="1600" b="1" dirty="0">
                <a:solidFill>
                  <a:srgbClr val="C00000"/>
                </a:solidFill>
              </a:rPr>
              <a:t>» </a:t>
            </a:r>
            <a:r>
              <a:rPr lang="ru-RU" sz="1600" b="1" dirty="0" smtClean="0">
                <a:solidFill>
                  <a:srgbClr val="C00000"/>
                </a:solidFill>
              </a:rPr>
              <a:t>за </a:t>
            </a:r>
            <a:r>
              <a:rPr lang="ru-RU" sz="1600" b="1" dirty="0">
                <a:solidFill>
                  <a:srgbClr val="C00000"/>
                </a:solidFill>
              </a:rPr>
              <a:t>выполнением заказа </a:t>
            </a:r>
            <a:r>
              <a:rPr lang="ru-RU" sz="1600" b="1" dirty="0" smtClean="0">
                <a:solidFill>
                  <a:srgbClr val="C00000"/>
                </a:solidFill>
              </a:rPr>
              <a:t>предприятия 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872" y="-297776"/>
            <a:ext cx="2929128" cy="5830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2" y="-638872"/>
            <a:ext cx="4526280" cy="6416040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6214872" y="4941168"/>
            <a:ext cx="3148506" cy="19082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C00000"/>
                </a:solidFill>
              </a:rPr>
              <a:t>Деревяшкина</a:t>
            </a:r>
            <a:r>
              <a:rPr lang="ru-RU" sz="1600" b="1" dirty="0">
                <a:solidFill>
                  <a:srgbClr val="C00000"/>
                </a:solidFill>
              </a:rPr>
              <a:t> Л.Д. </a:t>
            </a:r>
            <a:r>
              <a:rPr lang="ru-RU" sz="1600" b="1" dirty="0" smtClean="0">
                <a:solidFill>
                  <a:srgbClr val="C00000"/>
                </a:solidFill>
              </a:rPr>
              <a:t>– </a:t>
            </a:r>
            <a:r>
              <a:rPr lang="ru-RU" sz="1600" b="1" dirty="0" err="1" smtClean="0">
                <a:solidFill>
                  <a:srgbClr val="C00000"/>
                </a:solidFill>
              </a:rPr>
              <a:t>пе-редовая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электросвар-щица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</a:rPr>
              <a:t>строительно-</a:t>
            </a:r>
            <a:r>
              <a:rPr lang="ru-RU" sz="1600" b="1" dirty="0" err="1" smtClean="0">
                <a:solidFill>
                  <a:srgbClr val="C00000"/>
                </a:solidFill>
              </a:rPr>
              <a:t>мон</a:t>
            </a:r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b="1" dirty="0" err="1" smtClean="0">
                <a:solidFill>
                  <a:srgbClr val="C00000"/>
                </a:solidFill>
              </a:rPr>
              <a:t>тажного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управления № 6 треста </a:t>
            </a:r>
            <a:r>
              <a:rPr lang="ru-RU" sz="1600" b="1" dirty="0" smtClean="0">
                <a:solidFill>
                  <a:srgbClr val="C00000"/>
                </a:solidFill>
              </a:rPr>
              <a:t>«</a:t>
            </a:r>
            <a:r>
              <a:rPr lang="ru-RU" sz="1600" b="1" dirty="0" err="1">
                <a:solidFill>
                  <a:srgbClr val="C00000"/>
                </a:solidFill>
              </a:rPr>
              <a:t>Юганскжилстрой</a:t>
            </a:r>
            <a:r>
              <a:rPr lang="ru-RU" sz="1600" b="1" dirty="0">
                <a:solidFill>
                  <a:srgbClr val="C00000"/>
                </a:solidFill>
              </a:rPr>
              <a:t>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408" y="1397472"/>
            <a:ext cx="2950464" cy="4623816"/>
          </a:xfrm>
          <a:prstGeom prst="rect">
            <a:avLst/>
          </a:prstGeom>
        </p:spPr>
      </p:pic>
      <p:sp>
        <p:nvSpPr>
          <p:cNvPr id="10" name="Блок-схема: несколько документов 9"/>
          <p:cNvSpPr/>
          <p:nvPr/>
        </p:nvSpPr>
        <p:spPr>
          <a:xfrm>
            <a:off x="3350868" y="5136"/>
            <a:ext cx="2909160" cy="1656184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C00000"/>
                </a:solidFill>
              </a:rPr>
              <a:t>П.М.Филиппова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– </a:t>
            </a:r>
            <a:r>
              <a:rPr lang="ru-RU" sz="1600" b="1" dirty="0" err="1" smtClean="0">
                <a:solidFill>
                  <a:srgbClr val="C00000"/>
                </a:solidFill>
              </a:rPr>
              <a:t>телефо-нистка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междугородней телефонной станции Нефтеюганского </a:t>
            </a:r>
            <a:r>
              <a:rPr lang="ru-RU" sz="1600" b="1" dirty="0" smtClean="0">
                <a:solidFill>
                  <a:srgbClr val="C00000"/>
                </a:solidFill>
              </a:rPr>
              <a:t>район-</a:t>
            </a:r>
            <a:r>
              <a:rPr lang="ru-RU" sz="1600" b="1" dirty="0" err="1" smtClean="0">
                <a:solidFill>
                  <a:srgbClr val="C00000"/>
                </a:solidFill>
              </a:rPr>
              <a:t>ного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узла </a:t>
            </a:r>
            <a:r>
              <a:rPr lang="ru-RU" sz="1600" b="1" dirty="0" smtClean="0">
                <a:solidFill>
                  <a:srgbClr val="C00000"/>
                </a:solidFill>
              </a:rPr>
              <a:t>связи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31912" y="4535030"/>
            <a:ext cx="3232496" cy="1656184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C00000"/>
                </a:solidFill>
              </a:rPr>
              <a:t>Радостина</a:t>
            </a:r>
            <a:r>
              <a:rPr lang="ru-RU" sz="1600" b="1" dirty="0">
                <a:solidFill>
                  <a:srgbClr val="C00000"/>
                </a:solidFill>
              </a:rPr>
              <a:t> Н.- передовая крановщица башенного крана треста «Нефтеюганскжилстрой</a:t>
            </a:r>
            <a:r>
              <a:rPr lang="ru-RU" sz="1600" b="1" dirty="0" smtClean="0">
                <a:solidFill>
                  <a:srgbClr val="C00000"/>
                </a:solidFill>
              </a:rPr>
              <a:t>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0" y="6021288"/>
            <a:ext cx="6214872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236, 235, 228. 1985 год</a:t>
            </a:r>
          </a:p>
        </p:txBody>
      </p:sp>
    </p:spTree>
    <p:extLst>
      <p:ext uri="{BB962C8B-B14F-4D97-AF65-F5344CB8AC3E}">
        <p14:creationId xmlns:p14="http://schemas.microsoft.com/office/powerpoint/2010/main" val="1016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868" y="-117348"/>
            <a:ext cx="3035808" cy="4425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428" y="0"/>
            <a:ext cx="3359957" cy="4509120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6193773" y="3065375"/>
            <a:ext cx="3059832" cy="1443745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В хлебном цехе </a:t>
            </a:r>
            <a:r>
              <a:rPr lang="ru-RU" sz="1600" b="1" dirty="0" err="1">
                <a:solidFill>
                  <a:srgbClr val="C00000"/>
                </a:solidFill>
              </a:rPr>
              <a:t>Пойковской</a:t>
            </a:r>
            <a:r>
              <a:rPr lang="ru-RU" sz="1600" b="1" dirty="0">
                <a:solidFill>
                  <a:srgbClr val="C00000"/>
                </a:solidFill>
              </a:rPr>
              <a:t> хлебопекарни </a:t>
            </a:r>
            <a:r>
              <a:rPr lang="ru-RU" sz="1600" b="1" dirty="0" smtClean="0">
                <a:solidFill>
                  <a:srgbClr val="C00000"/>
                </a:solidFill>
              </a:rPr>
              <a:t> во время формовки  </a:t>
            </a:r>
            <a:r>
              <a:rPr lang="ru-RU" sz="1600" b="1" dirty="0">
                <a:solidFill>
                  <a:srgbClr val="C00000"/>
                </a:solidFill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</a:rPr>
              <a:t>выпечки хлеба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563" y="1916832"/>
            <a:ext cx="3007921" cy="4259415"/>
          </a:xfrm>
          <a:prstGeom prst="rect">
            <a:avLst/>
          </a:prstGeom>
        </p:spPr>
      </p:pic>
      <p:sp>
        <p:nvSpPr>
          <p:cNvPr id="10" name="Блок-схема: несколько документов 9"/>
          <p:cNvSpPr/>
          <p:nvPr/>
        </p:nvSpPr>
        <p:spPr>
          <a:xfrm>
            <a:off x="3070441" y="103910"/>
            <a:ext cx="3059832" cy="2019809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Шолохова Г.Г.- завуч </a:t>
            </a:r>
            <a:r>
              <a:rPr lang="ru-RU" sz="1600" b="1" dirty="0" err="1">
                <a:solidFill>
                  <a:srgbClr val="C00000"/>
                </a:solidFill>
              </a:rPr>
              <a:t>Нефтеюганской</a:t>
            </a:r>
            <a:r>
              <a:rPr lang="ru-RU" sz="1600" b="1" dirty="0">
                <a:solidFill>
                  <a:srgbClr val="C00000"/>
                </a:solidFill>
              </a:rPr>
              <a:t> музыкальной школы, ветеран труда на уроке общего фортепьяно </a:t>
            </a: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0" y="3390768"/>
            <a:ext cx="3197818" cy="2931274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C00000"/>
                </a:solidFill>
              </a:rPr>
              <a:t>Л.Н.Маркова</a:t>
            </a:r>
            <a:r>
              <a:rPr lang="ru-RU" sz="1600" b="1" dirty="0">
                <a:solidFill>
                  <a:srgbClr val="C00000"/>
                </a:solidFill>
              </a:rPr>
              <a:t> -  штукатур-маляр комсомольско-молодежного строительного управления № 51, ударник коммунистического труда, член городского комитета  КПСС, кандидат в члены Тюменского Областного комитета КПСС</a:t>
            </a: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708013" y="5781994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244, 246, 255. 1985-1986 годы</a:t>
            </a:r>
          </a:p>
        </p:txBody>
      </p:sp>
    </p:spTree>
    <p:extLst>
      <p:ext uri="{BB962C8B-B14F-4D97-AF65-F5344CB8AC3E}">
        <p14:creationId xmlns:p14="http://schemas.microsoft.com/office/powerpoint/2010/main" val="33973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48" y="0"/>
            <a:ext cx="9131241" cy="6839617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1727176" y="5831505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246, 257. 1985-1986 годы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3396"/>
            <a:ext cx="3008376" cy="4611624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3013510" y="3539864"/>
            <a:ext cx="6130490" cy="75323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Урок в кабинете информатики в </a:t>
            </a:r>
            <a:r>
              <a:rPr lang="ru-RU" sz="1600" b="1" dirty="0" err="1">
                <a:solidFill>
                  <a:srgbClr val="C00000"/>
                </a:solidFill>
              </a:rPr>
              <a:t>Нефтеюганской</a:t>
            </a:r>
            <a:r>
              <a:rPr lang="ru-RU" sz="1600" b="1" dirty="0">
                <a:solidFill>
                  <a:srgbClr val="C00000"/>
                </a:solidFill>
              </a:rPr>
              <a:t> средней </a:t>
            </a:r>
            <a:r>
              <a:rPr lang="ru-RU" sz="1600" b="1" dirty="0" smtClean="0">
                <a:solidFill>
                  <a:srgbClr val="C00000"/>
                </a:solidFill>
              </a:rPr>
              <a:t>школы № 1  ведёт Светлана </a:t>
            </a:r>
            <a:r>
              <a:rPr lang="ru-RU" sz="1600" b="1" dirty="0" err="1">
                <a:solidFill>
                  <a:srgbClr val="C00000"/>
                </a:solidFill>
              </a:rPr>
              <a:t>И</a:t>
            </a:r>
            <a:r>
              <a:rPr lang="ru-RU" sz="1600" b="1" dirty="0" err="1" smtClean="0">
                <a:solidFill>
                  <a:srgbClr val="C00000"/>
                </a:solidFill>
              </a:rPr>
              <a:t>дрисовна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Рябушенко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60" y="0"/>
            <a:ext cx="6263640" cy="35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310319" cy="6858000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5134" y="566124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 264, 268. 1985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0"/>
            <a:ext cx="3168352" cy="5329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3951735" cy="46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несколько документов 8"/>
          <p:cNvSpPr/>
          <p:nvPr/>
        </p:nvSpPr>
        <p:spPr>
          <a:xfrm>
            <a:off x="0" y="584988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277, 297, 275 . 1986 -1987 годы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453" y="3232156"/>
            <a:ext cx="4455346" cy="2357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64" y="0"/>
            <a:ext cx="4212336" cy="3157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" y="39556"/>
            <a:ext cx="3386699" cy="3078616"/>
          </a:xfrm>
          <a:prstGeom prst="rect">
            <a:avLst/>
          </a:prstGeom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-49215" y="2741402"/>
            <a:ext cx="2365668" cy="283970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Занятия в швейном цехе </a:t>
            </a:r>
            <a:r>
              <a:rPr lang="ru-RU" sz="1600" b="1" dirty="0" err="1" smtClean="0">
                <a:solidFill>
                  <a:srgbClr val="C00000"/>
                </a:solidFill>
              </a:rPr>
              <a:t>межшкольно-го</a:t>
            </a:r>
            <a:r>
              <a:rPr lang="ru-RU" sz="1600" b="1" dirty="0" smtClean="0">
                <a:solidFill>
                  <a:srgbClr val="C00000"/>
                </a:solidFill>
              </a:rPr>
              <a:t> учебно-</a:t>
            </a:r>
            <a:r>
              <a:rPr lang="ru-RU" sz="1600" b="1" dirty="0" err="1" smtClean="0">
                <a:solidFill>
                  <a:srgbClr val="C00000"/>
                </a:solidFill>
              </a:rPr>
              <a:t>производ</a:t>
            </a:r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b="1" dirty="0" err="1" smtClean="0">
                <a:solidFill>
                  <a:srgbClr val="C00000"/>
                </a:solidFill>
              </a:rPr>
              <a:t>ственного</a:t>
            </a:r>
            <a:r>
              <a:rPr lang="ru-RU" sz="1600" b="1" dirty="0" smtClean="0">
                <a:solidFill>
                  <a:srgbClr val="C00000"/>
                </a:solidFill>
              </a:rPr>
              <a:t> комбинат-а (в </a:t>
            </a:r>
            <a:r>
              <a:rPr lang="ru-RU" sz="1600" b="1" dirty="0">
                <a:solidFill>
                  <a:srgbClr val="C00000"/>
                </a:solidFill>
              </a:rPr>
              <a:t>центре мастер </a:t>
            </a:r>
            <a:r>
              <a:rPr lang="ru-RU" sz="1600" b="1" dirty="0" smtClean="0">
                <a:solidFill>
                  <a:srgbClr val="C00000"/>
                </a:solidFill>
              </a:rPr>
              <a:t>производственного </a:t>
            </a:r>
            <a:r>
              <a:rPr lang="ru-RU" sz="1600" b="1" dirty="0">
                <a:solidFill>
                  <a:srgbClr val="C00000"/>
                </a:solidFill>
              </a:rPr>
              <a:t>обучения </a:t>
            </a:r>
            <a:r>
              <a:rPr lang="ru-RU" sz="1600" b="1" dirty="0" err="1" smtClean="0">
                <a:solidFill>
                  <a:srgbClr val="C00000"/>
                </a:solidFill>
              </a:rPr>
              <a:t>Л.И.Стрелкова</a:t>
            </a:r>
            <a:r>
              <a:rPr lang="ru-RU" sz="1600" b="1" dirty="0" smtClean="0">
                <a:solidFill>
                  <a:srgbClr val="C00000"/>
                </a:solidFill>
              </a:rPr>
              <a:t>) </a:t>
            </a:r>
          </a:p>
          <a:p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6660232" y="3142044"/>
            <a:ext cx="2726778" cy="2736304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Занятия группы продавцов в межшкольном учебно-производственном комбинате (в центре </a:t>
            </a:r>
            <a:r>
              <a:rPr lang="ru-RU" sz="1600" b="1" dirty="0" err="1">
                <a:solidFill>
                  <a:srgbClr val="C00000"/>
                </a:solidFill>
              </a:rPr>
              <a:t>Н.В.Трофимова</a:t>
            </a:r>
            <a:r>
              <a:rPr lang="ru-RU" sz="1600" b="1" dirty="0">
                <a:solidFill>
                  <a:srgbClr val="C00000"/>
                </a:solidFill>
              </a:rPr>
              <a:t>  мастер производственного обучения) </a:t>
            </a: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3635895" y="-3047"/>
            <a:ext cx="2483025" cy="3090824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Выступление участников художественной самодеятельности </a:t>
            </a:r>
            <a:r>
              <a:rPr lang="ru-RU" sz="1600" b="1" dirty="0" smtClean="0">
                <a:solidFill>
                  <a:srgbClr val="C00000"/>
                </a:solidFill>
              </a:rPr>
              <a:t>на </a:t>
            </a:r>
            <a:r>
              <a:rPr lang="ru-RU" sz="1600" b="1" dirty="0">
                <a:solidFill>
                  <a:srgbClr val="C00000"/>
                </a:solidFill>
              </a:rPr>
              <a:t>сцене Дома культуры «</a:t>
            </a:r>
            <a:r>
              <a:rPr lang="ru-RU" sz="1600" b="1" dirty="0" smtClean="0">
                <a:solidFill>
                  <a:srgbClr val="C00000"/>
                </a:solidFill>
              </a:rPr>
              <a:t>Горизонт» на фестивале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Трудовой Славы</a:t>
            </a:r>
          </a:p>
          <a:p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509" y="0"/>
            <a:ext cx="9170509" cy="2827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8738">
            <a:off x="3736289" y="1607923"/>
            <a:ext cx="6084168" cy="3969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509" y="2588866"/>
            <a:ext cx="5076056" cy="3664532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-65506" y="-15637"/>
            <a:ext cx="3701401" cy="2220825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Земляные работы на строительстве </a:t>
            </a:r>
            <a:r>
              <a:rPr lang="ru-RU" b="1" dirty="0" smtClean="0">
                <a:solidFill>
                  <a:srgbClr val="C00000"/>
                </a:solidFill>
              </a:rPr>
              <a:t>первых домов Нефтеюганска выполняют женщины пока мужчины добывают нефть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05.06.1966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07504" y="5661248"/>
            <a:ext cx="7416824" cy="1184301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39</a:t>
            </a: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4538988" y="0"/>
            <a:ext cx="4644008" cy="182918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990000"/>
                </a:solidFill>
                <a:latin typeface="Times New Roman Cyr" panose="02020603050405020304" pitchFamily="18" charset="0"/>
              </a:rPr>
              <a:t>Вам мой совет: цените женский труд</a:t>
            </a:r>
            <a:r>
              <a:rPr lang="ru-RU" b="1" dirty="0">
                <a:solidFill>
                  <a:srgbClr val="990000"/>
                </a:solidFill>
              </a:rPr>
              <a:t/>
            </a:r>
            <a:br>
              <a:rPr lang="ru-RU" b="1" dirty="0">
                <a:solidFill>
                  <a:srgbClr val="990000"/>
                </a:solidFill>
              </a:rPr>
            </a:br>
            <a:r>
              <a:rPr lang="ru-RU" b="1" dirty="0">
                <a:solidFill>
                  <a:srgbClr val="990000"/>
                </a:solidFill>
                <a:latin typeface="Times New Roman Cyr" panose="02020603050405020304" pitchFamily="18" charset="0"/>
              </a:rPr>
              <a:t>И что есть </a:t>
            </a:r>
            <a:r>
              <a:rPr lang="ru-RU" b="1" dirty="0" smtClean="0">
                <a:solidFill>
                  <a:srgbClr val="990000"/>
                </a:solidFill>
                <a:latin typeface="Times New Roman Cyr" panose="02020603050405020304" pitchFamily="18" charset="0"/>
              </a:rPr>
              <a:t>мочи </a:t>
            </a:r>
            <a:r>
              <a:rPr lang="ru-RU" b="1" dirty="0">
                <a:solidFill>
                  <a:srgbClr val="990000"/>
                </a:solidFill>
                <a:latin typeface="Times New Roman Cyr" panose="02020603050405020304" pitchFamily="18" charset="0"/>
              </a:rPr>
              <a:t>женщин берегите,</a:t>
            </a:r>
            <a:r>
              <a:rPr lang="ru-RU" b="1" dirty="0">
                <a:solidFill>
                  <a:srgbClr val="990000"/>
                </a:solidFill>
              </a:rPr>
              <a:t/>
            </a:r>
            <a:br>
              <a:rPr lang="ru-RU" b="1" dirty="0">
                <a:solidFill>
                  <a:srgbClr val="990000"/>
                </a:solidFill>
              </a:rPr>
            </a:br>
            <a:r>
              <a:rPr lang="ru-RU" b="1" dirty="0">
                <a:solidFill>
                  <a:srgbClr val="990000"/>
                </a:solidFill>
                <a:latin typeface="Times New Roman Cyr" panose="02020603050405020304" pitchFamily="18" charset="0"/>
              </a:rPr>
              <a:t>Как можно чаще на руках носите, -</a:t>
            </a:r>
            <a:r>
              <a:rPr lang="ru-RU" b="1" dirty="0">
                <a:solidFill>
                  <a:srgbClr val="990000"/>
                </a:solidFill>
              </a:rPr>
              <a:t/>
            </a:r>
            <a:br>
              <a:rPr lang="ru-RU" b="1" dirty="0">
                <a:solidFill>
                  <a:srgbClr val="990000"/>
                </a:solidFill>
              </a:rPr>
            </a:br>
            <a:r>
              <a:rPr lang="ru-RU" b="1" dirty="0">
                <a:solidFill>
                  <a:srgbClr val="990000"/>
                </a:solidFill>
                <a:latin typeface="Times New Roman Cyr" panose="02020603050405020304" pitchFamily="18" charset="0"/>
              </a:rPr>
              <a:t>Они свою любовь вам отдадут</a:t>
            </a:r>
            <a:r>
              <a:rPr lang="ru-RU" b="1" dirty="0" smtClean="0">
                <a:solidFill>
                  <a:srgbClr val="990000"/>
                </a:solidFill>
                <a:latin typeface="Times New Roman Cyr" panose="02020603050405020304" pitchFamily="18" charset="0"/>
              </a:rPr>
              <a:t>!!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_1630c8_d1ba353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52" cy="6879050"/>
          </a:xfrm>
          <a:prstGeom prst="rect">
            <a:avLst/>
          </a:prstGeom>
          <a:noFill/>
        </p:spPr>
      </p:pic>
      <p:pic>
        <p:nvPicPr>
          <p:cNvPr id="3076" name="Picture 4" descr="C:\ДОКУМЕНТЫ\ОБРАЗЦЫ ДОКУМЕНТОВ\ЛП\63 здравоохранение\63-4 Веракса\31.10.201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909378" cy="2808312"/>
          </a:xfrm>
          <a:prstGeom prst="rect">
            <a:avLst/>
          </a:prstGeom>
          <a:noFill/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2051720" y="0"/>
            <a:ext cx="7632848" cy="6858000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990000"/>
                </a:solidFill>
              </a:rPr>
              <a:t>В 1964 году Надежда Петровна вместе с мужем и маленьким сыном приехали на Тюменский Север, в поселок </a:t>
            </a:r>
            <a:r>
              <a:rPr lang="ru-RU" sz="1600" b="1" dirty="0" err="1" smtClean="0">
                <a:solidFill>
                  <a:srgbClr val="990000"/>
                </a:solidFill>
              </a:rPr>
              <a:t>Усть-Балык</a:t>
            </a:r>
            <a:r>
              <a:rPr lang="ru-RU" sz="1600" b="1" dirty="0" smtClean="0">
                <a:solidFill>
                  <a:srgbClr val="990000"/>
                </a:solidFill>
              </a:rPr>
              <a:t> (позднее город Нефтеюганск). </a:t>
            </a:r>
            <a:r>
              <a:rPr lang="ru-RU" sz="1600" b="1" dirty="0" err="1" smtClean="0">
                <a:solidFill>
                  <a:srgbClr val="990000"/>
                </a:solidFill>
              </a:rPr>
              <a:t>Н.П.Веракса</a:t>
            </a:r>
            <a:r>
              <a:rPr lang="ru-RU" sz="1600" b="1" dirty="0" smtClean="0">
                <a:solidFill>
                  <a:srgbClr val="990000"/>
                </a:solidFill>
              </a:rPr>
              <a:t> утроилась на работу медсестрой в здравпункт </a:t>
            </a:r>
            <a:r>
              <a:rPr lang="ru-RU" sz="1600" b="1" dirty="0" err="1" smtClean="0">
                <a:solidFill>
                  <a:srgbClr val="990000"/>
                </a:solidFill>
              </a:rPr>
              <a:t>Усть-Балыкской</a:t>
            </a:r>
            <a:r>
              <a:rPr lang="ru-RU" sz="1600" b="1" dirty="0" smtClean="0">
                <a:solidFill>
                  <a:srgbClr val="990000"/>
                </a:solidFill>
              </a:rPr>
              <a:t> </a:t>
            </a:r>
            <a:r>
              <a:rPr lang="ru-RU" sz="1600" b="1" dirty="0" err="1" smtClean="0">
                <a:solidFill>
                  <a:srgbClr val="990000"/>
                </a:solidFill>
              </a:rPr>
              <a:t>нефтеразведочной</a:t>
            </a:r>
            <a:r>
              <a:rPr lang="ru-RU" sz="1600" b="1" dirty="0" smtClean="0">
                <a:solidFill>
                  <a:srgbClr val="990000"/>
                </a:solidFill>
              </a:rPr>
              <a:t> экспедиции и проработала в системе здравоохранения города 35 лет.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Она стояла у истоков здравоохранения города и явилась родоначальником операционной службы. Ей приходилось вводить наркоз, ассистировать при операциях, принимать роды, делать уколы и перевязки. При активном участии </a:t>
            </a:r>
            <a:r>
              <a:rPr lang="ru-RU" sz="1600" b="1" dirty="0" err="1" smtClean="0">
                <a:solidFill>
                  <a:srgbClr val="990000"/>
                </a:solidFill>
              </a:rPr>
              <a:t>Вераксы</a:t>
            </a:r>
            <a:r>
              <a:rPr lang="ru-RU" sz="1600" b="1" dirty="0" smtClean="0">
                <a:solidFill>
                  <a:srgbClr val="990000"/>
                </a:solidFill>
              </a:rPr>
              <a:t> Н.П.  хирургическая и операционная  служба города прошла большой путь от первой примитивно оборудованной комнатки - операционной до современного оборудованного операционного блока, где применяется новейшее оборудование, и проходят до десяти операций ежедневно.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     За свой труд, </a:t>
            </a:r>
            <a:r>
              <a:rPr lang="ru-RU" sz="1600" b="1" dirty="0" err="1" smtClean="0">
                <a:solidFill>
                  <a:srgbClr val="990000"/>
                </a:solidFill>
              </a:rPr>
              <a:t>Веракса</a:t>
            </a:r>
            <a:r>
              <a:rPr lang="ru-RU" sz="1600" b="1" dirty="0" smtClean="0">
                <a:solidFill>
                  <a:srgbClr val="990000"/>
                </a:solidFill>
              </a:rPr>
              <a:t> Надежда Петровна неоднократно награждалась почетными грамотами и правительственными наградами,  ей присвоено звание «Заслуженный работник здравоохранения, « Отличник здравоохранения», ее имя занесено в энциклопедию Ханты-Мансийского автономного округа «</a:t>
            </a:r>
            <a:r>
              <a:rPr lang="ru-RU" sz="1600" b="1" dirty="0" err="1" smtClean="0">
                <a:solidFill>
                  <a:srgbClr val="990000"/>
                </a:solidFill>
              </a:rPr>
              <a:t>Югория</a:t>
            </a:r>
            <a:r>
              <a:rPr lang="ru-RU" sz="1600" b="1" dirty="0" smtClean="0">
                <a:solidFill>
                  <a:srgbClr val="990000"/>
                </a:solidFill>
              </a:rPr>
              <a:t>»</a:t>
            </a:r>
          </a:p>
          <a:p>
            <a:endParaRPr lang="ru-RU" sz="1600" b="1" dirty="0" smtClean="0">
              <a:solidFill>
                <a:srgbClr val="990000"/>
              </a:solidFill>
            </a:endParaRPr>
          </a:p>
          <a:p>
            <a:endParaRPr lang="ru-RU" sz="1600" b="1" dirty="0" smtClean="0">
              <a:solidFill>
                <a:srgbClr val="990000"/>
              </a:solidFill>
            </a:endParaRPr>
          </a:p>
          <a:p>
            <a:endParaRPr lang="ru-RU" sz="1600" b="1" dirty="0">
              <a:solidFill>
                <a:srgbClr val="990000"/>
              </a:solidFill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179512" y="3933056"/>
            <a:ext cx="1728192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6600"/>
                </a:solidFill>
              </a:rPr>
              <a:t>Веракса</a:t>
            </a:r>
            <a:endParaRPr lang="ru-RU" sz="16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 Надежда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Петровна 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0" y="6209928"/>
            <a:ext cx="7416824" cy="64807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2693642" y="0"/>
            <a:ext cx="6450358" cy="6206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Архивосдатчики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городского архива</a:t>
            </a:r>
            <a:endParaRPr lang="ru-RU" sz="20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_1630c8_d1ba353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52" cy="6879050"/>
          </a:xfrm>
          <a:prstGeom prst="rect">
            <a:avLst/>
          </a:prstGeom>
          <a:noFill/>
        </p:spPr>
      </p:pic>
      <p:sp>
        <p:nvSpPr>
          <p:cNvPr id="14" name="Блок-схема: несколько документов 13"/>
          <p:cNvSpPr/>
          <p:nvPr/>
        </p:nvSpPr>
        <p:spPr>
          <a:xfrm>
            <a:off x="0" y="0"/>
            <a:ext cx="7632848" cy="6858000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 smtClean="0">
                <a:solidFill>
                  <a:srgbClr val="990000"/>
                </a:solidFill>
              </a:rPr>
              <a:t>Из воспоминаний  участника Великой отечественной войны Ангелины Васильевны Бессоновой:</a:t>
            </a:r>
            <a:endParaRPr lang="ru-RU" sz="1600" b="1" dirty="0" smtClean="0">
              <a:solidFill>
                <a:srgbClr val="990000"/>
              </a:solidFill>
            </a:endParaRPr>
          </a:p>
          <a:p>
            <a:r>
              <a:rPr lang="ru-RU" sz="1600" b="1" i="1" dirty="0" smtClean="0">
                <a:solidFill>
                  <a:srgbClr val="990000"/>
                </a:solidFill>
              </a:rPr>
              <a:t>«Я долго не могла добиться, чтобы меня взяли на войну. Наконец-то меня записали на курсы радисток, где я проучилась 3 месяца. И вот, после окончания курсов меня призвали на службу и отправили на фронт». </a:t>
            </a:r>
            <a:r>
              <a:rPr lang="ru-RU" sz="1600" b="1" dirty="0" smtClean="0">
                <a:solidFill>
                  <a:srgbClr val="990000"/>
                </a:solidFill>
              </a:rPr>
              <a:t>Ангелину направили учиться  на курсы радисток. На родной земле бои уже закончились, Красная Армия освобождала от фашизма страны Европы. В мае 1944-го Ангелину Бессонову призвали на фронт, ее дочери не было и года. Оставив дочку в деревне с матерью, Ангелина пошла воевать. Её оружие –кнопка рации и карандаш, ее выстрелы - точные и быстрые радиограммы, шифровки…</a:t>
            </a:r>
          </a:p>
          <a:p>
            <a:endParaRPr lang="ru-RU" sz="800" dirty="0" smtClean="0"/>
          </a:p>
          <a:p>
            <a:pPr algn="r"/>
            <a:r>
              <a:rPr lang="ru-RU" sz="1600" b="1" dirty="0" smtClean="0">
                <a:solidFill>
                  <a:srgbClr val="990000"/>
                </a:solidFill>
              </a:rPr>
              <a:t>Сын Евгений уехал осваивать сибирские недра и вскоре забрал мама к себе. Так в 1980 году Ангелина Васильевна стала </a:t>
            </a:r>
            <a:r>
              <a:rPr lang="ru-RU" sz="1600" b="1" dirty="0" err="1" smtClean="0">
                <a:solidFill>
                  <a:srgbClr val="990000"/>
                </a:solidFill>
              </a:rPr>
              <a:t>нефтеюганкой</a:t>
            </a:r>
            <a:r>
              <a:rPr lang="ru-RU" sz="1600" b="1" dirty="0" smtClean="0">
                <a:solidFill>
                  <a:srgbClr val="990000"/>
                </a:solidFill>
              </a:rPr>
              <a:t>. И на суровом Севере она не усидела без работы. Последние года Ангелина Васильевна работала в сфере жилищно-коммунального хозяйства: работала в женском общежитии 2 года, убирала помещения, затем 3 года работала дворником в Доме культуры «Строитель». Ушла на отдых в 1985 году в возрасте 64 лет</a:t>
            </a:r>
          </a:p>
          <a:p>
            <a:pPr algn="r"/>
            <a:endParaRPr lang="ru-RU" sz="1600" b="1" dirty="0" smtClean="0">
              <a:solidFill>
                <a:srgbClr val="990000"/>
              </a:solidFill>
            </a:endParaRPr>
          </a:p>
          <a:p>
            <a:pPr algn="r"/>
            <a:endParaRPr lang="ru-RU" sz="1600" b="1" dirty="0" smtClean="0">
              <a:solidFill>
                <a:srgbClr val="990000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990000"/>
                </a:solidFill>
              </a:rPr>
              <a:t> </a:t>
            </a:r>
          </a:p>
          <a:p>
            <a:endParaRPr lang="ru-RU" sz="1600" b="1" dirty="0">
              <a:solidFill>
                <a:srgbClr val="990000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2693642" y="0"/>
            <a:ext cx="6450358" cy="6206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Архивосдатчики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городского архива</a:t>
            </a:r>
            <a:endParaRPr lang="ru-RU" sz="20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 descr="C:\ДОКУМЕНТЫ\ОБРАЗЦЫ ДОКУМЕНТОВ\ЛП\59 Ветераны\59-19 БЕССОНОВА А.В\59-19 БЕССОНОВА А.В\фОТОДОКУМЕНТЫ\фото\1945 г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764704"/>
            <a:ext cx="1979712" cy="3065361"/>
          </a:xfrm>
          <a:prstGeom prst="rect">
            <a:avLst/>
          </a:prstGeom>
          <a:noFill/>
        </p:spPr>
      </p:pic>
      <p:sp>
        <p:nvSpPr>
          <p:cNvPr id="11" name="Блок-схема: несколько документов 10"/>
          <p:cNvSpPr/>
          <p:nvPr/>
        </p:nvSpPr>
        <p:spPr>
          <a:xfrm flipH="1">
            <a:off x="7280176" y="3861048"/>
            <a:ext cx="1863824" cy="115212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Бессонова Ангелина Васильевна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0" y="6209928"/>
            <a:ext cx="7416824" cy="64807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</p:spTree>
    <p:extLst>
      <p:ext uri="{BB962C8B-B14F-4D97-AF65-F5344CB8AC3E}">
        <p14:creationId xmlns:p14="http://schemas.microsoft.com/office/powerpoint/2010/main" val="36412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1630c8_d1ba353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50"/>
            <a:ext cx="9168052" cy="6879050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0" y="6254552"/>
            <a:ext cx="7416824" cy="60344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</a:t>
            </a: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2267744" y="-531440"/>
            <a:ext cx="7704856" cy="6840760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990000"/>
                </a:solidFill>
              </a:rPr>
              <a:t>Когда у Инны Николаевны был расстрелян отец, Харченко Николай Федорович 9 февраля 1938 года, маленькая Инесс (а именно так нарекли нашу героиню родители), не могла помнить своего отца. Об отце она узнала, став взрослой, от своих братьев. В 1942 году умерла ее мама. Вот тогда и решилась судьба маленькой девочки по имени Инесс. В пять с половиной лет Инесс попала в детдом </a:t>
            </a:r>
            <a:r>
              <a:rPr lang="ru-RU" sz="1600" b="1" dirty="0" err="1" smtClean="0">
                <a:solidFill>
                  <a:srgbClr val="990000"/>
                </a:solidFill>
              </a:rPr>
              <a:t>г.Новоград-Волынска</a:t>
            </a:r>
            <a:r>
              <a:rPr lang="ru-RU" sz="1600" b="1" dirty="0" smtClean="0">
                <a:solidFill>
                  <a:srgbClr val="990000"/>
                </a:solidFill>
              </a:rPr>
              <a:t> Житомирской  области. «Дочь врага народа» – слышала она в свою сторону все свое детство…</a:t>
            </a:r>
          </a:p>
          <a:p>
            <a:endParaRPr lang="ru-RU" sz="800" b="1" dirty="0" smtClean="0">
              <a:solidFill>
                <a:srgbClr val="990000"/>
              </a:solidFill>
            </a:endParaRPr>
          </a:p>
          <a:p>
            <a:r>
              <a:rPr lang="ru-RU" sz="1600" b="1" dirty="0" smtClean="0">
                <a:solidFill>
                  <a:srgbClr val="990000"/>
                </a:solidFill>
              </a:rPr>
              <a:t> В октябре 1967 году  Инесса  Николаевна переезжает с девятилетним сыном  в город Нефтеюганск.  С 1968 по 1998 год работала в </a:t>
            </a:r>
            <a:r>
              <a:rPr lang="ru-RU" sz="1600" b="1" dirty="0" err="1" smtClean="0">
                <a:solidFill>
                  <a:srgbClr val="990000"/>
                </a:solidFill>
              </a:rPr>
              <a:t>Нефтеюганской</a:t>
            </a:r>
            <a:r>
              <a:rPr lang="ru-RU" sz="1600" b="1" dirty="0" smtClean="0">
                <a:solidFill>
                  <a:srgbClr val="990000"/>
                </a:solidFill>
              </a:rPr>
              <a:t> жилищно-коммунальной конторе. За все годы трудовой деятельности в сфере ЖКХ  Инесса Николаевна неоднократно поощрялась грамотами и благодарностями. Ветеран труда </a:t>
            </a:r>
          </a:p>
          <a:p>
            <a:r>
              <a:rPr lang="ru-RU" sz="1600" b="1" dirty="0" err="1" smtClean="0">
                <a:solidFill>
                  <a:srgbClr val="990000"/>
                </a:solidFill>
              </a:rPr>
              <a:t>Иннеса</a:t>
            </a:r>
            <a:r>
              <a:rPr lang="ru-RU" sz="1600" b="1" dirty="0" smtClean="0">
                <a:solidFill>
                  <a:srgbClr val="990000"/>
                </a:solidFill>
              </a:rPr>
              <a:t>  Николаевна 20 лет являлась народным заседателем при Нефтеюганском городском суде, из них 10 лет являлась Окружным заседателем, 10 лет пела в народном хоре «Русской песни» города Нефтеюганска.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Из генеральной прокуратуры Российской Федерации за № 13-3678-95 от 14.04.95 года И. Н.Алешкова получила справку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 о признании её лицом, пострадавшим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от политических репрессий…</a:t>
            </a:r>
            <a:endParaRPr lang="ru-RU" sz="1600" b="1" dirty="0">
              <a:solidFill>
                <a:srgbClr val="990000"/>
              </a:solidFill>
            </a:endParaRPr>
          </a:p>
        </p:txBody>
      </p:sp>
      <p:pic>
        <p:nvPicPr>
          <p:cNvPr id="2051" name="Picture 3" descr="C:\ДОКУМЕНТЫ\ОБРАЗЦЫ ДОКУМЕНТОВ\ЛП\128 РЕПРЕССИРОВАННЫЕ\128-1 Алешкова\фото\P1010467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267744" cy="3280891"/>
          </a:xfrm>
          <a:prstGeom prst="rect">
            <a:avLst/>
          </a:prstGeom>
          <a:noFill/>
        </p:spPr>
      </p:pic>
      <p:sp>
        <p:nvSpPr>
          <p:cNvPr id="7" name="Блок-схема: несколько документов 6"/>
          <p:cNvSpPr/>
          <p:nvPr/>
        </p:nvSpPr>
        <p:spPr>
          <a:xfrm flipH="1">
            <a:off x="0" y="3861048"/>
            <a:ext cx="2195736" cy="115212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Алешкова Инесса Николаевна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2693642" y="0"/>
            <a:ext cx="6450358" cy="6206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Архивосдатчики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городского архива</a:t>
            </a:r>
            <a:endParaRPr lang="ru-RU" sz="20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_1630c8_d1ba353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50"/>
            <a:ext cx="9168052" cy="6879050"/>
          </a:xfrm>
          <a:prstGeom prst="rect">
            <a:avLst/>
          </a:prstGeom>
          <a:noFill/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0" y="0"/>
            <a:ext cx="8676456" cy="659735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solidFill>
                  <a:srgbClr val="990000"/>
                </a:solidFill>
              </a:rPr>
              <a:t>                     Из биографии: </a:t>
            </a:r>
            <a:endParaRPr lang="ru-RU" sz="1600" b="1" dirty="0" smtClean="0">
              <a:solidFill>
                <a:srgbClr val="990000"/>
              </a:solidFill>
            </a:endParaRPr>
          </a:p>
          <a:p>
            <a:r>
              <a:rPr lang="ru-RU" sz="1600" b="1" dirty="0" smtClean="0">
                <a:solidFill>
                  <a:srgbClr val="990000"/>
                </a:solidFill>
              </a:rPr>
              <a:t>                Трудовой стаж Т.П.Белоконь в </a:t>
            </a:r>
            <a:r>
              <a:rPr lang="ru-RU" sz="1600" b="1" dirty="0" err="1" smtClean="0">
                <a:solidFill>
                  <a:srgbClr val="990000"/>
                </a:solidFill>
              </a:rPr>
              <a:t>Нефтеюганской</a:t>
            </a:r>
            <a:r>
              <a:rPr lang="ru-RU" sz="1600" b="1" dirty="0" smtClean="0">
                <a:solidFill>
                  <a:srgbClr val="990000"/>
                </a:solidFill>
              </a:rPr>
              <a:t> городской больнице 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                      составляет 28 лет. За это время Тамара Петровна возглавляла амбулаторно-поликлиническую педиатрическую службу в </a:t>
            </a:r>
            <a:r>
              <a:rPr lang="ru-RU" sz="1600" b="1" dirty="0" err="1" smtClean="0">
                <a:solidFill>
                  <a:srgbClr val="990000"/>
                </a:solidFill>
              </a:rPr>
              <a:t>Нефтеюганской</a:t>
            </a:r>
            <a:r>
              <a:rPr lang="ru-RU" sz="1600" b="1" dirty="0" smtClean="0">
                <a:solidFill>
                  <a:srgbClr val="990000"/>
                </a:solidFill>
              </a:rPr>
              <a:t> городской больнице, работая в должности заведующей детской поликлиники. Затем она занимала должность заместителя главного врача </a:t>
            </a:r>
            <a:r>
              <a:rPr lang="ru-RU" sz="1600" b="1" dirty="0" err="1" smtClean="0">
                <a:solidFill>
                  <a:srgbClr val="990000"/>
                </a:solidFill>
              </a:rPr>
              <a:t>Нефтеюганской</a:t>
            </a:r>
            <a:r>
              <a:rPr lang="ru-RU" sz="1600" b="1" dirty="0" smtClean="0">
                <a:solidFill>
                  <a:srgbClr val="990000"/>
                </a:solidFill>
              </a:rPr>
              <a:t> городской больницы, одновременно являясь главным внештатным педиатром города Нефтеюганска и Нефтеюганского района.</a:t>
            </a:r>
          </a:p>
          <a:p>
            <a:endParaRPr lang="ru-RU" sz="800" b="1" dirty="0" smtClean="0">
              <a:solidFill>
                <a:srgbClr val="990000"/>
              </a:solidFill>
            </a:endParaRPr>
          </a:p>
          <a:p>
            <a:r>
              <a:rPr lang="ru-RU" sz="1600" b="1" dirty="0" smtClean="0">
                <a:solidFill>
                  <a:srgbClr val="990000"/>
                </a:solidFill>
              </a:rPr>
              <a:t>С 2001 года Тамара Петровна Белоконь активно занимается депутатской деятельностью: депутат думы города Нефтеюганска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III, IV созывов;, депутат Тюменской областной Думы IV,  V созывов.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 Она является членом регионального отделения Всероссийской политической партии «Единая Россия», членом политсовета Нефтеюганского городского отделения партии «Единая Россия».</a:t>
            </a:r>
          </a:p>
          <a:p>
            <a:endParaRPr lang="ru-RU" sz="800" b="1" dirty="0" smtClean="0">
              <a:solidFill>
                <a:srgbClr val="990000"/>
              </a:solidFill>
            </a:endParaRPr>
          </a:p>
          <a:p>
            <a:r>
              <a:rPr lang="ru-RU" sz="1600" b="1" dirty="0" smtClean="0">
                <a:solidFill>
                  <a:srgbClr val="990000"/>
                </a:solidFill>
              </a:rPr>
              <a:t>Тамаре Петровне было присвоено звание «Заслуженный работник здравоохранения», «Заслуженный врач Российской Федерации».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 «Ветеран труда РФ», «Почётный член землячества </a:t>
            </a:r>
            <a:r>
              <a:rPr lang="ru-RU" sz="1600" b="1" dirty="0" err="1" smtClean="0">
                <a:solidFill>
                  <a:srgbClr val="990000"/>
                </a:solidFill>
              </a:rPr>
              <a:t>Югра</a:t>
            </a:r>
            <a:r>
              <a:rPr lang="ru-RU" sz="1600" b="1" dirty="0" smtClean="0">
                <a:solidFill>
                  <a:srgbClr val="990000"/>
                </a:solidFill>
              </a:rPr>
              <a:t>», ей объявлена благодарность Председателя Совета Федерации Федерального Собрания Российской Федерации.</a:t>
            </a:r>
          </a:p>
          <a:p>
            <a:endParaRPr lang="ru-RU" sz="1600" dirty="0" smtClean="0">
              <a:solidFill>
                <a:srgbClr val="660033"/>
              </a:solidFill>
            </a:endParaRPr>
          </a:p>
          <a:p>
            <a:endParaRPr lang="ru-RU" sz="1600" dirty="0" smtClean="0">
              <a:solidFill>
                <a:srgbClr val="660033"/>
              </a:solidFill>
            </a:endParaRPr>
          </a:p>
          <a:p>
            <a:endParaRPr lang="ru-RU" sz="1600" dirty="0" smtClean="0">
              <a:solidFill>
                <a:srgbClr val="660033"/>
              </a:solidFill>
            </a:endParaRPr>
          </a:p>
          <a:p>
            <a:endParaRPr lang="ru-RU" sz="1600" dirty="0" smtClean="0">
              <a:solidFill>
                <a:srgbClr val="660033"/>
              </a:solidFill>
            </a:endParaRPr>
          </a:p>
          <a:p>
            <a:endParaRPr lang="ru-RU" sz="1600" dirty="0" smtClean="0">
              <a:solidFill>
                <a:srgbClr val="660033"/>
              </a:solidFill>
            </a:endParaRPr>
          </a:p>
          <a:p>
            <a:endParaRPr lang="ru-RU" sz="1600" dirty="0">
              <a:solidFill>
                <a:srgbClr val="660033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134" y="566124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  <p:pic>
        <p:nvPicPr>
          <p:cNvPr id="10242" name="Picture 2" descr="E:\ФОТО-ОПиСЬ 1-\Фото 1-3258\2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768" y="548680"/>
            <a:ext cx="2088232" cy="3104328"/>
          </a:xfrm>
          <a:prstGeom prst="rect">
            <a:avLst/>
          </a:prstGeom>
          <a:noFill/>
        </p:spPr>
      </p:pic>
      <p:sp>
        <p:nvSpPr>
          <p:cNvPr id="7" name="Блок-схема: несколько документов 6"/>
          <p:cNvSpPr/>
          <p:nvPr/>
        </p:nvSpPr>
        <p:spPr>
          <a:xfrm flipH="1">
            <a:off x="6948264" y="3645024"/>
            <a:ext cx="2195736" cy="115212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Белоконь Тамара Петровна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2693642" y="0"/>
            <a:ext cx="6450358" cy="6206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Архивосдатчики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городского архива</a:t>
            </a:r>
            <a:endParaRPr lang="ru-RU" sz="20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_1630c8_d1ba353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50"/>
            <a:ext cx="9168052" cy="6879050"/>
          </a:xfrm>
          <a:prstGeom prst="rect">
            <a:avLst/>
          </a:prstGeom>
          <a:noFill/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2483768" y="0"/>
            <a:ext cx="7200800" cy="587727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 smtClean="0">
                <a:solidFill>
                  <a:srgbClr val="990000"/>
                </a:solidFill>
              </a:rPr>
              <a:t>Анкетные сведения:</a:t>
            </a:r>
          </a:p>
          <a:p>
            <a:r>
              <a:rPr lang="ru-RU" sz="1600" dirty="0" smtClean="0">
                <a:solidFill>
                  <a:srgbClr val="990000"/>
                </a:solidFill>
              </a:rPr>
              <a:t>Мобилизация в Красную Армию  - 30 ноября 1942 года, </a:t>
            </a:r>
            <a:r>
              <a:rPr lang="ru-RU" sz="1600" dirty="0" err="1" smtClean="0">
                <a:solidFill>
                  <a:srgbClr val="990000"/>
                </a:solidFill>
              </a:rPr>
              <a:t>Чернушинский</a:t>
            </a:r>
            <a:r>
              <a:rPr lang="ru-RU" sz="1600" dirty="0" smtClean="0">
                <a:solidFill>
                  <a:srgbClr val="990000"/>
                </a:solidFill>
              </a:rPr>
              <a:t> районный военкомат </a:t>
            </a:r>
            <a:r>
              <a:rPr lang="ru-RU" sz="1600" dirty="0" err="1" smtClean="0">
                <a:solidFill>
                  <a:srgbClr val="990000"/>
                </a:solidFill>
              </a:rPr>
              <a:t>Молотовской</a:t>
            </a:r>
            <a:r>
              <a:rPr lang="ru-RU" sz="1600" dirty="0" smtClean="0">
                <a:solidFill>
                  <a:srgbClr val="990000"/>
                </a:solidFill>
              </a:rPr>
              <a:t> области,</a:t>
            </a:r>
          </a:p>
          <a:p>
            <a:r>
              <a:rPr lang="ru-RU" sz="1600" dirty="0" smtClean="0">
                <a:solidFill>
                  <a:srgbClr val="990000"/>
                </a:solidFill>
              </a:rPr>
              <a:t>в г. Орске приняла присягу.  Ефрейтор, связистка.</a:t>
            </a:r>
          </a:p>
          <a:p>
            <a:r>
              <a:rPr lang="ru-RU" sz="1600" dirty="0" smtClean="0">
                <a:solidFill>
                  <a:srgbClr val="990000"/>
                </a:solidFill>
              </a:rPr>
              <a:t>Боевой путь  - Прибалтийский фронт, воевала в составе  194-го отдельного зенитно-артиллерийского дивизиона ПВО, затем в качестве экспедитора 262-го отдельного батальона связи. Участвовала в Сталинградском прорыве, освобождении гг. Клайпеды, Риги.</a:t>
            </a:r>
          </a:p>
          <a:p>
            <a:r>
              <a:rPr lang="ru-RU" sz="1600" dirty="0" smtClean="0">
                <a:solidFill>
                  <a:srgbClr val="990000"/>
                </a:solidFill>
              </a:rPr>
              <a:t>Награды за боевые заслуги и подвиги - орден Отечественной войны </a:t>
            </a:r>
            <a:r>
              <a:rPr lang="en-US" sz="1600" dirty="0" smtClean="0">
                <a:solidFill>
                  <a:srgbClr val="990000"/>
                </a:solidFill>
              </a:rPr>
              <a:t>II</a:t>
            </a:r>
            <a:r>
              <a:rPr lang="ru-RU" sz="1600" dirty="0" smtClean="0">
                <a:solidFill>
                  <a:srgbClr val="990000"/>
                </a:solidFill>
              </a:rPr>
              <a:t>  степени,  медаль «За победу над Германией в Великой Отечественной войне 1941-1945 </a:t>
            </a:r>
            <a:r>
              <a:rPr lang="ru-RU" sz="1600" dirty="0" err="1" smtClean="0">
                <a:solidFill>
                  <a:srgbClr val="990000"/>
                </a:solidFill>
              </a:rPr>
              <a:t>гг</a:t>
            </a:r>
            <a:r>
              <a:rPr lang="ru-RU" sz="1600" dirty="0" smtClean="0">
                <a:solidFill>
                  <a:srgbClr val="990000"/>
                </a:solidFill>
              </a:rPr>
              <a:t>».Последнее место службы -  г. Рига, демобилизована в июле 1945 года.</a:t>
            </a:r>
          </a:p>
          <a:p>
            <a:r>
              <a:rPr lang="ru-RU" sz="1600" dirty="0" smtClean="0">
                <a:solidFill>
                  <a:srgbClr val="990000"/>
                </a:solidFill>
              </a:rPr>
              <a:t> </a:t>
            </a:r>
            <a:r>
              <a:rPr lang="ru-RU" sz="1600" u="sng" dirty="0" smtClean="0">
                <a:solidFill>
                  <a:srgbClr val="990000"/>
                </a:solidFill>
              </a:rPr>
              <a:t>Послевоенная жизнь</a:t>
            </a:r>
            <a:endParaRPr lang="ru-RU" sz="1600" dirty="0" smtClean="0">
              <a:solidFill>
                <a:srgbClr val="990000"/>
              </a:solidFill>
            </a:endParaRPr>
          </a:p>
          <a:p>
            <a:r>
              <a:rPr lang="ru-RU" sz="1600" dirty="0" smtClean="0">
                <a:solidFill>
                  <a:srgbClr val="990000"/>
                </a:solidFill>
              </a:rPr>
              <a:t>В Нефтеюганске с 1969 года. Работала в школе № 1 учителем географии, отличник народного просвещения», </a:t>
            </a:r>
          </a:p>
          <a:p>
            <a:r>
              <a:rPr lang="ru-RU" sz="1600" dirty="0" smtClean="0">
                <a:solidFill>
                  <a:srgbClr val="990000"/>
                </a:solidFill>
              </a:rPr>
              <a:t>занесена в «Книгу трудовой славы города»</a:t>
            </a:r>
          </a:p>
          <a:p>
            <a:endParaRPr lang="ru-RU" sz="1600" dirty="0">
              <a:solidFill>
                <a:srgbClr val="99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134" y="566124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  <p:pic>
        <p:nvPicPr>
          <p:cNvPr id="5" name="Picture 1" descr="Z:\308 Клюцовская\ФОТО\ФОТО-ОПиСЬ 1-\Фото 1-3258\2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2410667" cy="3426256"/>
          </a:xfrm>
          <a:prstGeom prst="rect">
            <a:avLst/>
          </a:prstGeom>
          <a:noFill/>
        </p:spPr>
      </p:pic>
      <p:sp>
        <p:nvSpPr>
          <p:cNvPr id="6" name="Блок-схема: несколько документов 5"/>
          <p:cNvSpPr/>
          <p:nvPr/>
        </p:nvSpPr>
        <p:spPr>
          <a:xfrm flipH="1">
            <a:off x="0" y="3789040"/>
            <a:ext cx="2195736" cy="115212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6600"/>
                </a:solidFill>
              </a:rPr>
              <a:t>Вахрина</a:t>
            </a:r>
            <a:r>
              <a:rPr lang="ru-RU" sz="1600" b="1" dirty="0" smtClean="0">
                <a:solidFill>
                  <a:srgbClr val="006600"/>
                </a:solidFill>
              </a:rPr>
              <a:t> Анна Ильинична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0" y="0"/>
            <a:ext cx="6450358" cy="6206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Архивосдатчики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городского архива</a:t>
            </a:r>
            <a:endParaRPr lang="ru-RU" sz="20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_1630c8_d1ba353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50"/>
            <a:ext cx="9168052" cy="6879050"/>
          </a:xfrm>
          <a:prstGeom prst="rect">
            <a:avLst/>
          </a:prstGeom>
          <a:noFill/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0" y="-675456"/>
            <a:ext cx="7740352" cy="7965504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990000"/>
                </a:solidFill>
              </a:rPr>
              <a:t>В 1965 году Валентина Михайловна , уволившись из родных мест,  по комсомольской путёвке приехала на Север. Посёлок </a:t>
            </a:r>
            <a:r>
              <a:rPr lang="ru-RU" sz="1600" b="1" dirty="0" err="1" smtClean="0">
                <a:solidFill>
                  <a:srgbClr val="990000"/>
                </a:solidFill>
              </a:rPr>
              <a:t>Нефтеюганский</a:t>
            </a:r>
            <a:r>
              <a:rPr lang="ru-RU" sz="1600" b="1" dirty="0" smtClean="0">
                <a:solidFill>
                  <a:srgbClr val="990000"/>
                </a:solidFill>
              </a:rPr>
              <a:t> стал для  Валентины Михайловны её второй, малой родиной. Первые впечатления были пасмурными, как и новый для неё северный край.  В 1966 году  начали строить в посёлке 4 микрорайон и котельную на территории комбината производственных предприятий. Зимой стояли очень сильные морозы, а летом было очень много мошек и комаров, дорог  в посёлке не было. Вокруг в нескольких метрах  был лес. Сейчас на этом месте расположен больничный комплекс в 7 микрорайоне, а старожилы помнят, как собирали в тех местах грибы в густом лесу.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Летом 1966 года Валентина Михайловна устроилась на работу в трест «</a:t>
            </a:r>
            <a:r>
              <a:rPr lang="ru-RU" sz="1600" b="1" dirty="0" err="1" smtClean="0">
                <a:solidFill>
                  <a:srgbClr val="990000"/>
                </a:solidFill>
              </a:rPr>
              <a:t>Нефтеюганскгазстрой</a:t>
            </a:r>
            <a:r>
              <a:rPr lang="ru-RU" sz="1600" b="1" dirty="0" smtClean="0">
                <a:solidFill>
                  <a:srgbClr val="990000"/>
                </a:solidFill>
              </a:rPr>
              <a:t>», строительного управления №10 «</a:t>
            </a:r>
            <a:r>
              <a:rPr lang="ru-RU" sz="1600" b="1" dirty="0" err="1" smtClean="0">
                <a:solidFill>
                  <a:srgbClr val="990000"/>
                </a:solidFill>
              </a:rPr>
              <a:t>Главтюменьнефтегазстроя</a:t>
            </a:r>
            <a:r>
              <a:rPr lang="ru-RU" sz="1600" b="1" dirty="0" smtClean="0">
                <a:solidFill>
                  <a:srgbClr val="990000"/>
                </a:solidFill>
              </a:rPr>
              <a:t>» на бетонно-растворный узел. Начались рабочие будни женщины с неженскими профессиями: работала на станке по деревообработке, мотористом 2-го мотористом в цехе по изготовлению железобетонных конструкций.</a:t>
            </a:r>
          </a:p>
          <a:p>
            <a:r>
              <a:rPr lang="ru-RU" sz="1600" b="1" dirty="0" err="1" smtClean="0">
                <a:solidFill>
                  <a:srgbClr val="990000"/>
                </a:solidFill>
              </a:rPr>
              <a:t>Хлебзавод</a:t>
            </a:r>
            <a:r>
              <a:rPr lang="ru-RU" sz="1600" b="1" dirty="0" smtClean="0">
                <a:solidFill>
                  <a:srgbClr val="990000"/>
                </a:solidFill>
              </a:rPr>
              <a:t>, больница, магазины, детские сады – все это объекты строительства первопроходцев Нефтеюганска, в том числе Валентины Михайловны </a:t>
            </a:r>
            <a:r>
              <a:rPr lang="ru-RU" sz="1600" b="1" dirty="0" err="1" smtClean="0">
                <a:solidFill>
                  <a:srgbClr val="990000"/>
                </a:solidFill>
              </a:rPr>
              <a:t>Раскуловой</a:t>
            </a:r>
            <a:r>
              <a:rPr lang="ru-RU" sz="1600" b="1" dirty="0" smtClean="0">
                <a:solidFill>
                  <a:srgbClr val="990000"/>
                </a:solidFill>
              </a:rPr>
              <a:t>. Это у них пальцы рук скреплялись раствором с мастерком, это у них в сильные морозы ноги примерзали к валенкам. Чтобы рос город, чтобы современные поколения могли только представлять в своём воображении, как приходилось их дедам в те недалёкие, но очень тяжёлые годы.</a:t>
            </a:r>
          </a:p>
          <a:p>
            <a:endParaRPr lang="ru-RU" sz="1600" dirty="0" smtClean="0">
              <a:solidFill>
                <a:srgbClr val="990000"/>
              </a:solidFill>
            </a:endParaRPr>
          </a:p>
          <a:p>
            <a:r>
              <a:rPr lang="ru-RU" sz="1600" dirty="0" smtClean="0">
                <a:solidFill>
                  <a:srgbClr val="990000"/>
                </a:solidFill>
              </a:rPr>
              <a:t> </a:t>
            </a:r>
            <a:endParaRPr lang="ru-RU" sz="1600" b="1" dirty="0" smtClean="0">
              <a:solidFill>
                <a:srgbClr val="990000"/>
              </a:solidFill>
            </a:endParaRPr>
          </a:p>
          <a:p>
            <a:endParaRPr lang="ru-RU" sz="1600" dirty="0">
              <a:solidFill>
                <a:srgbClr val="660033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2987824" y="6293449"/>
            <a:ext cx="6156176" cy="564551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  <p:pic>
        <p:nvPicPr>
          <p:cNvPr id="57345" name="Picture 1" descr="C:\ДОКУМЕНТЫ\ОБРАЗЦЫ ДОКУМЕНТОВ\ЛП\64 ПОЧЁТНЫЕ ЖИТЕЛИ\64-28 РАСКУЛОВА\фотодокументы\19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519" y="1052736"/>
            <a:ext cx="2228481" cy="3024808"/>
          </a:xfrm>
          <a:prstGeom prst="rect">
            <a:avLst/>
          </a:prstGeom>
          <a:noFill/>
        </p:spPr>
      </p:pic>
      <p:sp>
        <p:nvSpPr>
          <p:cNvPr id="6" name="Блок-схема: несколько документов 5"/>
          <p:cNvSpPr/>
          <p:nvPr/>
        </p:nvSpPr>
        <p:spPr>
          <a:xfrm flipH="1">
            <a:off x="6948264" y="3861048"/>
            <a:ext cx="2195736" cy="115212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6600"/>
                </a:solidFill>
              </a:rPr>
              <a:t>Раскулова</a:t>
            </a:r>
            <a:r>
              <a:rPr lang="ru-RU" sz="1600" b="1" dirty="0" smtClean="0">
                <a:solidFill>
                  <a:srgbClr val="006600"/>
                </a:solidFill>
              </a:rPr>
              <a:t> Валентина Михайловна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0" y="0"/>
            <a:ext cx="6450358" cy="6206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Архивосдатчики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городского архива</a:t>
            </a:r>
            <a:endParaRPr lang="ru-RU" sz="20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_1630c8_d1ba353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50"/>
            <a:ext cx="9168052" cy="6879050"/>
          </a:xfrm>
          <a:prstGeom prst="rect">
            <a:avLst/>
          </a:prstGeom>
          <a:noFill/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1763688" y="764704"/>
            <a:ext cx="8208912" cy="4824536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990000"/>
                </a:solidFill>
              </a:rPr>
              <a:t>49 лет отдала Дина Петровна Нефтеюганску: по  образованию – библиотекарь, по основному роду деятельности - профсоюзный работник, по характеру – лидер, по отношению к жизни – неравнодушный человек.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Секретарь  комсомольской организации строительного управления №10 треста «</a:t>
            </a:r>
            <a:r>
              <a:rPr lang="ru-RU" sz="1600" b="1" dirty="0" err="1" smtClean="0">
                <a:solidFill>
                  <a:srgbClr val="990000"/>
                </a:solidFill>
              </a:rPr>
              <a:t>Нефтеюганскгазстрой</a:t>
            </a:r>
            <a:r>
              <a:rPr lang="ru-RU" sz="1600" b="1" dirty="0" smtClean="0">
                <a:solidFill>
                  <a:srgbClr val="990000"/>
                </a:solidFill>
              </a:rPr>
              <a:t>», заведующая сектора учёта и финансов горкома  комсомола, секретарь горкома профсоюза нефтяников. С 2002 года – председатель общественной организации «Общество старожилов города Нефтеюганска».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 	Звание «Почетный гражданин муниципального образования город Нефтеюганск» присвоено 27.09.2007 года решением № 273 – IV Думы города с формулировкой основания: «За  многолетний добросовестный труд на благо развития города, активную жизненную позицию и участие в общественной жизни города»</a:t>
            </a:r>
          </a:p>
          <a:p>
            <a:endParaRPr lang="ru-RU" sz="1600" dirty="0">
              <a:solidFill>
                <a:srgbClr val="660033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134" y="566124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  <p:pic>
        <p:nvPicPr>
          <p:cNvPr id="56321" name="Picture 1" descr="C:\ДОКУМЕНТЫ\ОБРАЗЦЫ ДОКУМЕНТОВ\ЛП\64 ПОЧЁТНЫЕ ЖИТЕЛИ\64-33 Оборовская\ОБОРОВСКАЯ ВЫСТ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7614"/>
            <a:ext cx="1691680" cy="2416686"/>
          </a:xfrm>
          <a:prstGeom prst="rect">
            <a:avLst/>
          </a:prstGeom>
          <a:noFill/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0" y="0"/>
            <a:ext cx="6450358" cy="6206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Архивосдатчики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городского архива</a:t>
            </a:r>
            <a:endParaRPr lang="ru-RU" sz="20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 flipH="1">
            <a:off x="0" y="3717032"/>
            <a:ext cx="1691680" cy="136815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6600"/>
                </a:solidFill>
              </a:rPr>
              <a:t>Оборовская</a:t>
            </a:r>
            <a:r>
              <a:rPr lang="ru-RU" sz="1600" b="1" dirty="0" smtClean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Дина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Петровна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 </a:t>
            </a:r>
            <a:endParaRPr lang="ru-RU" sz="1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_1630c8_d1ba353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50"/>
            <a:ext cx="9168052" cy="6879050"/>
          </a:xfrm>
          <a:prstGeom prst="rect">
            <a:avLst/>
          </a:prstGeom>
          <a:noFill/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2339752" y="-459432"/>
            <a:ext cx="7272808" cy="6984776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990000"/>
                </a:solidFill>
              </a:rPr>
              <a:t>Ольга Ефимовна   - житель города Нефтеюганска коренной национальности ханты.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Лето 1943 года. Ольге немногим больше 7 с половиною лет – время детских игр и забав, а для Ольги - это начало ее трудового стажа.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Ольга Ефимовна вспоминает: «В 1943 году пришел бригадир и сказал: «Надо выходить на  колхозную работу. Будешь ездить на покос и грести сено в валы граблями». </a:t>
            </a:r>
            <a:r>
              <a:rPr lang="ru-RU" sz="1600" b="1" dirty="0" err="1" smtClean="0">
                <a:solidFill>
                  <a:srgbClr val="990000"/>
                </a:solidFill>
              </a:rPr>
              <a:t>Сверстникцы</a:t>
            </a:r>
            <a:r>
              <a:rPr lang="ru-RU" sz="1600" b="1" dirty="0" smtClean="0">
                <a:solidFill>
                  <a:srgbClr val="990000"/>
                </a:solidFill>
              </a:rPr>
              <a:t> Ольги были определены, на работу  и по очереди нянчили малышей. А потом снова на покос. Луговые травы пышны, шелковые. Чтобы оленям было что зимой есть (а для ее семьи – это мясо и молоко), сено надо сушить правильно, вовремя проветривать, переворачивать, раскладывать, а потом собрать - для детских рук это тяжелый труд, а еще комары, жара, пыль…  А между сенокосами – ягоды, маленьких бусинок надо насобирать несколько лукошек, а за каждой надо наклониться – поклониться земле за ее дары. </a:t>
            </a:r>
            <a:r>
              <a:rPr lang="ru-RU" sz="1600" b="1" dirty="0" err="1" smtClean="0">
                <a:solidFill>
                  <a:srgbClr val="990000"/>
                </a:solidFill>
              </a:rPr>
              <a:t>Осенью-рыбалка</a:t>
            </a:r>
            <a:r>
              <a:rPr lang="ru-RU" sz="1600" b="1" dirty="0" smtClean="0">
                <a:solidFill>
                  <a:srgbClr val="990000"/>
                </a:solidFill>
              </a:rPr>
              <a:t>, ее взяли на невод в состав бригады… Только с 10 лет Ольга начала получать образование  и так ей это понравилось, что на всю жизнь она приросла к школе:37 лет педагогического стажа, 33 из них -  в </a:t>
            </a:r>
            <a:r>
              <a:rPr lang="ru-RU" sz="1600" b="1" dirty="0" err="1" smtClean="0">
                <a:solidFill>
                  <a:srgbClr val="990000"/>
                </a:solidFill>
              </a:rPr>
              <a:t>нефтеюганской</a:t>
            </a:r>
            <a:r>
              <a:rPr lang="ru-RU" sz="1600" b="1" dirty="0" smtClean="0">
                <a:solidFill>
                  <a:srgbClr val="99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средней школе № 1</a:t>
            </a:r>
          </a:p>
          <a:p>
            <a:endParaRPr lang="ru-RU" sz="1600" b="1" dirty="0" smtClean="0">
              <a:solidFill>
                <a:srgbClr val="990000"/>
              </a:solidFill>
            </a:endParaRPr>
          </a:p>
          <a:p>
            <a:endParaRPr lang="ru-RU" sz="1600" b="1" dirty="0">
              <a:solidFill>
                <a:srgbClr val="99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2560910" y="6165304"/>
            <a:ext cx="6583090" cy="692696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  <p:pic>
        <p:nvPicPr>
          <p:cNvPr id="55297" name="Picture 1" descr="E:\ФОТО-ОПиСЬ 1-\Фото 1-3258\32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187486" cy="2923158"/>
          </a:xfrm>
          <a:prstGeom prst="rect">
            <a:avLst/>
          </a:prstGeom>
          <a:noFill/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0" y="0"/>
            <a:ext cx="6450358" cy="6206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Архивосдатчики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городского архива</a:t>
            </a:r>
            <a:endParaRPr lang="ru-RU" sz="20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_1630c8_d1ba353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50"/>
            <a:ext cx="9168052" cy="6879050"/>
          </a:xfrm>
          <a:prstGeom prst="rect">
            <a:avLst/>
          </a:prstGeom>
          <a:noFill/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0" y="0"/>
            <a:ext cx="7092280" cy="602128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990000"/>
                </a:solidFill>
              </a:rPr>
              <a:t>Надежда Леонтьевна после окончания школы, </a:t>
            </a:r>
            <a:r>
              <a:rPr lang="ru-RU" sz="1600" b="1" dirty="0" err="1" smtClean="0">
                <a:solidFill>
                  <a:srgbClr val="990000"/>
                </a:solidFill>
              </a:rPr>
              <a:t>Тобольского</a:t>
            </a:r>
            <a:r>
              <a:rPr lang="ru-RU" sz="1600" b="1" dirty="0" smtClean="0">
                <a:solidFill>
                  <a:srgbClr val="990000"/>
                </a:solidFill>
              </a:rPr>
              <a:t> педучилище, первые трудовые годы работала  музыкальным работником в детском саду. Потом снова учеба в Ленинградской Высшей школе профсоюзов работников культуры.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С 1969 года по 1987 годы – заведующая отделом культуры Нефтеюганского  горисполкома. Заслуженный работник культуры СРСФСР, почётный гражданин города Нефтеюганска неоднократно  награждалась грамотами, благодарностями, дипломами . Совет ветеранов Великой Отечественной войны,  Нефтеюганского городское общество старожилов, член  комиссии по вопросам помилования на территории  Ханты-Мансийского автономного округа – </a:t>
            </a:r>
            <a:r>
              <a:rPr lang="ru-RU" sz="1600" b="1" dirty="0" err="1" smtClean="0">
                <a:solidFill>
                  <a:srgbClr val="990000"/>
                </a:solidFill>
              </a:rPr>
              <a:t>Югры</a:t>
            </a:r>
            <a:r>
              <a:rPr lang="ru-RU" sz="1600" b="1" dirty="0" smtClean="0">
                <a:solidFill>
                  <a:srgbClr val="990000"/>
                </a:solidFill>
              </a:rPr>
              <a:t>.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Надежда с верой в любовь!  - так можно сказать про Надежду Леонтьевну Леонтьеву, которая идет по дорогам жизни с верой в любовь к людям и к самой жизни.   В ноябре 2013 года Надежде  Леонтьевне была оказана честь быть </a:t>
            </a:r>
            <a:r>
              <a:rPr lang="ru-RU" sz="1600" b="1" dirty="0" err="1" smtClean="0">
                <a:solidFill>
                  <a:srgbClr val="990000"/>
                </a:solidFill>
              </a:rPr>
              <a:t>факелоносцем</a:t>
            </a:r>
            <a:r>
              <a:rPr lang="ru-RU" sz="1600" b="1" dirty="0" smtClean="0">
                <a:solidFill>
                  <a:srgbClr val="990000"/>
                </a:solidFill>
              </a:rPr>
              <a:t> Олимпийского Огня зимней Олимпиады – 2014</a:t>
            </a:r>
          </a:p>
          <a:p>
            <a:endParaRPr lang="ru-RU" sz="1600" b="1" dirty="0" smtClean="0">
              <a:solidFill>
                <a:srgbClr val="990000"/>
              </a:solidFill>
            </a:endParaRPr>
          </a:p>
          <a:p>
            <a:endParaRPr lang="ru-RU" sz="1600" b="1" dirty="0">
              <a:solidFill>
                <a:srgbClr val="99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134" y="6165304"/>
            <a:ext cx="6367066" cy="692696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  <p:pic>
        <p:nvPicPr>
          <p:cNvPr id="54274" name="Picture 2" descr="C:\ДОКУМЕНТЫ\ОБРАЗЦЫ ДОКУМЕНТОВ\ЛП\62 культура\62-1 Леонтьева\олимпийский огонь\Fakel_-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492" y="620688"/>
            <a:ext cx="2386508" cy="3658151"/>
          </a:xfrm>
          <a:prstGeom prst="rect">
            <a:avLst/>
          </a:prstGeom>
          <a:noFill/>
        </p:spPr>
      </p:pic>
      <p:sp>
        <p:nvSpPr>
          <p:cNvPr id="7" name="Блок-схема: несколько документов 6"/>
          <p:cNvSpPr/>
          <p:nvPr/>
        </p:nvSpPr>
        <p:spPr>
          <a:xfrm flipH="1">
            <a:off x="6876256" y="3717032"/>
            <a:ext cx="2267744" cy="136815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Леонтьева Надежда Леонтьевна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 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0" y="0"/>
            <a:ext cx="6450358" cy="6206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Архивосдатчики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городского архива</a:t>
            </a:r>
            <a:endParaRPr lang="ru-RU" sz="20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_1630c8_d1ba353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050"/>
            <a:ext cx="9168052" cy="6879050"/>
          </a:xfrm>
          <a:prstGeom prst="rect">
            <a:avLst/>
          </a:prstGeom>
          <a:noFill/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2123728" y="-387424"/>
            <a:ext cx="8064896" cy="6696744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 smtClean="0">
                <a:solidFill>
                  <a:srgbClr val="990000"/>
                </a:solidFill>
              </a:rPr>
              <a:t>Из воспоминаний Надежды Филипповны</a:t>
            </a:r>
            <a:r>
              <a:rPr lang="ru-RU" sz="1600" b="1" i="1" dirty="0" smtClean="0">
                <a:solidFill>
                  <a:srgbClr val="990000"/>
                </a:solidFill>
              </a:rPr>
              <a:t>:  «Учебники были такие старые, что их приходилось сшивать нитками, но мы их берегли,  знали, что перейдут следующим ученикам. На уроках мы сидели совершенно голодные по 4-5 дней, падали в голодные обмороки. Летом ели лебеду, крапиву, дикий лук. До сих пор я вспоминаю это время как страшный сон. Вообще-то, у детей моего поколения детства не было»</a:t>
            </a:r>
            <a:r>
              <a:rPr lang="ru-RU" sz="1600" b="1" dirty="0" smtClean="0">
                <a:solidFill>
                  <a:srgbClr val="99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В 1968 году Надежда Филипповна приехала в город Нефтеюганск, стала работать в сплочённом, дружном коллективе начальной школы № 3 учителем начальных классов, завучем, директором начальной школы № 3. Со школой у Надежды  </a:t>
            </a:r>
            <a:r>
              <a:rPr lang="ru-RU" sz="1600" b="1" dirty="0" err="1" smtClean="0">
                <a:solidFill>
                  <a:srgbClr val="990000"/>
                </a:solidFill>
              </a:rPr>
              <a:t>Филлиповны</a:t>
            </a:r>
            <a:r>
              <a:rPr lang="ru-RU" sz="1600" b="1" dirty="0" smtClean="0">
                <a:solidFill>
                  <a:srgbClr val="990000"/>
                </a:solidFill>
              </a:rPr>
              <a:t> сложилась большая и взаимная любовь. Она искренне, всей душой любила всех:  своих коллег,  и конечно же  всех своих учеников.  </a:t>
            </a:r>
            <a:r>
              <a:rPr lang="ru-RU" sz="1600" b="1" i="1" u="sng" dirty="0" smtClean="0">
                <a:solidFill>
                  <a:srgbClr val="990000"/>
                </a:solidFill>
              </a:rPr>
              <a:t>Из воспоминаний</a:t>
            </a:r>
            <a:r>
              <a:rPr lang="ru-RU" sz="1600" b="1" i="1" dirty="0" smtClean="0">
                <a:solidFill>
                  <a:srgbClr val="990000"/>
                </a:solidFill>
              </a:rPr>
              <a:t>: «Работа учителя не из легких, но я счастлива от того, что мои ученики показывают хорошие результаты. Среди моих питомцев есть руководители и повара, летчики и плотники – великие трудовые люди». </a:t>
            </a:r>
            <a:r>
              <a:rPr lang="ru-RU" sz="1600" b="1" dirty="0" smtClean="0">
                <a:solidFill>
                  <a:srgbClr val="990000"/>
                </a:solidFill>
              </a:rPr>
              <a:t>Являясь педагогом по призванию, Надежда Филиппова всю трудовую жизнь отдавала свои силы, энергию, знания, мастерство воспитанию подрастающего поколения. За заслуги в области образования, многолетнюю трудовую деятельность она награждена медалями: «Ветеран труда», «За доблестный труд»,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ей присвоено звание «Отличник народного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просвещения»</a:t>
            </a:r>
            <a:endParaRPr lang="ru-RU" sz="1600" b="1" dirty="0">
              <a:solidFill>
                <a:srgbClr val="99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3064966" y="6237312"/>
            <a:ext cx="6079034" cy="62068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  <p:pic>
        <p:nvPicPr>
          <p:cNvPr id="53249" name="Picture 1" descr="C:\ДОКУМЕНТЫ\ОБРАЗЦЫ ДОКУМЕНТОВ\ЛП\89 работники народного образования\64-7 Кулахметова\сканир док и фот\лист 9 1991-1993 г. 003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051720" cy="2875668"/>
          </a:xfrm>
          <a:prstGeom prst="rect">
            <a:avLst/>
          </a:prstGeom>
          <a:noFill/>
        </p:spPr>
      </p:pic>
      <p:sp>
        <p:nvSpPr>
          <p:cNvPr id="6" name="Блок-схема: несколько документов 5"/>
          <p:cNvSpPr/>
          <p:nvPr/>
        </p:nvSpPr>
        <p:spPr>
          <a:xfrm flipH="1">
            <a:off x="0" y="4077072"/>
            <a:ext cx="2051720" cy="136815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6600"/>
                </a:solidFill>
              </a:rPr>
              <a:t>Кулахметова</a:t>
            </a:r>
            <a:endParaRPr lang="ru-RU" sz="16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 Надежда Филипповна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 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0" y="0"/>
            <a:ext cx="6450358" cy="6206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99"/>
                </a:solidFill>
                <a:latin typeface="Arial Black" panose="020B0A04020102020204" pitchFamily="34" charset="0"/>
              </a:rPr>
              <a:t>Архивосдатчики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 городского архива</a:t>
            </a:r>
            <a:endParaRPr lang="ru-RU" sz="20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842" y="-26579"/>
            <a:ext cx="239515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" y="0"/>
            <a:ext cx="239515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433" y="1894005"/>
            <a:ext cx="5516839" cy="3851132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5134" y="566124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43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598378" y="0"/>
            <a:ext cx="5493902" cy="2348880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На ком семейный держится очаг,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Уют в семье кто создаёт умело,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Кому всегда-всегда найдётся дело,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Не ожидая за работу благ?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Женщине!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5855953" y="4532446"/>
            <a:ext cx="3130325" cy="94016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Дорога в первый магазин.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1962 год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Z:\308 Клюцовская\ФОТО\ФОТО-ОПиСЬ 1-\Фото 1-3258\1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3173" cy="2847208"/>
          </a:xfrm>
          <a:prstGeom prst="rect">
            <a:avLst/>
          </a:prstGeom>
          <a:noFill/>
        </p:spPr>
      </p:pic>
      <p:pic>
        <p:nvPicPr>
          <p:cNvPr id="52239" name="Picture 15" descr="Z:\308 Клюцовская\ФОТО\ФОТО-ОПиСЬ 1-\Фото 1-3258\1835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4309">
            <a:off x="1208419" y="194543"/>
            <a:ext cx="1620837" cy="2262187"/>
          </a:xfrm>
          <a:prstGeom prst="rect">
            <a:avLst/>
          </a:prstGeom>
          <a:noFill/>
        </p:spPr>
      </p:pic>
      <p:pic>
        <p:nvPicPr>
          <p:cNvPr id="52232" name="Picture 8" descr="Z:\308 Клюцовская\ФОТО\ФОТО-ОПиСЬ 1-\Фото 1-3258\16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7056">
            <a:off x="4821683" y="-689015"/>
            <a:ext cx="4968134" cy="3697216"/>
          </a:xfrm>
          <a:prstGeom prst="rect">
            <a:avLst/>
          </a:prstGeom>
          <a:noFill/>
        </p:spPr>
      </p:pic>
      <p:pic>
        <p:nvPicPr>
          <p:cNvPr id="52238" name="Picture 14" descr="Z:\308 Клюцовская\ФОТО\ФОТО-ОПиСЬ 1-\Фото 1-3258\17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-243408"/>
            <a:ext cx="3676650" cy="2749550"/>
          </a:xfrm>
          <a:prstGeom prst="rect">
            <a:avLst/>
          </a:prstGeom>
          <a:noFill/>
        </p:spPr>
      </p:pic>
      <p:pic>
        <p:nvPicPr>
          <p:cNvPr id="52230" name="Picture 6" descr="Z:\308 Клюцовская\ФОТО\ФОТО-ОПиСЬ 1-\Фото 1-3258\16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1342">
            <a:off x="3746336" y="951856"/>
            <a:ext cx="2018131" cy="3127973"/>
          </a:xfrm>
          <a:prstGeom prst="rect">
            <a:avLst/>
          </a:prstGeom>
          <a:noFill/>
        </p:spPr>
      </p:pic>
      <p:pic>
        <p:nvPicPr>
          <p:cNvPr id="52226" name="Picture 2" descr="Z:\308 Клюцовская\ФОТО\ФОТО-ОПиСЬ 1-\Фото 1-3258\145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21322">
            <a:off x="2150518" y="1098413"/>
            <a:ext cx="1707169" cy="2486528"/>
          </a:xfrm>
          <a:prstGeom prst="rect">
            <a:avLst/>
          </a:prstGeom>
          <a:noFill/>
        </p:spPr>
      </p:pic>
      <p:pic>
        <p:nvPicPr>
          <p:cNvPr id="52233" name="Picture 9" descr="Z:\308 Клюцовская\ФОТО\ФОТО-ОПиСЬ 1-\Фото 1-3258\173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2004">
            <a:off x="6857715" y="2002863"/>
            <a:ext cx="2196848" cy="2974898"/>
          </a:xfrm>
          <a:prstGeom prst="rect">
            <a:avLst/>
          </a:prstGeom>
          <a:noFill/>
        </p:spPr>
      </p:pic>
      <p:pic>
        <p:nvPicPr>
          <p:cNvPr id="52236" name="Picture 12" descr="Z:\308 Клюцовская\ФОТО\ФОТО-ОПиСЬ 1-\Фото 1-3258\17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287568" cy="3457952"/>
          </a:xfrm>
          <a:prstGeom prst="rect">
            <a:avLst/>
          </a:prstGeom>
          <a:noFill/>
        </p:spPr>
      </p:pic>
      <p:pic>
        <p:nvPicPr>
          <p:cNvPr id="52241" name="Picture 17" descr="Z:\308 Клюцовская\ФОТО\ФОТО-ОПиСЬ 1-\Фото 1-3258\185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90418">
            <a:off x="5766929" y="1228100"/>
            <a:ext cx="1931962" cy="2711726"/>
          </a:xfrm>
          <a:prstGeom prst="rect">
            <a:avLst/>
          </a:prstGeom>
          <a:noFill/>
        </p:spPr>
      </p:pic>
      <p:pic>
        <p:nvPicPr>
          <p:cNvPr id="52231" name="Picture 7" descr="Z:\308 Клюцовская\ФОТО\ФОТО-ОПиСЬ 1-\Фото 1-3258\1492-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316413" cy="2663825"/>
          </a:xfrm>
          <a:prstGeom prst="rect">
            <a:avLst/>
          </a:prstGeom>
          <a:noFill/>
        </p:spPr>
      </p:pic>
      <p:pic>
        <p:nvPicPr>
          <p:cNvPr id="52234" name="Picture 10" descr="Z:\308 Клюцовская\ФОТО\ФОТО-ОПиСЬ 1-\Фото 1-3258\174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6062">
            <a:off x="4700140" y="4131301"/>
            <a:ext cx="2059238" cy="2572992"/>
          </a:xfrm>
          <a:prstGeom prst="rect">
            <a:avLst/>
          </a:prstGeom>
          <a:noFill/>
        </p:spPr>
      </p:pic>
      <p:pic>
        <p:nvPicPr>
          <p:cNvPr id="52240" name="Picture 16" descr="Z:\308 Клюцовская\ФОТО\ФОТО-ОПиСЬ 1-\Фото 1-3258\1848-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4951">
            <a:off x="2081737" y="4433517"/>
            <a:ext cx="1719263" cy="2054225"/>
          </a:xfrm>
          <a:prstGeom prst="rect">
            <a:avLst/>
          </a:prstGeom>
          <a:noFill/>
        </p:spPr>
      </p:pic>
      <p:pic>
        <p:nvPicPr>
          <p:cNvPr id="52235" name="Picture 11" descr="Z:\308 Клюцовская\ФОТО\ФОТО-ОПиСЬ 1-\Фото 1-3258\1735-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1619821" cy="1978149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0" y="6209928"/>
            <a:ext cx="6511082" cy="64807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</a:t>
            </a:r>
          </a:p>
        </p:txBody>
      </p:sp>
      <p:pic>
        <p:nvPicPr>
          <p:cNvPr id="52227" name="Picture 3" descr="Z:\308 Клюцовская\ФОТО\ФОТО-ОПиСЬ 1-\Фото 1-3258\1455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2339752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4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308 Клюцовская\ФОТО\ФОТО-ОПиСЬ 1-\Фото 1-3258\3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121152" cy="6144768"/>
          </a:xfrm>
          <a:prstGeom prst="rect">
            <a:avLst/>
          </a:prstGeom>
          <a:noFill/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-17349" y="0"/>
            <a:ext cx="2573125" cy="638132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660033"/>
                </a:solidFill>
              </a:rPr>
              <a:t>В выставке использованы документы личного происхождения , фотодокументы, находящиеся на муниципальном хранении в</a:t>
            </a:r>
          </a:p>
          <a:p>
            <a:r>
              <a:rPr lang="ru-RU" sz="1600" b="1" dirty="0" smtClean="0">
                <a:solidFill>
                  <a:srgbClr val="660033"/>
                </a:solidFill>
              </a:rPr>
              <a:t>отделе по делам архивов департамента по делам администрации города Нефтеюганска</a:t>
            </a:r>
          </a:p>
          <a:p>
            <a:r>
              <a:rPr lang="ru-RU" sz="1600" dirty="0" smtClean="0">
                <a:solidFill>
                  <a:srgbClr val="660033"/>
                </a:solidFill>
              </a:rPr>
              <a:t> Использованы стихи Евгения Евтушенко, Александра </a:t>
            </a:r>
            <a:r>
              <a:rPr lang="ru-RU" sz="1600" dirty="0" err="1" smtClean="0">
                <a:solidFill>
                  <a:srgbClr val="660033"/>
                </a:solidFill>
              </a:rPr>
              <a:t>Сандерс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Воляева</a:t>
            </a:r>
            <a:r>
              <a:rPr lang="ru-RU" sz="1600" dirty="0" smtClean="0">
                <a:solidFill>
                  <a:srgbClr val="660033"/>
                </a:solidFill>
              </a:rPr>
              <a:t>, Владимира </a:t>
            </a:r>
            <a:r>
              <a:rPr lang="ru-RU" sz="1600" dirty="0" err="1" smtClean="0">
                <a:solidFill>
                  <a:srgbClr val="660033"/>
                </a:solidFill>
              </a:rPr>
              <a:t>Фабрый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</a:p>
          <a:p>
            <a:endParaRPr lang="ru-RU" sz="1600" dirty="0">
              <a:solidFill>
                <a:srgbClr val="660033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12160" y="4941168"/>
            <a:ext cx="3600400" cy="670226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Нефтеюганск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моя Родина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8797" y="5859211"/>
            <a:ext cx="8332440" cy="86409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                                                             2 часть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Женское лицо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Нефтеюганска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Продолжение следует…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6012160" y="0"/>
            <a:ext cx="3384376" cy="4824536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990000"/>
              </a:solidFill>
            </a:endParaRPr>
          </a:p>
          <a:p>
            <a:r>
              <a:rPr lang="ru-RU" sz="1600" b="1" dirty="0" smtClean="0">
                <a:solidFill>
                  <a:srgbClr val="990000"/>
                </a:solidFill>
              </a:rPr>
              <a:t>Я не верю в слабость вашу, жертвенность,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от рожденья вы не таковы.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 Женственней намного ваша женственность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от того что мужественны вы. </a:t>
            </a:r>
          </a:p>
          <a:p>
            <a:endParaRPr lang="ru-RU" sz="1600" b="1" dirty="0" smtClean="0">
              <a:solidFill>
                <a:srgbClr val="990000"/>
              </a:solidFill>
            </a:endParaRPr>
          </a:p>
          <a:p>
            <a:r>
              <a:rPr lang="ru-RU" sz="1600" b="1" dirty="0" smtClean="0">
                <a:solidFill>
                  <a:srgbClr val="990000"/>
                </a:solidFill>
              </a:rPr>
              <a:t>Я люблю вас нежно и </a:t>
            </a:r>
            <a:r>
              <a:rPr lang="ru-RU" sz="1600" b="1" dirty="0" err="1" smtClean="0">
                <a:solidFill>
                  <a:srgbClr val="990000"/>
                </a:solidFill>
              </a:rPr>
              <a:t>жалеюще</a:t>
            </a:r>
            <a:r>
              <a:rPr lang="ru-RU" sz="1600" b="1" dirty="0" smtClean="0">
                <a:solidFill>
                  <a:srgbClr val="990000"/>
                </a:solidFill>
              </a:rPr>
              <a:t>,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 но на вас завидуя смотрю,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Лучшие мужчины - это женщины. 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Это вам я точно говорю.</a:t>
            </a:r>
          </a:p>
          <a:p>
            <a:r>
              <a:rPr lang="ru-RU" sz="1600" b="1" dirty="0" smtClean="0">
                <a:solidFill>
                  <a:srgbClr val="990000"/>
                </a:solidFill>
              </a:rPr>
              <a:t>   Евгений Евтушенко</a:t>
            </a:r>
          </a:p>
          <a:p>
            <a:endParaRPr lang="ru-RU" sz="1600" b="1" dirty="0" smtClean="0">
              <a:solidFill>
                <a:srgbClr val="990000"/>
              </a:solidFill>
            </a:endParaRPr>
          </a:p>
          <a:p>
            <a:endParaRPr lang="ru-RU" sz="1600" b="1" dirty="0" smtClean="0">
              <a:solidFill>
                <a:srgbClr val="990000"/>
              </a:solidFill>
            </a:endParaRPr>
          </a:p>
          <a:p>
            <a:endParaRPr lang="ru-RU" sz="16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6" y="3756137"/>
            <a:ext cx="9123024" cy="2114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7938"/>
            <a:ext cx="9144000" cy="2119133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20976" y="-12108"/>
            <a:ext cx="9144000" cy="2072956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C00000"/>
                </a:solidFill>
              </a:rPr>
              <a:t>А.А.Логунова</a:t>
            </a:r>
            <a:r>
              <a:rPr lang="ru-RU" b="1" dirty="0">
                <a:solidFill>
                  <a:srgbClr val="C00000"/>
                </a:solidFill>
              </a:rPr>
              <a:t> - воспитатель детского сада, ударник десятой </a:t>
            </a:r>
            <a:r>
              <a:rPr lang="ru-RU" b="1" dirty="0" smtClean="0">
                <a:solidFill>
                  <a:srgbClr val="C00000"/>
                </a:solidFill>
              </a:rPr>
              <a:t>пятилетки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Л.И.Кузнецова</a:t>
            </a:r>
            <a:r>
              <a:rPr lang="ru-RU" b="1" dirty="0">
                <a:solidFill>
                  <a:srgbClr val="C00000"/>
                </a:solidFill>
              </a:rPr>
              <a:t> - старейший врач-гинеколог, занесена на городскую Доску почёта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err="1">
                <a:solidFill>
                  <a:srgbClr val="C00000"/>
                </a:solidFill>
              </a:rPr>
              <a:t>Е.Е.Орехова</a:t>
            </a:r>
            <a:r>
              <a:rPr lang="ru-RU" b="1" dirty="0">
                <a:solidFill>
                  <a:srgbClr val="C00000"/>
                </a:solidFill>
              </a:rPr>
              <a:t> - электросварщица пятого разряда Нефтеюганского управления буровых работ </a:t>
            </a:r>
            <a:r>
              <a:rPr lang="ru-RU" b="1" dirty="0" smtClean="0">
                <a:solidFill>
                  <a:srgbClr val="C00000"/>
                </a:solidFill>
              </a:rPr>
              <a:t>№ 1</a:t>
            </a:r>
            <a:r>
              <a:rPr lang="ru-RU" b="1" dirty="0">
                <a:solidFill>
                  <a:srgbClr val="C00000"/>
                </a:solidFill>
              </a:rPr>
              <a:t>, ветеран управления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1981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0" y="584988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52, 53, 54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052" y="2239344"/>
            <a:ext cx="2340864" cy="3432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079" y="2180126"/>
            <a:ext cx="2200656" cy="3480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43" y="2276872"/>
            <a:ext cx="260086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6752" y="4373115"/>
            <a:ext cx="9129775" cy="2484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5" y="1628800"/>
            <a:ext cx="9129775" cy="2757255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0" y="5849888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 хр. № 56, 61, 71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984" y="2420888"/>
            <a:ext cx="2589679" cy="3429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31" y="2492896"/>
            <a:ext cx="2090928" cy="3358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82" y="2492896"/>
            <a:ext cx="2470624" cy="3356992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20976" y="0"/>
            <a:ext cx="9144000" cy="2564904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C00000"/>
                </a:solidFill>
              </a:rPr>
              <a:t>С.Е.Емельянова</a:t>
            </a:r>
            <a:r>
              <a:rPr lang="ru-RU" sz="1600" b="1" dirty="0">
                <a:solidFill>
                  <a:srgbClr val="C00000"/>
                </a:solidFill>
              </a:rPr>
              <a:t> - </a:t>
            </a:r>
            <a:r>
              <a:rPr lang="ru-RU" sz="1600" b="1" dirty="0" err="1">
                <a:solidFill>
                  <a:srgbClr val="C00000"/>
                </a:solidFill>
              </a:rPr>
              <a:t>тепличница</a:t>
            </a:r>
            <a:r>
              <a:rPr lang="ru-RU" sz="1600" b="1" dirty="0">
                <a:solidFill>
                  <a:srgbClr val="C00000"/>
                </a:solidFill>
              </a:rPr>
              <a:t> совхоза «Нефтеюганский», кавалер ордена Трудовой Славы 3 степени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err="1">
                <a:solidFill>
                  <a:srgbClr val="C00000"/>
                </a:solidFill>
              </a:rPr>
              <a:t>Л.Н.Закревская</a:t>
            </a:r>
            <a:r>
              <a:rPr lang="ru-RU" sz="1600" b="1" dirty="0">
                <a:solidFill>
                  <a:srgbClr val="C00000"/>
                </a:solidFill>
              </a:rPr>
              <a:t> - бригадир </a:t>
            </a:r>
            <a:r>
              <a:rPr lang="ru-RU" sz="1600" b="1" dirty="0" err="1">
                <a:solidFill>
                  <a:srgbClr val="C00000"/>
                </a:solidFill>
              </a:rPr>
              <a:t>газоэлектро</a:t>
            </a:r>
            <a:r>
              <a:rPr lang="ru-RU" sz="1600" b="1" dirty="0">
                <a:solidFill>
                  <a:srgbClr val="C00000"/>
                </a:solidFill>
              </a:rPr>
              <a:t>-сварщиков Управления </a:t>
            </a:r>
            <a:r>
              <a:rPr lang="ru-RU" sz="1600" b="1" dirty="0" err="1">
                <a:solidFill>
                  <a:srgbClr val="C00000"/>
                </a:solidFill>
              </a:rPr>
              <a:t>техноло-гического</a:t>
            </a:r>
            <a:r>
              <a:rPr lang="ru-RU" sz="1600" b="1" dirty="0">
                <a:solidFill>
                  <a:srgbClr val="C00000"/>
                </a:solidFill>
              </a:rPr>
              <a:t> транспорта № 4, Ударник коммунистического труда, занесена на городскую Доску </a:t>
            </a:r>
            <a:r>
              <a:rPr lang="ru-RU" sz="1600" b="1" dirty="0" smtClean="0">
                <a:solidFill>
                  <a:srgbClr val="C00000"/>
                </a:solidFill>
              </a:rPr>
              <a:t>почета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В.И.Машенкова</a:t>
            </a:r>
            <a:r>
              <a:rPr lang="ru-RU" sz="1600" b="1" dirty="0">
                <a:solidFill>
                  <a:srgbClr val="C00000"/>
                </a:solidFill>
              </a:rPr>
              <a:t> - штукатур-маляр 3 разряда строительного управления № 51 треста «Нефтеюганскгазстрой», награждена медалью «За трудовое отличие»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1981 год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" y="0"/>
            <a:ext cx="970116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18" y="12756"/>
            <a:ext cx="7373802" cy="4640379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10940" y="10924"/>
            <a:ext cx="3696963" cy="2852936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Первые медицинские работники поселка Нефтеюганск на фоне  медицинского кабинета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1965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134" y="5821669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65</a:t>
            </a:r>
          </a:p>
        </p:txBody>
      </p:sp>
    </p:spTree>
    <p:extLst>
      <p:ext uri="{BB962C8B-B14F-4D97-AF65-F5344CB8AC3E}">
        <p14:creationId xmlns:p14="http://schemas.microsoft.com/office/powerpoint/2010/main" val="32109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" y="0"/>
            <a:ext cx="970116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566" y="2782299"/>
            <a:ext cx="2577382" cy="3372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28" y="3335057"/>
            <a:ext cx="2575312" cy="3386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95" y="3024171"/>
            <a:ext cx="2514421" cy="3494852"/>
          </a:xfrm>
          <a:prstGeom prst="rect">
            <a:avLst/>
          </a:prstGeom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5134" y="5821669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77, 84, 113, 114</a:t>
            </a: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5134" y="-166076"/>
            <a:ext cx="10558604" cy="3137381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C00000"/>
                </a:solidFill>
              </a:rPr>
              <a:t>Т.Ф.Кучман</a:t>
            </a:r>
            <a:r>
              <a:rPr lang="ru-RU" b="1" dirty="0">
                <a:solidFill>
                  <a:srgbClr val="C00000"/>
                </a:solidFill>
              </a:rPr>
              <a:t> - телеграфист </a:t>
            </a:r>
            <a:r>
              <a:rPr lang="ru-RU" b="1" dirty="0" smtClean="0">
                <a:solidFill>
                  <a:srgbClr val="C00000"/>
                </a:solidFill>
              </a:rPr>
              <a:t>узла </a:t>
            </a:r>
            <a:r>
              <a:rPr lang="ru-RU" b="1" dirty="0">
                <a:solidFill>
                  <a:srgbClr val="C00000"/>
                </a:solidFill>
              </a:rPr>
              <a:t>связи, лучший телеграфист области, награждена Почетной грамотой Тюменского областного производственно- технического управления связи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err="1" smtClean="0">
                <a:solidFill>
                  <a:srgbClr val="C00000"/>
                </a:solidFill>
              </a:rPr>
              <a:t>Н.И.Вертянкина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- слесарь </a:t>
            </a:r>
            <a:r>
              <a:rPr lang="ru-RU" b="1" dirty="0" smtClean="0">
                <a:solidFill>
                  <a:srgbClr val="C00000"/>
                </a:solidFill>
              </a:rPr>
              <a:t>Нефтеюганского </a:t>
            </a:r>
            <a:r>
              <a:rPr lang="ru-RU" b="1" dirty="0">
                <a:solidFill>
                  <a:srgbClr val="C00000"/>
                </a:solidFill>
              </a:rPr>
              <a:t>управления </a:t>
            </a:r>
            <a:r>
              <a:rPr lang="ru-RU" b="1" dirty="0" err="1">
                <a:solidFill>
                  <a:srgbClr val="C00000"/>
                </a:solidFill>
              </a:rPr>
              <a:t>водоканализации</a:t>
            </a:r>
            <a:r>
              <a:rPr lang="ru-RU" b="1" dirty="0">
                <a:solidFill>
                  <a:srgbClr val="C00000"/>
                </a:solidFill>
              </a:rPr>
              <a:t>, награждена медалью «За трудовую доблесть»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err="1">
                <a:solidFill>
                  <a:srgbClr val="C00000"/>
                </a:solidFill>
              </a:rPr>
              <a:t>Л.К.Каплуненко</a:t>
            </a:r>
            <a:r>
              <a:rPr lang="ru-RU" b="1" dirty="0">
                <a:solidFill>
                  <a:srgbClr val="C00000"/>
                </a:solidFill>
              </a:rPr>
              <a:t> - оператор установки подготовки и перекачки нефти НГДУ «</a:t>
            </a:r>
            <a:r>
              <a:rPr lang="ru-RU" b="1" dirty="0" err="1">
                <a:solidFill>
                  <a:srgbClr val="C00000"/>
                </a:solidFill>
              </a:rPr>
              <a:t>Правдинскнефть</a:t>
            </a:r>
            <a:r>
              <a:rPr lang="ru-RU" b="1" dirty="0">
                <a:solidFill>
                  <a:srgbClr val="C00000"/>
                </a:solidFill>
              </a:rPr>
              <a:t>», кавалер ордена Трудовой Славы 3 степени 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В.Д.Савгильдина</a:t>
            </a:r>
            <a:r>
              <a:rPr lang="ru-RU" b="1" dirty="0">
                <a:solidFill>
                  <a:srgbClr val="C00000"/>
                </a:solidFill>
              </a:rPr>
              <a:t>- каменщик из строительного управления №10 треста «Нефтеюганскгазстрой», кавалер ордена Трудовой Славы 3 степени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1981-1982 годы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694" y="1919084"/>
            <a:ext cx="2414497" cy="390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" y="0"/>
            <a:ext cx="91557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249" y="1608618"/>
            <a:ext cx="6672072" cy="4052630"/>
          </a:xfrm>
          <a:prstGeom prst="rect">
            <a:avLst/>
          </a:prstGeo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0" y="0"/>
            <a:ext cx="3059832" cy="4221088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00000"/>
                </a:solidFill>
              </a:rPr>
              <a:t>Участники городского конкурса «Лучший по профессии» продавцы магазина «Товары для мужчин» отдела рабочего снабжения </a:t>
            </a:r>
            <a:r>
              <a:rPr lang="ru-RU" sz="1600" b="1" dirty="0" err="1">
                <a:solidFill>
                  <a:srgbClr val="C00000"/>
                </a:solidFill>
              </a:rPr>
              <a:t>производствен-ного</a:t>
            </a:r>
            <a:r>
              <a:rPr lang="ru-RU" sz="1600" b="1" dirty="0">
                <a:solidFill>
                  <a:srgbClr val="C00000"/>
                </a:solidFill>
              </a:rPr>
              <a:t> объединения «Юганскнефтегаз» (слева направо: </a:t>
            </a:r>
            <a:r>
              <a:rPr lang="ru-RU" sz="1600" b="1" dirty="0" err="1">
                <a:solidFill>
                  <a:srgbClr val="C00000"/>
                </a:solidFill>
              </a:rPr>
              <a:t>Т.Грачева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r>
              <a:rPr lang="ru-RU" sz="1600" b="1" dirty="0" err="1">
                <a:solidFill>
                  <a:srgbClr val="C00000"/>
                </a:solidFill>
              </a:rPr>
              <a:t>Н.Иванченко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r>
              <a:rPr lang="ru-RU" sz="1600" b="1" dirty="0" err="1">
                <a:solidFill>
                  <a:srgbClr val="C00000"/>
                </a:solidFill>
              </a:rPr>
              <a:t>Т.Тухватуллина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r>
              <a:rPr lang="ru-RU" sz="1600" b="1" dirty="0" err="1">
                <a:solidFill>
                  <a:srgbClr val="C00000"/>
                </a:solidFill>
              </a:rPr>
              <a:t>В.Караман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1982 год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467544" y="5325650"/>
            <a:ext cx="7416824" cy="1008112"/>
          </a:xfrm>
          <a:prstGeom prst="flowChartMultidocumen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</a:rPr>
              <a:t>Отдел по делам архивов департамента по делам администрации города Нефтеюганска, ед.хр. №  108</a:t>
            </a:r>
          </a:p>
        </p:txBody>
      </p:sp>
    </p:spTree>
    <p:extLst>
      <p:ext uri="{BB962C8B-B14F-4D97-AF65-F5344CB8AC3E}">
        <p14:creationId xmlns:p14="http://schemas.microsoft.com/office/powerpoint/2010/main" val="22294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3628</Words>
  <Application>Microsoft Office PowerPoint</Application>
  <PresentationFormat>Экран (4:3)</PresentationFormat>
  <Paragraphs>248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    Нефтеюганск – моя Родина 2 часть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Duma</cp:lastModifiedBy>
  <cp:revision>77</cp:revision>
  <dcterms:created xsi:type="dcterms:W3CDTF">2016-12-13T09:42:46Z</dcterms:created>
  <dcterms:modified xsi:type="dcterms:W3CDTF">2017-03-07T10:42:59Z</dcterms:modified>
</cp:coreProperties>
</file>