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8" r:id="rId5"/>
    <p:sldId id="263" r:id="rId6"/>
    <p:sldId id="269" r:id="rId7"/>
    <p:sldId id="267" r:id="rId8"/>
    <p:sldId id="261" r:id="rId9"/>
    <p:sldId id="266" r:id="rId10"/>
    <p:sldId id="265" r:id="rId11"/>
    <p:sldId id="270" r:id="rId12"/>
    <p:sldId id="259" r:id="rId13"/>
    <p:sldId id="264" r:id="rId14"/>
    <p:sldId id="262" r:id="rId15"/>
    <p:sldId id="271" r:id="rId16"/>
    <p:sldId id="272" r:id="rId17"/>
    <p:sldId id="275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203591-31DE-4689-A4D9-5D9CAE6C43D4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8280920" cy="189436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Нефтеюганск – моя Родина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157192"/>
            <a:ext cx="6172200" cy="1371600"/>
          </a:xfrm>
        </p:spPr>
        <p:txBody>
          <a:bodyPr/>
          <a:lstStyle/>
          <a:p>
            <a:r>
              <a:rPr lang="ru-RU" dirty="0" smtClean="0"/>
              <a:t>1 часть</a:t>
            </a:r>
          </a:p>
          <a:p>
            <a:r>
              <a:rPr lang="ru-RU" sz="3200" dirty="0" smtClean="0"/>
              <a:t>Как это было…</a:t>
            </a:r>
            <a:endParaRPr lang="ru-RU" sz="3200" dirty="0"/>
          </a:p>
        </p:txBody>
      </p:sp>
      <p:pic>
        <p:nvPicPr>
          <p:cNvPr id="3074" name="Picture 2" descr="C:\Users\User\Desktop\p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800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3528392" cy="616530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660033"/>
                </a:solidFill>
              </a:rPr>
              <a:t>Рабочие </a:t>
            </a:r>
            <a:r>
              <a:rPr lang="ru-RU" sz="1400" b="1" dirty="0" smtClean="0">
                <a:solidFill>
                  <a:srgbClr val="660033"/>
                </a:solidFill>
              </a:rPr>
              <a:t>ремонтно-строительного управления № 1 </a:t>
            </a:r>
            <a:r>
              <a:rPr lang="ru-RU" sz="1400" b="1" dirty="0" smtClean="0">
                <a:solidFill>
                  <a:srgbClr val="660033"/>
                </a:solidFill>
              </a:rPr>
              <a:t>в помещении  цеха </a:t>
            </a:r>
            <a:r>
              <a:rPr lang="ru-RU" sz="1400" b="1" dirty="0" smtClean="0">
                <a:solidFill>
                  <a:srgbClr val="660033"/>
                </a:solidFill>
              </a:rPr>
              <a:t>во время политчаса </a:t>
            </a:r>
            <a:r>
              <a:rPr lang="ru-RU" sz="1400" b="1" dirty="0" smtClean="0">
                <a:solidFill>
                  <a:srgbClr val="660033"/>
                </a:solidFill>
              </a:rPr>
              <a:t>(слева </a:t>
            </a:r>
            <a:r>
              <a:rPr lang="ru-RU" sz="1400" b="1" dirty="0" smtClean="0">
                <a:solidFill>
                  <a:srgbClr val="660033"/>
                </a:solidFill>
              </a:rPr>
              <a:t>направо):  </a:t>
            </a:r>
            <a:r>
              <a:rPr lang="ru-RU" sz="1400" b="1" dirty="0">
                <a:solidFill>
                  <a:srgbClr val="660033"/>
                </a:solidFill>
              </a:rPr>
              <a:t>А.П. Дружинин, </a:t>
            </a:r>
            <a:r>
              <a:rPr lang="ru-RU" sz="1400" b="1" dirty="0" err="1">
                <a:solidFill>
                  <a:srgbClr val="660033"/>
                </a:solidFill>
              </a:rPr>
              <a:t>П.Мозарев</a:t>
            </a:r>
            <a:r>
              <a:rPr lang="ru-RU" sz="1400" b="1" dirty="0">
                <a:solidFill>
                  <a:srgbClr val="660033"/>
                </a:solidFill>
              </a:rPr>
              <a:t>, </a:t>
            </a:r>
            <a:r>
              <a:rPr lang="ru-RU" sz="1400" b="1" dirty="0" err="1">
                <a:solidFill>
                  <a:srgbClr val="660033"/>
                </a:solidFill>
              </a:rPr>
              <a:t>Ю.Ожиредов</a:t>
            </a:r>
            <a:r>
              <a:rPr lang="ru-RU" sz="1400" b="1" dirty="0">
                <a:solidFill>
                  <a:srgbClr val="660033"/>
                </a:solidFill>
              </a:rPr>
              <a:t>, Г.Ф.Потапов </a:t>
            </a:r>
          </a:p>
          <a:p>
            <a:r>
              <a:rPr lang="ru-RU" sz="1200" b="1" dirty="0" smtClean="0">
                <a:solidFill>
                  <a:srgbClr val="660033"/>
                </a:solidFill>
              </a:rPr>
              <a:t>1970 год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1797.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8194" name="Picture 2" descr="Z:\305 КАБИНЕТ\ВСЁ ПРО ФОТО\фото 1739-2648\1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3511550" cy="555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141277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Во время вручения начальником </a:t>
            </a:r>
            <a:r>
              <a:rPr lang="ru-RU" sz="1400" b="1" dirty="0" smtClean="0">
                <a:solidFill>
                  <a:srgbClr val="660033"/>
                </a:solidFill>
              </a:rPr>
              <a:t>нефтегазодобывающего управления </a:t>
            </a:r>
            <a:r>
              <a:rPr lang="ru-RU" sz="1400" b="1" dirty="0">
                <a:solidFill>
                  <a:srgbClr val="660033"/>
                </a:solidFill>
              </a:rPr>
              <a:t>«</a:t>
            </a:r>
            <a:r>
              <a:rPr lang="ru-RU" sz="1400" b="1" dirty="0" err="1">
                <a:solidFill>
                  <a:srgbClr val="660033"/>
                </a:solidFill>
              </a:rPr>
              <a:t>Юганскнефть</a:t>
            </a:r>
            <a:r>
              <a:rPr lang="ru-RU" sz="1400" b="1" dirty="0">
                <a:solidFill>
                  <a:srgbClr val="660033"/>
                </a:solidFill>
              </a:rPr>
              <a:t>» </a:t>
            </a:r>
            <a:r>
              <a:rPr lang="ru-RU" sz="1400" b="1" dirty="0" smtClean="0">
                <a:solidFill>
                  <a:srgbClr val="660033"/>
                </a:solidFill>
              </a:rPr>
              <a:t>Львом Дмитриевичем Чуриловым медали </a:t>
            </a:r>
            <a:r>
              <a:rPr lang="ru-RU" sz="1400" b="1" dirty="0">
                <a:solidFill>
                  <a:srgbClr val="660033"/>
                </a:solidFill>
              </a:rPr>
              <a:t>«За доблестный труд в ознаменование 100-летия со дня рождения В.И.Ленина» </a:t>
            </a:r>
            <a:r>
              <a:rPr lang="ru-RU" sz="1400" b="1" dirty="0" smtClean="0">
                <a:solidFill>
                  <a:srgbClr val="660033"/>
                </a:solidFill>
              </a:rPr>
              <a:t>Георгию Ивановичу Карпенко</a:t>
            </a:r>
            <a:endParaRPr lang="ru-RU" sz="1400" b="1" dirty="0">
              <a:solidFill>
                <a:srgbClr val="660033"/>
              </a:solidFill>
            </a:endParaRPr>
          </a:p>
          <a:p>
            <a:r>
              <a:rPr lang="ru-RU" sz="1200" b="1" dirty="0" smtClean="0">
                <a:solidFill>
                  <a:srgbClr val="660033"/>
                </a:solidFill>
              </a:rPr>
              <a:t>1970 год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864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13314" name="Picture 2" descr="Z:\305 КАБИНЕТ\ВСЁ ПРО ФОТО\фото 592-1732\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19656"/>
            <a:ext cx="4738080" cy="3553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305 КАБИНЕТ\ВСЁ ПРО ФОТО\фото 1739-2648\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3998913" cy="5949950"/>
          </a:xfrm>
          <a:prstGeom prst="rect">
            <a:avLst/>
          </a:prstGeom>
          <a:noFill/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3528392" cy="616530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660033"/>
                </a:solidFill>
              </a:rPr>
              <a:t>Работники инфекционного  отделения </a:t>
            </a:r>
            <a:r>
              <a:rPr lang="ru-RU" sz="1200" b="1" dirty="0" smtClean="0">
                <a:solidFill>
                  <a:srgbClr val="660033"/>
                </a:solidFill>
              </a:rPr>
              <a:t>медико-санитарной части г.Нефтеюганска</a:t>
            </a:r>
            <a:r>
              <a:rPr lang="ru-RU" sz="1200" b="1" dirty="0">
                <a:solidFill>
                  <a:srgbClr val="660033"/>
                </a:solidFill>
              </a:rPr>
              <a:t>: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1ряд слева направо:</a:t>
            </a:r>
          </a:p>
          <a:p>
            <a:r>
              <a:rPr lang="ru-RU" sz="1200" b="1" dirty="0" smtClean="0">
                <a:solidFill>
                  <a:srgbClr val="660033"/>
                </a:solidFill>
              </a:rPr>
              <a:t>1.Не установлено;</a:t>
            </a:r>
            <a:endParaRPr lang="ru-RU" sz="1200" b="1" dirty="0">
              <a:solidFill>
                <a:srgbClr val="660033"/>
              </a:solidFill>
            </a:endParaRPr>
          </a:p>
          <a:p>
            <a:r>
              <a:rPr lang="ru-RU" sz="1200" b="1" dirty="0">
                <a:solidFill>
                  <a:srgbClr val="660033"/>
                </a:solidFill>
              </a:rPr>
              <a:t>2.М.Шамсутдинова - санитарка;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3.Т.Н.Никифорова - санитарка;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4.С.Ф.Голованова - буфетчица;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2 ряд слева направо: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1.В.А.Изосимова - медсестра;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2.Н.Г.Стрельцова - медсестра;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3.И.С.Миронова - медсестра;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4.С.Г.Алайкин - завидущий отделом;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5.А.Ф.Романова - медсестра;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6.неизвестная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7.Г.И.Рыкова - врач;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3 ряд слева направо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1.неизвестная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2.В.Хазицкая - медсестра;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3.А.Н.Смирнова - медсестра;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4.М Фадеева - буфетчица;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5.Т.П.Шляпникова -санитарка;</a:t>
            </a:r>
          </a:p>
          <a:p>
            <a:r>
              <a:rPr lang="ru-RU" sz="1200" b="1" dirty="0">
                <a:solidFill>
                  <a:srgbClr val="660033"/>
                </a:solidFill>
              </a:rPr>
              <a:t>6.А.Д.Владимирова -сестра-хозяйка</a:t>
            </a:r>
          </a:p>
          <a:p>
            <a:r>
              <a:rPr lang="ru-RU" sz="1200" b="1" dirty="0" smtClean="0">
                <a:solidFill>
                  <a:srgbClr val="660033"/>
                </a:solidFill>
              </a:rPr>
              <a:t>после субботника </a:t>
            </a:r>
            <a:r>
              <a:rPr lang="ru-RU" sz="1200" b="1" dirty="0">
                <a:solidFill>
                  <a:srgbClr val="660033"/>
                </a:solidFill>
              </a:rPr>
              <a:t>у входа в здание инфекционного </a:t>
            </a:r>
            <a:r>
              <a:rPr lang="ru-RU" sz="1200" b="1" dirty="0" smtClean="0">
                <a:solidFill>
                  <a:srgbClr val="660033"/>
                </a:solidFill>
              </a:rPr>
              <a:t>отделения. 21.04.1973 год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899592" y="5877272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1770.</a:t>
            </a:r>
            <a:endParaRPr lang="ru-RU" sz="1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305 КАБИНЕТ\ВСЁ ПРО ФОТО\фото 1739-2648\1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00987" cy="4584700"/>
          </a:xfrm>
          <a:prstGeom prst="rect">
            <a:avLst/>
          </a:prstGeom>
          <a:noFill/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141277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Военный комиссар г.Нефтеюганска подполковник Степанов Николай </a:t>
            </a:r>
            <a:r>
              <a:rPr lang="ru-RU" sz="1400" b="1" dirty="0" err="1">
                <a:solidFill>
                  <a:srgbClr val="660033"/>
                </a:solidFill>
              </a:rPr>
              <a:t>Макарович</a:t>
            </a:r>
            <a:r>
              <a:rPr lang="ru-RU" sz="1400" b="1" dirty="0">
                <a:solidFill>
                  <a:srgbClr val="660033"/>
                </a:solidFill>
              </a:rPr>
              <a:t> </a:t>
            </a:r>
            <a:r>
              <a:rPr lang="ru-RU" sz="1400" b="1" dirty="0" smtClean="0">
                <a:solidFill>
                  <a:srgbClr val="660033"/>
                </a:solidFill>
              </a:rPr>
              <a:t> перед </a:t>
            </a:r>
            <a:r>
              <a:rPr lang="ru-RU" sz="1400" b="1" dirty="0" err="1" smtClean="0">
                <a:solidFill>
                  <a:srgbClr val="660033"/>
                </a:solidFill>
              </a:rPr>
              <a:t>трибоной</a:t>
            </a:r>
            <a:r>
              <a:rPr lang="ru-RU" sz="1400" b="1" dirty="0" smtClean="0">
                <a:solidFill>
                  <a:srgbClr val="660033"/>
                </a:solidFill>
              </a:rPr>
              <a:t> на </a:t>
            </a:r>
            <a:r>
              <a:rPr lang="ru-RU" sz="1400" b="1" dirty="0">
                <a:solidFill>
                  <a:srgbClr val="660033"/>
                </a:solidFill>
              </a:rPr>
              <a:t>городской площади во время празднования </a:t>
            </a:r>
            <a:r>
              <a:rPr lang="ru-RU" sz="1400" b="1" dirty="0" smtClean="0">
                <a:solidFill>
                  <a:srgbClr val="660033"/>
                </a:solidFill>
              </a:rPr>
              <a:t>30-летия Дня </a:t>
            </a:r>
            <a:r>
              <a:rPr lang="ru-RU" sz="1400" b="1" dirty="0">
                <a:solidFill>
                  <a:srgbClr val="660033"/>
                </a:solidFill>
              </a:rPr>
              <a:t>Победы</a:t>
            </a:r>
          </a:p>
          <a:p>
            <a:r>
              <a:rPr lang="ru-RU" sz="1200" b="1" dirty="0" smtClean="0">
                <a:solidFill>
                  <a:srgbClr val="660033"/>
                </a:solidFill>
              </a:rPr>
              <a:t>1975 год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1834</a:t>
            </a:r>
            <a:endParaRPr lang="ru-RU" sz="1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305 КАБИНЕТ\ВСЁ ПРО ФОТО\фото 1739-2648\2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657850" cy="4095750"/>
          </a:xfrm>
          <a:prstGeom prst="rect">
            <a:avLst/>
          </a:prstGeom>
          <a:noFill/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177281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Приз Алексей </a:t>
            </a:r>
            <a:r>
              <a:rPr lang="ru-RU" sz="1400" b="1" dirty="0" smtClean="0">
                <a:solidFill>
                  <a:srgbClr val="660033"/>
                </a:solidFill>
              </a:rPr>
              <a:t>Акимович, участник Великой отечественной войны, </a:t>
            </a:r>
            <a:r>
              <a:rPr lang="ru-RU" sz="1400" b="1" dirty="0" smtClean="0">
                <a:solidFill>
                  <a:srgbClr val="660033"/>
                </a:solidFill>
              </a:rPr>
              <a:t>заместитель </a:t>
            </a:r>
            <a:r>
              <a:rPr lang="ru-RU" sz="1400" b="1" dirty="0" smtClean="0">
                <a:solidFill>
                  <a:srgbClr val="660033"/>
                </a:solidFill>
              </a:rPr>
              <a:t>начальника Нефтеюганского вышкомонтажного управления №</a:t>
            </a:r>
            <a:r>
              <a:rPr lang="ru-RU" sz="1400" b="1" dirty="0" smtClean="0">
                <a:solidFill>
                  <a:srgbClr val="660033"/>
                </a:solidFill>
              </a:rPr>
              <a:t>2, </a:t>
            </a:r>
            <a:r>
              <a:rPr lang="ru-RU" sz="1400" b="1" dirty="0" smtClean="0">
                <a:solidFill>
                  <a:srgbClr val="660033"/>
                </a:solidFill>
              </a:rPr>
              <a:t>во </a:t>
            </a:r>
            <a:r>
              <a:rPr lang="ru-RU" sz="1400" b="1" dirty="0">
                <a:solidFill>
                  <a:srgbClr val="660033"/>
                </a:solidFill>
              </a:rPr>
              <a:t>главе колонны работников </a:t>
            </a:r>
            <a:r>
              <a:rPr lang="ru-RU" sz="1400" b="1" dirty="0" smtClean="0">
                <a:solidFill>
                  <a:srgbClr val="660033"/>
                </a:solidFill>
              </a:rPr>
              <a:t>во </a:t>
            </a:r>
            <a:r>
              <a:rPr lang="ru-RU" sz="1400" b="1" dirty="0">
                <a:solidFill>
                  <a:srgbClr val="660033"/>
                </a:solidFill>
              </a:rPr>
              <a:t>время торжественного шествия парада в честь годовщины Октябрьской революции</a:t>
            </a:r>
          </a:p>
          <a:p>
            <a:r>
              <a:rPr lang="ru-RU" sz="1400" b="1" dirty="0" smtClean="0">
                <a:solidFill>
                  <a:srgbClr val="660033"/>
                </a:solidFill>
              </a:rPr>
              <a:t>07.11.1984 год .</a:t>
            </a:r>
          </a:p>
          <a:p>
            <a:r>
              <a:rPr lang="ru-RU" sz="1400" b="1" i="1" dirty="0" smtClean="0">
                <a:solidFill>
                  <a:srgbClr val="660033"/>
                </a:solidFill>
              </a:rPr>
              <a:t>Из личного архива А.А.Приза</a:t>
            </a:r>
            <a:endParaRPr lang="ru-RU" sz="1400" b="1" i="1" dirty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2082</a:t>
            </a:r>
            <a:endParaRPr lang="ru-RU" sz="1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Z:\305 КАБИНЕТ\ВСЁ ПРО ФОТО\фото 592-1732\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108700" cy="4475163"/>
          </a:xfrm>
          <a:prstGeom prst="rect">
            <a:avLst/>
          </a:prstGeom>
          <a:noFill/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251520" y="116632"/>
            <a:ext cx="8496944" cy="13681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Работники редакции газеты «</a:t>
            </a:r>
            <a:r>
              <a:rPr lang="ru-RU" sz="1400" b="1" dirty="0" err="1">
                <a:solidFill>
                  <a:srgbClr val="660033"/>
                </a:solidFill>
              </a:rPr>
              <a:t>Нефтеюганский</a:t>
            </a:r>
            <a:r>
              <a:rPr lang="ru-RU" sz="1400" b="1" dirty="0">
                <a:solidFill>
                  <a:srgbClr val="660033"/>
                </a:solidFill>
              </a:rPr>
              <a:t> рабочий» на новогоднем утреннике (групповой </a:t>
            </a:r>
            <a:r>
              <a:rPr lang="ru-RU" sz="1400" b="1" dirty="0" smtClean="0">
                <a:solidFill>
                  <a:srgbClr val="660033"/>
                </a:solidFill>
              </a:rPr>
              <a:t>портрет) </a:t>
            </a:r>
          </a:p>
          <a:p>
            <a:r>
              <a:rPr lang="ru-RU" sz="1400" b="1" dirty="0" smtClean="0">
                <a:solidFill>
                  <a:srgbClr val="660033"/>
                </a:solidFill>
              </a:rPr>
              <a:t>Декабрь 1985 года </a:t>
            </a:r>
            <a:endParaRPr lang="ru-RU" sz="1400" b="1" dirty="0" smtClean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901</a:t>
            </a:r>
            <a:endParaRPr lang="ru-RU" sz="1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251520" y="116632"/>
            <a:ext cx="3240360" cy="561662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Работники инспекции Госстраха во время вручения переходящего Красного Знамени за первое место в соцсоревновании среди </a:t>
            </a:r>
            <a:r>
              <a:rPr lang="ru-RU" sz="1400" b="1" dirty="0" smtClean="0">
                <a:solidFill>
                  <a:srgbClr val="660033"/>
                </a:solidFill>
              </a:rPr>
              <a:t>инспекций </a:t>
            </a:r>
            <a:r>
              <a:rPr lang="ru-RU" sz="1400" b="1" dirty="0">
                <a:solidFill>
                  <a:srgbClr val="660033"/>
                </a:solidFill>
              </a:rPr>
              <a:t>округа слева направо: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</a:t>
            </a:r>
            <a:r>
              <a:rPr lang="ru-RU" sz="1400" b="1" dirty="0" smtClean="0">
                <a:solidFill>
                  <a:srgbClr val="660033"/>
                </a:solidFill>
              </a:rPr>
              <a:t>не установлено;</a:t>
            </a:r>
          </a:p>
          <a:p>
            <a:r>
              <a:rPr lang="ru-RU" sz="1400" b="1" dirty="0" smtClean="0">
                <a:solidFill>
                  <a:srgbClr val="660033"/>
                </a:solidFill>
              </a:rPr>
              <a:t>-</a:t>
            </a:r>
            <a:r>
              <a:rPr lang="ru-RU" sz="1400" b="1" dirty="0" err="1" smtClean="0">
                <a:solidFill>
                  <a:srgbClr val="660033"/>
                </a:solidFill>
              </a:rPr>
              <a:t>Г.А.Рычихина</a:t>
            </a:r>
            <a:r>
              <a:rPr lang="ru-RU" sz="1400" b="1" dirty="0" smtClean="0">
                <a:solidFill>
                  <a:srgbClr val="660033"/>
                </a:solidFill>
              </a:rPr>
              <a:t> </a:t>
            </a:r>
            <a:r>
              <a:rPr lang="ru-RU" sz="1400" b="1" dirty="0">
                <a:solidFill>
                  <a:srgbClr val="660033"/>
                </a:solidFill>
              </a:rPr>
              <a:t>- инспектор;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</a:t>
            </a:r>
            <a:r>
              <a:rPr lang="ru-RU" sz="1400" b="1" dirty="0" err="1">
                <a:solidFill>
                  <a:srgbClr val="660033"/>
                </a:solidFill>
              </a:rPr>
              <a:t>Т.Д.Речкина</a:t>
            </a:r>
            <a:r>
              <a:rPr lang="ru-RU" sz="1400" b="1" dirty="0">
                <a:solidFill>
                  <a:srgbClr val="660033"/>
                </a:solidFill>
              </a:rPr>
              <a:t>- начальник инспекции;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</a:t>
            </a:r>
            <a:r>
              <a:rPr lang="ru-RU" sz="1400" b="1" dirty="0" err="1" smtClean="0">
                <a:solidFill>
                  <a:srgbClr val="660033"/>
                </a:solidFill>
              </a:rPr>
              <a:t>Р.Г.Меркель-заместитель</a:t>
            </a:r>
            <a:r>
              <a:rPr lang="ru-RU" sz="1400" b="1" dirty="0" smtClean="0">
                <a:solidFill>
                  <a:srgbClr val="660033"/>
                </a:solidFill>
              </a:rPr>
              <a:t> начальника инспекции; </a:t>
            </a:r>
            <a:endParaRPr lang="ru-RU" sz="1400" b="1" dirty="0">
              <a:solidFill>
                <a:srgbClr val="660033"/>
              </a:solidFill>
            </a:endParaRPr>
          </a:p>
          <a:p>
            <a:r>
              <a:rPr lang="ru-RU" sz="1400" b="1" dirty="0">
                <a:solidFill>
                  <a:srgbClr val="660033"/>
                </a:solidFill>
              </a:rPr>
              <a:t>-П.Е.Векшин - начальник окружного управления; </a:t>
            </a:r>
            <a:r>
              <a:rPr lang="ru-RU" sz="1400" b="1" dirty="0" smtClean="0">
                <a:solidFill>
                  <a:srgbClr val="660033"/>
                </a:solidFill>
              </a:rPr>
              <a:t>-не установлено;</a:t>
            </a:r>
            <a:endParaRPr lang="ru-RU" sz="1400" b="1" dirty="0">
              <a:solidFill>
                <a:srgbClr val="660033"/>
              </a:solidFill>
            </a:endParaRPr>
          </a:p>
          <a:p>
            <a:r>
              <a:rPr lang="ru-RU" sz="1400" b="1" dirty="0">
                <a:solidFill>
                  <a:srgbClr val="660033"/>
                </a:solidFill>
              </a:rPr>
              <a:t>-</a:t>
            </a:r>
            <a:r>
              <a:rPr lang="ru-RU" sz="1400" b="1" dirty="0" err="1">
                <a:solidFill>
                  <a:srgbClr val="660033"/>
                </a:solidFill>
              </a:rPr>
              <a:t>В.А.Истранова</a:t>
            </a:r>
            <a:r>
              <a:rPr lang="ru-RU" sz="1400" b="1" dirty="0">
                <a:solidFill>
                  <a:srgbClr val="660033"/>
                </a:solidFill>
              </a:rPr>
              <a:t>- инспектор;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</a:t>
            </a:r>
            <a:r>
              <a:rPr lang="ru-RU" sz="1400" b="1" dirty="0" smtClean="0">
                <a:solidFill>
                  <a:srgbClr val="660033"/>
                </a:solidFill>
              </a:rPr>
              <a:t>не установлено</a:t>
            </a:r>
            <a:endParaRPr lang="ru-RU" sz="1400" b="1" dirty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1986 год 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887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14338" name="Picture 2" descr="Z:\305 КАБИНЕТ\ВСЁ ПРО ФОТО\фото 592-1732\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5857875" cy="410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5580112" y="0"/>
            <a:ext cx="3240360" cy="532859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 </a:t>
            </a:r>
          </a:p>
          <a:p>
            <a:r>
              <a:rPr lang="ru-RU" sz="1400" b="1" dirty="0" err="1">
                <a:solidFill>
                  <a:srgbClr val="660033"/>
                </a:solidFill>
              </a:rPr>
              <a:t>Субач</a:t>
            </a:r>
            <a:r>
              <a:rPr lang="ru-RU" sz="1400" b="1" dirty="0">
                <a:solidFill>
                  <a:srgbClr val="660033"/>
                </a:solidFill>
              </a:rPr>
              <a:t> Юрий </a:t>
            </a:r>
            <a:r>
              <a:rPr lang="ru-RU" sz="1400" b="1" dirty="0" smtClean="0">
                <a:solidFill>
                  <a:srgbClr val="660033"/>
                </a:solidFill>
              </a:rPr>
              <a:t>Николаевич, учитель физической культуры, </a:t>
            </a:r>
            <a:r>
              <a:rPr lang="ru-RU" sz="1400" b="1" dirty="0" smtClean="0">
                <a:solidFill>
                  <a:srgbClr val="660033"/>
                </a:solidFill>
              </a:rPr>
              <a:t> отличник </a:t>
            </a:r>
            <a:r>
              <a:rPr lang="ru-RU" sz="1400" b="1" dirty="0" smtClean="0">
                <a:solidFill>
                  <a:srgbClr val="660033"/>
                </a:solidFill>
              </a:rPr>
              <a:t>физкультуры и спорта </a:t>
            </a:r>
            <a:r>
              <a:rPr lang="ru-RU" sz="1400" b="1" dirty="0" smtClean="0">
                <a:solidFill>
                  <a:srgbClr val="660033"/>
                </a:solidFill>
              </a:rPr>
              <a:t>России, заслуженный </a:t>
            </a:r>
            <a:r>
              <a:rPr lang="ru-RU" sz="1400" b="1" dirty="0" smtClean="0">
                <a:solidFill>
                  <a:srgbClr val="660033"/>
                </a:solidFill>
              </a:rPr>
              <a:t>работник образования </a:t>
            </a:r>
            <a:r>
              <a:rPr lang="ru-RU" sz="1400" b="1" dirty="0" smtClean="0">
                <a:solidFill>
                  <a:srgbClr val="660033"/>
                </a:solidFill>
              </a:rPr>
              <a:t>ХМАО, </a:t>
            </a:r>
            <a:r>
              <a:rPr lang="ru-RU" sz="1400" b="1" dirty="0" smtClean="0">
                <a:solidFill>
                  <a:srgbClr val="660033"/>
                </a:solidFill>
              </a:rPr>
              <a:t> </a:t>
            </a:r>
            <a:r>
              <a:rPr lang="ru-RU" sz="1400" b="1" dirty="0">
                <a:solidFill>
                  <a:srgbClr val="660033"/>
                </a:solidFill>
              </a:rPr>
              <a:t>с учащимися </a:t>
            </a:r>
            <a:r>
              <a:rPr lang="ru-RU" sz="1400" b="1" dirty="0" smtClean="0">
                <a:solidFill>
                  <a:srgbClr val="660033"/>
                </a:solidFill>
              </a:rPr>
              <a:t>средней школы  № </a:t>
            </a:r>
            <a:r>
              <a:rPr lang="ru-RU" sz="1400" b="1" dirty="0" smtClean="0">
                <a:solidFill>
                  <a:srgbClr val="660033"/>
                </a:solidFill>
              </a:rPr>
              <a:t>1 </a:t>
            </a:r>
            <a:r>
              <a:rPr lang="ru-RU" sz="1400" b="1" dirty="0">
                <a:solidFill>
                  <a:srgbClr val="660033"/>
                </a:solidFill>
              </a:rPr>
              <a:t>на первомайской </a:t>
            </a:r>
            <a:r>
              <a:rPr lang="ru-RU" sz="1400" b="1" dirty="0" smtClean="0">
                <a:solidFill>
                  <a:srgbClr val="660033"/>
                </a:solidFill>
              </a:rPr>
              <a:t>демонстрации.</a:t>
            </a:r>
          </a:p>
          <a:p>
            <a:r>
              <a:rPr lang="ru-RU" sz="1400" b="1" dirty="0" smtClean="0">
                <a:solidFill>
                  <a:srgbClr val="660033"/>
                </a:solidFill>
              </a:rPr>
              <a:t>1 мая  1985 года 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1188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17410" name="Picture 2" descr="Z:\305 КАБИНЕТ\ВСЁ ПРО ФОТО\фото 592-1732\1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559425" cy="380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251520" y="116632"/>
            <a:ext cx="3240360" cy="453650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Иван Николаевич Дмитриев – заместитель председателя Нефтеюганского городского Совета ветеранов войны и труда во время выступления на митинге в средней школе № 3 в честь открытия мемориальной доски Василию </a:t>
            </a:r>
            <a:r>
              <a:rPr lang="ru-RU" sz="1400" b="1" dirty="0" err="1">
                <a:solidFill>
                  <a:srgbClr val="660033"/>
                </a:solidFill>
              </a:rPr>
              <a:t>Жоржовичу</a:t>
            </a:r>
            <a:r>
              <a:rPr lang="ru-RU" sz="1400" b="1" dirty="0">
                <a:solidFill>
                  <a:srgbClr val="660033"/>
                </a:solidFill>
              </a:rPr>
              <a:t> Рожкову – воину интернационалисту, погибшему в Афганистане </a:t>
            </a:r>
          </a:p>
          <a:p>
            <a:r>
              <a:rPr lang="ru-RU" sz="1400" b="1" dirty="0" smtClean="0">
                <a:solidFill>
                  <a:srgbClr val="660033"/>
                </a:solidFill>
              </a:rPr>
              <a:t>1988 год 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517232"/>
            <a:ext cx="7416824" cy="108012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1129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15362" name="Picture 2" descr="Z:\305 КАБИНЕТ\ВСЁ ПРО ФОТО\фото 592-1732\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691" y="2204864"/>
            <a:ext cx="5400121" cy="3363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251520" y="116632"/>
            <a:ext cx="3240360" cy="532859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 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Работники краеведческого музея г.Нефтеюганска во время празднования Дня культуры в Культурном </a:t>
            </a:r>
            <a:r>
              <a:rPr lang="ru-RU" sz="1400" b="1" dirty="0" smtClean="0">
                <a:solidFill>
                  <a:srgbClr val="660033"/>
                </a:solidFill>
              </a:rPr>
              <a:t>центре. Первый </a:t>
            </a:r>
            <a:r>
              <a:rPr lang="ru-RU" sz="1400" b="1" dirty="0">
                <a:solidFill>
                  <a:srgbClr val="660033"/>
                </a:solidFill>
              </a:rPr>
              <a:t>ряд слева направо: 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</a:t>
            </a:r>
            <a:r>
              <a:rPr lang="ru-RU" sz="1400" b="1" dirty="0" err="1">
                <a:solidFill>
                  <a:srgbClr val="660033"/>
                </a:solidFill>
              </a:rPr>
              <a:t>Г.Р.Скогорела</a:t>
            </a:r>
            <a:r>
              <a:rPr lang="ru-RU" sz="1400" b="1" dirty="0">
                <a:solidFill>
                  <a:srgbClr val="660033"/>
                </a:solidFill>
              </a:rPr>
              <a:t>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-О.И.Савостьянова;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</a:t>
            </a:r>
            <a:r>
              <a:rPr lang="ru-RU" sz="1400" b="1" dirty="0" err="1">
                <a:solidFill>
                  <a:srgbClr val="660033"/>
                </a:solidFill>
              </a:rPr>
              <a:t>Н.Г.Кищенко</a:t>
            </a:r>
            <a:r>
              <a:rPr lang="ru-RU" sz="1400" b="1" dirty="0">
                <a:solidFill>
                  <a:srgbClr val="660033"/>
                </a:solidFill>
              </a:rPr>
              <a:t>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-О.А.Григорьева- директор музея;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-Л.С. </a:t>
            </a:r>
            <a:r>
              <a:rPr lang="ru-RU" sz="1400" b="1" dirty="0" err="1">
                <a:solidFill>
                  <a:srgbClr val="660033"/>
                </a:solidFill>
              </a:rPr>
              <a:t>Асадуллина</a:t>
            </a:r>
            <a:r>
              <a:rPr lang="ru-RU" sz="1400" b="1" dirty="0">
                <a:solidFill>
                  <a:srgbClr val="660033"/>
                </a:solidFill>
              </a:rPr>
              <a:t>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</a:t>
            </a:r>
            <a:r>
              <a:rPr lang="ru-RU" sz="1400" b="1" dirty="0" err="1">
                <a:solidFill>
                  <a:srgbClr val="660033"/>
                </a:solidFill>
              </a:rPr>
              <a:t>Н.С.Ильчибакиева</a:t>
            </a:r>
            <a:r>
              <a:rPr lang="ru-RU" sz="1400" b="1" dirty="0">
                <a:solidFill>
                  <a:srgbClr val="660033"/>
                </a:solidFill>
              </a:rPr>
              <a:t>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-Н.К.Эскина;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</a:t>
            </a:r>
            <a:r>
              <a:rPr lang="ru-RU" sz="1400" b="1" dirty="0" err="1">
                <a:solidFill>
                  <a:srgbClr val="660033"/>
                </a:solidFill>
              </a:rPr>
              <a:t>Г.И.Дзыгман</a:t>
            </a:r>
            <a:r>
              <a:rPr lang="ru-RU" sz="1400" b="1" dirty="0">
                <a:solidFill>
                  <a:srgbClr val="660033"/>
                </a:solidFill>
              </a:rPr>
              <a:t>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второй ряд слева направо: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-С.В. Глушкова;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- дети И </a:t>
            </a:r>
            <a:r>
              <a:rPr lang="ru-RU" sz="1400" b="1" dirty="0" err="1">
                <a:solidFill>
                  <a:srgbClr val="660033"/>
                </a:solidFill>
              </a:rPr>
              <a:t>Дзыгман</a:t>
            </a:r>
            <a:r>
              <a:rPr lang="ru-RU" sz="1400" b="1" dirty="0">
                <a:solidFill>
                  <a:srgbClr val="660033"/>
                </a:solidFill>
              </a:rPr>
              <a:t> </a:t>
            </a:r>
            <a:r>
              <a:rPr lang="ru-RU" sz="1400" b="1" dirty="0" err="1">
                <a:solidFill>
                  <a:srgbClr val="660033"/>
                </a:solidFill>
              </a:rPr>
              <a:t>и</a:t>
            </a:r>
            <a:r>
              <a:rPr lang="ru-RU" sz="1400" b="1" dirty="0">
                <a:solidFill>
                  <a:srgbClr val="660033"/>
                </a:solidFill>
              </a:rPr>
              <a:t> </a:t>
            </a:r>
            <a:r>
              <a:rPr lang="ru-RU" sz="1400" b="1" dirty="0" err="1">
                <a:solidFill>
                  <a:srgbClr val="660033"/>
                </a:solidFill>
              </a:rPr>
              <a:t>Э.Асадулина</a:t>
            </a:r>
            <a:endParaRPr lang="ru-RU" sz="1400" b="1" dirty="0">
              <a:solidFill>
                <a:srgbClr val="660033"/>
              </a:solidFill>
            </a:endParaRPr>
          </a:p>
          <a:p>
            <a:r>
              <a:rPr lang="ru-RU" sz="1400" dirty="0"/>
              <a:t> </a:t>
            </a:r>
            <a:r>
              <a:rPr lang="ru-RU" sz="1400" b="1" dirty="0" smtClean="0">
                <a:solidFill>
                  <a:srgbClr val="660033"/>
                </a:solidFill>
              </a:rPr>
              <a:t>1997 год 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589240"/>
            <a:ext cx="7416824" cy="100811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1189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16386" name="Picture 2" descr="Z:\305 КАБИНЕТ\ВСЁ ПРО ФОТО\фото 592-1732\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5949950" cy="390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Как это было…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764704"/>
            <a:ext cx="7467600" cy="487375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660033"/>
                </a:solidFill>
              </a:rPr>
              <a:t>В </a:t>
            </a:r>
            <a:r>
              <a:rPr lang="ru-RU" i="1" dirty="0">
                <a:solidFill>
                  <a:srgbClr val="660033"/>
                </a:solidFill>
              </a:rPr>
              <a:t>июне 1961 года на берегу Юганской Оби в 2-х километрах от деревни </a:t>
            </a:r>
            <a:r>
              <a:rPr lang="ru-RU" i="1" dirty="0" err="1">
                <a:solidFill>
                  <a:srgbClr val="660033"/>
                </a:solidFill>
              </a:rPr>
              <a:t>Усть-Балык</a:t>
            </a:r>
            <a:r>
              <a:rPr lang="ru-RU" i="1" dirty="0">
                <a:solidFill>
                  <a:srgbClr val="660033"/>
                </a:solidFill>
              </a:rPr>
              <a:t> высадился отряд геологоразведчиков с бригадой плотников. Они заложили первую улицу нового рабочего поселка. Одна за другой в течение всего лета к берегу подходили баржи с новопоселенцами. В быстром темпе выстраивались дома будущих новоселов, которые сами производили внутреннюю отделку. Надо было успеть за короткое северное лето подготовить базу для экспедиции.</a:t>
            </a:r>
            <a:br>
              <a:rPr lang="ru-RU" i="1" dirty="0">
                <a:solidFill>
                  <a:srgbClr val="660033"/>
                </a:solidFill>
              </a:rPr>
            </a:br>
            <a:r>
              <a:rPr lang="ru-RU" i="1" dirty="0">
                <a:solidFill>
                  <a:srgbClr val="660033"/>
                </a:solidFill>
              </a:rPr>
              <a:t>Геологоразведочные работы велись на </a:t>
            </a:r>
            <a:r>
              <a:rPr lang="ru-RU" i="1" dirty="0" err="1">
                <a:solidFill>
                  <a:srgbClr val="660033"/>
                </a:solidFill>
              </a:rPr>
              <a:t>Усть-Балыкской</a:t>
            </a:r>
            <a:r>
              <a:rPr lang="ru-RU" i="1" dirty="0">
                <a:solidFill>
                  <a:srgbClr val="660033"/>
                </a:solidFill>
              </a:rPr>
              <a:t> площади, которую затем переименовали в </a:t>
            </a:r>
            <a:r>
              <a:rPr lang="ru-RU" i="1" dirty="0" err="1">
                <a:solidFill>
                  <a:srgbClr val="660033"/>
                </a:solidFill>
              </a:rPr>
              <a:t>Партсъездовскую</a:t>
            </a:r>
            <a:r>
              <a:rPr lang="ru-RU" i="1" dirty="0">
                <a:solidFill>
                  <a:srgbClr val="660033"/>
                </a:solidFill>
              </a:rPr>
              <a:t> - </a:t>
            </a:r>
            <a:r>
              <a:rPr lang="ru-RU" i="1" dirty="0" err="1">
                <a:solidFill>
                  <a:srgbClr val="660033"/>
                </a:solidFill>
              </a:rPr>
              <a:t>в</a:t>
            </a:r>
            <a:r>
              <a:rPr lang="ru-RU" i="1" dirty="0">
                <a:solidFill>
                  <a:srgbClr val="660033"/>
                </a:solidFill>
              </a:rPr>
              <a:t> честь ХХII съезда КПСС, но это название не закрепилось. Уже через полтора года в документах вновь звучит </a:t>
            </a:r>
            <a:r>
              <a:rPr lang="ru-RU" i="1" dirty="0" err="1">
                <a:solidFill>
                  <a:srgbClr val="660033"/>
                </a:solidFill>
              </a:rPr>
              <a:t>Усть-Балыкская</a:t>
            </a:r>
            <a:r>
              <a:rPr lang="ru-RU" i="1" dirty="0">
                <a:solidFill>
                  <a:srgbClr val="660033"/>
                </a:solidFill>
              </a:rPr>
              <a:t> площадь – будущее нефтяное месторождение, давшее жизнь нашему городу. Самому рабочему поселку в 1962 году было дано название Нефтеюганск. В нем объединили два понятия – нефть и река Юганская Обь, на берегу которой быстро рос новый населенный пункт</a:t>
            </a:r>
            <a:r>
              <a:rPr lang="ru-RU" i="1" dirty="0" smtClean="0">
                <a:solidFill>
                  <a:srgbClr val="660033"/>
                </a:solidFill>
              </a:rPr>
              <a:t>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179512" y="5445224"/>
            <a:ext cx="7848872" cy="108012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smtClean="0">
                <a:solidFill>
                  <a:srgbClr val="660033"/>
                </a:solidFill>
              </a:rPr>
              <a:t>Фонд  №1 «</a:t>
            </a:r>
            <a:r>
              <a:rPr lang="ru-RU" sz="1400" b="1" dirty="0" err="1" smtClean="0">
                <a:solidFill>
                  <a:srgbClr val="660033"/>
                </a:solidFill>
              </a:rPr>
              <a:t>Нефтеюганский</a:t>
            </a:r>
            <a:r>
              <a:rPr lang="ru-RU" sz="1400" b="1" dirty="0" smtClean="0">
                <a:solidFill>
                  <a:srgbClr val="660033"/>
                </a:solidFill>
              </a:rPr>
              <a:t> Совет народных депутатов и его исполнительные комитеты»</a:t>
            </a:r>
            <a:endParaRPr lang="ru-RU" sz="1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251520" y="188640"/>
            <a:ext cx="3384376" cy="46531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 smtClean="0">
                <a:solidFill>
                  <a:srgbClr val="660033"/>
                </a:solidFill>
              </a:rPr>
              <a:t>Е.В.Клементьева-руководитель</a:t>
            </a:r>
            <a:r>
              <a:rPr lang="ru-RU" sz="1400" b="1" dirty="0" smtClean="0">
                <a:solidFill>
                  <a:srgbClr val="660033"/>
                </a:solidFill>
              </a:rPr>
              <a:t> </a:t>
            </a:r>
            <a:r>
              <a:rPr lang="ru-RU" sz="1400" b="1" dirty="0">
                <a:solidFill>
                  <a:srgbClr val="660033"/>
                </a:solidFill>
              </a:rPr>
              <a:t>кружка «Художественное с конструирование» в роли снегурочки (слева) и Людмила Михайловна </a:t>
            </a:r>
            <a:r>
              <a:rPr lang="ru-RU" sz="1400" b="1" dirty="0" err="1">
                <a:solidFill>
                  <a:srgbClr val="660033"/>
                </a:solidFill>
              </a:rPr>
              <a:t>Ларькина-руководитель</a:t>
            </a:r>
            <a:r>
              <a:rPr lang="ru-RU" sz="1400" b="1" dirty="0">
                <a:solidFill>
                  <a:srgbClr val="660033"/>
                </a:solidFill>
              </a:rPr>
              <a:t>  кружка «Конструирование и моделирование одежды» в роли Деда Мороза (справа) среди членов кружка «Мягкая игрушка» во время новогоднего представления в Доме детского творчества</a:t>
            </a:r>
          </a:p>
          <a:p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660033"/>
                </a:solidFill>
              </a:rPr>
              <a:t>1996/1997 </a:t>
            </a:r>
            <a:r>
              <a:rPr lang="ru-RU" sz="1400" b="1" dirty="0" err="1" smtClean="0">
                <a:solidFill>
                  <a:srgbClr val="660033"/>
                </a:solidFill>
              </a:rPr>
              <a:t>уч.год</a:t>
            </a:r>
            <a:r>
              <a:rPr lang="ru-RU" sz="1400" b="1" smtClean="0">
                <a:solidFill>
                  <a:srgbClr val="660033"/>
                </a:solidFill>
              </a:rPr>
              <a:t> </a:t>
            </a:r>
            <a:endParaRPr lang="ru-RU" sz="1400" b="1" smtClean="0">
              <a:solidFill>
                <a:srgbClr val="660033"/>
              </a:solidFill>
            </a:endParaRPr>
          </a:p>
          <a:p>
            <a:endParaRPr lang="ru-RU" sz="1400" b="1" dirty="0" smtClean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619672" y="4221088"/>
            <a:ext cx="7128792" cy="108012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1189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18437" name="Picture 5" descr="Z:\305 КАБИНЕТ\ВСЁ ПРО ФОТО\фото 592-1732\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5072063" cy="3316287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79512" y="5877272"/>
            <a:ext cx="8332440" cy="86409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1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это было… продолжение следует…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5229200"/>
            <a:ext cx="8280920" cy="670226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Нефтеюганск – моя Родина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305 КАБИНЕТ\ВСЁ ПРО ФОТО\фото 1739-2648\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559425" cy="3998913"/>
          </a:xfrm>
          <a:prstGeom prst="rect">
            <a:avLst/>
          </a:prstGeom>
          <a:noFill/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177281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Рабочие строительного управления №17 в кузове автомобиля «ЗИЛ» на центральной дороге поселка Нефтеюганск</a:t>
            </a:r>
          </a:p>
          <a:p>
            <a:r>
              <a:rPr lang="ru-RU" sz="1200" b="1" dirty="0" smtClean="0">
                <a:solidFill>
                  <a:srgbClr val="660033"/>
                </a:solidFill>
              </a:rPr>
              <a:t>1966 год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1776.</a:t>
            </a:r>
            <a:endParaRPr lang="ru-RU" sz="1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305 КАБИНЕТ\ВСЁ ПРО ФОТО\фото 592-1732\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357813" cy="4164013"/>
          </a:xfrm>
          <a:prstGeom prst="rect">
            <a:avLst/>
          </a:prstGeom>
          <a:noFill/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213285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Молодые специалисты нефтепромысла </a:t>
            </a:r>
            <a:r>
              <a:rPr lang="ru-RU" sz="1400" b="1" dirty="0" smtClean="0">
                <a:solidFill>
                  <a:srgbClr val="660033"/>
                </a:solidFill>
              </a:rPr>
              <a:t>(слева направо): </a:t>
            </a:r>
          </a:p>
          <a:p>
            <a:r>
              <a:rPr lang="ru-RU" sz="1400" b="1" dirty="0" smtClean="0">
                <a:solidFill>
                  <a:srgbClr val="660033"/>
                </a:solidFill>
              </a:rPr>
              <a:t>1.А.С.Ананьев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endParaRPr lang="ru-RU" sz="1400" b="1" dirty="0" smtClean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2.Р.В.Юлдашев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endParaRPr lang="ru-RU" sz="1400" b="1" dirty="0" smtClean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3.Неизвестен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endParaRPr lang="ru-RU" sz="1400" b="1" dirty="0" smtClean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4.Неизвестен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endParaRPr lang="ru-RU" sz="1400" b="1" dirty="0" smtClean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5.В.Подтуркин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endParaRPr lang="ru-RU" sz="1400" b="1" dirty="0" smtClean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6.Ю.Н.Вершинин</a:t>
            </a:r>
            <a:endParaRPr lang="ru-RU" sz="1400" b="1" dirty="0" smtClean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1966 год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658</a:t>
            </a:r>
            <a:endParaRPr lang="ru-RU" sz="1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177281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rgbClr val="660033"/>
                </a:solidFill>
              </a:rPr>
              <a:t>Абусахид</a:t>
            </a:r>
            <a:r>
              <a:rPr lang="ru-RU" sz="1400" b="1" dirty="0">
                <a:solidFill>
                  <a:srgbClr val="660033"/>
                </a:solidFill>
              </a:rPr>
              <a:t> </a:t>
            </a:r>
            <a:r>
              <a:rPr lang="ru-RU" sz="1400" b="1" dirty="0" err="1">
                <a:solidFill>
                  <a:srgbClr val="660033"/>
                </a:solidFill>
              </a:rPr>
              <a:t>Аликович</a:t>
            </a:r>
            <a:r>
              <a:rPr lang="ru-RU" sz="1400" b="1" dirty="0">
                <a:solidFill>
                  <a:srgbClr val="660033"/>
                </a:solidFill>
              </a:rPr>
              <a:t> </a:t>
            </a:r>
            <a:r>
              <a:rPr lang="ru-RU" sz="1400" b="1" dirty="0" err="1">
                <a:solidFill>
                  <a:srgbClr val="660033"/>
                </a:solidFill>
              </a:rPr>
              <a:t>Алкин</a:t>
            </a:r>
            <a:r>
              <a:rPr lang="ru-RU" sz="1400" b="1" dirty="0">
                <a:solidFill>
                  <a:srgbClr val="660033"/>
                </a:solidFill>
              </a:rPr>
              <a:t>, жена </a:t>
            </a:r>
            <a:r>
              <a:rPr lang="ru-RU" sz="1400" b="1" dirty="0" err="1">
                <a:solidFill>
                  <a:srgbClr val="660033"/>
                </a:solidFill>
              </a:rPr>
              <a:t>Баяни</a:t>
            </a:r>
            <a:r>
              <a:rPr lang="ru-RU" sz="1400" b="1" dirty="0">
                <a:solidFill>
                  <a:srgbClr val="660033"/>
                </a:solidFill>
              </a:rPr>
              <a:t> </a:t>
            </a:r>
            <a:r>
              <a:rPr lang="ru-RU" sz="1400" b="1" dirty="0" err="1">
                <a:solidFill>
                  <a:srgbClr val="660033"/>
                </a:solidFill>
              </a:rPr>
              <a:t>Тухватулловна</a:t>
            </a:r>
            <a:r>
              <a:rPr lang="ru-RU" sz="1400" b="1" dirty="0">
                <a:solidFill>
                  <a:srgbClr val="660033"/>
                </a:solidFill>
              </a:rPr>
              <a:t> и их друзья после работы распевают песни под баян во дворе своего дома</a:t>
            </a:r>
          </a:p>
          <a:p>
            <a:r>
              <a:rPr lang="ru-RU" sz="1400" b="1" dirty="0" smtClean="0">
                <a:solidFill>
                  <a:srgbClr val="660033"/>
                </a:solidFill>
              </a:rPr>
              <a:t>Август 1966 года .</a:t>
            </a:r>
          </a:p>
          <a:p>
            <a:r>
              <a:rPr lang="ru-RU" sz="1400" b="1" i="1" dirty="0" smtClean="0">
                <a:solidFill>
                  <a:srgbClr val="660033"/>
                </a:solidFill>
              </a:rPr>
              <a:t>Из личного архива </a:t>
            </a:r>
            <a:r>
              <a:rPr lang="ru-RU" sz="1400" b="1" i="1" dirty="0" err="1" smtClean="0">
                <a:solidFill>
                  <a:srgbClr val="660033"/>
                </a:solidFill>
              </a:rPr>
              <a:t>А.А.Алкина</a:t>
            </a:r>
            <a:endParaRPr lang="ru-RU" sz="1400" b="1" i="1" dirty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2070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6146" name="Picture 2" descr="Z:\305 КАБИНЕТ\ВСЁ ПРО ФОТО\фото 1739-2648\2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194175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11967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660033"/>
                </a:solidFill>
              </a:rPr>
              <a:t>Служащие </a:t>
            </a:r>
            <a:r>
              <a:rPr lang="ru-RU" sz="1400" b="1" dirty="0" smtClean="0">
                <a:solidFill>
                  <a:srgbClr val="660033"/>
                </a:solidFill>
              </a:rPr>
              <a:t>пожарной </a:t>
            </a:r>
            <a:r>
              <a:rPr lang="ru-RU" sz="1400" b="1" dirty="0" smtClean="0">
                <a:solidFill>
                  <a:srgbClr val="660033"/>
                </a:solidFill>
              </a:rPr>
              <a:t>части на </a:t>
            </a:r>
            <a:r>
              <a:rPr lang="ru-RU" sz="1400" b="1" dirty="0" smtClean="0">
                <a:solidFill>
                  <a:srgbClr val="660033"/>
                </a:solidFill>
              </a:rPr>
              <a:t>фоне административного здания ВПЧ-2 </a:t>
            </a:r>
          </a:p>
          <a:p>
            <a:r>
              <a:rPr lang="ru-RU" sz="1400" b="1" dirty="0" smtClean="0">
                <a:solidFill>
                  <a:srgbClr val="660033"/>
                </a:solidFill>
              </a:rPr>
              <a:t>в </a:t>
            </a:r>
            <a:r>
              <a:rPr lang="ru-RU" sz="1400" b="1" dirty="0">
                <a:solidFill>
                  <a:srgbClr val="660033"/>
                </a:solidFill>
              </a:rPr>
              <a:t>5 </a:t>
            </a:r>
            <a:r>
              <a:rPr lang="ru-RU" sz="1400" b="1" dirty="0" err="1">
                <a:solidFill>
                  <a:srgbClr val="660033"/>
                </a:solidFill>
              </a:rPr>
              <a:t>мкр</a:t>
            </a:r>
            <a:r>
              <a:rPr lang="ru-RU" sz="1400" b="1" dirty="0">
                <a:solidFill>
                  <a:srgbClr val="660033"/>
                </a:solidFill>
              </a:rPr>
              <a:t>. </a:t>
            </a:r>
            <a:r>
              <a:rPr lang="ru-RU" sz="1400" b="1" dirty="0" smtClean="0">
                <a:solidFill>
                  <a:srgbClr val="660033"/>
                </a:solidFill>
              </a:rPr>
              <a:t>города</a:t>
            </a:r>
            <a:endParaRPr lang="ru-RU" sz="1400" b="1" dirty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1967 год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710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12291" name="Picture 3" descr="Z:\305 КАБИНЕТ\ВСЁ ПРО ФОТО\фото 592-1732\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112568" cy="3835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305 КАБИНЕТ\ВСЁ ПРО ФОТО\фото 592-1732\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3024336" cy="3962400"/>
          </a:xfrm>
          <a:prstGeom prst="rect">
            <a:avLst/>
          </a:prstGeom>
          <a:noFill/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177281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Первые работники нефтепромысла </a:t>
            </a:r>
            <a:r>
              <a:rPr lang="ru-RU" sz="1400" b="1" dirty="0" smtClean="0">
                <a:solidFill>
                  <a:srgbClr val="660033"/>
                </a:solidFill>
              </a:rPr>
              <a:t>во время перерыва между </a:t>
            </a:r>
            <a:r>
              <a:rPr lang="ru-RU" sz="1400" b="1" dirty="0" smtClean="0">
                <a:solidFill>
                  <a:srgbClr val="660033"/>
                </a:solidFill>
              </a:rPr>
              <a:t>работой (</a:t>
            </a:r>
            <a:r>
              <a:rPr lang="ru-RU" sz="1400" b="1" dirty="0" smtClean="0">
                <a:solidFill>
                  <a:srgbClr val="660033"/>
                </a:solidFill>
              </a:rPr>
              <a:t>слева </a:t>
            </a:r>
            <a:r>
              <a:rPr lang="ru-RU" sz="1400" b="1" dirty="0" smtClean="0">
                <a:solidFill>
                  <a:srgbClr val="660033"/>
                </a:solidFill>
              </a:rPr>
              <a:t>направо): 1) Н.В.Карпенко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r>
              <a:rPr lang="ru-RU" sz="1400" b="1" dirty="0" smtClean="0">
                <a:solidFill>
                  <a:srgbClr val="660033"/>
                </a:solidFill>
              </a:rPr>
              <a:t>2) Л.Сушкина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r>
              <a:rPr lang="ru-RU" sz="1400" b="1" dirty="0" smtClean="0">
                <a:solidFill>
                  <a:srgbClr val="660033"/>
                </a:solidFill>
              </a:rPr>
              <a:t>3) </a:t>
            </a:r>
            <a:r>
              <a:rPr lang="ru-RU" sz="1400" b="1" dirty="0" err="1" smtClean="0">
                <a:solidFill>
                  <a:srgbClr val="660033"/>
                </a:solidFill>
              </a:rPr>
              <a:t>В.Г.Складчикова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r>
              <a:rPr lang="ru-RU" sz="1400" b="1" dirty="0" smtClean="0">
                <a:solidFill>
                  <a:srgbClr val="660033"/>
                </a:solidFill>
              </a:rPr>
              <a:t>                4) </a:t>
            </a:r>
            <a:r>
              <a:rPr lang="ru-RU" sz="1400" b="1" dirty="0" err="1" smtClean="0">
                <a:solidFill>
                  <a:srgbClr val="660033"/>
                </a:solidFill>
              </a:rPr>
              <a:t>Р.Бережнова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r>
              <a:rPr lang="ru-RU" sz="1400" b="1" dirty="0" smtClean="0">
                <a:solidFill>
                  <a:srgbClr val="660033"/>
                </a:solidFill>
              </a:rPr>
              <a:t>5) Н.П.Кирсанова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r>
              <a:rPr lang="ru-RU" sz="1400" b="1" dirty="0" smtClean="0">
                <a:solidFill>
                  <a:srgbClr val="660033"/>
                </a:solidFill>
              </a:rPr>
              <a:t>6) </a:t>
            </a:r>
            <a:r>
              <a:rPr lang="ru-RU" sz="1400" b="1" dirty="0" err="1" smtClean="0">
                <a:solidFill>
                  <a:srgbClr val="660033"/>
                </a:solidFill>
              </a:rPr>
              <a:t>А.А.Боршнякова</a:t>
            </a:r>
            <a:endParaRPr lang="ru-RU" sz="1400" b="1" dirty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1964год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657</a:t>
            </a:r>
            <a:endParaRPr lang="ru-RU" sz="1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177281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rgbClr val="660033"/>
                </a:solidFill>
              </a:rPr>
              <a:t>Вахитов</a:t>
            </a:r>
            <a:r>
              <a:rPr lang="ru-RU" sz="1400" b="1" dirty="0">
                <a:solidFill>
                  <a:srgbClr val="660033"/>
                </a:solidFill>
              </a:rPr>
              <a:t> </a:t>
            </a:r>
            <a:r>
              <a:rPr lang="ru-RU" sz="1400" b="1" dirty="0" err="1">
                <a:solidFill>
                  <a:srgbClr val="660033"/>
                </a:solidFill>
              </a:rPr>
              <a:t>Мансур</a:t>
            </a:r>
            <a:r>
              <a:rPr lang="ru-RU" sz="1400" b="1" dirty="0">
                <a:solidFill>
                  <a:srgbClr val="660033"/>
                </a:solidFill>
              </a:rPr>
              <a:t> </a:t>
            </a:r>
            <a:r>
              <a:rPr lang="ru-RU" sz="1400" b="1" dirty="0" err="1">
                <a:solidFill>
                  <a:srgbClr val="660033"/>
                </a:solidFill>
              </a:rPr>
              <a:t>Валиевич</a:t>
            </a:r>
            <a:r>
              <a:rPr lang="ru-RU" sz="1400" b="1" dirty="0">
                <a:solidFill>
                  <a:srgbClr val="660033"/>
                </a:solidFill>
              </a:rPr>
              <a:t> (второй слева) среди нефтяников на фоне рабочего вагончика ожидают приезда новой техники во время выходной </a:t>
            </a:r>
            <a:r>
              <a:rPr lang="ru-RU" sz="1400" b="1" dirty="0" smtClean="0">
                <a:solidFill>
                  <a:srgbClr val="660033"/>
                </a:solidFill>
              </a:rPr>
              <a:t>вахты.1968 год</a:t>
            </a:r>
          </a:p>
          <a:p>
            <a:r>
              <a:rPr lang="ru-RU" sz="1400" b="1" i="1" dirty="0" smtClean="0">
                <a:solidFill>
                  <a:srgbClr val="660033"/>
                </a:solidFill>
              </a:rPr>
              <a:t>Из личного архива </a:t>
            </a:r>
            <a:r>
              <a:rPr lang="ru-RU" sz="1400" b="1" i="1" dirty="0" err="1" smtClean="0">
                <a:solidFill>
                  <a:srgbClr val="660033"/>
                </a:solidFill>
              </a:rPr>
              <a:t>М.В.Вахитова</a:t>
            </a:r>
            <a:endParaRPr lang="ru-RU" sz="1400" b="1" i="1" dirty="0">
              <a:solidFill>
                <a:srgbClr val="660033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2284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4098" name="Picture 2" descr="Z:\305 КАБИНЕТ\ВСЁ ПРО ФОТО\фото 1739-2648\2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534" y="2014538"/>
            <a:ext cx="5053129" cy="3574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467544" y="0"/>
            <a:ext cx="8280920" cy="177281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660033"/>
                </a:solidFill>
              </a:rPr>
              <a:t>Первые библиотекари г.Нефтеюганска </a:t>
            </a:r>
            <a:r>
              <a:rPr lang="ru-RU" sz="1400" b="1" dirty="0" smtClean="0">
                <a:solidFill>
                  <a:srgbClr val="660033"/>
                </a:solidFill>
              </a:rPr>
              <a:t>(справа налево): 1) Е.В.Фролова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r>
              <a:rPr lang="ru-RU" sz="1400" b="1" dirty="0" smtClean="0">
                <a:solidFill>
                  <a:srgbClr val="660033"/>
                </a:solidFill>
              </a:rPr>
              <a:t>         2) </a:t>
            </a:r>
            <a:r>
              <a:rPr lang="ru-RU" sz="1400" b="1" dirty="0" err="1" smtClean="0">
                <a:solidFill>
                  <a:srgbClr val="660033"/>
                </a:solidFill>
              </a:rPr>
              <a:t>Н.П.Авдейчева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r>
              <a:rPr lang="ru-RU" sz="1400" b="1" dirty="0" smtClean="0">
                <a:solidFill>
                  <a:srgbClr val="660033"/>
                </a:solidFill>
              </a:rPr>
              <a:t>3) </a:t>
            </a:r>
            <a:r>
              <a:rPr lang="ru-RU" sz="1400" b="1" dirty="0" err="1" smtClean="0">
                <a:solidFill>
                  <a:srgbClr val="660033"/>
                </a:solidFill>
              </a:rPr>
              <a:t>В.Г.Арнауенко</a:t>
            </a:r>
            <a:r>
              <a:rPr lang="ru-RU" sz="1400" b="1" dirty="0">
                <a:solidFill>
                  <a:srgbClr val="660033"/>
                </a:solidFill>
              </a:rPr>
              <a:t>; </a:t>
            </a:r>
            <a:r>
              <a:rPr lang="ru-RU" sz="1400" b="1" dirty="0" smtClean="0">
                <a:solidFill>
                  <a:srgbClr val="660033"/>
                </a:solidFill>
              </a:rPr>
              <a:t>4) Ю.А.Шумилова </a:t>
            </a:r>
            <a:endParaRPr lang="ru-RU" sz="1400" b="1" dirty="0">
              <a:solidFill>
                <a:srgbClr val="660033"/>
              </a:solidFill>
            </a:endParaRPr>
          </a:p>
          <a:p>
            <a:r>
              <a:rPr lang="ru-RU" sz="1400" b="1" dirty="0" smtClean="0">
                <a:solidFill>
                  <a:srgbClr val="660033"/>
                </a:solidFill>
              </a:rPr>
              <a:t>1967 год 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83568" y="5733256"/>
            <a:ext cx="7416824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  <a:p>
            <a:r>
              <a:rPr lang="ru-RU" sz="1400" b="1" dirty="0" err="1" smtClean="0">
                <a:solidFill>
                  <a:srgbClr val="660033"/>
                </a:solidFill>
              </a:rPr>
              <a:t>Фотофонд</a:t>
            </a:r>
            <a:r>
              <a:rPr lang="ru-RU" sz="1400" b="1" dirty="0" smtClean="0">
                <a:solidFill>
                  <a:srgbClr val="660033"/>
                </a:solidFill>
              </a:rPr>
              <a:t>, опись № 1, единица хранения № 613</a:t>
            </a:r>
            <a:endParaRPr lang="ru-RU" sz="1400" b="1" dirty="0">
              <a:solidFill>
                <a:srgbClr val="660033"/>
              </a:solidFill>
            </a:endParaRPr>
          </a:p>
        </p:txBody>
      </p:sp>
      <p:pic>
        <p:nvPicPr>
          <p:cNvPr id="9218" name="Picture 2" descr="Z:\305 КАБИНЕТ\ВСЁ ПРО ФОТО\фото 592-1732\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4869543" cy="3961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1024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   Нефтеюганск – моя Родина</vt:lpstr>
      <vt:lpstr>Как это было…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2016-12-13T09:42:46Z</dcterms:created>
  <dcterms:modified xsi:type="dcterms:W3CDTF">2017-02-06T06:38:31Z</dcterms:modified>
</cp:coreProperties>
</file>