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64"/>
  </p:notesMasterIdLst>
  <p:handoutMasterIdLst>
    <p:handoutMasterId r:id="rId65"/>
  </p:handoutMasterIdLst>
  <p:sldIdLst>
    <p:sldId id="960" r:id="rId3"/>
    <p:sldId id="963" r:id="rId4"/>
    <p:sldId id="965" r:id="rId5"/>
    <p:sldId id="967" r:id="rId6"/>
    <p:sldId id="968" r:id="rId7"/>
    <p:sldId id="970" r:id="rId8"/>
    <p:sldId id="971" r:id="rId9"/>
    <p:sldId id="972" r:id="rId10"/>
    <p:sldId id="959" r:id="rId11"/>
    <p:sldId id="1005" r:id="rId12"/>
    <p:sldId id="1006" r:id="rId13"/>
    <p:sldId id="954" r:id="rId14"/>
    <p:sldId id="974" r:id="rId15"/>
    <p:sldId id="976" r:id="rId16"/>
    <p:sldId id="978" r:id="rId17"/>
    <p:sldId id="977" r:id="rId18"/>
    <p:sldId id="907" r:id="rId19"/>
    <p:sldId id="979" r:id="rId20"/>
    <p:sldId id="1007" r:id="rId21"/>
    <p:sldId id="1008" r:id="rId22"/>
    <p:sldId id="981" r:id="rId23"/>
    <p:sldId id="980" r:id="rId24"/>
    <p:sldId id="947" r:id="rId25"/>
    <p:sldId id="909" r:id="rId26"/>
    <p:sldId id="984" r:id="rId27"/>
    <p:sldId id="983" r:id="rId28"/>
    <p:sldId id="914" r:id="rId29"/>
    <p:sldId id="985" r:id="rId30"/>
    <p:sldId id="987" r:id="rId31"/>
    <p:sldId id="991" r:id="rId32"/>
    <p:sldId id="957" r:id="rId33"/>
    <p:sldId id="986" r:id="rId34"/>
    <p:sldId id="920" r:id="rId35"/>
    <p:sldId id="988" r:id="rId36"/>
    <p:sldId id="921" r:id="rId37"/>
    <p:sldId id="999" r:id="rId38"/>
    <p:sldId id="922" r:id="rId39"/>
    <p:sldId id="990" r:id="rId40"/>
    <p:sldId id="923" r:id="rId41"/>
    <p:sldId id="992" r:id="rId42"/>
    <p:sldId id="924" r:id="rId43"/>
    <p:sldId id="993" r:id="rId44"/>
    <p:sldId id="925" r:id="rId45"/>
    <p:sldId id="994" r:id="rId46"/>
    <p:sldId id="926" r:id="rId47"/>
    <p:sldId id="995" r:id="rId48"/>
    <p:sldId id="927" r:id="rId49"/>
    <p:sldId id="996" r:id="rId50"/>
    <p:sldId id="997" r:id="rId51"/>
    <p:sldId id="928" r:id="rId52"/>
    <p:sldId id="998" r:id="rId53"/>
    <p:sldId id="932" r:id="rId54"/>
    <p:sldId id="1000" r:id="rId55"/>
    <p:sldId id="930" r:id="rId56"/>
    <p:sldId id="1001" r:id="rId57"/>
    <p:sldId id="934" r:id="rId58"/>
    <p:sldId id="1002" r:id="rId59"/>
    <p:sldId id="931" r:id="rId60"/>
    <p:sldId id="1003" r:id="rId61"/>
    <p:sldId id="1004" r:id="rId62"/>
    <p:sldId id="962" r:id="rId63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00000"/>
    <a:srgbClr val="000000"/>
    <a:srgbClr val="990000"/>
    <a:srgbClr val="CC3300"/>
    <a:srgbClr val="FF66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86629" autoAdjust="0"/>
  </p:normalViewPr>
  <p:slideViewPr>
    <p:cSldViewPr snapToObjects="1">
      <p:cViewPr>
        <p:scale>
          <a:sx n="100" d="100"/>
          <a:sy n="100" d="100"/>
        </p:scale>
        <p:origin x="-198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2052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1231" custLinFactY="20963" custLinFactNeighborX="7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76725" custLinFactY="21433" custLinFactNeighborX="11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78507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55E5BE93-63F2-41DB-804B-46C5AF10B8EF}" type="presOf" srcId="{42188623-D175-4D51-8F5B-2AF64EB609AD}" destId="{52BA3D74-ABCE-4CCC-85A4-5CC62D4C4A21}" srcOrd="0" destOrd="0" presId="urn:microsoft.com/office/officeart/2005/8/layout/pyramid2"/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71DA4D6E-7564-498B-8D3F-F21881C87C85}" type="presOf" srcId="{46F34C94-C184-4B8D-9795-A447D409B45A}" destId="{1333E59D-1C29-41D7-9530-15CC19355AB1}" srcOrd="0" destOrd="0" presId="urn:microsoft.com/office/officeart/2005/8/layout/pyramid2"/>
    <dgm:cxn modelId="{24518C04-59B0-4833-A849-22FAB3A32DA5}" type="presOf" srcId="{4DA2937E-5FDA-4297-AE4D-2CA903CD0490}" destId="{C7822795-420D-446B-A530-A985AFFD7062}" srcOrd="0" destOrd="0" presId="urn:microsoft.com/office/officeart/2005/8/layout/pyramid2"/>
    <dgm:cxn modelId="{0CDFE6AA-3CC5-461C-A1EB-5A86CAB457CE}" type="presOf" srcId="{F4A0E88F-D8D8-4EEC-A9E1-88148248779A}" destId="{F5C2D877-B0F2-4A21-B09E-3902514135DA}" srcOrd="0" destOrd="0" presId="urn:microsoft.com/office/officeart/2005/8/layout/pyramid2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9C9605B3-F841-44E3-A312-42D7261FF53F}" type="presOf" srcId="{823E53B6-3E33-4109-93EB-4DE2A508F036}" destId="{D3DE0892-A11A-4B1D-BA64-2F696699C8AB}" srcOrd="0" destOrd="0" presId="urn:microsoft.com/office/officeart/2005/8/layout/pyramid2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26DB9A1F-CF40-4187-9D1B-521C7D3DEBDD}" type="presParOf" srcId="{1333E59D-1C29-41D7-9530-15CC19355AB1}" destId="{3E2194DB-2DB8-44C8-AC47-522575D176FE}" srcOrd="0" destOrd="0" presId="urn:microsoft.com/office/officeart/2005/8/layout/pyramid2"/>
    <dgm:cxn modelId="{260BFB98-238A-43B2-91FF-0279FFB73CD4}" type="presParOf" srcId="{1333E59D-1C29-41D7-9530-15CC19355AB1}" destId="{0AA0596F-7A03-46D3-B0B3-FA9420E31511}" srcOrd="1" destOrd="0" presId="urn:microsoft.com/office/officeart/2005/8/layout/pyramid2"/>
    <dgm:cxn modelId="{9502604B-59F5-4491-AED6-4392E68EE4D6}" type="presParOf" srcId="{0AA0596F-7A03-46D3-B0B3-FA9420E31511}" destId="{D3DE0892-A11A-4B1D-BA64-2F696699C8AB}" srcOrd="0" destOrd="0" presId="urn:microsoft.com/office/officeart/2005/8/layout/pyramid2"/>
    <dgm:cxn modelId="{5E805492-FDA8-4039-895A-1A916C72CCF6}" type="presParOf" srcId="{0AA0596F-7A03-46D3-B0B3-FA9420E31511}" destId="{862EBDE6-EFDC-421E-9BBE-003448263227}" srcOrd="1" destOrd="0" presId="urn:microsoft.com/office/officeart/2005/8/layout/pyramid2"/>
    <dgm:cxn modelId="{E6746D11-B4FB-4E06-8598-43BBE320C190}" type="presParOf" srcId="{0AA0596F-7A03-46D3-B0B3-FA9420E31511}" destId="{F5C2D877-B0F2-4A21-B09E-3902514135DA}" srcOrd="2" destOrd="0" presId="urn:microsoft.com/office/officeart/2005/8/layout/pyramid2"/>
    <dgm:cxn modelId="{F6C15443-39DC-416C-83F7-3A9A54D397E2}" type="presParOf" srcId="{0AA0596F-7A03-46D3-B0B3-FA9420E31511}" destId="{11A48AEA-C4F4-4C85-A6EE-92AF61FC7DC8}" srcOrd="3" destOrd="0" presId="urn:microsoft.com/office/officeart/2005/8/layout/pyramid2"/>
    <dgm:cxn modelId="{187AD7FE-1B9E-4034-B759-5C1A913D956A}" type="presParOf" srcId="{0AA0596F-7A03-46D3-B0B3-FA9420E31511}" destId="{52BA3D74-ABCE-4CCC-85A4-5CC62D4C4A21}" srcOrd="4" destOrd="0" presId="urn:microsoft.com/office/officeart/2005/8/layout/pyramid2"/>
    <dgm:cxn modelId="{546EBB2C-27F3-41DB-AF5E-8A5E3A47D75B}" type="presParOf" srcId="{0AA0596F-7A03-46D3-B0B3-FA9420E31511}" destId="{75B30F88-1ECC-4EF9-9ADC-36A72597DA25}" srcOrd="5" destOrd="0" presId="urn:microsoft.com/office/officeart/2005/8/layout/pyramid2"/>
    <dgm:cxn modelId="{A6EAF8A5-0FAC-4724-B050-C0B7751CA794}" type="presParOf" srcId="{0AA0596F-7A03-46D3-B0B3-FA9420E31511}" destId="{C7822795-420D-446B-A530-A985AFFD7062}" srcOrd="6" destOrd="0" presId="urn:microsoft.com/office/officeart/2005/8/layout/pyramid2"/>
    <dgm:cxn modelId="{9BF48741-68C6-4DE5-A94B-13CB38B8ADD9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833365F4-8E1C-452B-8AFC-8A739D54A86D}" type="presOf" srcId="{5A6338B3-64A7-4780-BB77-622B10AEA404}" destId="{32E5A9EC-194C-4EEB-B7FD-F48BEAB1D754}" srcOrd="0" destOrd="0" presId="urn:microsoft.com/office/officeart/2008/layout/VerticalCurvedList"/>
    <dgm:cxn modelId="{9F30A181-6DAE-4F4C-BBC0-9A81B9DA3728}" type="presOf" srcId="{F6C01A50-83D6-42E5-944D-613855E82195}" destId="{192511C9-13ED-4743-B56D-7997B2B49A56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FA612824-6F6F-43D0-9B4F-64D0ACADFBC9}" type="presOf" srcId="{48909E98-FC11-4B36-B477-AD9156172F9C}" destId="{B4CE5841-A2B6-40A7-8569-3CF14952382F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4C3C3444-B148-40B3-A943-29379F1B6CFB}" type="presOf" srcId="{44750F99-AA1C-4A0B-9B33-D72DB5987A79}" destId="{18D25927-93BC-4A0E-B783-5BD4EF0F3CC2}" srcOrd="0" destOrd="0" presId="urn:microsoft.com/office/officeart/2008/layout/VerticalCurvedList"/>
    <dgm:cxn modelId="{663C74C1-F203-4D19-B1CB-DED02A401916}" type="presOf" srcId="{521F6192-69DB-4BA0-B9F8-318715B34703}" destId="{8353B00D-BA3C-4794-BE6A-74004478B7F7}" srcOrd="0" destOrd="0" presId="urn:microsoft.com/office/officeart/2008/layout/VerticalCurvedList"/>
    <dgm:cxn modelId="{44F7FFE2-B9B4-4777-9FC9-482BFC07224C}" type="presOf" srcId="{A154959C-C32F-4343-8B08-FEFED00C66C9}" destId="{C1EF95D0-D3D7-4DA3-B475-3F6C839FC530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DAE592F3-3F76-43EA-A1E1-BB84AB240B1E}" type="presParOf" srcId="{8353B00D-BA3C-4794-BE6A-74004478B7F7}" destId="{D0B46645-8176-44EA-8D2F-C859EA6AE843}" srcOrd="0" destOrd="0" presId="urn:microsoft.com/office/officeart/2008/layout/VerticalCurvedList"/>
    <dgm:cxn modelId="{C30A6FC8-5C57-475E-9232-2466DAC3C1C3}" type="presParOf" srcId="{D0B46645-8176-44EA-8D2F-C859EA6AE843}" destId="{C9212E5C-03B4-46EB-89B3-3EF8252FDDD6}" srcOrd="0" destOrd="0" presId="urn:microsoft.com/office/officeart/2008/layout/VerticalCurvedList"/>
    <dgm:cxn modelId="{E7FAB7EF-57D8-48F7-8B69-CF60606222E3}" type="presParOf" srcId="{C9212E5C-03B4-46EB-89B3-3EF8252FDDD6}" destId="{78B560B4-D59F-47E5-9F4D-640873C68B4D}" srcOrd="0" destOrd="0" presId="urn:microsoft.com/office/officeart/2008/layout/VerticalCurvedList"/>
    <dgm:cxn modelId="{3C93D131-A825-4AD7-B664-AB6ADA3CCE7D}" type="presParOf" srcId="{C9212E5C-03B4-46EB-89B3-3EF8252FDDD6}" destId="{C1EF95D0-D3D7-4DA3-B475-3F6C839FC530}" srcOrd="1" destOrd="0" presId="urn:microsoft.com/office/officeart/2008/layout/VerticalCurvedList"/>
    <dgm:cxn modelId="{63EAC431-A9FB-4DBA-A0C5-A9CF9F655BF4}" type="presParOf" srcId="{C9212E5C-03B4-46EB-89B3-3EF8252FDDD6}" destId="{E99DA5CE-8EE2-4E4E-8C70-70CA17A38ADA}" srcOrd="2" destOrd="0" presId="urn:microsoft.com/office/officeart/2008/layout/VerticalCurvedList"/>
    <dgm:cxn modelId="{76809EDB-C900-48D2-B145-6F1B8B049234}" type="presParOf" srcId="{C9212E5C-03B4-46EB-89B3-3EF8252FDDD6}" destId="{F8EE9829-3CB9-4F2A-BA5E-5BD620F01DCE}" srcOrd="3" destOrd="0" presId="urn:microsoft.com/office/officeart/2008/layout/VerticalCurvedList"/>
    <dgm:cxn modelId="{F196A757-596F-4682-9305-166E5B908953}" type="presParOf" srcId="{D0B46645-8176-44EA-8D2F-C859EA6AE843}" destId="{18D25927-93BC-4A0E-B783-5BD4EF0F3CC2}" srcOrd="1" destOrd="0" presId="urn:microsoft.com/office/officeart/2008/layout/VerticalCurvedList"/>
    <dgm:cxn modelId="{E963A642-ABE3-45DF-915E-1F97F891AC3A}" type="presParOf" srcId="{D0B46645-8176-44EA-8D2F-C859EA6AE843}" destId="{5EB86866-4EA4-4139-AFEC-38059DD169F2}" srcOrd="2" destOrd="0" presId="urn:microsoft.com/office/officeart/2008/layout/VerticalCurvedList"/>
    <dgm:cxn modelId="{889383CD-90A6-4E08-898F-4F46F5BD1E2D}" type="presParOf" srcId="{5EB86866-4EA4-4139-AFEC-38059DD169F2}" destId="{1094A14A-44BE-4B14-84D3-DD5DD5ED3DB9}" srcOrd="0" destOrd="0" presId="urn:microsoft.com/office/officeart/2008/layout/VerticalCurvedList"/>
    <dgm:cxn modelId="{55E8214A-4A5C-4585-9F2B-2C7E3D8C4C84}" type="presParOf" srcId="{D0B46645-8176-44EA-8D2F-C859EA6AE843}" destId="{32E5A9EC-194C-4EEB-B7FD-F48BEAB1D754}" srcOrd="3" destOrd="0" presId="urn:microsoft.com/office/officeart/2008/layout/VerticalCurvedList"/>
    <dgm:cxn modelId="{CFF1B895-A13D-48B4-B012-4A15F06C0036}" type="presParOf" srcId="{D0B46645-8176-44EA-8D2F-C859EA6AE843}" destId="{E0271580-BEC1-4A98-8A3E-E398CCB7D661}" srcOrd="4" destOrd="0" presId="urn:microsoft.com/office/officeart/2008/layout/VerticalCurvedList"/>
    <dgm:cxn modelId="{C8F59CD6-3EF2-4814-B724-01CF30EB9EA5}" type="presParOf" srcId="{E0271580-BEC1-4A98-8A3E-E398CCB7D661}" destId="{F1359C34-6E56-47C0-A3B7-D1C5D71837B0}" srcOrd="0" destOrd="0" presId="urn:microsoft.com/office/officeart/2008/layout/VerticalCurvedList"/>
    <dgm:cxn modelId="{D101CC21-338B-466F-A84B-8C64349EFBFD}" type="presParOf" srcId="{D0B46645-8176-44EA-8D2F-C859EA6AE843}" destId="{192511C9-13ED-4743-B56D-7997B2B49A56}" srcOrd="5" destOrd="0" presId="urn:microsoft.com/office/officeart/2008/layout/VerticalCurvedList"/>
    <dgm:cxn modelId="{602875A2-B5B5-4766-B577-3A7394D93623}" type="presParOf" srcId="{D0B46645-8176-44EA-8D2F-C859EA6AE843}" destId="{0591575E-6518-4A64-AA2F-C0BC054CE706}" srcOrd="6" destOrd="0" presId="urn:microsoft.com/office/officeart/2008/layout/VerticalCurvedList"/>
    <dgm:cxn modelId="{496342E0-C889-43E9-BD12-610FC44A697A}" type="presParOf" srcId="{0591575E-6518-4A64-AA2F-C0BC054CE706}" destId="{3F773D0E-F349-4793-8BC2-9F03AAC77320}" srcOrd="0" destOrd="0" presId="urn:microsoft.com/office/officeart/2008/layout/VerticalCurvedList"/>
    <dgm:cxn modelId="{429EF614-AC84-4F41-8ADA-7ABC07F9D4A5}" type="presParOf" srcId="{D0B46645-8176-44EA-8D2F-C859EA6AE843}" destId="{B4CE5841-A2B6-40A7-8569-3CF14952382F}" srcOrd="7" destOrd="0" presId="urn:microsoft.com/office/officeart/2008/layout/VerticalCurvedList"/>
    <dgm:cxn modelId="{C13C67DC-E906-4A94-88E0-687C6E417BA0}" type="presParOf" srcId="{D0B46645-8176-44EA-8D2F-C859EA6AE843}" destId="{BCF454E3-D589-4BFE-9221-E2EA77CC711B}" srcOrd="8" destOrd="0" presId="urn:microsoft.com/office/officeart/2008/layout/VerticalCurvedList"/>
    <dgm:cxn modelId="{D0B774F1-4CEF-4E03-9099-37497249917E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C208E04F-846E-4A60-974A-A97D361F5198}" type="presOf" srcId="{A154959C-C32F-4343-8B08-FEFED00C66C9}" destId="{C1EF95D0-D3D7-4DA3-B475-3F6C839FC530}" srcOrd="0" destOrd="0" presId="urn:microsoft.com/office/officeart/2008/layout/VerticalCurvedList"/>
    <dgm:cxn modelId="{E8CAFDBA-AA82-4A15-AA89-23A6BE2769D6}" type="presOf" srcId="{F6C01A50-83D6-42E5-944D-613855E82195}" destId="{192511C9-13ED-4743-B56D-7997B2B49A56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FCE796C6-AA42-4DA2-AB80-675EFF49AF86}" type="presOf" srcId="{44750F99-AA1C-4A0B-9B33-D72DB5987A79}" destId="{18D25927-93BC-4A0E-B783-5BD4EF0F3CC2}" srcOrd="0" destOrd="0" presId="urn:microsoft.com/office/officeart/2008/layout/VerticalCurvedList"/>
    <dgm:cxn modelId="{2A1A3EF1-6DB9-417F-A7F7-68847B27962F}" type="presOf" srcId="{521F6192-69DB-4BA0-B9F8-318715B34703}" destId="{8353B00D-BA3C-4794-BE6A-74004478B7F7}" srcOrd="0" destOrd="0" presId="urn:microsoft.com/office/officeart/2008/layout/VerticalCurvedList"/>
    <dgm:cxn modelId="{85B787BC-9627-4165-9D63-D6667092E228}" type="presOf" srcId="{5A6338B3-64A7-4780-BB77-622B10AEA404}" destId="{32E5A9EC-194C-4EEB-B7FD-F48BEAB1D754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12E8D6BF-35D0-4BB9-B424-A3FA96F7933D}" type="presOf" srcId="{48909E98-FC11-4B36-B477-AD9156172F9C}" destId="{B4CE5841-A2B6-40A7-8569-3CF14952382F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83631712-AA63-4132-A745-16EFD5AD4160}" type="presParOf" srcId="{8353B00D-BA3C-4794-BE6A-74004478B7F7}" destId="{D0B46645-8176-44EA-8D2F-C859EA6AE843}" srcOrd="0" destOrd="0" presId="urn:microsoft.com/office/officeart/2008/layout/VerticalCurvedList"/>
    <dgm:cxn modelId="{48F33737-C988-41E4-B42E-15FE4957FFE2}" type="presParOf" srcId="{D0B46645-8176-44EA-8D2F-C859EA6AE843}" destId="{C9212E5C-03B4-46EB-89B3-3EF8252FDDD6}" srcOrd="0" destOrd="0" presId="urn:microsoft.com/office/officeart/2008/layout/VerticalCurvedList"/>
    <dgm:cxn modelId="{6D2BE5D5-474D-43D5-9C33-5CEDDEF4690D}" type="presParOf" srcId="{C9212E5C-03B4-46EB-89B3-3EF8252FDDD6}" destId="{78B560B4-D59F-47E5-9F4D-640873C68B4D}" srcOrd="0" destOrd="0" presId="urn:microsoft.com/office/officeart/2008/layout/VerticalCurvedList"/>
    <dgm:cxn modelId="{6AC2C259-46B0-4F97-B7CD-F17D8F6BC792}" type="presParOf" srcId="{C9212E5C-03B4-46EB-89B3-3EF8252FDDD6}" destId="{C1EF95D0-D3D7-4DA3-B475-3F6C839FC530}" srcOrd="1" destOrd="0" presId="urn:microsoft.com/office/officeart/2008/layout/VerticalCurvedList"/>
    <dgm:cxn modelId="{3F18064D-E9DB-450E-AA30-667FB5549880}" type="presParOf" srcId="{C9212E5C-03B4-46EB-89B3-3EF8252FDDD6}" destId="{E99DA5CE-8EE2-4E4E-8C70-70CA17A38ADA}" srcOrd="2" destOrd="0" presId="urn:microsoft.com/office/officeart/2008/layout/VerticalCurvedList"/>
    <dgm:cxn modelId="{9B46DA76-C5BE-4647-BAFD-E97D1139E88D}" type="presParOf" srcId="{C9212E5C-03B4-46EB-89B3-3EF8252FDDD6}" destId="{F8EE9829-3CB9-4F2A-BA5E-5BD620F01DCE}" srcOrd="3" destOrd="0" presId="urn:microsoft.com/office/officeart/2008/layout/VerticalCurvedList"/>
    <dgm:cxn modelId="{FB1F4AB3-AE51-4AF0-86AA-76A1FD7C93D7}" type="presParOf" srcId="{D0B46645-8176-44EA-8D2F-C859EA6AE843}" destId="{18D25927-93BC-4A0E-B783-5BD4EF0F3CC2}" srcOrd="1" destOrd="0" presId="urn:microsoft.com/office/officeart/2008/layout/VerticalCurvedList"/>
    <dgm:cxn modelId="{039CDE2B-7B74-46C4-A710-F3539D4ECC28}" type="presParOf" srcId="{D0B46645-8176-44EA-8D2F-C859EA6AE843}" destId="{5EB86866-4EA4-4139-AFEC-38059DD169F2}" srcOrd="2" destOrd="0" presId="urn:microsoft.com/office/officeart/2008/layout/VerticalCurvedList"/>
    <dgm:cxn modelId="{A2E95A3D-08C4-403D-92C2-153349930BAC}" type="presParOf" srcId="{5EB86866-4EA4-4139-AFEC-38059DD169F2}" destId="{1094A14A-44BE-4B14-84D3-DD5DD5ED3DB9}" srcOrd="0" destOrd="0" presId="urn:microsoft.com/office/officeart/2008/layout/VerticalCurvedList"/>
    <dgm:cxn modelId="{4EDE707F-71C8-4F84-87F3-8159735B5CBE}" type="presParOf" srcId="{D0B46645-8176-44EA-8D2F-C859EA6AE843}" destId="{32E5A9EC-194C-4EEB-B7FD-F48BEAB1D754}" srcOrd="3" destOrd="0" presId="urn:microsoft.com/office/officeart/2008/layout/VerticalCurvedList"/>
    <dgm:cxn modelId="{ECF25A12-5C15-42DC-A414-FD82E301CCAC}" type="presParOf" srcId="{D0B46645-8176-44EA-8D2F-C859EA6AE843}" destId="{E0271580-BEC1-4A98-8A3E-E398CCB7D661}" srcOrd="4" destOrd="0" presId="urn:microsoft.com/office/officeart/2008/layout/VerticalCurvedList"/>
    <dgm:cxn modelId="{DB5524E4-22AA-4126-96DD-385125D45310}" type="presParOf" srcId="{E0271580-BEC1-4A98-8A3E-E398CCB7D661}" destId="{F1359C34-6E56-47C0-A3B7-D1C5D71837B0}" srcOrd="0" destOrd="0" presId="urn:microsoft.com/office/officeart/2008/layout/VerticalCurvedList"/>
    <dgm:cxn modelId="{FACB1F59-6EA1-4618-8686-BE5B7EEE3CA1}" type="presParOf" srcId="{D0B46645-8176-44EA-8D2F-C859EA6AE843}" destId="{192511C9-13ED-4743-B56D-7997B2B49A56}" srcOrd="5" destOrd="0" presId="urn:microsoft.com/office/officeart/2008/layout/VerticalCurvedList"/>
    <dgm:cxn modelId="{161FAECD-946A-43CE-857B-FCBF30DA9FDF}" type="presParOf" srcId="{D0B46645-8176-44EA-8D2F-C859EA6AE843}" destId="{0591575E-6518-4A64-AA2F-C0BC054CE706}" srcOrd="6" destOrd="0" presId="urn:microsoft.com/office/officeart/2008/layout/VerticalCurvedList"/>
    <dgm:cxn modelId="{23958F68-1110-4870-9001-D8E261FF9E1E}" type="presParOf" srcId="{0591575E-6518-4A64-AA2F-C0BC054CE706}" destId="{3F773D0E-F349-4793-8BC2-9F03AAC77320}" srcOrd="0" destOrd="0" presId="urn:microsoft.com/office/officeart/2008/layout/VerticalCurvedList"/>
    <dgm:cxn modelId="{E56A4AF1-6030-4B1D-B9A8-3D132E1EA766}" type="presParOf" srcId="{D0B46645-8176-44EA-8D2F-C859EA6AE843}" destId="{B4CE5841-A2B6-40A7-8569-3CF14952382F}" srcOrd="7" destOrd="0" presId="urn:microsoft.com/office/officeart/2008/layout/VerticalCurvedList"/>
    <dgm:cxn modelId="{DD161BA9-4A9F-4706-AE12-83FAF8748BCD}" type="presParOf" srcId="{D0B46645-8176-44EA-8D2F-C859EA6AE843}" destId="{BCF454E3-D589-4BFE-9221-E2EA77CC711B}" srcOrd="8" destOrd="0" presId="urn:microsoft.com/office/officeart/2008/layout/VerticalCurvedList"/>
    <dgm:cxn modelId="{C0774A7A-6D28-4537-94F3-1A587F2F6E66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147547" y="0"/>
          <a:ext cx="5032498" cy="5032498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375104" y="699070"/>
          <a:ext cx="5955146" cy="894447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767" y="742733"/>
        <a:ext cx="5867820" cy="807121"/>
      </dsp:txXfrm>
    </dsp:sp>
    <dsp:sp modelId="{F5C2D877-B0F2-4A21-B09E-3902514135DA}">
      <dsp:nvSpPr>
        <dsp:cNvPr id="0" name=""/>
        <dsp:cNvSpPr/>
      </dsp:nvSpPr>
      <dsp:spPr>
        <a:xfrm>
          <a:off x="1359027" y="1809304"/>
          <a:ext cx="5928290" cy="894447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690" y="1852967"/>
        <a:ext cx="5840964" cy="807121"/>
      </dsp:txXfrm>
    </dsp:sp>
    <dsp:sp modelId="{52BA3D74-ABCE-4CCC-85A4-5CC62D4C4A21}">
      <dsp:nvSpPr>
        <dsp:cNvPr id="0" name=""/>
        <dsp:cNvSpPr/>
      </dsp:nvSpPr>
      <dsp:spPr>
        <a:xfrm>
          <a:off x="1445744" y="2819762"/>
          <a:ext cx="5780893" cy="894447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407" y="2863425"/>
        <a:ext cx="5693567" cy="807121"/>
      </dsp:txXfrm>
    </dsp:sp>
    <dsp:sp modelId="{C7822795-420D-446B-A530-A985AFFD7062}">
      <dsp:nvSpPr>
        <dsp:cNvPr id="0" name=""/>
        <dsp:cNvSpPr/>
      </dsp:nvSpPr>
      <dsp:spPr>
        <a:xfrm>
          <a:off x="1415846" y="3888385"/>
          <a:ext cx="5839184" cy="894447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9509" y="3932048"/>
        <a:ext cx="5751858" cy="8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2C806C5-7BBB-4ED9-96AE-7A6859BF6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4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A5C65A54-290D-4B13-B640-853B69B59369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3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E03F4F-92A2-4357-B984-508590FE6C2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771296-BF8C-4DC3-8658-C34FD750695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850C1-EE72-4E03-A7FE-7C576AC2BF5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367C69-C167-4E36-B4BC-F8873CEC272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DC9702-D42C-41DF-8201-726BA01F19D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3AF93F-3FD9-4C71-A03B-9A3423E6D65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D13A61-D8AD-4499-B619-42F3CB7BBD7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742494-B186-4769-B1C0-F48ACC4E562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712E3-D523-4E9F-860C-41D12D2E8E6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4687E0-4C3C-4171-BE0E-3E0D808BDC7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A4CC3E-473C-4113-A438-C768302FC67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B86FDA-48C0-4DC5-BEB3-9F6CC831E13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F8D097-16BA-4D5C-9B85-0959B67AA91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683A28-9B74-4A43-80DE-15A89A3BED2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1D7621-52A1-417F-9FD1-9BA261E5673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EAA001-B2C8-46DF-8CD4-E7A7E0F167C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090EF6-F965-4CC0-B668-F5FAEF45F5C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29A1C4-F755-47F9-A4E5-69DFC42B845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1ABD5-1080-4563-BFCD-4D80C323B62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4C8022-F9CD-4FFA-B516-D6FFE6C43F4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03D647-E58E-4A3C-A21D-9490D955DE7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5B04BB-589F-4CFC-939B-4E666F8CAB5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EDBBEF-B577-4F13-A046-0E7A6EEE42E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185A43-12A1-4A22-A196-265F721E652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97346E-F648-4EAD-979B-DE5EF7206EB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7852B9-BF20-47C5-88B5-CF72E08237D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010AD4-CBB4-4B2F-861F-0D806F6F767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C32D01-E366-4B00-99D9-8AF61D28137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DBF5C0-7249-4F27-8C5A-363EB61B669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857E3C-F191-4D1B-92D5-5C83037AE39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175913-92C1-4C52-B621-4B2A0365E8C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440723-C351-4851-B562-C30A9A60BF5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04E1BD-3F13-4868-84C3-5777597D6D8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74819A-F685-4F22-A6CB-7D4CB3D5FC7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5DED5F-A0BC-4643-807D-7FE58916848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2ABF82-B81C-4257-A3C5-06D44F652BC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743B66-B42F-4B23-A7D4-22DBD77249F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C937F7-ABBB-4A5C-9D4F-84E48EC57A0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29C8DC-4C8E-42A9-9BCD-9FECDC3AB14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99E88F-2543-4E86-AD73-A5172BD6256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A3AD7F-296A-4B3B-A3BB-1291BF0595C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91F2B8-ADD2-48D1-8E03-F1572DE163C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9DE724-77FF-4AB3-9219-243AD5F5CE2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39EC64-279D-406A-87A0-98470847BC0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358A70-BEEA-4401-AD2C-964D054F66E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3D01B7-2060-4467-BFE6-33033FEAAF4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1E59EE-4C89-433C-9337-EB8C5198297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51C3E6-5872-45C7-A699-B251F750AF5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4BF698-97FF-461C-99D8-FE56C502183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DE765C-A6C0-49D0-A031-DBCEB67A8DB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7857C9-AEF2-484A-BDDF-0F313466B77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735302-5FA0-4487-954C-3C7E95D2BA0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25BE6E-343D-47D5-B76E-70234638103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5E64-2A5B-428A-BCD6-51E9F739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2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C562-3B3C-4991-AD8A-343458468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A84B-B736-4E01-B6B3-82CEA0709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1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F9C4BC3-9811-4C75-A955-E8BDE58A9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4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16447DE-5E97-48B8-92F1-4E279CFE6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4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1A3EFF0-CB49-4C40-A4B1-4D2AB0719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0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4D14A0C-E98E-48BF-9767-6CE1D420C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9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2899336-B9D3-4C48-911F-DF08573F7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2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455DA59-395D-46D2-8604-F73640FD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F732A8A-BC7C-463D-AD47-849084924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6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EF560BB-7A09-43EC-BAFE-5784B44C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493A-FE57-4075-9B40-352F21C63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1D717E5-66F3-42BB-B1B3-84E7CC58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9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BB5DB10-B532-4221-9FAB-DA01FAF3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7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CE64217-3E50-4C7D-B287-23C7DD238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6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539DEEA-DAB3-40C4-A846-F4A415A42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7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337A493-AE07-4D2B-90CD-1D50F13B5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6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746FAD0-27D3-48FB-9EBB-F97C8070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9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033FBAC-C069-444B-AD94-215F2757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5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F8BEBF5-2441-40C9-9BA0-A111E273C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156D-981D-4497-910D-69EFC15E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4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04E9-901C-4599-ADEB-D1FF46CA8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1ADA-0004-4560-893B-61DEAB830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BA91-26CF-41D4-B6F1-94561F8E6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11AA-FAD2-42D0-A2FE-33251A7C6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1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3D6E-9F6F-4CC2-9926-261AFBDB5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C75B-E200-4956-9C37-709E04845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F574AA-9B93-4673-B8B4-186D7C72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8132363-68B6-49A2-A5D8-CF03F32A5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  <p:sldLayoutId id="2147485082" r:id="rId13"/>
    <p:sldLayoutId id="2147485083" r:id="rId14"/>
    <p:sldLayoutId id="2147485084" r:id="rId15"/>
    <p:sldLayoutId id="2147485085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28.jpeg"/><Relationship Id="rId4" Type="http://schemas.openxmlformats.org/officeDocument/2006/relationships/image" Target="../media/image9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Microsoft_Excel_97-2003_Worksheet6.xls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Microsoft_Excel_97-2003_Workshee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8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Microsoft_Excel_97-2003_Worksheet7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6.emf"/><Relationship Id="rId5" Type="http://schemas.openxmlformats.org/officeDocument/2006/relationships/image" Target="../media/image44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97-2003_Worksheet5.xls"/><Relationship Id="rId4" Type="http://schemas.openxmlformats.org/officeDocument/2006/relationships/image" Target="../media/image40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jpeg"/><Relationship Id="rId10" Type="http://schemas.openxmlformats.org/officeDocument/2006/relationships/image" Target="../media/image52.jpeg"/><Relationship Id="rId4" Type="http://schemas.openxmlformats.org/officeDocument/2006/relationships/image" Target="../media/image4.jpeg"/><Relationship Id="rId9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jpeg"/><Relationship Id="rId5" Type="http://schemas.openxmlformats.org/officeDocument/2006/relationships/image" Target="../media/image44.jpeg"/><Relationship Id="rId4" Type="http://schemas.openxmlformats.org/officeDocument/2006/relationships/image" Target="../media/image54.jpe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3" Type="http://schemas.openxmlformats.org/officeDocument/2006/relationships/image" Target="../media/image44.jpeg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2" Type="http://schemas.openxmlformats.org/officeDocument/2006/relationships/image" Target="../media/image56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5" Type="http://schemas.openxmlformats.org/officeDocument/2006/relationships/image" Target="../media/image68.png"/><Relationship Id="rId10" Type="http://schemas.openxmlformats.org/officeDocument/2006/relationships/image" Target="../media/image63.emf"/><Relationship Id="rId4" Type="http://schemas.openxmlformats.org/officeDocument/2006/relationships/image" Target="../media/image57.jpeg"/><Relationship Id="rId9" Type="http://schemas.openxmlformats.org/officeDocument/2006/relationships/image" Target="../media/image62.emf"/><Relationship Id="rId1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0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2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Microsoft_Excel_Chart9.xls"/><Relationship Id="rId12" Type="http://schemas.openxmlformats.org/officeDocument/2006/relationships/oleObject" Target="../embeddings/Microsoft_Excel_Chart11.xls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4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4.jpeg"/><Relationship Id="rId15" Type="http://schemas.openxmlformats.org/officeDocument/2006/relationships/oleObject" Target="../embeddings/Microsoft_Excel_Chart12.xls"/><Relationship Id="rId10" Type="http://schemas.openxmlformats.org/officeDocument/2006/relationships/oleObject" Target="../embeddings/Microsoft_Excel_Chart10.xls"/><Relationship Id="rId4" Type="http://schemas.openxmlformats.org/officeDocument/2006/relationships/image" Target="../media/image73.jpe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6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pn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jpeg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jpeg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" descr="http://sd-ugra.ru/Image/GetById/790e149d-7496-46c6-9b2a-f2d2a7f9fe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9764712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4041" y="692696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402" y="4149725"/>
            <a:ext cx="860762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проекту решения Думы города                                        «О бюджете города Нефтеюганск </a:t>
            </a:r>
          </a:p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2017 год и плановый период 2018 и  2019 годов»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1138" y="1543050"/>
          <a:ext cx="9483726" cy="5161204"/>
        </p:xfrm>
        <a:graphic>
          <a:graphicData uri="http://schemas.openxmlformats.org/drawingml/2006/table">
            <a:tbl>
              <a:tblPr/>
              <a:tblGrid>
                <a:gridCol w="3038617"/>
                <a:gridCol w="1677494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</a:tblGrid>
              <a:tr h="954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1.Население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Численность населения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Все население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125,37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125,91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126,99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127,87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128,10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128,95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129,24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Городское население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125,37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125,91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126,99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127,87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128,10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128,95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129,24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Сельское население (среднегодовая)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лет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15,29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15,48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14,28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14,17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14,17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14,31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14,18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14,35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6,05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6,03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5,96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5,81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Коэффициент естественного прироста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 1000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9,28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8,23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8,14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8,34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8,42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8,29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8,53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прибывших на территорию региона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4,758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5,78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Число выбывших с территории региона 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6,395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6,12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5,75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5,75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Коэффициент миграционного прироста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 10 000 человек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-130,32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-92,77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-10,56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2,52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3,51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4,18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Промышленное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производство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35 080,61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41 960,83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45 914,28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44 661,01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45 892,59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45 952,46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47 747,82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46 980,97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49 781,01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103,36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105,11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106,75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94,16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97,61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99,12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101,70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100,14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103,33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Денежные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доходы и расходы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Денежные доходы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44 130,30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46 879,20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48 256,10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50 290,80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53 411,60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52 703,50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58 723,70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55 799,30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63 155,80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 от предпринимательской деятельности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2 914,90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3 079,50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3 281,30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3 268,80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3 530,70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2 884,50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3 262,50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2 956,00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3 527,20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оплата труда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26 775,50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28 162,20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28 372,70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28 662,30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30 755,80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30 390,20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34 459,60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32 258,70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36 498,50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доходы (включая "скрытые", от продажи валюты, денежные переводы и пр.)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1 718,30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1 824,80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1 956,90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1 946,30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2 123,20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1 932,90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2 212,70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1 922,70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2 306,90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 от собственности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5 826,50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5 848,20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6 129,40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6 429,00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6 449,40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6 743,20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6 776,40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7 073,00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7 120,10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социальные выплаты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6 895,10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7 964,50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8 515,80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9 984,40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10 552,50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10 752,70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12 012,50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11 588,90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13 703,10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пенсии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5 799,40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6 690,90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7 012,60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8 430,00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8 960,40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9 177,70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10 372,60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9 991,30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12 007,40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пособия и социальная помощь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865,00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1 041,80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1 263,90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1 295,80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стипендии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16,40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16,70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16,80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16,90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Реальные денежные доходы населения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99,55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92,15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95,34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97,20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103,50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99,60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105,10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100,92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102,72</a:t>
                      </a:r>
                    </a:p>
                  </a:txBody>
                  <a:tcPr marL="4023" marR="4023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044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2017-2019 гг,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3200" y="1841500"/>
          <a:ext cx="9483726" cy="2297119"/>
        </p:xfrm>
        <a:graphic>
          <a:graphicData uri="http://schemas.openxmlformats.org/drawingml/2006/table">
            <a:tbl>
              <a:tblPr/>
              <a:tblGrid>
                <a:gridCol w="3038617"/>
                <a:gridCol w="1677494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  <a:gridCol w="529735"/>
              </a:tblGrid>
              <a:tr h="954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1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Среднедушевые денежные доходы (в месяц) 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29 277,40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31 161,10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31 938,30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33 287,50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35 311,20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34 746,60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38 596,40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36 573,40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41 233,10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Средний размер назначенных пенсий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16 379,60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18 391,60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18 947,00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21 961,43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23 170,73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23 371,35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26 016,10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24 871,79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29 210,87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Реальный размер назначенных пенсий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98,14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97,22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95,83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109,87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116,36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101,55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107,96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102,03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107,96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населения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53 264,60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55 349,90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57 913,10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60 096,70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61 687,50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63 512,20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67 152,50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64 194,30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68 686,60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покупка товаров и оплата услуг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30 331,00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31 701,10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33 811,50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35 607,20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36 110,60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38 365,90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40 141,00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38 325,80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40 322,00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 них покупка товаров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21 275,00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22 123,20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23 643,80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24 863,50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25 146,60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26 902,30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28 060,30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26 848,50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28 094,80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обязательные платежи и разнообразные взносы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4 597,10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4 791,90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4 894,50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4 955,50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5 216,10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5 196,50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5 723,70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5 471,50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6 096,50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18 336,50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18 856,90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19 207,10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19 534,00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20 360,80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19 949,80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21 287,80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20 397,00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22 268,10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Превышение доходов над расходами (+), или расходов над доходами (-)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-9 134,30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-8 470,70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-9 657,00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-9 805,90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-8 275,90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-10 808,70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-8 428,80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-8 395,00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-5 530,80</a:t>
                      </a:r>
                    </a:p>
                  </a:txBody>
                  <a:tcPr marL="4023" marR="4023" marT="4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863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2017-2019 гг,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-635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0732" name="Прямоугольник 1"/>
          <p:cNvSpPr>
            <a:spLocks noChangeArrowheads="1"/>
          </p:cNvSpPr>
          <p:nvPr/>
        </p:nvSpPr>
        <p:spPr bwMode="auto">
          <a:xfrm>
            <a:off x="4376738" y="396875"/>
            <a:ext cx="5495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Сравнение доходов и расходов 2017 года в расчете на душу населения в городе Нефтеюганске</a:t>
            </a:r>
          </a:p>
        </p:txBody>
      </p:sp>
      <p:graphicFrame>
        <p:nvGraphicFramePr>
          <p:cNvPr id="30733" name="Диаграмма 4"/>
          <p:cNvGraphicFramePr>
            <a:graphicFrameLocks/>
          </p:cNvGraphicFramePr>
          <p:nvPr/>
        </p:nvGraphicFramePr>
        <p:xfrm>
          <a:off x="104775" y="3533775"/>
          <a:ext cx="62865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Диаграмма" r:id="rId7" imgW="6286534" imgH="3438450" progId="Excel.Chart.8">
                  <p:embed/>
                </p:oleObj>
              </mc:Choice>
              <mc:Fallback>
                <p:oleObj name="Диаграмма" r:id="rId7" imgW="6286534" imgH="343845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533775"/>
                        <a:ext cx="62865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360488" y="4583113"/>
            <a:ext cx="16017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50 290,80 рублей</a:t>
            </a: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1360488" y="5938838"/>
            <a:ext cx="1600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60 096,70 рублей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 rot="5400000" flipH="1" flipV="1">
            <a:off x="5198271" y="3328441"/>
            <a:ext cx="220662" cy="708025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889625" y="2693988"/>
            <a:ext cx="2184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  в расчете на душу населения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5400000" flipH="1" flipV="1">
            <a:off x="5217319" y="2502694"/>
            <a:ext cx="220663" cy="70802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889625" y="3430588"/>
            <a:ext cx="2182813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Расходы в расчете на душу населения</a:t>
            </a:r>
          </a:p>
        </p:txBody>
      </p:sp>
      <p:pic>
        <p:nvPicPr>
          <p:cNvPr id="30744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979488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325" y="4076700"/>
            <a:ext cx="37560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461" y="-151687"/>
            <a:ext cx="9993560" cy="69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1756" name="Прямоугольник 12"/>
          <p:cNvSpPr>
            <a:spLocks noChangeArrowheads="1"/>
          </p:cNvSpPr>
          <p:nvPr/>
        </p:nvSpPr>
        <p:spPr bwMode="auto">
          <a:xfrm>
            <a:off x="-52388" y="311150"/>
            <a:ext cx="9993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Основные характеристики бюджета города Нефтеюганска на 2017 год и на плановый период       2018 и 2019 годов, руб.</a:t>
            </a:r>
          </a:p>
        </p:txBody>
      </p:sp>
      <p:pic>
        <p:nvPicPr>
          <p:cNvPr id="3175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8335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803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30313" y="2327146"/>
            <a:ext cx="817568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62" name="Text Box 14"/>
          <p:cNvSpPr txBox="1">
            <a:spLocks noChangeArrowheads="1"/>
          </p:cNvSpPr>
          <p:nvPr/>
        </p:nvSpPr>
        <p:spPr bwMode="auto">
          <a:xfrm>
            <a:off x="1727200" y="2576513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</a:t>
            </a:r>
          </a:p>
        </p:txBody>
      </p:sp>
      <p:sp>
        <p:nvSpPr>
          <p:cNvPr id="31763" name="Text Box 14"/>
          <p:cNvSpPr txBox="1">
            <a:spLocks noChangeArrowheads="1"/>
          </p:cNvSpPr>
          <p:nvPr/>
        </p:nvSpPr>
        <p:spPr bwMode="auto">
          <a:xfrm>
            <a:off x="3406775" y="1981200"/>
            <a:ext cx="1195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</a:t>
            </a:r>
          </a:p>
        </p:txBody>
      </p:sp>
      <p:sp>
        <p:nvSpPr>
          <p:cNvPr id="31764" name="Text Box 14"/>
          <p:cNvSpPr txBox="1">
            <a:spLocks noChangeArrowheads="1"/>
          </p:cNvSpPr>
          <p:nvPr/>
        </p:nvSpPr>
        <p:spPr bwMode="auto">
          <a:xfrm>
            <a:off x="3225800" y="2646363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5 893 179 633</a:t>
            </a:r>
          </a:p>
        </p:txBody>
      </p:sp>
      <p:sp>
        <p:nvSpPr>
          <p:cNvPr id="31765" name="Text Box 14"/>
          <p:cNvSpPr txBox="1">
            <a:spLocks noChangeArrowheads="1"/>
          </p:cNvSpPr>
          <p:nvPr/>
        </p:nvSpPr>
        <p:spPr bwMode="auto">
          <a:xfrm>
            <a:off x="5564188" y="1951038"/>
            <a:ext cx="13938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</a:t>
            </a:r>
          </a:p>
        </p:txBody>
      </p:sp>
      <p:sp>
        <p:nvSpPr>
          <p:cNvPr id="31766" name="Text Box 14"/>
          <p:cNvSpPr txBox="1">
            <a:spLocks noChangeArrowheads="1"/>
          </p:cNvSpPr>
          <p:nvPr/>
        </p:nvSpPr>
        <p:spPr bwMode="auto">
          <a:xfrm>
            <a:off x="8266113" y="1963738"/>
            <a:ext cx="1277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</a:t>
            </a:r>
          </a:p>
        </p:txBody>
      </p:sp>
      <p:sp>
        <p:nvSpPr>
          <p:cNvPr id="31767" name="Text Box 14"/>
          <p:cNvSpPr txBox="1">
            <a:spLocks noChangeArrowheads="1"/>
          </p:cNvSpPr>
          <p:nvPr/>
        </p:nvSpPr>
        <p:spPr bwMode="auto">
          <a:xfrm>
            <a:off x="5588000" y="26511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5 713 974 133</a:t>
            </a:r>
          </a:p>
        </p:txBody>
      </p:sp>
      <p:sp>
        <p:nvSpPr>
          <p:cNvPr id="31768" name="Text Box 14"/>
          <p:cNvSpPr txBox="1">
            <a:spLocks noChangeArrowheads="1"/>
          </p:cNvSpPr>
          <p:nvPr/>
        </p:nvSpPr>
        <p:spPr bwMode="auto">
          <a:xfrm>
            <a:off x="8126413" y="2681288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5 588 501 833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2595" y="3543731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72" name="Text Box 14"/>
          <p:cNvSpPr txBox="1">
            <a:spLocks noChangeArrowheads="1"/>
          </p:cNvSpPr>
          <p:nvPr/>
        </p:nvSpPr>
        <p:spPr bwMode="auto">
          <a:xfrm>
            <a:off x="1727200" y="3778250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Расходы</a:t>
            </a:r>
          </a:p>
        </p:txBody>
      </p:sp>
      <p:sp>
        <p:nvSpPr>
          <p:cNvPr id="31773" name="Text Box 14"/>
          <p:cNvSpPr txBox="1">
            <a:spLocks noChangeArrowheads="1"/>
          </p:cNvSpPr>
          <p:nvPr/>
        </p:nvSpPr>
        <p:spPr bwMode="auto">
          <a:xfrm>
            <a:off x="3289300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5 975 390 955</a:t>
            </a:r>
          </a:p>
        </p:txBody>
      </p:sp>
      <p:sp>
        <p:nvSpPr>
          <p:cNvPr id="31774" name="Text Box 14"/>
          <p:cNvSpPr txBox="1">
            <a:spLocks noChangeArrowheads="1"/>
          </p:cNvSpPr>
          <p:nvPr/>
        </p:nvSpPr>
        <p:spPr bwMode="auto">
          <a:xfrm>
            <a:off x="5588000" y="38449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5 900 489 315</a:t>
            </a:r>
          </a:p>
        </p:txBody>
      </p:sp>
      <p:sp>
        <p:nvSpPr>
          <p:cNvPr id="31775" name="Text Box 14"/>
          <p:cNvSpPr txBox="1">
            <a:spLocks noChangeArrowheads="1"/>
          </p:cNvSpPr>
          <p:nvPr/>
        </p:nvSpPr>
        <p:spPr bwMode="auto">
          <a:xfrm>
            <a:off x="8132763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5 794 274 758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17286" y="4724400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79" name="Text Box 14"/>
          <p:cNvSpPr txBox="1">
            <a:spLocks noChangeArrowheads="1"/>
          </p:cNvSpPr>
          <p:nvPr/>
        </p:nvSpPr>
        <p:spPr bwMode="auto">
          <a:xfrm>
            <a:off x="1673225" y="4953000"/>
            <a:ext cx="1370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Дефицит</a:t>
            </a:r>
          </a:p>
        </p:txBody>
      </p:sp>
      <p:sp>
        <p:nvSpPr>
          <p:cNvPr id="31780" name="Text Box 14"/>
          <p:cNvSpPr txBox="1">
            <a:spLocks noChangeArrowheads="1"/>
          </p:cNvSpPr>
          <p:nvPr/>
        </p:nvSpPr>
        <p:spPr bwMode="auto">
          <a:xfrm>
            <a:off x="3354388" y="49911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- 82 211 322</a:t>
            </a:r>
          </a:p>
        </p:txBody>
      </p:sp>
      <p:sp>
        <p:nvSpPr>
          <p:cNvPr id="31781" name="Text Box 14"/>
          <p:cNvSpPr txBox="1">
            <a:spLocks noChangeArrowheads="1"/>
          </p:cNvSpPr>
          <p:nvPr/>
        </p:nvSpPr>
        <p:spPr bwMode="auto">
          <a:xfrm>
            <a:off x="5648325" y="49530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- 186 515 182</a:t>
            </a:r>
          </a:p>
        </p:txBody>
      </p:sp>
      <p:sp>
        <p:nvSpPr>
          <p:cNvPr id="31782" name="Text Box 14"/>
          <p:cNvSpPr txBox="1">
            <a:spLocks noChangeArrowheads="1"/>
          </p:cNvSpPr>
          <p:nvPr/>
        </p:nvSpPr>
        <p:spPr bwMode="auto">
          <a:xfrm>
            <a:off x="8156575" y="4981575"/>
            <a:ext cx="15541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- 205 772 925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86" name="Text Box 14"/>
          <p:cNvSpPr txBox="1">
            <a:spLocks noChangeArrowheads="1"/>
          </p:cNvSpPr>
          <p:nvPr/>
        </p:nvSpPr>
        <p:spPr bwMode="auto">
          <a:xfrm>
            <a:off x="1787525" y="5732463"/>
            <a:ext cx="8059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94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24360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2780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Объем муниципального долга  на 2017 год и на плановый период 2018 и 2019 годов, руб.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725488" y="3205163"/>
            <a:ext cx="8943975" cy="360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города на 1 января 2018 года в объёме 80 000 000 рублей, в том числе предельный размер обязательств по муниципальным гарантиям города в объёме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в размере 2 092 392 833 рубля;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2 600 000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на 1 января 2019 года186 515 182 рубля, на    1 января 2020 года 205 772 925 рублей, в том числе предельный размер обязательств по муниципальным гарантиям города на 2019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 2018 год в размере   2 108 189 033 рубля и на 2019 год в размере 2 129 169 333 рубля;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на 2018 год 15 300 000 рублей, на 2019 год 18 900 000 рублей.</a:t>
            </a:r>
            <a:endParaRPr lang="ru-RU" altLang="ru-RU" sz="1800" b="1" i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33194" y="3343275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181225" y="1439863"/>
          <a:ext cx="7488239" cy="1606550"/>
        </p:xfrm>
        <a:graphic>
          <a:graphicData uri="http://schemas.openxmlformats.org/drawingml/2006/table">
            <a:tbl>
              <a:tblPr/>
              <a:tblGrid>
                <a:gridCol w="2736087"/>
                <a:gridCol w="1602740"/>
                <a:gridCol w="1581347"/>
                <a:gridCol w="1568065"/>
              </a:tblGrid>
              <a:tr h="31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заимствования</a:t>
                      </a: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2017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2018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2019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69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4" marR="9524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Привлечение</a:t>
                      </a:r>
                    </a:p>
                  </a:txBody>
                  <a:tcPr marL="9524" marR="9524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80 000 000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266 515 182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472 288 107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80 000 000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266 515 182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80 000 000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186 515 182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205 772 925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Блок-схема: процесс 38"/>
          <p:cNvSpPr/>
          <p:nvPr/>
        </p:nvSpPr>
        <p:spPr>
          <a:xfrm>
            <a:off x="424814" y="414908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441197" y="450912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19479" y="4849880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438529" y="5805264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438529" y="6381328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283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125538"/>
            <a:ext cx="17065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809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33810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33811" name="Text Box 14"/>
          <p:cNvSpPr txBox="1">
            <a:spLocks noChangeArrowheads="1"/>
          </p:cNvSpPr>
          <p:nvPr/>
        </p:nvSpPr>
        <p:spPr bwMode="auto">
          <a:xfrm>
            <a:off x="374650" y="4765675"/>
            <a:ext cx="27066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 на имущество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акцизы на нефтепродукты;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земельный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налоги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3815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816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платежи при пользовании природными ресурсами;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оказания платных услуг и компенсации затрат государству;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неналоговые доходы</a:t>
            </a:r>
          </a:p>
        </p:txBody>
      </p:sp>
      <p:pic>
        <p:nvPicPr>
          <p:cNvPr id="33817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3823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824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безвозмездные поступления</a:t>
            </a:r>
          </a:p>
        </p:txBody>
      </p:sp>
      <p:pic>
        <p:nvPicPr>
          <p:cNvPr id="33825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4828" name="Прямоугольник 21"/>
          <p:cNvSpPr>
            <a:spLocks noChangeArrowheads="1"/>
          </p:cNvSpPr>
          <p:nvPr/>
        </p:nvSpPr>
        <p:spPr bwMode="auto">
          <a:xfrm>
            <a:off x="-87313" y="311150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доходов бюджета города Нефтеюганска 2016 – 2019 гг., руб.</a:t>
            </a:r>
          </a:p>
        </p:txBody>
      </p:sp>
      <p:graphicFrame>
        <p:nvGraphicFramePr>
          <p:cNvPr id="34829" name="Диаграмма 6"/>
          <p:cNvGraphicFramePr>
            <a:graphicFrameLocks/>
          </p:cNvGraphicFramePr>
          <p:nvPr/>
        </p:nvGraphicFramePr>
        <p:xfrm>
          <a:off x="168275" y="1597025"/>
          <a:ext cx="9820275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Диаграмма" r:id="rId7" imgW="8686935" imgH="4467150" progId="Excel.Chart.8">
                  <p:embed/>
                </p:oleObj>
              </mc:Choice>
              <mc:Fallback>
                <p:oleObj name="Диаграмма" r:id="rId7" imgW="8686935" imgH="446715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597025"/>
                        <a:ext cx="9820275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4 006 357 200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6 009 435 000</a:t>
            </a:r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769938" y="2681288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1 703 747 800</a:t>
            </a:r>
          </a:p>
        </p:txBody>
      </p:sp>
      <p:sp>
        <p:nvSpPr>
          <p:cNvPr id="34833" name="Text Box 14"/>
          <p:cNvSpPr txBox="1">
            <a:spLocks noChangeArrowheads="1"/>
          </p:cNvSpPr>
          <p:nvPr/>
        </p:nvSpPr>
        <p:spPr bwMode="auto">
          <a:xfrm>
            <a:off x="790575" y="1571625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299 330 000</a:t>
            </a:r>
          </a:p>
        </p:txBody>
      </p:sp>
      <p:sp>
        <p:nvSpPr>
          <p:cNvPr id="34834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5 893 179 633</a:t>
            </a:r>
          </a:p>
        </p:txBody>
      </p:sp>
      <p:sp>
        <p:nvSpPr>
          <p:cNvPr id="34835" name="Text Box 14"/>
          <p:cNvSpPr txBox="1">
            <a:spLocks noChangeArrowheads="1"/>
          </p:cNvSpPr>
          <p:nvPr/>
        </p:nvSpPr>
        <p:spPr bwMode="auto">
          <a:xfrm>
            <a:off x="4017963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5 713 974 133</a:t>
            </a:r>
          </a:p>
        </p:txBody>
      </p:sp>
      <p:sp>
        <p:nvSpPr>
          <p:cNvPr id="34836" name="Text Box 14"/>
          <p:cNvSpPr txBox="1">
            <a:spLocks noChangeArrowheads="1"/>
          </p:cNvSpPr>
          <p:nvPr/>
        </p:nvSpPr>
        <p:spPr bwMode="auto">
          <a:xfrm>
            <a:off x="56816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5 588 501 833</a:t>
            </a:r>
          </a:p>
        </p:txBody>
      </p:sp>
      <p:sp>
        <p:nvSpPr>
          <p:cNvPr id="34837" name="Text Box 14"/>
          <p:cNvSpPr txBox="1">
            <a:spLocks noChangeArrowheads="1"/>
          </p:cNvSpPr>
          <p:nvPr/>
        </p:nvSpPr>
        <p:spPr bwMode="auto">
          <a:xfrm>
            <a:off x="2589213" y="1571625"/>
            <a:ext cx="15128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289 504 733</a:t>
            </a:r>
          </a:p>
        </p:txBody>
      </p:sp>
      <p:sp>
        <p:nvSpPr>
          <p:cNvPr id="34838" name="Text Box 14"/>
          <p:cNvSpPr txBox="1">
            <a:spLocks noChangeArrowheads="1"/>
          </p:cNvSpPr>
          <p:nvPr/>
        </p:nvSpPr>
        <p:spPr bwMode="auto">
          <a:xfrm>
            <a:off x="2466975" y="2681288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1 802 888 100</a:t>
            </a:r>
          </a:p>
        </p:txBody>
      </p:sp>
      <p:sp>
        <p:nvSpPr>
          <p:cNvPr id="34839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3 800 786 800</a:t>
            </a:r>
          </a:p>
        </p:txBody>
      </p:sp>
      <p:sp>
        <p:nvSpPr>
          <p:cNvPr id="34840" name="Text Box 14"/>
          <p:cNvSpPr txBox="1">
            <a:spLocks noChangeArrowheads="1"/>
          </p:cNvSpPr>
          <p:nvPr/>
        </p:nvSpPr>
        <p:spPr bwMode="auto">
          <a:xfrm>
            <a:off x="4256088" y="281781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1 818 283 300</a:t>
            </a:r>
          </a:p>
        </p:txBody>
      </p:sp>
      <p:sp>
        <p:nvSpPr>
          <p:cNvPr id="34841" name="Text Box 14"/>
          <p:cNvSpPr txBox="1">
            <a:spLocks noChangeArrowheads="1"/>
          </p:cNvSpPr>
          <p:nvPr/>
        </p:nvSpPr>
        <p:spPr bwMode="auto">
          <a:xfrm>
            <a:off x="4216400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3 605 785 100</a:t>
            </a:r>
          </a:p>
        </p:txBody>
      </p:sp>
      <p:sp>
        <p:nvSpPr>
          <p:cNvPr id="34842" name="Text Box 14"/>
          <p:cNvSpPr txBox="1">
            <a:spLocks noChangeArrowheads="1"/>
          </p:cNvSpPr>
          <p:nvPr/>
        </p:nvSpPr>
        <p:spPr bwMode="auto">
          <a:xfrm>
            <a:off x="4279900" y="15811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289 905 733</a:t>
            </a:r>
          </a:p>
        </p:txBody>
      </p:sp>
      <p:sp>
        <p:nvSpPr>
          <p:cNvPr id="34843" name="Text Box 14"/>
          <p:cNvSpPr txBox="1">
            <a:spLocks noChangeArrowheads="1"/>
          </p:cNvSpPr>
          <p:nvPr/>
        </p:nvSpPr>
        <p:spPr bwMode="auto">
          <a:xfrm>
            <a:off x="6057900" y="158750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289 915 733</a:t>
            </a:r>
          </a:p>
        </p:txBody>
      </p:sp>
      <p:sp>
        <p:nvSpPr>
          <p:cNvPr id="34844" name="Text Box 14"/>
          <p:cNvSpPr txBox="1">
            <a:spLocks noChangeArrowheads="1"/>
          </p:cNvSpPr>
          <p:nvPr/>
        </p:nvSpPr>
        <p:spPr bwMode="auto">
          <a:xfrm>
            <a:off x="5961063" y="286702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1 839 253 600</a:t>
            </a:r>
          </a:p>
        </p:txBody>
      </p:sp>
      <p:sp>
        <p:nvSpPr>
          <p:cNvPr id="34845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3 459 332 500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5852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рабочая группы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60" name="Text Box 14"/>
          <p:cNvSpPr txBox="1">
            <a:spLocks noChangeArrowheads="1"/>
          </p:cNvSpPr>
          <p:nvPr/>
        </p:nvSpPr>
        <p:spPr bwMode="auto">
          <a:xfrm>
            <a:off x="176213" y="5259388"/>
            <a:ext cx="94329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 . В течение 2015 года проведено 13 заседаний. Получен бюджетный эффект от проведенных мероприятий в сумме 23 287,9 тыс. рублей. </a:t>
            </a:r>
          </a:p>
        </p:txBody>
      </p:sp>
      <p:pic>
        <p:nvPicPr>
          <p:cNvPr id="35861" name="Picture 6" descr="http://pik73.ru/image/576e3b5bc04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65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6875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налоговых доходов бюджета города Нефтеюганска 2016 – 2019 гг., руб.</a:t>
            </a:r>
          </a:p>
        </p:txBody>
      </p:sp>
      <p:graphicFrame>
        <p:nvGraphicFramePr>
          <p:cNvPr id="36876" name="Диаграмма 1"/>
          <p:cNvGraphicFramePr>
            <a:graphicFrameLocks/>
          </p:cNvGraphicFramePr>
          <p:nvPr/>
        </p:nvGraphicFramePr>
        <p:xfrm>
          <a:off x="212725" y="1176338"/>
          <a:ext cx="9534525" cy="539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r:id="rId7" imgW="9534970" imgH="5401524" progId="Excel.Chart.8">
                  <p:embed/>
                </p:oleObj>
              </mc:Choice>
              <mc:Fallback>
                <p:oleObj r:id="rId7" imgW="9534970" imgH="540152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176338"/>
                        <a:ext cx="9534525" cy="539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3081338" y="1641475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1 239 510 000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761288" y="1663700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1 361 219 800</a:t>
            </a:r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6119813" y="1663700"/>
            <a:ext cx="1252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1 348 004 100</a:t>
            </a:r>
          </a:p>
        </p:txBody>
      </p:sp>
      <p:sp>
        <p:nvSpPr>
          <p:cNvPr id="36880" name="Text Box 14"/>
          <p:cNvSpPr txBox="1">
            <a:spLocks noChangeArrowheads="1"/>
          </p:cNvSpPr>
          <p:nvPr/>
        </p:nvSpPr>
        <p:spPr bwMode="auto">
          <a:xfrm>
            <a:off x="4560888" y="1663700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1 334 788 400</a:t>
            </a:r>
          </a:p>
        </p:txBody>
      </p:sp>
      <p:sp>
        <p:nvSpPr>
          <p:cNvPr id="2" name="Круговая стрелка 1"/>
          <p:cNvSpPr/>
          <p:nvPr/>
        </p:nvSpPr>
        <p:spPr>
          <a:xfrm>
            <a:off x="4071349" y="1238874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84" name="Text Box 14"/>
          <p:cNvSpPr txBox="1">
            <a:spLocks noChangeArrowheads="1"/>
          </p:cNvSpPr>
          <p:nvPr/>
        </p:nvSpPr>
        <p:spPr bwMode="auto">
          <a:xfrm>
            <a:off x="4308475" y="136842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+7,7%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73459" y="1230937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88" name="Text Box 14"/>
          <p:cNvSpPr txBox="1">
            <a:spLocks noChangeArrowheads="1"/>
          </p:cNvSpPr>
          <p:nvPr/>
        </p:nvSpPr>
        <p:spPr bwMode="auto">
          <a:xfrm>
            <a:off x="5843588" y="1409700"/>
            <a:ext cx="5032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+0,9%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113240" y="1238874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92" name="Text Box 14"/>
          <p:cNvSpPr txBox="1">
            <a:spLocks noChangeArrowheads="1"/>
          </p:cNvSpPr>
          <p:nvPr/>
        </p:nvSpPr>
        <p:spPr bwMode="auto">
          <a:xfrm>
            <a:off x="7350125" y="1409700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+0,9%</a:t>
            </a:r>
          </a:p>
        </p:txBody>
      </p:sp>
      <p:sp>
        <p:nvSpPr>
          <p:cNvPr id="36893" name="Text Box 14"/>
          <p:cNvSpPr txBox="1">
            <a:spLocks noChangeArrowheads="1"/>
          </p:cNvSpPr>
          <p:nvPr/>
        </p:nvSpPr>
        <p:spPr bwMode="auto">
          <a:xfrm>
            <a:off x="3224213" y="257016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309 481 000</a:t>
            </a:r>
          </a:p>
        </p:txBody>
      </p:sp>
      <p:sp>
        <p:nvSpPr>
          <p:cNvPr id="36894" name="Text Box 14"/>
          <p:cNvSpPr txBox="1">
            <a:spLocks noChangeArrowheads="1"/>
          </p:cNvSpPr>
          <p:nvPr/>
        </p:nvSpPr>
        <p:spPr bwMode="auto">
          <a:xfrm>
            <a:off x="4735513" y="2581275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303 940 600</a:t>
            </a:r>
          </a:p>
        </p:txBody>
      </p:sp>
      <p:sp>
        <p:nvSpPr>
          <p:cNvPr id="36895" name="Text Box 14"/>
          <p:cNvSpPr txBox="1">
            <a:spLocks noChangeArrowheads="1"/>
          </p:cNvSpPr>
          <p:nvPr/>
        </p:nvSpPr>
        <p:spPr bwMode="auto">
          <a:xfrm>
            <a:off x="6264275" y="257016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305 673 900</a:t>
            </a:r>
          </a:p>
        </p:txBody>
      </p:sp>
      <p:sp>
        <p:nvSpPr>
          <p:cNvPr id="36896" name="Text Box 14"/>
          <p:cNvSpPr txBox="1">
            <a:spLocks noChangeArrowheads="1"/>
          </p:cNvSpPr>
          <p:nvPr/>
        </p:nvSpPr>
        <p:spPr bwMode="auto">
          <a:xfrm>
            <a:off x="7913688" y="2565400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313 070 400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17181" y="2107897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4117181" y="2990056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3778610" y="3861048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4001369" y="470822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>
            <a:off x="5687759" y="2107897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>
            <a:off x="5315744" y="3861048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руговая стрелка 36"/>
          <p:cNvSpPr/>
          <p:nvPr/>
        </p:nvSpPr>
        <p:spPr>
          <a:xfrm>
            <a:off x="5606028" y="470822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>
            <a:off x="7209984" y="2146622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>
            <a:off x="7081236" y="3861048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924" name="Text Box 14"/>
          <p:cNvSpPr txBox="1">
            <a:spLocks noChangeArrowheads="1"/>
          </p:cNvSpPr>
          <p:nvPr/>
        </p:nvSpPr>
        <p:spPr bwMode="auto">
          <a:xfrm>
            <a:off x="4354513" y="226853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-1,8%</a:t>
            </a:r>
          </a:p>
        </p:txBody>
      </p:sp>
      <p:sp>
        <p:nvSpPr>
          <p:cNvPr id="36925" name="Text Box 14"/>
          <p:cNvSpPr txBox="1">
            <a:spLocks noChangeArrowheads="1"/>
          </p:cNvSpPr>
          <p:nvPr/>
        </p:nvSpPr>
        <p:spPr bwMode="auto">
          <a:xfrm>
            <a:off x="5910263" y="228123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+0,6%</a:t>
            </a:r>
          </a:p>
        </p:txBody>
      </p:sp>
      <p:sp>
        <p:nvSpPr>
          <p:cNvPr id="36926" name="Text Box 14"/>
          <p:cNvSpPr txBox="1">
            <a:spLocks noChangeArrowheads="1"/>
          </p:cNvSpPr>
          <p:nvPr/>
        </p:nvSpPr>
        <p:spPr bwMode="auto">
          <a:xfrm>
            <a:off x="7446963" y="2305050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+2,4%</a:t>
            </a:r>
          </a:p>
        </p:txBody>
      </p:sp>
      <p:sp>
        <p:nvSpPr>
          <p:cNvPr id="36927" name="Text Box 14"/>
          <p:cNvSpPr txBox="1">
            <a:spLocks noChangeArrowheads="1"/>
          </p:cNvSpPr>
          <p:nvPr/>
        </p:nvSpPr>
        <p:spPr bwMode="auto">
          <a:xfrm>
            <a:off x="3224213" y="3460750"/>
            <a:ext cx="1108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127 125 000</a:t>
            </a:r>
          </a:p>
        </p:txBody>
      </p:sp>
      <p:sp>
        <p:nvSpPr>
          <p:cNvPr id="36928" name="Text Box 14"/>
          <p:cNvSpPr txBox="1">
            <a:spLocks noChangeArrowheads="1"/>
          </p:cNvSpPr>
          <p:nvPr/>
        </p:nvSpPr>
        <p:spPr bwMode="auto">
          <a:xfrm>
            <a:off x="4813300" y="3459163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6929" name="Text Box 14"/>
          <p:cNvSpPr txBox="1">
            <a:spLocks noChangeArrowheads="1"/>
          </p:cNvSpPr>
          <p:nvPr/>
        </p:nvSpPr>
        <p:spPr bwMode="auto">
          <a:xfrm>
            <a:off x="6361113" y="3448050"/>
            <a:ext cx="1106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6930" name="Text Box 14"/>
          <p:cNvSpPr txBox="1">
            <a:spLocks noChangeArrowheads="1"/>
          </p:cNvSpPr>
          <p:nvPr/>
        </p:nvSpPr>
        <p:spPr bwMode="auto">
          <a:xfrm>
            <a:off x="7913688" y="3403600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6931" name="Text Box 14"/>
          <p:cNvSpPr txBox="1">
            <a:spLocks noChangeArrowheads="1"/>
          </p:cNvSpPr>
          <p:nvPr/>
        </p:nvSpPr>
        <p:spPr bwMode="auto">
          <a:xfrm>
            <a:off x="4405313" y="312578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+5,2%</a:t>
            </a:r>
          </a:p>
        </p:txBody>
      </p:sp>
      <p:sp>
        <p:nvSpPr>
          <p:cNvPr id="36932" name="Text Box 14"/>
          <p:cNvSpPr txBox="1">
            <a:spLocks noChangeArrowheads="1"/>
          </p:cNvSpPr>
          <p:nvPr/>
        </p:nvSpPr>
        <p:spPr bwMode="auto">
          <a:xfrm>
            <a:off x="3121025" y="4264025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5 921 800</a:t>
            </a:r>
          </a:p>
        </p:txBody>
      </p:sp>
      <p:sp>
        <p:nvSpPr>
          <p:cNvPr id="36933" name="Text Box 14"/>
          <p:cNvSpPr txBox="1">
            <a:spLocks noChangeArrowheads="1"/>
          </p:cNvSpPr>
          <p:nvPr/>
        </p:nvSpPr>
        <p:spPr bwMode="auto">
          <a:xfrm>
            <a:off x="4427538" y="427831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8 648 100</a:t>
            </a:r>
          </a:p>
        </p:txBody>
      </p:sp>
      <p:sp>
        <p:nvSpPr>
          <p:cNvPr id="36934" name="Text Box 14"/>
          <p:cNvSpPr txBox="1">
            <a:spLocks noChangeArrowheads="1"/>
          </p:cNvSpPr>
          <p:nvPr/>
        </p:nvSpPr>
        <p:spPr bwMode="auto">
          <a:xfrm>
            <a:off x="6149975" y="42799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9 075 300</a:t>
            </a:r>
          </a:p>
        </p:txBody>
      </p:sp>
      <p:sp>
        <p:nvSpPr>
          <p:cNvPr id="36935" name="Text Box 14"/>
          <p:cNvSpPr txBox="1">
            <a:spLocks noChangeArrowheads="1"/>
          </p:cNvSpPr>
          <p:nvPr/>
        </p:nvSpPr>
        <p:spPr bwMode="auto">
          <a:xfrm>
            <a:off x="7913688" y="4292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9 433 400</a:t>
            </a:r>
          </a:p>
        </p:txBody>
      </p:sp>
      <p:sp>
        <p:nvSpPr>
          <p:cNvPr id="36936" name="Text Box 14"/>
          <p:cNvSpPr txBox="1">
            <a:spLocks noChangeArrowheads="1"/>
          </p:cNvSpPr>
          <p:nvPr/>
        </p:nvSpPr>
        <p:spPr bwMode="auto">
          <a:xfrm>
            <a:off x="4052888" y="3983038"/>
            <a:ext cx="504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+46%</a:t>
            </a:r>
          </a:p>
        </p:txBody>
      </p:sp>
      <p:sp>
        <p:nvSpPr>
          <p:cNvPr id="36937" name="Text Box 14"/>
          <p:cNvSpPr txBox="1">
            <a:spLocks noChangeArrowheads="1"/>
          </p:cNvSpPr>
          <p:nvPr/>
        </p:nvSpPr>
        <p:spPr bwMode="auto">
          <a:xfrm>
            <a:off x="5573713" y="402748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+4,9%</a:t>
            </a:r>
          </a:p>
        </p:txBody>
      </p:sp>
      <p:sp>
        <p:nvSpPr>
          <p:cNvPr id="36938" name="Text Box 14"/>
          <p:cNvSpPr txBox="1">
            <a:spLocks noChangeArrowheads="1"/>
          </p:cNvSpPr>
          <p:nvPr/>
        </p:nvSpPr>
        <p:spPr bwMode="auto">
          <a:xfrm>
            <a:off x="7366000" y="4008438"/>
            <a:ext cx="503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+3,9%</a:t>
            </a:r>
          </a:p>
        </p:txBody>
      </p:sp>
      <p:sp>
        <p:nvSpPr>
          <p:cNvPr id="36939" name="Text Box 14"/>
          <p:cNvSpPr txBox="1">
            <a:spLocks noChangeArrowheads="1"/>
          </p:cNvSpPr>
          <p:nvPr/>
        </p:nvSpPr>
        <p:spPr bwMode="auto">
          <a:xfrm>
            <a:off x="3252788" y="5129213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21 710 000</a:t>
            </a:r>
          </a:p>
        </p:txBody>
      </p:sp>
      <p:sp>
        <p:nvSpPr>
          <p:cNvPr id="36940" name="Text Box 14"/>
          <p:cNvSpPr txBox="1">
            <a:spLocks noChangeArrowheads="1"/>
          </p:cNvSpPr>
          <p:nvPr/>
        </p:nvSpPr>
        <p:spPr bwMode="auto">
          <a:xfrm>
            <a:off x="4813300" y="51435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21 806 000</a:t>
            </a:r>
          </a:p>
        </p:txBody>
      </p:sp>
      <p:sp>
        <p:nvSpPr>
          <p:cNvPr id="36941" name="Text Box 14"/>
          <p:cNvSpPr txBox="1">
            <a:spLocks noChangeArrowheads="1"/>
          </p:cNvSpPr>
          <p:nvPr/>
        </p:nvSpPr>
        <p:spPr bwMode="auto">
          <a:xfrm>
            <a:off x="6362700" y="51435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6942" name="Text Box 14"/>
          <p:cNvSpPr txBox="1">
            <a:spLocks noChangeArrowheads="1"/>
          </p:cNvSpPr>
          <p:nvPr/>
        </p:nvSpPr>
        <p:spPr bwMode="auto">
          <a:xfrm>
            <a:off x="8048625" y="5154613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6943" name="Text Box 14"/>
          <p:cNvSpPr txBox="1">
            <a:spLocks noChangeArrowheads="1"/>
          </p:cNvSpPr>
          <p:nvPr/>
        </p:nvSpPr>
        <p:spPr bwMode="auto">
          <a:xfrm>
            <a:off x="4267200" y="483552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+0,4%</a:t>
            </a:r>
          </a:p>
        </p:txBody>
      </p:sp>
      <p:sp>
        <p:nvSpPr>
          <p:cNvPr id="36944" name="Text Box 14"/>
          <p:cNvSpPr txBox="1">
            <a:spLocks noChangeArrowheads="1"/>
          </p:cNvSpPr>
          <p:nvPr/>
        </p:nvSpPr>
        <p:spPr bwMode="auto">
          <a:xfrm>
            <a:off x="5897563" y="4876800"/>
            <a:ext cx="5048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+0,1%</a:t>
            </a:r>
          </a:p>
        </p:txBody>
      </p:sp>
      <p:sp>
        <p:nvSpPr>
          <p:cNvPr id="36945" name="Text Box 14"/>
          <p:cNvSpPr txBox="1">
            <a:spLocks noChangeArrowheads="1"/>
          </p:cNvSpPr>
          <p:nvPr/>
        </p:nvSpPr>
        <p:spPr bwMode="auto">
          <a:xfrm>
            <a:off x="3452813" y="6164263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946" name="Text Box 14"/>
          <p:cNvSpPr txBox="1">
            <a:spLocks noChangeArrowheads="1"/>
          </p:cNvSpPr>
          <p:nvPr/>
        </p:nvSpPr>
        <p:spPr bwMode="auto">
          <a:xfrm>
            <a:off x="4440238" y="6164263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947" name="Text Box 14"/>
          <p:cNvSpPr txBox="1">
            <a:spLocks noChangeArrowheads="1"/>
          </p:cNvSpPr>
          <p:nvPr/>
        </p:nvSpPr>
        <p:spPr bwMode="auto">
          <a:xfrm>
            <a:off x="5605463" y="6162675"/>
            <a:ext cx="6651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948" name="Text Box 14"/>
          <p:cNvSpPr txBox="1">
            <a:spLocks noChangeArrowheads="1"/>
          </p:cNvSpPr>
          <p:nvPr/>
        </p:nvSpPr>
        <p:spPr bwMode="auto">
          <a:xfrm>
            <a:off x="6661150" y="6146800"/>
            <a:ext cx="6651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7899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Детализация налога на совокупный доход бюджета города Нефтеюганска 2017 – 2019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00113" y="1484313"/>
            <a:ext cx="78692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году составит 303 940 600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году 305 673 900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313 070 400 рублей.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•налог на вмененный доход 95 000 000 рублей в 2017 году, 2018 году 95 000 000 рублей, 2019 году 95 000 000 рублей;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•единый сельскохозяйственный налог в сумме 650 000 рублей на 2017 год, 2018 год 650 000 рублей,  2019 год 650 000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•налог, взимаемый в связи с применением упрощенной системы налогообложения 187 982 000 рублей на 2017 год, 2018 год 189 106 000  рублей, 2019 год 195 875 000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•доходы от выдачи патентов на осуществление предпринимательской деятельности при применении упрощенной системы налогообложения  составят в сумме                20 308 600 рублей на 2017 год, 2018 год 20 917 900 рублей и 2019 год 21 545 400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3" name="Picture 2" descr="http://uralbuild.com/upload/medialibrary/c8c/3d_chelovechek_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3152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990093" y="629816"/>
            <a:ext cx="6955595" cy="331236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/>
                <a:cs typeface="Arial" charset="0"/>
              </a:rPr>
              <a:t>ПУБЛИЧНЫЕ СЛУШАНЬЯ </a:t>
            </a:r>
            <a:r>
              <a:rPr lang="ru-RU" sz="2800" b="1" dirty="0">
                <a:solidFill>
                  <a:schemeClr val="tx1"/>
                </a:solidFill>
              </a:rPr>
              <a:t>-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tx1"/>
                </a:solidFill>
                <a:effectLst/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год. Каждый житель в 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заключение, в котором отражаются выраженные позиции жителей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95002" y="4293096"/>
            <a:ext cx="5586661" cy="23962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   </a:t>
            </a:r>
            <a:r>
              <a:rPr lang="ru-RU" altLang="ru-RU" sz="2200" b="1" dirty="0">
                <a:solidFill>
                  <a:schemeClr val="tx1"/>
                </a:solidFill>
                <a:effectLst/>
                <a:cs typeface="Arial" charset="0"/>
              </a:rPr>
              <a:t>Публичные слушания по проекту решения Думы города Нефтеюганска «О бюджете города Нефтеюганск на 2017 год и плановый период 2018 и  2019 годов» состоятся в МЦ «Юность» 29 ноября 2016 года в 17 часов 30 минут.</a:t>
            </a:r>
          </a:p>
        </p:txBody>
      </p:sp>
      <p:pic>
        <p:nvPicPr>
          <p:cNvPr id="20500" name="Picture 4" descr="http://aysegulaltiner.net/uploads/images/Staj%20tick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263" y="3343275"/>
            <a:ext cx="42703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8923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Детализация налогов на имущество бюджета города Нефтеюганска 2017 – 2019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014413" y="2525713"/>
            <a:ext cx="7869237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2017 год в размере 133 705 000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году 133 705 000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133 705 000 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•налог на имущество физических лиц 46 925 000 рублей в 2017 году,       2018 году  46 925 000 рублей,  2019 году  46 925 000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•земельный налог 86 780 000 рублей в 2017 году, 2018 году 86 780 000 рублей, 2019 году  86 780 000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04" y="-461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39948" name="Объект 4"/>
          <p:cNvGraphicFramePr>
            <a:graphicFrameLocks/>
          </p:cNvGraphicFramePr>
          <p:nvPr/>
        </p:nvGraphicFramePr>
        <p:xfrm>
          <a:off x="90488" y="1751013"/>
          <a:ext cx="46228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Лист" r:id="rId7" imgW="9086732" imgH="3314790" progId="Excel.Sheet.8">
                  <p:embed/>
                </p:oleObj>
              </mc:Choice>
              <mc:Fallback>
                <p:oleObj name="Лист" r:id="rId7" imgW="9086732" imgH="331479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751013"/>
                        <a:ext cx="46228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1493838" y="134461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2016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39950" name="Group 7"/>
          <p:cNvGrpSpPr>
            <a:grpSpLocks/>
          </p:cNvGrpSpPr>
          <p:nvPr/>
        </p:nvGrpSpPr>
        <p:grpSpPr bwMode="auto">
          <a:xfrm>
            <a:off x="1493838" y="2428875"/>
            <a:ext cx="1824037" cy="487363"/>
            <a:chOff x="1097" y="1781"/>
            <a:chExt cx="817" cy="227"/>
          </a:xfrm>
        </p:grpSpPr>
        <p:sp>
          <p:nvSpPr>
            <p:cNvPr id="3998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988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299 330 000</a:t>
              </a:r>
            </a:p>
          </p:txBody>
        </p:sp>
      </p:grpSp>
      <p:sp>
        <p:nvSpPr>
          <p:cNvPr id="39951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неналоговых доходов бюджета города Нефтеюганска 2016 – 2019 гг., руб.</a:t>
            </a:r>
          </a:p>
        </p:txBody>
      </p:sp>
      <p:graphicFrame>
        <p:nvGraphicFramePr>
          <p:cNvPr id="39952" name="Объект 2"/>
          <p:cNvGraphicFramePr>
            <a:graphicFrameLocks/>
          </p:cNvGraphicFramePr>
          <p:nvPr/>
        </p:nvGraphicFramePr>
        <p:xfrm>
          <a:off x="165100" y="4221163"/>
          <a:ext cx="436086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Лист" r:id="rId10" imgW="8572399" imgH="2609820" progId="Excel.Sheet.8">
                  <p:embed/>
                </p:oleObj>
              </mc:Choice>
              <mc:Fallback>
                <p:oleObj name="Лист" r:id="rId10" imgW="8572399" imgH="260982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221163"/>
                        <a:ext cx="436086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Объект 3"/>
          <p:cNvGraphicFramePr>
            <a:graphicFrameLocks/>
          </p:cNvGraphicFramePr>
          <p:nvPr/>
        </p:nvGraphicFramePr>
        <p:xfrm>
          <a:off x="5008563" y="1927225"/>
          <a:ext cx="436086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Лист" r:id="rId13" imgW="8572399" imgH="2609820" progId="Excel.Sheet.8">
                  <p:embed/>
                </p:oleObj>
              </mc:Choice>
              <mc:Fallback>
                <p:oleObj name="Лист" r:id="rId13" imgW="8572399" imgH="26098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1927225"/>
                        <a:ext cx="4360862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4" name="Group 7"/>
          <p:cNvGrpSpPr>
            <a:grpSpLocks/>
          </p:cNvGrpSpPr>
          <p:nvPr/>
        </p:nvGrpSpPr>
        <p:grpSpPr bwMode="auto">
          <a:xfrm>
            <a:off x="6329363" y="2455863"/>
            <a:ext cx="1822450" cy="487362"/>
            <a:chOff x="1097" y="1781"/>
            <a:chExt cx="817" cy="227"/>
          </a:xfrm>
        </p:grpSpPr>
        <p:sp>
          <p:nvSpPr>
            <p:cNvPr id="3998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986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289 504 733</a:t>
              </a:r>
            </a:p>
          </p:txBody>
        </p:sp>
      </p:grpSp>
      <p:sp>
        <p:nvSpPr>
          <p:cNvPr id="39955" name="Text Box 14"/>
          <p:cNvSpPr txBox="1">
            <a:spLocks noChangeArrowheads="1"/>
          </p:cNvSpPr>
          <p:nvPr/>
        </p:nvSpPr>
        <p:spPr bwMode="auto">
          <a:xfrm>
            <a:off x="6451600" y="13589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39956" name="Объект 4"/>
          <p:cNvGraphicFramePr>
            <a:graphicFrameLocks/>
          </p:cNvGraphicFramePr>
          <p:nvPr/>
        </p:nvGraphicFramePr>
        <p:xfrm>
          <a:off x="5186363" y="4183063"/>
          <a:ext cx="436086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Лист" r:id="rId16" imgW="8572399" imgH="2609820" progId="Excel.Sheet.8">
                  <p:embed/>
                </p:oleObj>
              </mc:Choice>
              <mc:Fallback>
                <p:oleObj name="Лист" r:id="rId16" imgW="8572399" imgH="260982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4183063"/>
                        <a:ext cx="4360862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Text Box 14"/>
          <p:cNvSpPr txBox="1">
            <a:spLocks noChangeArrowheads="1"/>
          </p:cNvSpPr>
          <p:nvPr/>
        </p:nvSpPr>
        <p:spPr bwMode="auto">
          <a:xfrm>
            <a:off x="1493838" y="377666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9958" name="Text Box 14"/>
          <p:cNvSpPr txBox="1">
            <a:spLocks noChangeArrowheads="1"/>
          </p:cNvSpPr>
          <p:nvPr/>
        </p:nvSpPr>
        <p:spPr bwMode="auto">
          <a:xfrm>
            <a:off x="6470650" y="372745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39959" name="Group 7"/>
          <p:cNvGrpSpPr>
            <a:grpSpLocks/>
          </p:cNvGrpSpPr>
          <p:nvPr/>
        </p:nvGrpSpPr>
        <p:grpSpPr bwMode="auto">
          <a:xfrm>
            <a:off x="1443038" y="4697413"/>
            <a:ext cx="1824037" cy="487362"/>
            <a:chOff x="1097" y="1781"/>
            <a:chExt cx="817" cy="227"/>
          </a:xfrm>
        </p:grpSpPr>
        <p:sp>
          <p:nvSpPr>
            <p:cNvPr id="3998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984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289 905 733</a:t>
              </a:r>
            </a:p>
          </p:txBody>
        </p:sp>
      </p:grpSp>
      <p:grpSp>
        <p:nvGrpSpPr>
          <p:cNvPr id="39960" name="Group 7"/>
          <p:cNvGrpSpPr>
            <a:grpSpLocks/>
          </p:cNvGrpSpPr>
          <p:nvPr/>
        </p:nvGrpSpPr>
        <p:grpSpPr bwMode="auto">
          <a:xfrm>
            <a:off x="6434138" y="4878388"/>
            <a:ext cx="1824037" cy="487362"/>
            <a:chOff x="1097" y="1781"/>
            <a:chExt cx="817" cy="227"/>
          </a:xfrm>
        </p:grpSpPr>
        <p:sp>
          <p:nvSpPr>
            <p:cNvPr id="39981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982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289 915 733</a:t>
              </a:r>
            </a:p>
          </p:txBody>
        </p:sp>
      </p:grpSp>
      <p:sp>
        <p:nvSpPr>
          <p:cNvPr id="39961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971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39972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976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980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6700" y="2420938"/>
          <a:ext cx="9364663" cy="4302125"/>
        </p:xfrm>
        <a:graphic>
          <a:graphicData uri="http://schemas.openxmlformats.org/drawingml/2006/table">
            <a:tbl>
              <a:tblPr/>
              <a:tblGrid>
                <a:gridCol w="1823420"/>
                <a:gridCol w="1800401"/>
                <a:gridCol w="2016449"/>
                <a:gridCol w="1872417"/>
                <a:gridCol w="1851976"/>
              </a:tblGrid>
              <a:tr h="717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2019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7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1 944 400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2 323 700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539 023 800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408 135 600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375 336 900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351 055 500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2 629 923 800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2 648 689 900</a:t>
                      </a:r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2 536 873 900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2 414 702 700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835 465 200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741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637 600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691 675 600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691 675 600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4 006 357 200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3 800 786 800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3 605 785 100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3 459 332 500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13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безвозмездных доходов бюджета города Нефтеюганска 2016 – 2019 гг., руб.</a:t>
            </a:r>
          </a:p>
        </p:txBody>
      </p:sp>
      <p:pic>
        <p:nvPicPr>
          <p:cNvPr id="41014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312738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1996" name="Прямоугольник 11"/>
          <p:cNvSpPr>
            <a:spLocks noChangeArrowheads="1"/>
          </p:cNvSpPr>
          <p:nvPr/>
        </p:nvSpPr>
        <p:spPr bwMode="auto">
          <a:xfrm>
            <a:off x="2063750" y="449263"/>
            <a:ext cx="7842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Результат действия льгот по налогам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в муниципальном образовании город Нефтеюганск за 2015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1999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2015 году налоговых льгот по земельному налогу</a:t>
            </a:r>
          </a:p>
        </p:txBody>
      </p:sp>
      <p:sp>
        <p:nvSpPr>
          <p:cNvPr id="42000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2015 году налоговых льгот по налогу на имущество физических лиц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42002" name="Объект 4"/>
          <p:cNvGraphicFramePr>
            <a:graphicFrameLocks noChangeAspect="1"/>
          </p:cNvGraphicFramePr>
          <p:nvPr/>
        </p:nvGraphicFramePr>
        <p:xfrm>
          <a:off x="28575" y="4524375"/>
          <a:ext cx="48672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Диаграмма" r:id="rId6" imgW="4876710" imgH="2333610" progId="MSGraph.Chart.8">
                  <p:embed/>
                </p:oleObj>
              </mc:Choice>
              <mc:Fallback>
                <p:oleObj name="Диаграмма" r:id="rId6" imgW="4876710" imgH="233361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4524375"/>
                        <a:ext cx="48672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42004" name="Объект 7"/>
          <p:cNvGraphicFramePr>
            <a:graphicFrameLocks noChangeAspect="1"/>
          </p:cNvGraphicFramePr>
          <p:nvPr/>
        </p:nvGraphicFramePr>
        <p:xfrm>
          <a:off x="4505325" y="4524375"/>
          <a:ext cx="55245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Диаграмма" r:id="rId8" imgW="5533943" imgH="2304990" progId="MSGraph.Chart.8">
                  <p:embed/>
                </p:oleObj>
              </mc:Choice>
              <mc:Fallback>
                <p:oleObj name="Диаграмма" r:id="rId8" imgW="5533943" imgH="230499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524375"/>
                        <a:ext cx="55245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05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6527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32249" y="2019299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09" name="Text Box 14"/>
          <p:cNvSpPr txBox="1">
            <a:spLocks noChangeArrowheads="1"/>
          </p:cNvSpPr>
          <p:nvPr/>
        </p:nvSpPr>
        <p:spPr bwMode="auto">
          <a:xfrm>
            <a:off x="242888" y="209550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pitchFamily="34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2014-2015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587" y="0"/>
            <a:ext cx="1000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2620" y="2220913"/>
            <a:ext cx="9842401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Расходы бюджета, согласно Бюджетному кодексу РФ,—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3027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25207" y="3841493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3034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43035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 РАМКАХ МУНИЦИПАЛЬНЫХ ПРОГРАММ</a:t>
            </a:r>
          </a:p>
        </p:txBody>
      </p:sp>
      <p:pic>
        <p:nvPicPr>
          <p:cNvPr id="43036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7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Нефтеюганска 2016 – 2019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3056" name="Диаграмма 4"/>
          <p:cNvGraphicFramePr>
            <a:graphicFrameLocks/>
          </p:cNvGraphicFramePr>
          <p:nvPr/>
        </p:nvGraphicFramePr>
        <p:xfrm>
          <a:off x="941388" y="4818063"/>
          <a:ext cx="7734300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r:id="rId8" imgW="7736494" imgH="1810669" progId="Excel.Chart.8">
                  <p:embed/>
                </p:oleObj>
              </mc:Choice>
              <mc:Fallback>
                <p:oleObj r:id="rId8" imgW="7736494" imgH="181066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818063"/>
                        <a:ext cx="7734300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57" name="Text Box 14"/>
          <p:cNvSpPr txBox="1">
            <a:spLocks noChangeArrowheads="1"/>
          </p:cNvSpPr>
          <p:nvPr/>
        </p:nvSpPr>
        <p:spPr bwMode="auto">
          <a:xfrm>
            <a:off x="2116138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2016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3058" name="Text Box 14"/>
          <p:cNvSpPr txBox="1">
            <a:spLocks noChangeArrowheads="1"/>
          </p:cNvSpPr>
          <p:nvPr/>
        </p:nvSpPr>
        <p:spPr bwMode="auto">
          <a:xfrm>
            <a:off x="3478213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3059" name="Text Box 14"/>
          <p:cNvSpPr txBox="1">
            <a:spLocks noChangeArrowheads="1"/>
          </p:cNvSpPr>
          <p:nvPr/>
        </p:nvSpPr>
        <p:spPr bwMode="auto">
          <a:xfrm>
            <a:off x="4845050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3060" name="Text Box 14"/>
          <p:cNvSpPr txBox="1">
            <a:spLocks noChangeArrowheads="1"/>
          </p:cNvSpPr>
          <p:nvPr/>
        </p:nvSpPr>
        <p:spPr bwMode="auto">
          <a:xfrm>
            <a:off x="61245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3061" name="Text Box 14"/>
          <p:cNvSpPr txBox="1">
            <a:spLocks noChangeArrowheads="1"/>
          </p:cNvSpPr>
          <p:nvPr/>
        </p:nvSpPr>
        <p:spPr bwMode="auto">
          <a:xfrm>
            <a:off x="214630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6 162 796 060</a:t>
            </a:r>
          </a:p>
        </p:txBody>
      </p:sp>
      <p:sp>
        <p:nvSpPr>
          <p:cNvPr id="43062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5 975 390 955</a:t>
            </a:r>
          </a:p>
        </p:txBody>
      </p:sp>
      <p:sp>
        <p:nvSpPr>
          <p:cNvPr id="43063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5 900 489 315</a:t>
            </a:r>
          </a:p>
        </p:txBody>
      </p:sp>
      <p:sp>
        <p:nvSpPr>
          <p:cNvPr id="43064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5 794 274 758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4043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360488" y="1779588"/>
          <a:ext cx="8064500" cy="5105400"/>
        </p:xfrm>
        <a:graphic>
          <a:graphicData uri="http://schemas.openxmlformats.org/drawingml/2006/table">
            <a:tbl>
              <a:tblPr/>
              <a:tblGrid>
                <a:gridCol w="2707984"/>
                <a:gridCol w="1353922"/>
                <a:gridCol w="1471653"/>
                <a:gridCol w="1265471"/>
                <a:gridCol w="1265471"/>
              </a:tblGrid>
              <a:tr h="215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7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627 350 130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600 997 660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665 444 860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743 860 760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3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 и правоохранительная деятельность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41 111 800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42 402 500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41 403 400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41 349 100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45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512 061 987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518 119 435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484 186 395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480 181 115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532 904 885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442 060 795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431 208 050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420 719 750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3 624 729 892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3 588 896 964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3 479 059 303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3 339 491 803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280 157 313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283 366 197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277 202 158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274 435 681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Здравоохранение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241 328 338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255 413 728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265 369 473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239 539 073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266 632 215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199 765 776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199 737 476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194 029 576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35 519 500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34 138 500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33 948 800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34 138 500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гос. и муниципального долга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2 600 000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15 300 000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18 900 000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6 162 796 060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5 975 390 955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5 900 489 315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5 794 274 758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136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в функциональном разрезе 2016 – 2019 гг., руб.</a:t>
            </a:r>
          </a:p>
        </p:txBody>
      </p:sp>
      <p:pic>
        <p:nvPicPr>
          <p:cNvPr id="441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408238"/>
            <a:ext cx="717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55913"/>
            <a:ext cx="70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3099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92588"/>
            <a:ext cx="6667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6778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68863"/>
            <a:ext cx="685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229225"/>
            <a:ext cx="6746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5675313"/>
            <a:ext cx="687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6037263"/>
            <a:ext cx="6873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438900"/>
            <a:ext cx="695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0018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4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792538"/>
            <a:ext cx="658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50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5069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1325"/>
            <a:ext cx="26527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в разрезе главных распорядителей бюджетных средств  на 2016-2019 гг., руб.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2192338"/>
          <a:ext cx="9686925" cy="465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04332"/>
                <a:gridCol w="1440160"/>
                <a:gridCol w="1440160"/>
                <a:gridCol w="1365770"/>
                <a:gridCol w="1336503"/>
              </a:tblGrid>
              <a:tr h="241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sz="1500" b="1" i="1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6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85 915 600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70 239 500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61 561 200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62 065 200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4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339 869 963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348 723 540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333 147 440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332 897 440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71 342 300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65 994 700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153 755 600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232 694 500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имущественных и земельных отношений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185 238 700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197 340 550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200 604 850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176 588 550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3 257 682 314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3 234 155 998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3 124 190 437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3 016 849 337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5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культуры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462 012 475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443 213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441 799 398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440 238 921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489 922 814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481 630 128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481 536 828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443 953 028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учреждение Комитет опеки и попечительства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51 688 400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62 143 800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64 068 800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63 035 600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градостроительства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426 818 887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233 311 855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219 666 015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221 918 535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778 931 807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823 545 347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805 474 347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789 364 647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записи актов гражданского состояния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15 091 900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14 684 400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14 669 000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2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5 975 390 955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5 900 489 315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5 794 274 758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500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6092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Расходы бюджета города в рамках муниципальных программ             на 2016-2019 гг., руб.</a:t>
            </a:r>
          </a:p>
        </p:txBody>
      </p:sp>
      <p:graphicFrame>
        <p:nvGraphicFramePr>
          <p:cNvPr id="46093" name="Объект 1"/>
          <p:cNvGraphicFramePr>
            <a:graphicFrameLocks/>
          </p:cNvGraphicFramePr>
          <p:nvPr/>
        </p:nvGraphicFramePr>
        <p:xfrm>
          <a:off x="-438150" y="3749675"/>
          <a:ext cx="3729038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Диаграмма" r:id="rId7" imgW="10429833" imgH="3809970" progId="Excel.Chart.8">
                  <p:embed/>
                </p:oleObj>
              </mc:Choice>
              <mc:Fallback>
                <p:oleObj name="Диаграмма" r:id="rId7" imgW="10429833" imgH="38099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8150" y="3749675"/>
                        <a:ext cx="3729038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31913" y="6394444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09775" y="6394450"/>
            <a:ext cx="28717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98318" y="6397620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2663" y="6397625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46102" name="Group 7"/>
          <p:cNvGrpSpPr>
            <a:grpSpLocks/>
          </p:cNvGrpSpPr>
          <p:nvPr/>
        </p:nvGrpSpPr>
        <p:grpSpPr bwMode="auto">
          <a:xfrm>
            <a:off x="555625" y="4551363"/>
            <a:ext cx="1731963" cy="612775"/>
            <a:chOff x="1097" y="1781"/>
            <a:chExt cx="817" cy="227"/>
          </a:xfrm>
        </p:grpSpPr>
        <p:sp>
          <p:nvSpPr>
            <p:cNvPr id="4612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124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6 162 796 060</a:t>
              </a:r>
            </a:p>
          </p:txBody>
        </p:sp>
      </p:grpSp>
      <p:graphicFrame>
        <p:nvGraphicFramePr>
          <p:cNvPr id="46103" name="Объект 2"/>
          <p:cNvGraphicFramePr>
            <a:graphicFrameLocks/>
          </p:cNvGraphicFramePr>
          <p:nvPr/>
        </p:nvGraphicFramePr>
        <p:xfrm>
          <a:off x="6824663" y="3736975"/>
          <a:ext cx="37274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Диаграмма" r:id="rId10" imgW="10429833" imgH="3809970" progId="Excel.Chart.8">
                  <p:embed/>
                </p:oleObj>
              </mc:Choice>
              <mc:Fallback>
                <p:oleObj name="Диаграмма" r:id="rId10" imgW="10429833" imgH="3809970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736975"/>
                        <a:ext cx="37274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4" name="Group 7"/>
          <p:cNvGrpSpPr>
            <a:grpSpLocks/>
          </p:cNvGrpSpPr>
          <p:nvPr/>
        </p:nvGrpSpPr>
        <p:grpSpPr bwMode="auto">
          <a:xfrm>
            <a:off x="7761288" y="4551363"/>
            <a:ext cx="1731962" cy="611187"/>
            <a:chOff x="1097" y="1781"/>
            <a:chExt cx="817" cy="227"/>
          </a:xfrm>
        </p:grpSpPr>
        <p:sp>
          <p:nvSpPr>
            <p:cNvPr id="46121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122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5 794 274 758</a:t>
              </a:r>
            </a:p>
          </p:txBody>
        </p:sp>
      </p:grpSp>
      <p:sp>
        <p:nvSpPr>
          <p:cNvPr id="46105" name="Text Box 14"/>
          <p:cNvSpPr txBox="1">
            <a:spLocks noChangeArrowheads="1"/>
          </p:cNvSpPr>
          <p:nvPr/>
        </p:nvSpPr>
        <p:spPr bwMode="auto">
          <a:xfrm>
            <a:off x="349250" y="34036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2016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6106" name="Text Box 14"/>
          <p:cNvSpPr txBox="1">
            <a:spLocks noChangeArrowheads="1"/>
          </p:cNvSpPr>
          <p:nvPr/>
        </p:nvSpPr>
        <p:spPr bwMode="auto">
          <a:xfrm>
            <a:off x="7997825" y="3436938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46107" name="Объект 3"/>
          <p:cNvGraphicFramePr>
            <a:graphicFrameLocks/>
          </p:cNvGraphicFramePr>
          <p:nvPr/>
        </p:nvGraphicFramePr>
        <p:xfrm>
          <a:off x="827088" y="3800475"/>
          <a:ext cx="52562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Диаграмма" r:id="rId12" imgW="9591610" imgH="2076570" progId="Excel.Chart.8">
                  <p:embed/>
                </p:oleObj>
              </mc:Choice>
              <mc:Fallback>
                <p:oleObj name="Диаграмма" r:id="rId12" imgW="9591610" imgH="207657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00475"/>
                        <a:ext cx="5256212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8" name="Объект 4"/>
          <p:cNvGraphicFramePr>
            <a:graphicFrameLocks/>
          </p:cNvGraphicFramePr>
          <p:nvPr/>
        </p:nvGraphicFramePr>
        <p:xfrm>
          <a:off x="3354388" y="3841750"/>
          <a:ext cx="52562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Диаграмма" r:id="rId15" imgW="9591610" imgH="2076570" progId="Excel.Chart.8">
                  <p:embed/>
                </p:oleObj>
              </mc:Choice>
              <mc:Fallback>
                <p:oleObj name="Диаграмма" r:id="rId15" imgW="9591610" imgH="2076570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3841750"/>
                        <a:ext cx="5256212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9" name="Text Box 14"/>
          <p:cNvSpPr txBox="1">
            <a:spLocks noChangeArrowheads="1"/>
          </p:cNvSpPr>
          <p:nvPr/>
        </p:nvSpPr>
        <p:spPr bwMode="auto">
          <a:xfrm>
            <a:off x="2952750" y="3436938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6110" name="Text Box 14"/>
          <p:cNvSpPr txBox="1">
            <a:spLocks noChangeArrowheads="1"/>
          </p:cNvSpPr>
          <p:nvPr/>
        </p:nvSpPr>
        <p:spPr bwMode="auto">
          <a:xfrm>
            <a:off x="5537200" y="34464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46111" name="Group 7"/>
          <p:cNvGrpSpPr>
            <a:grpSpLocks/>
          </p:cNvGrpSpPr>
          <p:nvPr/>
        </p:nvGrpSpPr>
        <p:grpSpPr bwMode="auto">
          <a:xfrm>
            <a:off x="2922588" y="4551363"/>
            <a:ext cx="1731962" cy="612775"/>
            <a:chOff x="1097" y="1781"/>
            <a:chExt cx="817" cy="227"/>
          </a:xfrm>
        </p:grpSpPr>
        <p:sp>
          <p:nvSpPr>
            <p:cNvPr id="4611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120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5 975 390 955</a:t>
              </a:r>
            </a:p>
          </p:txBody>
        </p:sp>
      </p:grpSp>
      <p:grpSp>
        <p:nvGrpSpPr>
          <p:cNvPr id="46112" name="Group 7"/>
          <p:cNvGrpSpPr>
            <a:grpSpLocks/>
          </p:cNvGrpSpPr>
          <p:nvPr/>
        </p:nvGrpSpPr>
        <p:grpSpPr bwMode="auto">
          <a:xfrm>
            <a:off x="5407025" y="4551363"/>
            <a:ext cx="1733550" cy="612775"/>
            <a:chOff x="1097" y="1781"/>
            <a:chExt cx="817" cy="227"/>
          </a:xfrm>
        </p:grpSpPr>
        <p:sp>
          <p:nvSpPr>
            <p:cNvPr id="4611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118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5 900 489 315</a:t>
              </a:r>
            </a:p>
          </p:txBody>
        </p:sp>
      </p:grpSp>
      <p:pic>
        <p:nvPicPr>
          <p:cNvPr id="46113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формируется, не только в функциональной структуре, но и в программной классификации на основе 15 муниципальных  и 1 ведомственной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88" y="396875"/>
            <a:ext cx="9052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216400" y="21129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711200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15744" y="2133600"/>
            <a:ext cx="4389784" cy="7667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Повышение доступности, качества и эффективности системы образования и молодёжной политики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2175197" y="3255938"/>
            <a:ext cx="7399710" cy="14073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доступности и качества дошкольного общего и дополнительного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совершенствования системы оценки качества образования и информационной прозрачности системы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организации полноценного отдыха и оздоровления детей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успешной социализации и эффективной самореализации молодёжи</a:t>
            </a:r>
          </a:p>
        </p:txBody>
      </p:sp>
      <p:pic>
        <p:nvPicPr>
          <p:cNvPr id="47126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692150"/>
            <a:ext cx="32527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54075" y="4868863"/>
          <a:ext cx="8235950" cy="1790700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3 216 530 273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3 108 390 273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3 001 053 673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Дошкольное, общее и дополнительное образование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3 024 689 180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2 917 821 980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2 809 221 880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94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Совершенствование системы оценки качества образования и информационная прозрачность системы образования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320 000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320 000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320 000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Отдых и оздоровление детей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38 252 173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38 252 173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38 252 173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Молодёжь Нефтеюганска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39 735 520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39 733 520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39 730 520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Организация деятельности в сфере образования и молодёжной политики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113 533 400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112 262 600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113 529 100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образования и молодежной политики в г. Нефтеюганске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65288"/>
          <a:ext cx="9756775" cy="4976812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07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воспитанников в образовательных и общеобразовательных  организациях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воспитанников в частных организациях, осуществляющих образовательную деятельность по реализации образовательных программ дошкольного образования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4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воспитанников в муниципальных образовательных и общеобразовательных  орган-циях(чел.)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7 279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8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по программам общего образования в общеобразовательных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орган-циях 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13 201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13 201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обучающихся по программам общего образования в частных общеобразовательных организациях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по программам общего образования в муниципальных общеобразовательных организациях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 услуг дополнительного образования для детей (численность детей и молодёжи в возрасте от 5 до 18 лет)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20 024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дошкольных образовательных организаций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общеобразовательных организаций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организаций дополнительного образования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заработной платы педагогических работников дошкольных образовательных организаций (рублей)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50 339,10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57 353,40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57 353,40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57 353,4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0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зар. платы педагогических работников общеобразовательных орг-ций (руб.)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60 224,10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63 985,90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63 985,90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63 985,9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29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зар. платы педагогических работников орган-ций дополнительного обр-ния (руб)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57 958,80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67 081,10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67 081,10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67 081,1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созданных/реорганизованных и (или) ликвидированных образовательных организаций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результатов единого государственного экзамена (в расчете на 1 предмет) в 10% общеобразовательных организаций с лучшими результатами единого государственного экзамена к среднему баллу единого государственного экзамена (в расчете на 1 предмет) в 10% общеобразовательных организаций с худшими результатами единого государственного экзамена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1,48</a:t>
                      </a:r>
                    </a:p>
                  </a:txBody>
                  <a:tcPr marL="9525" marR="9525" marT="95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от 6 до 17 лет (включительно),  отдохнувших в детских оздоровительных лагерях с дневным пребыванием детей (чел.), в возрасте от 8 до 17 лет (включительно) – в палаточных лагерях 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effectLst/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1518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2017 год и плановый период 2018 и  2019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91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образования и молодежной политики в г. Нефтеюганске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711325"/>
          <a:ext cx="9648825" cy="4668838"/>
        </p:xfrm>
        <a:graphic>
          <a:graphicData uri="http://schemas.openxmlformats.org/drawingml/2006/table">
            <a:tbl>
              <a:tblPr/>
              <a:tblGrid>
                <a:gridCol w="6553200"/>
                <a:gridCol w="1008062"/>
                <a:gridCol w="719138"/>
                <a:gridCol w="720725"/>
                <a:gridCol w="647700"/>
              </a:tblGrid>
              <a:tr h="3657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352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6-17 лет, охваченных отдыхом и оздоровлением  за пределами города на базе оздоровительных учреждений различных типов, санаторно-курортных учреждений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2">
                <a:tc>
                  <a:txBody>
                    <a:bodyPr/>
                    <a:lstStyle>
                      <a:lvl1pPr indent="-85725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Число социально значимых молодёжных проектов, заявленных на городские конкурсы (единицы)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вовлечённых в реализуемые проекты и программы в сфере поддержки талантливой молодёжи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14 - 20 лет, трудоустроенных за счет создания временных и постоянных рабочих мест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вовлеченных в общественные объединения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участвующих в добровольческой деятельности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8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молодых людей, состоящих в патриотических клубах, центрах, учреждениях и вовлеченных в мероприятия патриотической направленности, в общей численности допризывной молодежи (проценты)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муниципальных заданий на оказание муниципальных услуг (выполнение работ) в соответствии с перечнем (%)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услуг по организации питания обучающихся в общеобразовательных организациях (человек)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8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сертификатов направленных на создание условий для осуществления присмотра и ухода за детьми, содержания детей в частных организациях,  осуществляющих образовательную деятельность по реализации образовательных программ дошкольного образования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расходов на частичную оплату продуктов питания и услуг по организации питания обучающихся в общеобразовательных организациях, за исключением отдельных категорий обучающихся, которым предоставляется социальная поддержка в виде предоставления питания в учебное время, в расчете на одного ребенка в день, установленный Правительством автономного округа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в трудоустройстве незанятых инвалидов на оборудование (оснащение) для них рабочие места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01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3748088" y="18081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58283" y="1648222"/>
            <a:ext cx="4389784" cy="120927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реализация в полном объеме социальных гарантий для отдельных категорий граждан, проживающих в городе Нефтеюганске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50193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25756" y="3127375"/>
            <a:ext cx="7473814" cy="17352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жителям города государственных услуг в сфере опеки и попечительства и исполнение переданных отдельных государственных полномочий по осуществлению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 дополнительных гарантий и мер социальной поддержки, предусмотренных законодательством Российской Федерации, обеспечение жилыми помещениями и дополнительными гарантиями прав на жилое помещение детей-сирот, лиц из числа детей-сирот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9858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104 779 000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103 293 200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88 616 700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Отдельные переданные полномочия по осуществлению деятельности опеки и попечительства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9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Дополнительные гарантии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72 690 700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71 204 900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56 528 400</a:t>
                      </a:r>
                    </a:p>
                  </a:txBody>
                  <a:tcPr marL="9525" marR="9525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0225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89075"/>
            <a:ext cx="23606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2836863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7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350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детей-сирот и детей, оставшихся без попечения родителей, переданных на воспитание в замещающие семьи.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3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детей-сирот, лиц из числа детей-сирот, право на обеспечение жилым помещением у которых возникло и не реализовано, по состоянию на конец соответствующего года, (чел.)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1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 реализация права детей-сирот и детей, оставшихся без попечения родителей, проживающих в семьях опекунов (попечителей) на лечение (оздоровление) в детских оздоровительных лагерях, санаторно-курортных учреждениях,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281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22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«Доступная среда  в городе Нефтеюганске на 2014-2020 годы»</a:t>
            </a: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/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2241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1 550 182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 на 2014-2020 годы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1 550 182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1 785 000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2264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«Доступная среда  в городе Нефтеюганске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00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7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705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2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здоровья, систематически занимающихся физической культурой и спортом, от общей численности данной категории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2,8%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442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42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124960"/>
            <a:ext cx="6780534" cy="8361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effectLst/>
                <a:cs typeface="Arial" charset="0"/>
              </a:rPr>
              <a:t>Сохранение и популяризация культурного наследия Югры, привлечение внимания общества к его изучению, повышение качества предоставляемых культурных услуг, реализация творческого потенциала жителей города.</a:t>
            </a:r>
            <a:r>
              <a:rPr lang="ru-RU" sz="1000" dirty="0">
                <a:effectLst/>
              </a:rPr>
              <a:t> </a:t>
            </a:r>
            <a:r>
              <a:rPr lang="ru-RU" sz="1000" b="1" dirty="0">
                <a:solidFill>
                  <a:srgbClr val="000000"/>
                </a:solidFill>
                <a:effectLst/>
                <a:cs typeface="Arial" charset="0"/>
              </a:rPr>
              <a:t>Проведение работ по устранению неисправностей изношенных элементов, восстановление или замена их на более долговечные и экономичные, улучшающие эксплуатационные показатели ремонтируемых помещений муниципальных учреждений культуры. Повышение эффективности государственного управления в отрасли культуры </a:t>
            </a:r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-38100" y="3068638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2263" y="5732463"/>
          <a:ext cx="9063037" cy="1016000"/>
        </p:xfrm>
        <a:graphic>
          <a:graphicData uri="http://schemas.openxmlformats.org/drawingml/2006/table">
            <a:tbl>
              <a:tblPr/>
              <a:tblGrid>
                <a:gridCol w="5229981"/>
                <a:gridCol w="1267875"/>
                <a:gridCol w="1267875"/>
                <a:gridCol w="1297306"/>
              </a:tblGrid>
              <a:tr h="182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447 519 616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440 245 298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438 684 821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прав граждан на доступ к культурным ценностям и информации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424 267 916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417 465 298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415 509 921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8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реализации муниципальной программы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23 251 700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22 780 000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23 174 900</a:t>
                      </a:r>
                    </a:p>
                  </a:txBody>
                  <a:tcPr marL="9524" marR="9524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4317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сферы культуры  города Нефтеюганска на 2014-2020 годы»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192188" y="2060848"/>
            <a:ext cx="8573913" cy="359914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</a:t>
            </a:r>
            <a:r>
              <a:rPr lang="ru-RU" sz="1100" b="1" i="1" dirty="0" err="1">
                <a:solidFill>
                  <a:srgbClr val="000000"/>
                </a:solidFill>
                <a:effectLst/>
                <a:cs typeface="Arial" charset="0"/>
              </a:rPr>
              <a:t>модернизационного</a:t>
            </a: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 развития библиотек, обеспечение организации библиотечного обслуживания населения, сохранения и комплектования библиотечного фонда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экспозиционно-выставочной, издательской и научно-просветительской деятельности муниципальных музеев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профессионального искусства и творческого потенциала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художественно-творческой деятельности и развития народных художественных промыслов и ремесел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дополнительного образования в сфере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культурно – досуговой деятельности, массового отдыха населения, организации полноценного отдыха и оздоровления детей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Укрепление материально-технической базы муниципальных учреждений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Обустройство мест массового отдыха населения и инфраструктуры учреждений культуры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исторических и иных местных традиций к юбилейной дате муниципального образования город Нефтеюганск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Приведение муниципальных учреждений культуры в нормативно-техническое состояние, отвечающее требованиям пожарной и санитарно-технической безопасности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Исполнение муниципальных функций комитета культуры администрации города Нефтеюганска</a:t>
            </a: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53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сферы культуры 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1323975"/>
          <a:ext cx="9756775" cy="5360988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492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 на 1 жителя (экз.)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библиотечных фондов, отраженных в электронных каталогах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общедоступных библиотек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195 823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Посещаемость музеев города Нефтеюганска (на 1 жителя в год)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количества выставочных проектов по отношению к 2011 году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2011 год –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56 выставок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21,4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28,6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Минимальное количество лауреатов конкурсов из числа обучающихся детских школ искусств (по видам искусств)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175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 детей (%)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посетивших лагерь дневного пребывания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культурно-досуговых мероприятий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608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613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 (% по отношению к предыдущему году)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клубных формирований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спектаклей, театрализованных постановок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(% по отношению к пред.году)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муниципальных учреждений культуры (руб)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28 647,3 –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41 449,8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41 449,8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41 449,8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 по отдельным категориям работников муниципальных учреждений дополнительного образования (руб.)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57 958,8 –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67 081,10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67 081,10 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67 081,1 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населения города Нефтеюганска качеством услуг, предоставляемых муниципальными учреждениями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86 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87 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88 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объектов монументального искусства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63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спорта,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41947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подготовки спортивного резерва и спорта высших достижений, 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спорта, обеспечение комплексной безопасности и комфортных условий в учреждениях спорта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инфраструктуры спорта в городе Нефтеюганске, обеспечение функций комитета физической культуры и спорта в соответствии с законодательством Российской Федерации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физической культуры и спорта в  городе Нефтеюганске на 2014-2020 годы»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8938" y="5373688"/>
          <a:ext cx="9063037" cy="1181100"/>
        </p:xfrm>
        <a:graphic>
          <a:graphicData uri="http://schemas.openxmlformats.org/drawingml/2006/table">
            <a:tbl>
              <a:tblPr/>
              <a:tblGrid>
                <a:gridCol w="5229981"/>
                <a:gridCol w="1267875"/>
                <a:gridCol w="1267875"/>
                <a:gridCol w="1297306"/>
              </a:tblGrid>
              <a:tr h="182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479 982 398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479 889 098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442 305 298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системы массовой физической культуры, подготовки спортивного резерва и спорта высших достижений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461 663 198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461 648 198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423 986 098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реализации муниципальной программы, развитие материально-технической базы и спортивной инфраструктуры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18 319 200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18 240 900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18 319 200</a:t>
                      </a:r>
                    </a:p>
                  </a:txBody>
                  <a:tcPr marL="9524" marR="9524" marT="9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6369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3"/>
            <a:ext cx="2889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физической культуры и спорта в 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2782887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492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 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 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 (%) 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«ГТО» (ГТО)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из них учащихся и студентов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83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8380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87031" y="1597204"/>
            <a:ext cx="5102349" cy="103423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и механизмов для увеличения объемов жилищного строительства. Муниципальная поддержка отдельных категорий граждан, направленная на улучшение жилищных условий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90142" y="2798044"/>
            <a:ext cx="7399710" cy="19263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Организационное обеспечение деятельности департамента градостроительства администрации города Нефтеюганска и подведомственного учреждения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Проектирование и строительство систем инженерной инфраструктуры в целях обеспечения инженерной подготовки земельных участков для жилищного строительства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Строительство и (или) приобретение жилья в целях обеспечения граждан, формирование муниципального специализированного жилищного фонда и создание условий, механизмов, способствующих переселению граждан из строений, приспособленных для проживания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муниципальной поддержки на приобретение жилья отдельным категориям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8" y="396875"/>
            <a:ext cx="9052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1416050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240 804 378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246 872 538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223 848 058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Содействие развитию градостроительной деятельности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89 941 155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87 933 615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87 212 335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94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Содействие развитию жилищного строительства на 2014-2020 годы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135 411 400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133 748 600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111 449 900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02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мерами муниципальной поддержки по улучшению жилищных условий отдельных категорий граждан на 2014 - 2020 годы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15 451 823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25 190 323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25 185 823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2540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effectLst/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effectLst/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2547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effectLst/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94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1125" y="2565400"/>
          <a:ext cx="9756775" cy="3106738"/>
        </p:xfrm>
        <a:graphic>
          <a:graphicData uri="http://schemas.openxmlformats.org/drawingml/2006/table">
            <a:tbl>
              <a:tblPr/>
              <a:tblGrid>
                <a:gridCol w="6480175"/>
                <a:gridCol w="1079500"/>
                <a:gridCol w="720725"/>
                <a:gridCol w="792163"/>
                <a:gridCol w="684212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жилья, тыс. кв.м.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38,044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инженерной инфраструктуры, м.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10 752,43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2 616,2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2 062,00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1 254,00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/>
                          <a:cs typeface="Times New Roman" pitchFamily="18" charset="0"/>
                        </a:rPr>
                        <a:t>Количество молодых семей, получивших меры поддержки для улучшения жилищных условий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(итого количество семей):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проживающих в жилых помещениях, признанных непригодными (аварийными) для проживания (количество семей)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состоящих на учёте, в качестве нуждающихся в жилых помещениях, предоставляемых по договорам социального найма (количество семей)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муниципального специализированного жилищного фонда (служебного, маневренного) (количество квартир)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расселённых и ликвидированных строений, приспособленных для проживания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01.01.2005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04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2790825" y="16827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017963" y="1622259"/>
            <a:ext cx="5537200" cy="53832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надежности и качества предоставления жилищно-коммунальных услуг, уровня комфортности проживания и эффективности использования топливно-энергетических ресурсов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322263" y="2897188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60434" name="Picture 24" descr="http://moskarik.ru/_bd/147/147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506413"/>
            <a:ext cx="23098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611412" y="2203451"/>
            <a:ext cx="8081391" cy="252047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Модернизация и поддержание функционирования объектов коммунального комплекса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равных прав потребителей на получение коммунальных ресурсов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Улучшение технического состояния многоквартирных домов, повышение их энергетической эффективности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переселения из непригодных для проживания жилых помещений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качества жизни населения за счет обеспечения рационального использования энергетических ресурсов в экономике и социальной сфере города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улучшения санитарного состояния городских территорий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Улучшение эстетического облика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достижения показателей муниципальной программы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185" y="344667"/>
            <a:ext cx="80343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   жилищно-коммунального комплекса в городе Нефтеюганске в 2014-2020 годах»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04850" y="4868863"/>
          <a:ext cx="8234363" cy="1917700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427 032 520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418 752 320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420 175 120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условий для обеспечения качественными коммунальными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услугами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26 031 600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19 586 000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19 605 800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условий для обеспечения доступности и повышения качества жилищных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услуг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38 374 800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38 174 800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37 974 800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в отраслях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экономики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уровня благоустроенности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города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161 183 500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161 183 500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161 183 500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реализации муниципальной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программы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196 007 620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194 373 020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195 976 020</a:t>
                      </a: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8789" y="396875"/>
            <a:ext cx="780367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   жилищно-коммунального комплекса в городе Нефтеюганске в 2014-2020 годах»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0025" y="1700213"/>
          <a:ext cx="9756775" cy="4881562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мощности станции обезжелезивания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22800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мощности канализационно-очистных сооружений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25000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сетей газоснабжения в 11а микрорайоне г.Нефтеюганска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7,55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8,96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8,96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8,96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водоснабжения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4,186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6,733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6,733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6,733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водоотведения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0,324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теплоснабжения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0,157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1,968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1,968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1,968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Численность льготных категорий населения, пользующегося услугами городской бани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45573 (плановый)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38715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38715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38715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Численность населения, проживающего в жилых помещениях, расположенных в многоквартирных домах, оборудованных автономными системами канализации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1036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свободных жилых и нежилых помещений, находящихся в муниципальной собственности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257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жилых помещений, размер платы за которые установлен ниже, чем договором управления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73392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64237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64237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64237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отремонтированных жилых помещений муниципального жилищного фонда в год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снесённых многоквартирных домов за счет средств бюджета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протяженности капитально отремонтированных газопроводов низкого давления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0,05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многоквартирных домов, в которых проведен капитальный ремонт общего имущества в соответствии с краткосрочным планом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земель общего пользования, подлежащая содержанию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Ликвидация несанкционированных свалок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374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374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374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высаженных деревьев и кустарников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1025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кладбища, подлежащая содержанию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внутриквартальных проездов, тротуаров, подлежащая содержанию в зимний период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Объем вывезенного снега с территории внутриквартальных проездов, тротуаров, подлежащих содержанию в зимний период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светильников наружного освещения, заменённых на энергосберегающие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497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24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>
            <a:off x="3324225" y="26860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48249" y="2642345"/>
            <a:ext cx="4563937" cy="50725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жизнедеятельности населения </a:t>
            </a:r>
            <a:r>
              <a:rPr lang="ru-RU" sz="1200" b="1" dirty="0" err="1">
                <a:solidFill>
                  <a:srgbClr val="000000"/>
                </a:solidFill>
                <a:effectLst/>
                <a:cs typeface="Arial" charset="0"/>
              </a:rPr>
              <a:t>г.Нефтеюганска</a:t>
            </a:r>
            <a:endParaRPr lang="ru-RU" sz="12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62480" name="Text Box 14"/>
          <p:cNvSpPr txBox="1">
            <a:spLocks noChangeArrowheads="1"/>
          </p:cNvSpPr>
          <p:nvPr/>
        </p:nvSpPr>
        <p:spPr bwMode="auto">
          <a:xfrm>
            <a:off x="992188" y="45513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5456238"/>
          <a:ext cx="8235950" cy="739775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4 766 400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4 425 200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4 167 400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Профилактика правонарушений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4 766 400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4 425 200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4 167 400</a:t>
                      </a:r>
                    </a:p>
                  </a:txBody>
                  <a:tcPr marL="9525" marR="9525" marT="9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2504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362808" y="3789040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дорожного движения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34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2627312"/>
        </p:xfrm>
        <a:graphic>
          <a:graphicData uri="http://schemas.openxmlformats.org/drawingml/2006/table">
            <a:tbl>
              <a:tblPr/>
              <a:tblGrid>
                <a:gridCol w="6481763"/>
                <a:gridCol w="1079500"/>
                <a:gridCol w="720725"/>
                <a:gridCol w="792162"/>
                <a:gridCol w="682625"/>
              </a:tblGrid>
              <a:tr h="3657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0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общеуголовной преступности в городе (ед.)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уличных  преступлений  в числе зарегистрированных общеуголовных преступлений, (%)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20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административных правонарушений, посягающих на общественный порядок и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(ед.)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01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 с участием детей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погибших в результате дорожно-транспортных происшествий (чел.)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2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заболеваемости ВИЧ-инфекцией 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45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4525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защищённости населения и территорий города Нефтеюганска от чрезвычайных ситуаций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и при выполнении мероприятий по гражданской обороне.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 Повышение уровня пожарной безопасности, защиты жизни и здоровья граждан </a:t>
            </a:r>
          </a:p>
        </p:txBody>
      </p:sp>
      <p:sp>
        <p:nvSpPr>
          <p:cNvPr id="64529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защиты населения и территории города Нефтеюганска от чрезвычайных ситуаций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организации профилактики, предупреждения и тушения пожаров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pic>
        <p:nvPicPr>
          <p:cNvPr id="64534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41763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4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Организация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 обеспечение мероприятий по гражданской обороне, защите населения и территорий города Нефтеюганска от чрезвычайных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ситуаций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Обеспечение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первичных мер пожарной безопасности в городе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Нефтеюганске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93738" y="2989263"/>
          <a:ext cx="8589962" cy="1265237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8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35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Численность пострадавших при пожарах на территории города Нефтеюганска,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0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информированного по действиям при возникновении чрезвычайных ситуаций и охваченного противопожарной пропагандой,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65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6572" name="Text Box 14"/>
          <p:cNvSpPr txBox="1">
            <a:spLocks noChangeArrowheads="1"/>
          </p:cNvSpPr>
          <p:nvPr/>
        </p:nvSpPr>
        <p:spPr bwMode="auto">
          <a:xfrm>
            <a:off x="2222500" y="1733550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4807" y="1527993"/>
            <a:ext cx="6567411" cy="12112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увеличения экономического потенциала города. Повышение качества стратегического планирования и управления. Обеспечение исполнения отдельных государственных полномочий, достигается путем решения задач. 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Удовлетворение спроса населения на товары и услуги.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предпринимательства. Своевременное и достоверное информирование населения о деятельности органов местного самоуправления муниципального образования город Нефтеюганск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  </a:t>
            </a:r>
          </a:p>
        </p:txBody>
      </p:sp>
      <p:sp>
        <p:nvSpPr>
          <p:cNvPr id="66576" name="Text Box 14"/>
          <p:cNvSpPr txBox="1">
            <a:spLocks noChangeArrowheads="1"/>
          </p:cNvSpPr>
          <p:nvPr/>
        </p:nvSpPr>
        <p:spPr bwMode="auto">
          <a:xfrm>
            <a:off x="166688" y="3378200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343" y="543009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4850" y="4868863"/>
          <a:ext cx="8234363" cy="1844675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380 196 600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364 207 600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363 936 600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Совершенствование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муниципального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управления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275 125 600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274 922 800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274 840 500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Исполнение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отдельных государственных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полномочий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68 602 200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53 005 700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52 627 300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Развития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малого и среднего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предпринимательства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Своевременное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 достоверное информирование населения о деятельности органов местного самоуправления муниципального образования город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Нефтеюганск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34 138 500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33 948 800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34 138 500</a:t>
                      </a:r>
                    </a:p>
                  </a:txBody>
                  <a:tcPr marL="9524" marR="9524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6615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229552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703313" y="3068638"/>
            <a:ext cx="7956699" cy="167980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Развитие конкуренции, повышение качества стратегического планирования и управления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эффективности по исполнению переданных государственных полномочий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Реализация целенаправленной информационной политики органов местного самоуправления муниципального образования город Нефтеюганск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75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65288"/>
          <a:ext cx="9756775" cy="4897437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отклонение по набору ключевых показателей фактических значений от прогнозируемых в предыдущем году не более 5%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при обращении  заявителя в орган местного самоуправления для получения муниципальных услуг, минут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организаций, охваченных методической помощью по вопросам  труда и охраны труда, по данным государственной статистики,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7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7 974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молока, 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1 027,90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1 438,46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1 500,94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1 555,77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в живом весе, 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313,55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321,79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продуктивность коров, кг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4 778,00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4 850,00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4 923,00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отловленных безнадзорных животных,шт.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торговой площадью, кв.м на 1000 жителей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предприятий торговой площадью более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кв.м,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 малого и среднего предпринимательства на 10 тыс. населения, единиц           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86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4482" y="10957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2200275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743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оборота малого и среднего предпринимательства, %;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7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28 820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9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проведённой дезинфекции, дератизации, тыс.кв.м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3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3563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482600"/>
            <a:ext cx="344487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788990"/>
          <a:ext cx="7424479" cy="50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71500" y="548680"/>
            <a:ext cx="7488832" cy="6540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На чем основывается составление проекта бюджета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71500" y="1202730"/>
            <a:ext cx="6265664" cy="56098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effectLst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Муниципального образования город Нефтеюганск?</a:t>
            </a:r>
          </a:p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74" y="-4844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96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817688"/>
            <a:ext cx="4653818" cy="108045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Развитие современной транспортной инфраструктуры, обеспечивающей повышение доступности и безопасности услуг транспортного комплекса для населения города Нефтеюганска. Увеличение объема пассажирских перевозок и транспортной подвижности  населения. Увеличение протяженности и плотности  сети автомобильных дорог </a:t>
            </a: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44015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повышение качества транспортных услуг автомобильным транспортом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 проектно-изыскательские работы и строительно-монтажные работы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функционирования сети автомобильных дорог общего пользования местного значения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транспортной системы  в городе  Нефтеюганске на 2014-2020 годы»</a:t>
            </a:r>
          </a:p>
        </p:txBody>
      </p:sp>
      <p:pic>
        <p:nvPicPr>
          <p:cNvPr id="69654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04933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436 505 380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419 530 480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416 840 480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Транспорт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173 320 480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173 320 480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173 320 480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Автомобильные дороги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263 184 900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246 210 000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243 520 000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06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101" y="1095797"/>
            <a:ext cx="962843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3189288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927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пассажирских перевозок автомобильным транспортом в границах города, тыс.чел.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5 696, 1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5 870,63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5 878,33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5 886,03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1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54.80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приходящаяся на 1000 чел. населения, км/1000 чел.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0.45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8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автомобильных дорог общего пользования местного значения,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0.500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0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значения, 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0,786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сети автомобильных дорог общего пользования местного значения на 1000 км² территории,  км/1000 км²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0,355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31,53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37.52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16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1692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долгосрочной сбалансированности и устойчивости бюджетной системы, повышение качества управления муниципальными финансами города Нефтеюганска</a:t>
            </a:r>
          </a:p>
        </p:txBody>
      </p:sp>
      <p:sp>
        <p:nvSpPr>
          <p:cNvPr id="71696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3275"/>
            <a:ext cx="7399710" cy="16334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обеспечения сбалансированности бюджета города и повышение эффективности организации бюджетного процесса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управление муниципальным долгом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единого информационного пространства в сфере управления муниципальными финансами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«Управление муниципальными финансами в городе Нефтеюганске в 2014-2020 годах»</a:t>
            </a:r>
          </a:p>
        </p:txBody>
      </p:sp>
      <p:pic>
        <p:nvPicPr>
          <p:cNvPr id="71701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11225" y="5229225"/>
          <a:ext cx="8234363" cy="1343025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60 994 700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73 555 600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76 294 500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бюджетного процесса в городе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55 894 700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55 755 600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55 894 500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долгом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информационной системы управления муниципальными финансами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1 500 000</a:t>
                      </a:r>
                    </a:p>
                  </a:txBody>
                  <a:tcPr marL="9524" marR="9524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27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«Управление муниципальными финансами в городе Нефтеюганске в 2014-2020 года»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7163" y="1773238"/>
          <a:ext cx="9756775" cy="4379912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в установленные сроки и соответствующий требованиям бюджетного законодательства проекта решения о бюджете на очередной финансовый год и плановый период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Проведение мониторинга качества финансового менеджмента главных распорядителей бюджетных средств в соответствии с установленным порядком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(да/нет)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3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 мероприятий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исполнения плановых назначений по налоговым и неналоговым доходам на уровне не менее 95%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 города в рамках муниципальных программ в общих расходах бюджета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рекомендаций 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главных распорядителей средств бюджета города представивших отчётность в сроки, установленные департаментом финансов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8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просроченной кредиторской задолженности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8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превышение предельного объёма муниципального долга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8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полном объеме долговых обязательств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5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размещенной в сети Интернет информации в общем объёме обязательной к размещению, в соответствии с нормативными правовыми актами Российской Федерации, автономного округа 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28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лиц, охваченных мероприятиями, направленными на повышение финансовой грамотности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37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3741" name="Text Box 14"/>
          <p:cNvSpPr txBox="1">
            <a:spLocks noChangeArrowheads="1"/>
          </p:cNvSpPr>
          <p:nvPr/>
        </p:nvSpPr>
        <p:spPr bwMode="auto">
          <a:xfrm>
            <a:off x="3454400" y="22209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64721" y="1819672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в городе Нефтеюганске толерантной среды на основе ценностей многонационального российского общества, 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общероссийской гражданской идентичности и культурного самосознания, принципов соблюдения прав и свобод челове</a:t>
            </a: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ка</a:t>
            </a:r>
          </a:p>
        </p:txBody>
      </p:sp>
      <p:sp>
        <p:nvSpPr>
          <p:cNvPr id="73745" name="Text Box 14"/>
          <p:cNvSpPr txBox="1">
            <a:spLocks noChangeArrowheads="1"/>
          </p:cNvSpPr>
          <p:nvPr/>
        </p:nvSpPr>
        <p:spPr bwMode="auto">
          <a:xfrm>
            <a:off x="930275" y="393382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822574" y="3412033"/>
            <a:ext cx="7083426" cy="140126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Воспитание и укрепление толерантности через систему образования и средства массовой информации, профилактика экстремизма в молодёжной среде,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мигрантов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pic>
        <p:nvPicPr>
          <p:cNvPr id="73750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341438"/>
            <a:ext cx="2174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330325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7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проведение мероприятий, направленных на воспитание и укрепление толерантности, профилактику экстремизма и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мигрантов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47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030537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486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 (чел.)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 (ед.)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мигрантов, охваченных в образовательных учреждениях программами по социализации, от общего числа детей мигрантов (%)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вовлеченной в организацию мероприятий, направленных на межнациональное единство и дружбу народов, от общего количества молодежи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отнощений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9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межконфессиональных отнощений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1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толерантного отношения к представителям другой национальности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57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5789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162700" y="2019300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75793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предоставления финансовой и имущественной поддержки социально значимым некоммерческим организациям, осуществляющим деятельность на территории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Поддержка социально ориентированных некоммерческих организаций, осуществляющих деятельность в городе Нефтеюганске, на 2014-2020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pic>
        <p:nvPicPr>
          <p:cNvPr id="75798" name="Picture 46" descr="http://www.sandyrees.com/wp-content/uploads/2013/03/bigstock-Balance-30579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28775"/>
            <a:ext cx="34813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0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2 333 200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Поддержка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социально ориентированных некоммерческих организаций, осуществляющих деятельность в городе Нефтеюганске, на 2014-2020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годы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2 333 200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68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«Поддержка социально ориентированных некоммерческих организаций, осуществляющих деятельность в городе Нефтеюганске,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078162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028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на реализацию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значимых проектов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3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 не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являющимся муниципальными учреждениями, осуществляющим на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основании лицензии образовательную деятельность в  качестве основного вида деятельности (ед.)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 значимых мероприятий ежегодно проводимых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ориентированными некоммерческими организациями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 (в процентах от общей численности населения города)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8,5%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9,2%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4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некоммерческим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организациям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консультаций, предоставленных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некоммерческим организациям по ведению уставной деятельности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3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78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Формирование эффективной системы управления муниципальным имуществом города Нефтеюганска, позволяющей обеспечить оптимальный состав имущества для исполнения полномочий органами местного самоуправления, достоверный учет и контроль использования муниципального имущества, в том числе земельных участков</a:t>
            </a:r>
          </a:p>
        </p:txBody>
      </p:sp>
      <p:sp>
        <p:nvSpPr>
          <p:cNvPr id="77840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6"/>
            <a:ext cx="7399710" cy="22846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системы управления муниципальным имуществом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Качественное улучшение и расширение материально-технической базы объектов муниципальной собственности путем строительства новых, реконструкции и капитального ремонта существующих объектов, и иных мероприятий по объектам находящимся в составе муниципальной казны города Нефтеюганска или переданных на праве оперативного управления органам администрации города Нефтеюганска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Страхование имущества, находящегося в собственности города, в целях обеспечения его сохранности и  смягчения последствий чрезвычайных ситуаций природного и техногенного характера на территории города Нефтеюганска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«Управление муниципальным имуществом города Нефтеюганска на 2014-2020 годы»</a:t>
            </a:r>
          </a:p>
        </p:txBody>
      </p:sp>
      <p:pic>
        <p:nvPicPr>
          <p:cNvPr id="77845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92163" y="5876925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/>
                <a:gridCol w="1151947"/>
                <a:gridCol w="1151947"/>
                <a:gridCol w="1178688"/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73 882 200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73 100 900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73 877 300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Нефтеюганска на 2014-2020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73 882 200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73 100 900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73 877 300</a:t>
                      </a: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88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65645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8" y="1905000"/>
          <a:ext cx="9756775" cy="4616450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объектов управления муниципального имущества, для которых определена целевая функция, в том числе: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хозяйственные  общества, акции (доли) которых находятся в собственности муниципального образования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неиспользуемого недвижимого имущества  в общем количестве  недвижимого имущества города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расходов на предпродажную подготовку имущества в общем объёме средств, полученных от реализации имущества, в том числе от приватизации муниципального имущества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удельного веса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удельного веса объектов недвижимости муниципального образования, на которые зарегистрировано право хозяйственного ведения, в общем количестве объектов недвижимости по которым принято решение о закреплении в хозяйственное ведение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технической готовности автомобильного транспорта, предоставляемого органам местного самоуправления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объектов муниципальной собственности требующих проведения капитального ремонта, реконструкции в общем количестве объектов недвижимости переданных на праве оперативного управления органам администрации города Нефтеюганска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effectLst/>
                <a:cs typeface="Arial" charset="0"/>
              </a:rPr>
              <a:t>     Основные направления налоговой политики города Нефтеюганска на 2017 год и на плановый период 2018-2019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4595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49500"/>
            <a:ext cx="16541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798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9884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effectLst/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>
                <a:effectLst/>
              </a:rPr>
              <a:t>depfin</a:t>
            </a:r>
            <a:r>
              <a:rPr lang="ru-RU" sz="2000" u="sng" dirty="0">
                <a:effectLst/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9888" name="Picture 12" descr="Фото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1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09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80912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"/>
            <a:ext cx="990441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21750" y="6551613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effectLst/>
                <a:cs typeface="Arial" charset="0"/>
              </a:rPr>
              <a:t>     Основные направления бюджетной политики города Нефтеюганска на 2017 год и на плановый период 2018-2019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354388" y="2420888"/>
            <a:ext cx="762793" cy="583185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Группа 93"/>
          <p:cNvGrpSpPr/>
          <p:nvPr/>
        </p:nvGrpSpPr>
        <p:grpSpPr>
          <a:xfrm>
            <a:off x="3858446" y="3617948"/>
            <a:ext cx="662506" cy="531131"/>
            <a:chOff x="1190625" y="769938"/>
            <a:chExt cx="425450" cy="473076"/>
          </a:xfrm>
          <a:solidFill>
            <a:srgbClr val="C00000"/>
          </a:solidFill>
        </p:grpSpPr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1271588" y="1028701"/>
              <a:ext cx="265113" cy="21431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2" y="34"/>
                </a:cxn>
                <a:cxn ang="0">
                  <a:pos x="34" y="235"/>
                </a:cxn>
                <a:cxn ang="0">
                  <a:pos x="34" y="236"/>
                </a:cxn>
                <a:cxn ang="0">
                  <a:pos x="36" y="240"/>
                </a:cxn>
                <a:cxn ang="0">
                  <a:pos x="37" y="243"/>
                </a:cxn>
                <a:cxn ang="0">
                  <a:pos x="40" y="246"/>
                </a:cxn>
                <a:cxn ang="0">
                  <a:pos x="44" y="247"/>
                </a:cxn>
                <a:cxn ang="0">
                  <a:pos x="291" y="247"/>
                </a:cxn>
                <a:cxn ang="0">
                  <a:pos x="295" y="246"/>
                </a:cxn>
                <a:cxn ang="0">
                  <a:pos x="298" y="243"/>
                </a:cxn>
                <a:cxn ang="0">
                  <a:pos x="300" y="240"/>
                </a:cxn>
                <a:cxn ang="0">
                  <a:pos x="301" y="236"/>
                </a:cxn>
                <a:cxn ang="0">
                  <a:pos x="301" y="235"/>
                </a:cxn>
                <a:cxn ang="0">
                  <a:pos x="313" y="34"/>
                </a:cxn>
                <a:cxn ang="0">
                  <a:pos x="311" y="26"/>
                </a:cxn>
                <a:cxn ang="0">
                  <a:pos x="308" y="24"/>
                </a:cxn>
                <a:cxn ang="0">
                  <a:pos x="304" y="23"/>
                </a:cxn>
                <a:cxn ang="0">
                  <a:pos x="32" y="23"/>
                </a:cxn>
                <a:cxn ang="0">
                  <a:pos x="32" y="0"/>
                </a:cxn>
                <a:cxn ang="0">
                  <a:pos x="304" y="0"/>
                </a:cxn>
                <a:cxn ang="0">
                  <a:pos x="316" y="2"/>
                </a:cxn>
                <a:cxn ang="0">
                  <a:pos x="326" y="9"/>
                </a:cxn>
                <a:cxn ang="0">
                  <a:pos x="333" y="20"/>
                </a:cxn>
                <a:cxn ang="0">
                  <a:pos x="335" y="34"/>
                </a:cxn>
                <a:cxn ang="0">
                  <a:pos x="335" y="35"/>
                </a:cxn>
                <a:cxn ang="0">
                  <a:pos x="324" y="236"/>
                </a:cxn>
                <a:cxn ang="0">
                  <a:pos x="322" y="250"/>
                </a:cxn>
                <a:cxn ang="0">
                  <a:pos x="315" y="259"/>
                </a:cxn>
                <a:cxn ang="0">
                  <a:pos x="304" y="266"/>
                </a:cxn>
                <a:cxn ang="0">
                  <a:pos x="291" y="269"/>
                </a:cxn>
                <a:cxn ang="0">
                  <a:pos x="44" y="269"/>
                </a:cxn>
                <a:cxn ang="0">
                  <a:pos x="32" y="266"/>
                </a:cxn>
                <a:cxn ang="0">
                  <a:pos x="21" y="259"/>
                </a:cxn>
                <a:cxn ang="0">
                  <a:pos x="14" y="250"/>
                </a:cxn>
                <a:cxn ang="0">
                  <a:pos x="11" y="236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2" y="0"/>
                </a:cxn>
              </a:cxnLst>
              <a:rect l="0" t="0" r="r" b="b"/>
              <a:pathLst>
                <a:path w="335" h="269">
                  <a:moveTo>
                    <a:pt x="32" y="23"/>
                  </a:moveTo>
                  <a:lnTo>
                    <a:pt x="28" y="24"/>
                  </a:lnTo>
                  <a:lnTo>
                    <a:pt x="25" y="26"/>
                  </a:lnTo>
                  <a:lnTo>
                    <a:pt x="22" y="34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6" y="240"/>
                  </a:lnTo>
                  <a:lnTo>
                    <a:pt x="37" y="243"/>
                  </a:lnTo>
                  <a:lnTo>
                    <a:pt x="40" y="246"/>
                  </a:lnTo>
                  <a:lnTo>
                    <a:pt x="44" y="247"/>
                  </a:lnTo>
                  <a:lnTo>
                    <a:pt x="291" y="247"/>
                  </a:lnTo>
                  <a:lnTo>
                    <a:pt x="295" y="246"/>
                  </a:lnTo>
                  <a:lnTo>
                    <a:pt x="298" y="243"/>
                  </a:lnTo>
                  <a:lnTo>
                    <a:pt x="300" y="240"/>
                  </a:lnTo>
                  <a:lnTo>
                    <a:pt x="301" y="236"/>
                  </a:lnTo>
                  <a:lnTo>
                    <a:pt x="301" y="235"/>
                  </a:lnTo>
                  <a:lnTo>
                    <a:pt x="313" y="34"/>
                  </a:lnTo>
                  <a:lnTo>
                    <a:pt x="311" y="26"/>
                  </a:lnTo>
                  <a:lnTo>
                    <a:pt x="308" y="24"/>
                  </a:lnTo>
                  <a:lnTo>
                    <a:pt x="304" y="23"/>
                  </a:lnTo>
                  <a:lnTo>
                    <a:pt x="32" y="23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6" y="2"/>
                  </a:lnTo>
                  <a:lnTo>
                    <a:pt x="326" y="9"/>
                  </a:lnTo>
                  <a:lnTo>
                    <a:pt x="333" y="20"/>
                  </a:lnTo>
                  <a:lnTo>
                    <a:pt x="335" y="34"/>
                  </a:lnTo>
                  <a:lnTo>
                    <a:pt x="335" y="35"/>
                  </a:lnTo>
                  <a:lnTo>
                    <a:pt x="324" y="236"/>
                  </a:lnTo>
                  <a:lnTo>
                    <a:pt x="322" y="250"/>
                  </a:lnTo>
                  <a:lnTo>
                    <a:pt x="315" y="259"/>
                  </a:lnTo>
                  <a:lnTo>
                    <a:pt x="304" y="266"/>
                  </a:lnTo>
                  <a:lnTo>
                    <a:pt x="291" y="269"/>
                  </a:lnTo>
                  <a:lnTo>
                    <a:pt x="44" y="269"/>
                  </a:lnTo>
                  <a:lnTo>
                    <a:pt x="32" y="266"/>
                  </a:lnTo>
                  <a:lnTo>
                    <a:pt x="21" y="259"/>
                  </a:lnTo>
                  <a:lnTo>
                    <a:pt x="14" y="250"/>
                  </a:lnTo>
                  <a:lnTo>
                    <a:pt x="11" y="2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190625" y="769938"/>
              <a:ext cx="425450" cy="438150"/>
            </a:xfrm>
            <a:custGeom>
              <a:avLst/>
              <a:gdLst/>
              <a:ahLst/>
              <a:cxnLst>
                <a:cxn ang="0">
                  <a:pos x="341" y="31"/>
                </a:cxn>
                <a:cxn ang="0">
                  <a:pos x="395" y="99"/>
                </a:cxn>
                <a:cxn ang="0">
                  <a:pos x="393" y="170"/>
                </a:cxn>
                <a:cxn ang="0">
                  <a:pos x="336" y="227"/>
                </a:cxn>
                <a:cxn ang="0">
                  <a:pos x="382" y="260"/>
                </a:cxn>
                <a:cxn ang="0">
                  <a:pos x="431" y="273"/>
                </a:cxn>
                <a:cxn ang="0">
                  <a:pos x="474" y="332"/>
                </a:cxn>
                <a:cxn ang="0">
                  <a:pos x="511" y="419"/>
                </a:cxn>
                <a:cxn ang="0">
                  <a:pos x="534" y="467"/>
                </a:cxn>
                <a:cxn ang="0">
                  <a:pos x="530" y="515"/>
                </a:cxn>
                <a:cxn ang="0">
                  <a:pos x="468" y="552"/>
                </a:cxn>
                <a:cxn ang="0">
                  <a:pos x="457" y="536"/>
                </a:cxn>
                <a:cxn ang="0">
                  <a:pos x="483" y="528"/>
                </a:cxn>
                <a:cxn ang="0">
                  <a:pos x="512" y="492"/>
                </a:cxn>
                <a:cxn ang="0">
                  <a:pos x="501" y="452"/>
                </a:cxn>
                <a:cxn ang="0">
                  <a:pos x="453" y="342"/>
                </a:cxn>
                <a:cxn ang="0">
                  <a:pos x="413" y="290"/>
                </a:cxn>
                <a:cxn ang="0">
                  <a:pos x="376" y="282"/>
                </a:cxn>
                <a:cxn ang="0">
                  <a:pos x="298" y="276"/>
                </a:cxn>
                <a:cxn ang="0">
                  <a:pos x="302" y="222"/>
                </a:cxn>
                <a:cxn ang="0">
                  <a:pos x="349" y="167"/>
                </a:cxn>
                <a:cxn ang="0">
                  <a:pos x="372" y="161"/>
                </a:cxn>
                <a:cxn ang="0">
                  <a:pos x="372" y="107"/>
                </a:cxn>
                <a:cxn ang="0">
                  <a:pos x="353" y="97"/>
                </a:cxn>
                <a:cxn ang="0">
                  <a:pos x="310" y="34"/>
                </a:cxn>
                <a:cxn ang="0">
                  <a:pos x="225" y="34"/>
                </a:cxn>
                <a:cxn ang="0">
                  <a:pos x="183" y="97"/>
                </a:cxn>
                <a:cxn ang="0">
                  <a:pos x="163" y="107"/>
                </a:cxn>
                <a:cxn ang="0">
                  <a:pos x="163" y="161"/>
                </a:cxn>
                <a:cxn ang="0">
                  <a:pos x="185" y="167"/>
                </a:cxn>
                <a:cxn ang="0">
                  <a:pos x="233" y="222"/>
                </a:cxn>
                <a:cxn ang="0">
                  <a:pos x="237" y="276"/>
                </a:cxn>
                <a:cxn ang="0">
                  <a:pos x="159" y="282"/>
                </a:cxn>
                <a:cxn ang="0">
                  <a:pos x="122" y="290"/>
                </a:cxn>
                <a:cxn ang="0">
                  <a:pos x="82" y="342"/>
                </a:cxn>
                <a:cxn ang="0">
                  <a:pos x="33" y="452"/>
                </a:cxn>
                <a:cxn ang="0">
                  <a:pos x="23" y="492"/>
                </a:cxn>
                <a:cxn ang="0">
                  <a:pos x="53" y="528"/>
                </a:cxn>
                <a:cxn ang="0">
                  <a:pos x="78" y="536"/>
                </a:cxn>
                <a:cxn ang="0">
                  <a:pos x="69" y="552"/>
                </a:cxn>
                <a:cxn ang="0">
                  <a:pos x="5" y="515"/>
                </a:cxn>
                <a:cxn ang="0">
                  <a:pos x="1" y="469"/>
                </a:cxn>
                <a:cxn ang="0">
                  <a:pos x="20" y="427"/>
                </a:cxn>
                <a:cxn ang="0">
                  <a:pos x="55" y="349"/>
                </a:cxn>
                <a:cxn ang="0">
                  <a:pos x="90" y="283"/>
                </a:cxn>
                <a:cxn ang="0">
                  <a:pos x="145" y="261"/>
                </a:cxn>
                <a:cxn ang="0">
                  <a:pos x="217" y="240"/>
                </a:cxn>
                <a:cxn ang="0">
                  <a:pos x="154" y="183"/>
                </a:cxn>
                <a:cxn ang="0">
                  <a:pos x="132" y="115"/>
                </a:cxn>
                <a:cxn ang="0">
                  <a:pos x="176" y="53"/>
                </a:cxn>
                <a:cxn ang="0">
                  <a:pos x="268" y="0"/>
                </a:cxn>
              </a:cxnLst>
              <a:rect l="0" t="0" r="r" b="b"/>
              <a:pathLst>
                <a:path w="536" h="552">
                  <a:moveTo>
                    <a:pt x="268" y="0"/>
                  </a:moveTo>
                  <a:lnTo>
                    <a:pt x="295" y="4"/>
                  </a:lnTo>
                  <a:lnTo>
                    <a:pt x="320" y="13"/>
                  </a:lnTo>
                  <a:lnTo>
                    <a:pt x="341" y="31"/>
                  </a:lnTo>
                  <a:lnTo>
                    <a:pt x="358" y="53"/>
                  </a:lnTo>
                  <a:lnTo>
                    <a:pt x="371" y="81"/>
                  </a:lnTo>
                  <a:lnTo>
                    <a:pt x="385" y="88"/>
                  </a:lnTo>
                  <a:lnTo>
                    <a:pt x="395" y="99"/>
                  </a:lnTo>
                  <a:lnTo>
                    <a:pt x="402" y="115"/>
                  </a:lnTo>
                  <a:lnTo>
                    <a:pt x="405" y="133"/>
                  </a:lnTo>
                  <a:lnTo>
                    <a:pt x="402" y="154"/>
                  </a:lnTo>
                  <a:lnTo>
                    <a:pt x="393" y="170"/>
                  </a:lnTo>
                  <a:lnTo>
                    <a:pt x="380" y="183"/>
                  </a:lnTo>
                  <a:lnTo>
                    <a:pt x="365" y="188"/>
                  </a:lnTo>
                  <a:lnTo>
                    <a:pt x="353" y="209"/>
                  </a:lnTo>
                  <a:lnTo>
                    <a:pt x="336" y="227"/>
                  </a:lnTo>
                  <a:lnTo>
                    <a:pt x="319" y="240"/>
                  </a:lnTo>
                  <a:lnTo>
                    <a:pt x="319" y="258"/>
                  </a:lnTo>
                  <a:lnTo>
                    <a:pt x="376" y="260"/>
                  </a:lnTo>
                  <a:lnTo>
                    <a:pt x="382" y="260"/>
                  </a:lnTo>
                  <a:lnTo>
                    <a:pt x="390" y="261"/>
                  </a:lnTo>
                  <a:lnTo>
                    <a:pt x="402" y="262"/>
                  </a:lnTo>
                  <a:lnTo>
                    <a:pt x="416" y="266"/>
                  </a:lnTo>
                  <a:lnTo>
                    <a:pt x="431" y="273"/>
                  </a:lnTo>
                  <a:lnTo>
                    <a:pt x="445" y="283"/>
                  </a:lnTo>
                  <a:lnTo>
                    <a:pt x="457" y="297"/>
                  </a:lnTo>
                  <a:lnTo>
                    <a:pt x="467" y="315"/>
                  </a:lnTo>
                  <a:lnTo>
                    <a:pt x="474" y="332"/>
                  </a:lnTo>
                  <a:lnTo>
                    <a:pt x="482" y="353"/>
                  </a:lnTo>
                  <a:lnTo>
                    <a:pt x="492" y="376"/>
                  </a:lnTo>
                  <a:lnTo>
                    <a:pt x="501" y="398"/>
                  </a:lnTo>
                  <a:lnTo>
                    <a:pt x="511" y="419"/>
                  </a:lnTo>
                  <a:lnTo>
                    <a:pt x="521" y="438"/>
                  </a:lnTo>
                  <a:lnTo>
                    <a:pt x="527" y="453"/>
                  </a:lnTo>
                  <a:lnTo>
                    <a:pt x="532" y="463"/>
                  </a:lnTo>
                  <a:lnTo>
                    <a:pt x="534" y="467"/>
                  </a:lnTo>
                  <a:lnTo>
                    <a:pt x="534" y="474"/>
                  </a:lnTo>
                  <a:lnTo>
                    <a:pt x="536" y="485"/>
                  </a:lnTo>
                  <a:lnTo>
                    <a:pt x="534" y="499"/>
                  </a:lnTo>
                  <a:lnTo>
                    <a:pt x="530" y="515"/>
                  </a:lnTo>
                  <a:lnTo>
                    <a:pt x="521" y="530"/>
                  </a:lnTo>
                  <a:lnTo>
                    <a:pt x="507" y="543"/>
                  </a:lnTo>
                  <a:lnTo>
                    <a:pt x="490" y="550"/>
                  </a:lnTo>
                  <a:lnTo>
                    <a:pt x="468" y="552"/>
                  </a:lnTo>
                  <a:lnTo>
                    <a:pt x="463" y="551"/>
                  </a:lnTo>
                  <a:lnTo>
                    <a:pt x="457" y="546"/>
                  </a:lnTo>
                  <a:lnTo>
                    <a:pt x="456" y="540"/>
                  </a:lnTo>
                  <a:lnTo>
                    <a:pt x="457" y="536"/>
                  </a:lnTo>
                  <a:lnTo>
                    <a:pt x="460" y="532"/>
                  </a:lnTo>
                  <a:lnTo>
                    <a:pt x="463" y="530"/>
                  </a:lnTo>
                  <a:lnTo>
                    <a:pt x="468" y="529"/>
                  </a:lnTo>
                  <a:lnTo>
                    <a:pt x="483" y="528"/>
                  </a:lnTo>
                  <a:lnTo>
                    <a:pt x="494" y="524"/>
                  </a:lnTo>
                  <a:lnTo>
                    <a:pt x="504" y="517"/>
                  </a:lnTo>
                  <a:lnTo>
                    <a:pt x="510" y="504"/>
                  </a:lnTo>
                  <a:lnTo>
                    <a:pt x="512" y="492"/>
                  </a:lnTo>
                  <a:lnTo>
                    <a:pt x="514" y="482"/>
                  </a:lnTo>
                  <a:lnTo>
                    <a:pt x="512" y="475"/>
                  </a:lnTo>
                  <a:lnTo>
                    <a:pt x="508" y="467"/>
                  </a:lnTo>
                  <a:lnTo>
                    <a:pt x="501" y="452"/>
                  </a:lnTo>
                  <a:lnTo>
                    <a:pt x="493" y="434"/>
                  </a:lnTo>
                  <a:lnTo>
                    <a:pt x="483" y="412"/>
                  </a:lnTo>
                  <a:lnTo>
                    <a:pt x="472" y="389"/>
                  </a:lnTo>
                  <a:lnTo>
                    <a:pt x="453" y="342"/>
                  </a:lnTo>
                  <a:lnTo>
                    <a:pt x="446" y="323"/>
                  </a:lnTo>
                  <a:lnTo>
                    <a:pt x="438" y="308"/>
                  </a:lnTo>
                  <a:lnTo>
                    <a:pt x="426" y="297"/>
                  </a:lnTo>
                  <a:lnTo>
                    <a:pt x="413" y="290"/>
                  </a:lnTo>
                  <a:lnTo>
                    <a:pt x="400" y="284"/>
                  </a:lnTo>
                  <a:lnTo>
                    <a:pt x="389" y="283"/>
                  </a:lnTo>
                  <a:lnTo>
                    <a:pt x="380" y="282"/>
                  </a:lnTo>
                  <a:lnTo>
                    <a:pt x="376" y="282"/>
                  </a:lnTo>
                  <a:lnTo>
                    <a:pt x="308" y="280"/>
                  </a:lnTo>
                  <a:lnTo>
                    <a:pt x="303" y="280"/>
                  </a:lnTo>
                  <a:lnTo>
                    <a:pt x="299" y="279"/>
                  </a:lnTo>
                  <a:lnTo>
                    <a:pt x="298" y="276"/>
                  </a:lnTo>
                  <a:lnTo>
                    <a:pt x="295" y="273"/>
                  </a:lnTo>
                  <a:lnTo>
                    <a:pt x="295" y="233"/>
                  </a:lnTo>
                  <a:lnTo>
                    <a:pt x="298" y="225"/>
                  </a:lnTo>
                  <a:lnTo>
                    <a:pt x="302" y="222"/>
                  </a:lnTo>
                  <a:lnTo>
                    <a:pt x="320" y="210"/>
                  </a:lnTo>
                  <a:lnTo>
                    <a:pt x="335" y="194"/>
                  </a:lnTo>
                  <a:lnTo>
                    <a:pt x="347" y="172"/>
                  </a:lnTo>
                  <a:lnTo>
                    <a:pt x="349" y="167"/>
                  </a:lnTo>
                  <a:lnTo>
                    <a:pt x="352" y="166"/>
                  </a:lnTo>
                  <a:lnTo>
                    <a:pt x="356" y="165"/>
                  </a:lnTo>
                  <a:lnTo>
                    <a:pt x="363" y="165"/>
                  </a:lnTo>
                  <a:lnTo>
                    <a:pt x="372" y="161"/>
                  </a:lnTo>
                  <a:lnTo>
                    <a:pt x="380" y="150"/>
                  </a:lnTo>
                  <a:lnTo>
                    <a:pt x="383" y="133"/>
                  </a:lnTo>
                  <a:lnTo>
                    <a:pt x="380" y="118"/>
                  </a:lnTo>
                  <a:lnTo>
                    <a:pt x="372" y="107"/>
                  </a:lnTo>
                  <a:lnTo>
                    <a:pt x="363" y="103"/>
                  </a:lnTo>
                  <a:lnTo>
                    <a:pt x="358" y="101"/>
                  </a:lnTo>
                  <a:lnTo>
                    <a:pt x="356" y="100"/>
                  </a:lnTo>
                  <a:lnTo>
                    <a:pt x="353" y="97"/>
                  </a:lnTo>
                  <a:lnTo>
                    <a:pt x="352" y="95"/>
                  </a:lnTo>
                  <a:lnTo>
                    <a:pt x="342" y="70"/>
                  </a:lnTo>
                  <a:lnTo>
                    <a:pt x="328" y="51"/>
                  </a:lnTo>
                  <a:lnTo>
                    <a:pt x="310" y="34"/>
                  </a:lnTo>
                  <a:lnTo>
                    <a:pt x="290" y="24"/>
                  </a:lnTo>
                  <a:lnTo>
                    <a:pt x="268" y="22"/>
                  </a:lnTo>
                  <a:lnTo>
                    <a:pt x="246" y="24"/>
                  </a:lnTo>
                  <a:lnTo>
                    <a:pt x="225" y="34"/>
                  </a:lnTo>
                  <a:lnTo>
                    <a:pt x="207" y="51"/>
                  </a:lnTo>
                  <a:lnTo>
                    <a:pt x="194" y="70"/>
                  </a:lnTo>
                  <a:lnTo>
                    <a:pt x="184" y="95"/>
                  </a:lnTo>
                  <a:lnTo>
                    <a:pt x="183" y="97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3" y="103"/>
                  </a:lnTo>
                  <a:lnTo>
                    <a:pt x="163" y="107"/>
                  </a:lnTo>
                  <a:lnTo>
                    <a:pt x="155" y="118"/>
                  </a:lnTo>
                  <a:lnTo>
                    <a:pt x="152" y="133"/>
                  </a:lnTo>
                  <a:lnTo>
                    <a:pt x="155" y="150"/>
                  </a:lnTo>
                  <a:lnTo>
                    <a:pt x="163" y="161"/>
                  </a:lnTo>
                  <a:lnTo>
                    <a:pt x="173" y="165"/>
                  </a:lnTo>
                  <a:lnTo>
                    <a:pt x="178" y="165"/>
                  </a:lnTo>
                  <a:lnTo>
                    <a:pt x="183" y="166"/>
                  </a:lnTo>
                  <a:lnTo>
                    <a:pt x="185" y="167"/>
                  </a:lnTo>
                  <a:lnTo>
                    <a:pt x="188" y="172"/>
                  </a:lnTo>
                  <a:lnTo>
                    <a:pt x="199" y="194"/>
                  </a:lnTo>
                  <a:lnTo>
                    <a:pt x="214" y="210"/>
                  </a:lnTo>
                  <a:lnTo>
                    <a:pt x="233" y="222"/>
                  </a:lnTo>
                  <a:lnTo>
                    <a:pt x="236" y="225"/>
                  </a:lnTo>
                  <a:lnTo>
                    <a:pt x="239" y="231"/>
                  </a:lnTo>
                  <a:lnTo>
                    <a:pt x="239" y="272"/>
                  </a:lnTo>
                  <a:lnTo>
                    <a:pt x="237" y="276"/>
                  </a:lnTo>
                  <a:lnTo>
                    <a:pt x="235" y="277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159" y="282"/>
                  </a:lnTo>
                  <a:lnTo>
                    <a:pt x="155" y="282"/>
                  </a:lnTo>
                  <a:lnTo>
                    <a:pt x="147" y="283"/>
                  </a:lnTo>
                  <a:lnTo>
                    <a:pt x="136" y="284"/>
                  </a:lnTo>
                  <a:lnTo>
                    <a:pt x="122" y="290"/>
                  </a:lnTo>
                  <a:lnTo>
                    <a:pt x="110" y="297"/>
                  </a:lnTo>
                  <a:lnTo>
                    <a:pt x="97" y="308"/>
                  </a:lnTo>
                  <a:lnTo>
                    <a:pt x="89" y="323"/>
                  </a:lnTo>
                  <a:lnTo>
                    <a:pt x="82" y="342"/>
                  </a:lnTo>
                  <a:lnTo>
                    <a:pt x="63" y="389"/>
                  </a:lnTo>
                  <a:lnTo>
                    <a:pt x="52" y="412"/>
                  </a:lnTo>
                  <a:lnTo>
                    <a:pt x="42" y="434"/>
                  </a:lnTo>
                  <a:lnTo>
                    <a:pt x="33" y="452"/>
                  </a:lnTo>
                  <a:lnTo>
                    <a:pt x="27" y="467"/>
                  </a:lnTo>
                  <a:lnTo>
                    <a:pt x="23" y="475"/>
                  </a:lnTo>
                  <a:lnTo>
                    <a:pt x="22" y="482"/>
                  </a:lnTo>
                  <a:lnTo>
                    <a:pt x="23" y="492"/>
                  </a:lnTo>
                  <a:lnTo>
                    <a:pt x="26" y="504"/>
                  </a:lnTo>
                  <a:lnTo>
                    <a:pt x="31" y="517"/>
                  </a:lnTo>
                  <a:lnTo>
                    <a:pt x="41" y="524"/>
                  </a:lnTo>
                  <a:lnTo>
                    <a:pt x="53" y="528"/>
                  </a:lnTo>
                  <a:lnTo>
                    <a:pt x="69" y="529"/>
                  </a:lnTo>
                  <a:lnTo>
                    <a:pt x="73" y="530"/>
                  </a:lnTo>
                  <a:lnTo>
                    <a:pt x="75" y="532"/>
                  </a:lnTo>
                  <a:lnTo>
                    <a:pt x="78" y="536"/>
                  </a:lnTo>
                  <a:lnTo>
                    <a:pt x="79" y="540"/>
                  </a:lnTo>
                  <a:lnTo>
                    <a:pt x="78" y="546"/>
                  </a:lnTo>
                  <a:lnTo>
                    <a:pt x="73" y="551"/>
                  </a:lnTo>
                  <a:lnTo>
                    <a:pt x="69" y="552"/>
                  </a:lnTo>
                  <a:lnTo>
                    <a:pt x="47" y="550"/>
                  </a:lnTo>
                  <a:lnTo>
                    <a:pt x="29" y="543"/>
                  </a:lnTo>
                  <a:lnTo>
                    <a:pt x="15" y="530"/>
                  </a:lnTo>
                  <a:lnTo>
                    <a:pt x="5" y="515"/>
                  </a:lnTo>
                  <a:lnTo>
                    <a:pt x="1" y="499"/>
                  </a:lnTo>
                  <a:lnTo>
                    <a:pt x="0" y="485"/>
                  </a:lnTo>
                  <a:lnTo>
                    <a:pt x="1" y="474"/>
                  </a:lnTo>
                  <a:lnTo>
                    <a:pt x="1" y="469"/>
                  </a:lnTo>
                  <a:lnTo>
                    <a:pt x="3" y="467"/>
                  </a:lnTo>
                  <a:lnTo>
                    <a:pt x="8" y="456"/>
                  </a:lnTo>
                  <a:lnTo>
                    <a:pt x="14" y="442"/>
                  </a:lnTo>
                  <a:lnTo>
                    <a:pt x="20" y="427"/>
                  </a:lnTo>
                  <a:lnTo>
                    <a:pt x="29" y="409"/>
                  </a:lnTo>
                  <a:lnTo>
                    <a:pt x="37" y="389"/>
                  </a:lnTo>
                  <a:lnTo>
                    <a:pt x="47" y="370"/>
                  </a:lnTo>
                  <a:lnTo>
                    <a:pt x="55" y="349"/>
                  </a:lnTo>
                  <a:lnTo>
                    <a:pt x="62" y="331"/>
                  </a:lnTo>
                  <a:lnTo>
                    <a:pt x="69" y="315"/>
                  </a:lnTo>
                  <a:lnTo>
                    <a:pt x="78" y="297"/>
                  </a:lnTo>
                  <a:lnTo>
                    <a:pt x="90" y="283"/>
                  </a:lnTo>
                  <a:lnTo>
                    <a:pt x="104" y="273"/>
                  </a:lnTo>
                  <a:lnTo>
                    <a:pt x="119" y="266"/>
                  </a:lnTo>
                  <a:lnTo>
                    <a:pt x="133" y="262"/>
                  </a:lnTo>
                  <a:lnTo>
                    <a:pt x="145" y="261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217" y="258"/>
                  </a:lnTo>
                  <a:lnTo>
                    <a:pt x="217" y="240"/>
                  </a:lnTo>
                  <a:lnTo>
                    <a:pt x="198" y="227"/>
                  </a:lnTo>
                  <a:lnTo>
                    <a:pt x="183" y="209"/>
                  </a:lnTo>
                  <a:lnTo>
                    <a:pt x="170" y="188"/>
                  </a:lnTo>
                  <a:lnTo>
                    <a:pt x="154" y="183"/>
                  </a:lnTo>
                  <a:lnTo>
                    <a:pt x="141" y="170"/>
                  </a:lnTo>
                  <a:lnTo>
                    <a:pt x="132" y="154"/>
                  </a:lnTo>
                  <a:lnTo>
                    <a:pt x="129" y="133"/>
                  </a:lnTo>
                  <a:lnTo>
                    <a:pt x="132" y="115"/>
                  </a:lnTo>
                  <a:lnTo>
                    <a:pt x="139" y="99"/>
                  </a:lnTo>
                  <a:lnTo>
                    <a:pt x="150" y="88"/>
                  </a:lnTo>
                  <a:lnTo>
                    <a:pt x="163" y="81"/>
                  </a:lnTo>
                  <a:lnTo>
                    <a:pt x="176" y="53"/>
                  </a:lnTo>
                  <a:lnTo>
                    <a:pt x="194" y="31"/>
                  </a:lnTo>
                  <a:lnTo>
                    <a:pt x="216" y="13"/>
                  </a:lnTo>
                  <a:lnTo>
                    <a:pt x="240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385888" y="900113"/>
              <a:ext cx="47625" cy="30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1"/>
                </a:cxn>
                <a:cxn ang="0">
                  <a:pos x="49" y="5"/>
                </a:cxn>
                <a:cxn ang="0">
                  <a:pos x="56" y="11"/>
                </a:cxn>
                <a:cxn ang="0">
                  <a:pos x="59" y="19"/>
                </a:cxn>
                <a:cxn ang="0">
                  <a:pos x="55" y="27"/>
                </a:cxn>
                <a:cxn ang="0">
                  <a:pos x="44" y="34"/>
                </a:cxn>
                <a:cxn ang="0">
                  <a:pos x="29" y="37"/>
                </a:cxn>
                <a:cxn ang="0">
                  <a:pos x="13" y="34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3" y="2"/>
                </a:cxn>
                <a:cxn ang="0">
                  <a:pos x="29" y="0"/>
                </a:cxn>
              </a:cxnLst>
              <a:rect l="0" t="0" r="r" b="b"/>
              <a:pathLst>
                <a:path w="59" h="37">
                  <a:moveTo>
                    <a:pt x="29" y="0"/>
                  </a:moveTo>
                  <a:lnTo>
                    <a:pt x="40" y="1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29" y="37"/>
                  </a:lnTo>
                  <a:lnTo>
                    <a:pt x="13" y="34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9"/>
                  </a:lnTo>
                  <a:lnTo>
                    <a:pt x="13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406525" y="901701"/>
              <a:ext cx="69850" cy="285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0"/>
                </a:cxn>
                <a:cxn ang="0">
                  <a:pos x="84" y="1"/>
                </a:cxn>
                <a:cxn ang="0">
                  <a:pos x="86" y="4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2" y="21"/>
                </a:cxn>
                <a:cxn ang="0">
                  <a:pos x="64" y="29"/>
                </a:cxn>
                <a:cxn ang="0">
                  <a:pos x="49" y="34"/>
                </a:cxn>
                <a:cxn ang="0">
                  <a:pos x="36" y="36"/>
                </a:cxn>
                <a:cxn ang="0">
                  <a:pos x="22" y="34"/>
                </a:cxn>
                <a:cxn ang="0">
                  <a:pos x="12" y="30"/>
                </a:cxn>
                <a:cxn ang="0">
                  <a:pos x="5" y="26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26" y="11"/>
                </a:cxn>
                <a:cxn ang="0">
                  <a:pos x="33" y="12"/>
                </a:cxn>
                <a:cxn ang="0">
                  <a:pos x="42" y="12"/>
                </a:cxn>
                <a:cxn ang="0">
                  <a:pos x="55" y="10"/>
                </a:cxn>
                <a:cxn ang="0">
                  <a:pos x="70" y="1"/>
                </a:cxn>
                <a:cxn ang="0">
                  <a:pos x="73" y="0"/>
                </a:cxn>
              </a:cxnLst>
              <a:rect l="0" t="0" r="r" b="b"/>
              <a:pathLst>
                <a:path w="88" h="36">
                  <a:moveTo>
                    <a:pt x="73" y="0"/>
                  </a:moveTo>
                  <a:lnTo>
                    <a:pt x="81" y="0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2" y="21"/>
                  </a:lnTo>
                  <a:lnTo>
                    <a:pt x="64" y="29"/>
                  </a:lnTo>
                  <a:lnTo>
                    <a:pt x="49" y="34"/>
                  </a:lnTo>
                  <a:lnTo>
                    <a:pt x="36" y="36"/>
                  </a:lnTo>
                  <a:lnTo>
                    <a:pt x="22" y="34"/>
                  </a:lnTo>
                  <a:lnTo>
                    <a:pt x="12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5" y="10"/>
                  </a:lnTo>
                  <a:lnTo>
                    <a:pt x="70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8" name="Группа 83"/>
          <p:cNvGrpSpPr/>
          <p:nvPr/>
        </p:nvGrpSpPr>
        <p:grpSpPr>
          <a:xfrm>
            <a:off x="3807890" y="4581128"/>
            <a:ext cx="651809" cy="647328"/>
            <a:chOff x="3263900" y="5229226"/>
            <a:chExt cx="485776" cy="481013"/>
          </a:xfrm>
          <a:solidFill>
            <a:srgbClr val="C00000"/>
          </a:solidFill>
        </p:grpSpPr>
        <p:sp>
          <p:nvSpPr>
            <p:cNvPr id="49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16331" y="5700397"/>
            <a:ext cx="636335" cy="612552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916113"/>
            <a:ext cx="3019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09" y="0"/>
            <a:ext cx="9930372" cy="68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6633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1677988"/>
            <a:ext cx="2673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6636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95350"/>
            <a:ext cx="26177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Основной целью бюджетной и налоговой политики на 2017 год и на плановый период 2018-2019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641" name="Text Box 14"/>
          <p:cNvSpPr txBox="1">
            <a:spLocks noChangeArrowheads="1"/>
          </p:cNvSpPr>
          <p:nvPr/>
        </p:nvSpPr>
        <p:spPr bwMode="auto">
          <a:xfrm>
            <a:off x="2224088" y="476250"/>
            <a:ext cx="7661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effectLst/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и устойчивости  бюджета города Нефтеюганска</a:t>
            </a: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7661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2017-2019 гг, руб.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7913" y="2286000"/>
          <a:ext cx="8339137" cy="4429126"/>
        </p:xfrm>
        <a:graphic>
          <a:graphicData uri="http://schemas.openxmlformats.org/drawingml/2006/table">
            <a:tbl>
              <a:tblPr/>
              <a:tblGrid>
                <a:gridCol w="2115233"/>
                <a:gridCol w="1481800"/>
                <a:gridCol w="1316808"/>
                <a:gridCol w="1121273"/>
                <a:gridCol w="1152012"/>
                <a:gridCol w="1152011"/>
              </a:tblGrid>
              <a:tr h="436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(факт)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(оценка)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5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7 051 353 182,53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7 057 966 042,17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5 893 179 633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5 713 974 133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5 588 501 833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-19,0%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2016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2017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8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2018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7 278 122 028,48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7 425 098 161,32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5 975 390 955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5 900 489 315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5 794 274 758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613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-17,9%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-18,9%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-20,4%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2016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-19,5%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-20,5%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-22,0%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2017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-1,3%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-3,0%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2018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-1,8%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2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- 226 768 845,95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- 367 132 119,15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- 82 211 322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-186 515 182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-205 772 925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1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80 000 000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108017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186 515 182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205 772 925</a:t>
                      </a:r>
                    </a:p>
                  </a:txBody>
                  <a:tcPr marL="9524" marR="9524" marT="952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52589</TotalTime>
  <Words>10133</Words>
  <Application>Microsoft Office PowerPoint</Application>
  <PresentationFormat>Лист A4 (210x297 мм)</PresentationFormat>
  <Paragraphs>2408</Paragraphs>
  <Slides>61</Slides>
  <Notes>53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61</vt:i4>
      </vt:variant>
    </vt:vector>
  </HeadingPairs>
  <TitlesOfParts>
    <vt:vector size="76" baseType="lpstr">
      <vt:lpstr>Times New Roman</vt:lpstr>
      <vt:lpstr>Arial</vt:lpstr>
      <vt:lpstr>Arial Unicode MS</vt:lpstr>
      <vt:lpstr>Wingdings</vt:lpstr>
      <vt:lpstr>Pragmatica</vt:lpstr>
      <vt:lpstr>Calibri</vt:lpstr>
      <vt:lpstr>Courier New</vt:lpstr>
      <vt:lpstr>Batang</vt:lpstr>
      <vt:lpstr>SimSun</vt:lpstr>
      <vt:lpstr>2_Оформление по умолчанию</vt:lpstr>
      <vt:lpstr>3_Оформление по умолчанию</vt:lpstr>
      <vt:lpstr>Microsoft Excel Chart</vt:lpstr>
      <vt:lpstr>Диаграмма Microsoft Excel</vt:lpstr>
      <vt:lpstr>Microsoft Excel 97-2003 Worksheet</vt:lpstr>
      <vt:lpstr>Microsoft Graph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2194</cp:revision>
  <cp:lastPrinted>2016-11-16T09:44:19Z</cp:lastPrinted>
  <dcterms:created xsi:type="dcterms:W3CDTF">2005-01-13T08:13:18Z</dcterms:created>
  <dcterms:modified xsi:type="dcterms:W3CDTF">2017-03-31T10:36:21Z</dcterms:modified>
</cp:coreProperties>
</file>