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93" r:id="rId2"/>
  </p:sldMasterIdLst>
  <p:notesMasterIdLst>
    <p:notesMasterId r:id="rId49"/>
  </p:notesMasterIdLst>
  <p:handoutMasterIdLst>
    <p:handoutMasterId r:id="rId50"/>
  </p:handoutMasterIdLst>
  <p:sldIdLst>
    <p:sldId id="941" r:id="rId3"/>
    <p:sldId id="943" r:id="rId4"/>
    <p:sldId id="892" r:id="rId5"/>
    <p:sldId id="953" r:id="rId6"/>
    <p:sldId id="942" r:id="rId7"/>
    <p:sldId id="945" r:id="rId8"/>
    <p:sldId id="946" r:id="rId9"/>
    <p:sldId id="894" r:id="rId10"/>
    <p:sldId id="959" r:id="rId11"/>
    <p:sldId id="960" r:id="rId12"/>
    <p:sldId id="961" r:id="rId13"/>
    <p:sldId id="962" r:id="rId14"/>
    <p:sldId id="944" r:id="rId15"/>
    <p:sldId id="958" r:id="rId16"/>
    <p:sldId id="954" r:id="rId17"/>
    <p:sldId id="904" r:id="rId18"/>
    <p:sldId id="952" r:id="rId19"/>
    <p:sldId id="907" r:id="rId20"/>
    <p:sldId id="905" r:id="rId21"/>
    <p:sldId id="906" r:id="rId22"/>
    <p:sldId id="947" r:id="rId23"/>
    <p:sldId id="908" r:id="rId24"/>
    <p:sldId id="909" r:id="rId25"/>
    <p:sldId id="911" r:id="rId26"/>
    <p:sldId id="916" r:id="rId27"/>
    <p:sldId id="956" r:id="rId28"/>
    <p:sldId id="915" r:id="rId29"/>
    <p:sldId id="914" r:id="rId30"/>
    <p:sldId id="948" r:id="rId31"/>
    <p:sldId id="919" r:id="rId32"/>
    <p:sldId id="920" r:id="rId33"/>
    <p:sldId id="921" r:id="rId34"/>
    <p:sldId id="922" r:id="rId35"/>
    <p:sldId id="923" r:id="rId36"/>
    <p:sldId id="924" r:id="rId37"/>
    <p:sldId id="933" r:id="rId38"/>
    <p:sldId id="925" r:id="rId39"/>
    <p:sldId id="926" r:id="rId40"/>
    <p:sldId id="927" r:id="rId41"/>
    <p:sldId id="928" r:id="rId42"/>
    <p:sldId id="932" r:id="rId43"/>
    <p:sldId id="931" r:id="rId44"/>
    <p:sldId id="930" r:id="rId45"/>
    <p:sldId id="934" r:id="rId46"/>
    <p:sldId id="957" r:id="rId47"/>
    <p:sldId id="937" r:id="rId48"/>
  </p:sldIdLst>
  <p:sldSz cx="9906000" cy="6858000" type="A4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00FFFF"/>
    <a:srgbClr val="CCCC00"/>
    <a:srgbClr val="66FFFF"/>
    <a:srgbClr val="FFCC00"/>
    <a:srgbClr val="CC99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86629" autoAdjust="0"/>
  </p:normalViewPr>
  <p:slideViewPr>
    <p:cSldViewPr snapToObjects="1">
      <p:cViewPr>
        <p:scale>
          <a:sx n="100" d="100"/>
          <a:sy n="100" d="100"/>
        </p:scale>
        <p:origin x="-144" y="-24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Objects="1">
      <p:cViewPr varScale="1">
        <p:scale>
          <a:sx n="79" d="100"/>
          <a:sy n="79" d="100"/>
        </p:scale>
        <p:origin x="-1524" y="-96"/>
      </p:cViewPr>
      <p:guideLst>
        <p:guide orient="horz" pos="3133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5563" y="0"/>
            <a:ext cx="28813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4675"/>
            <a:ext cx="295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5563" y="9464675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8E575992-3D57-4AE4-96B5-F5418FD0D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6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8975" y="746125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1225"/>
            <a:ext cx="5408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5625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04879550-CA4A-4B91-AD31-A30068784B05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30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5FBE50-5DBE-4F68-A0CD-645A413A50E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BEC520-FE97-46A0-8596-E8860361B00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E1F448-9540-4162-84AA-4AB7B4EECBE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5F6FAB-B9F9-45D8-A206-4C347A2358E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3B353A-1E25-4DBD-A007-47686439D6A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57257B-5B33-4B4C-B7DF-4E73FCC3440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44C627-0854-48EC-81D2-663687F74238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Поступления в доход бюджета в отчетном периоде меньше аналогичного периода прошлого года на 89 763 405,64 рублей. </a:t>
            </a:r>
          </a:p>
          <a:p>
            <a:r>
              <a:rPr lang="ru-RU" altLang="ru-RU" smtClean="0"/>
              <a:t>Уменьшение поступлений по налогу на доходы физических лиц, в соответствие с периодом прошлого года, связано с изменением норматива зачисления налога в бюджет муниципального образования. В 2014 году норматив составлял 59,6% (дифференцированный норматив 21,1%),  в 2015 году 54,5 % (дифференцированный норматив 20,5%).</a:t>
            </a:r>
          </a:p>
          <a:p>
            <a:r>
              <a:rPr lang="ru-RU" altLang="ru-RU" smtClean="0"/>
              <a:t>Уменьшение поступлений по задолженности и перерасчетам по отмененным налогам, сборам и иным обязательным платежам на сумму 60 616,29 рублей, так как платежи являются разовыми.</a:t>
            </a:r>
          </a:p>
          <a:p>
            <a:r>
              <a:rPr lang="ru-RU" altLang="ru-RU" smtClean="0"/>
              <a:t>Уменьшение по доходам от использования имущества, находящегося в государственной и муниципальной собственности, в связи с оплатой в 2014 году права на заключение договоров о развитии застроенных территорий, комплексного освоения в целях жилищного и иного строительства, расположенных по адресам: 4 мкр.,6 мкр., 9а мкр.</a:t>
            </a:r>
          </a:p>
          <a:p>
            <a:r>
              <a:rPr lang="ru-RU" altLang="ru-RU" smtClean="0"/>
              <a:t>Уменьшение по платежам при пользовании природными ресурсами, в связи  с усилением контрольно-надзорной деятельности в 2014 году, проведение мероприятий по уточнению невыясненных платежей за предыдущие периоды. </a:t>
            </a:r>
          </a:p>
          <a:p>
            <a:r>
              <a:rPr lang="ru-RU" altLang="ru-RU" smtClean="0"/>
              <a:t>Прочие неналоговые доходы, к ним отнесены невыясненные поступления, зачисляемые в бюджеты городских округов, которые не планируются. </a:t>
            </a:r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0AD9DC9-0AAF-4E22-8658-BF32B9E2AB7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782952-1648-4613-B024-3618129A002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CA9B4F-12B3-42D0-8E42-2A03E23256B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296B2D-E9A7-49CF-84DE-BD33A159CD8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6B8675-532D-46DF-A5F4-59BF2AB3FF0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E38073-B8BB-41CF-9EE0-B793A771224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0CBC5F-85B8-43C6-ADF4-D1F068A9A3E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A4DF12-A999-4E0F-BF93-9BA17F04A053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01D5FF-4A9F-4A72-9468-BC49A08B3CA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7B6E71-20C3-46BB-BF43-75963AD44EAE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1472E7-44E7-468D-820D-21EA8E20A84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6996CC-6858-4843-B9F7-961921F8CF6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5FB533-7A58-486D-8EE4-978EB1171E1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2A9953-7F4F-4166-8807-5E78A7454D6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025A7A-D9BC-4DE0-8057-41A5CE69A6A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0C0D0-D272-4B39-953E-3262A1BC8D8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8A698C-D5B7-4EE5-A369-5177487EA4A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E050A2-6DE2-47CC-A6DB-3DA9C80A436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BE28E5-C881-42D7-B399-59F5E2470303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C77F5E-5184-40D3-BEDD-FA5DE03A35F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E561C4-03F3-4C68-827E-A8A17FE43AE8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ED24C9-B213-4483-B617-F3A53663475A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2989CA-1EFF-4906-B1FF-C63AD3C04A7B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A7ABF-7C09-4341-B0F9-58AD681234DE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A1853E-933C-4D82-A021-F9F6D300D2B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1348DB-4E29-49AF-9733-0B057A28DD5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D1976B-9587-4103-A51B-076B13E37F73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D7AD86-3A50-410E-AAD7-B4CECC8225B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3D1B18-D8AD-44D6-AED7-64042110DA0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42885E-F1AB-4CE3-9DCB-257D9A924FA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1BC67C-DF3B-428F-B8A8-C1B7F12082D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C72E55-581D-4D3F-8CA0-25E70C74EE0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0B34E0-EF96-4BE7-8098-FDB9C34E09D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4A74F9-3452-464F-AA4A-5155497BE80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7C72F2-F89F-4B36-992B-6C701958BF0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E2DFF6-E07F-4D39-8D4E-F647DBD4E34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201B716-615C-4C12-884B-35CC3A1FA8F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D6F3-E39C-48D9-9CD5-F20124277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8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6E5C3-FE89-4979-9E5A-FB6B4EE3A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7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C38B6-83E9-4C3B-8B41-C061B5D47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6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ED495C15-9222-46ED-AA12-BAB885C42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96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0C751019-1BB1-456C-8ED9-FC10A9581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498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90585F1-FB0B-45B3-A8C9-66B595EE8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734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6A7B1C78-4208-418B-B773-DCFC4D49C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50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5358856C-3487-4D8B-956E-87DFFA6F9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00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699030BA-89CA-409B-84B1-92C6D1B5E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4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9CC1AD7F-7442-4C42-A105-170341F54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10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E105DDB-A140-4CE9-AD1C-C2EBA1C73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7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861D-8FCE-4EFD-A574-D0C412C36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888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B776543F-1291-45BB-A4F3-0BFB5A2FF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05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35799EE3-ED9D-4923-A637-9F3363C20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34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0D812186-4B17-48AF-8057-0D0625FEE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220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07A6CC05-F29D-42DA-9EF3-D7EB02BB4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46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EB2FE410-88FD-4916-960C-096C71983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34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835898FD-1718-4C93-B436-339239334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49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5B33EC55-0036-4198-AD51-EEBC2743B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4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CE575788-6BC3-4A45-BCEC-9B86B7F3D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4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B62FB-52AF-4381-A97D-CDD5AD00C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169F0-9EF1-44CE-868C-484070DC3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0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7E37-4CCC-48A7-AE1E-34D419CE5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5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4362E-184B-4491-A579-1DDC3F72A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2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E8EB5-BF4E-4A76-8599-E881381B8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1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7A75-48FD-43E9-BD40-441A9E650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7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0E56B-5365-4894-97D1-9343C7858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5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rgbClr val="F7F7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7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87202FE-A4ED-465D-ABCB-084F4B6B9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1035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90153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4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5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390157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/>
                <a:ahLst/>
                <a:cxnLst>
                  <a:cxn ang="0">
                    <a:pos x="269" y="922"/>
                  </a:cxn>
                  <a:cxn ang="0">
                    <a:pos x="0" y="650"/>
                  </a:cxn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922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8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2" y="1568"/>
                  </a:cxn>
                  <a:cxn ang="0">
                    <a:pos x="0" y="1299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1568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9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0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1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2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0" y="1299"/>
                  </a:cxn>
                  <a:cxn ang="0">
                    <a:pos x="0" y="1568"/>
                  </a:cxn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29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3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/>
                <a:ahLst/>
                <a:cxnLst>
                  <a:cxn ang="0">
                    <a:pos x="272" y="650"/>
                  </a:cxn>
                  <a:cxn ang="0">
                    <a:pos x="0" y="922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650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7DA0CC3-7FBC-497B-9C63-A1D4E50D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2059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092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3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4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</p:grpSp>
        <p:grpSp>
          <p:nvGrpSpPr>
            <p:cNvPr id="2060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2061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>
                  <a:gd name="T0" fmla="*/ 94 w 269"/>
                  <a:gd name="T1" fmla="*/ 321 h 922"/>
                  <a:gd name="T2" fmla="*/ 0 w 269"/>
                  <a:gd name="T3" fmla="*/ 226 h 922"/>
                  <a:gd name="T4" fmla="*/ 0 w 269"/>
                  <a:gd name="T5" fmla="*/ 0 h 922"/>
                  <a:gd name="T6" fmla="*/ 94 w 269"/>
                  <a:gd name="T7" fmla="*/ 0 h 922"/>
                  <a:gd name="T8" fmla="*/ 94 w 269"/>
                  <a:gd name="T9" fmla="*/ 321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>
                  <a:gd name="T0" fmla="*/ 94 w 272"/>
                  <a:gd name="T1" fmla="*/ 546 h 1568"/>
                  <a:gd name="T2" fmla="*/ 0 w 272"/>
                  <a:gd name="T3" fmla="*/ 452 h 1568"/>
                  <a:gd name="T4" fmla="*/ 0 w 272"/>
                  <a:gd name="T5" fmla="*/ 0 h 1568"/>
                  <a:gd name="T6" fmla="*/ 94 w 272"/>
                  <a:gd name="T7" fmla="*/ 0 h 1568"/>
                  <a:gd name="T8" fmla="*/ 94 w 272"/>
                  <a:gd name="T9" fmla="*/ 546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7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8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9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2066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>
                  <a:gd name="T0" fmla="*/ 94 w 270"/>
                  <a:gd name="T1" fmla="*/ 452 h 1568"/>
                  <a:gd name="T2" fmla="*/ 0 w 270"/>
                  <a:gd name="T3" fmla="*/ 546 h 1568"/>
                  <a:gd name="T4" fmla="*/ 0 w 270"/>
                  <a:gd name="T5" fmla="*/ 0 h 1568"/>
                  <a:gd name="T6" fmla="*/ 94 w 270"/>
                  <a:gd name="T7" fmla="*/ 0 h 1568"/>
                  <a:gd name="T8" fmla="*/ 94 w 270"/>
                  <a:gd name="T9" fmla="*/ 452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7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>
                  <a:gd name="T0" fmla="*/ 96 w 272"/>
                  <a:gd name="T1" fmla="*/ 226 h 922"/>
                  <a:gd name="T2" fmla="*/ 0 w 272"/>
                  <a:gd name="T3" fmla="*/ 321 h 922"/>
                  <a:gd name="T4" fmla="*/ 0 w 272"/>
                  <a:gd name="T5" fmla="*/ 0 h 922"/>
                  <a:gd name="T6" fmla="*/ 96 w 272"/>
                  <a:gd name="T7" fmla="*/ 0 h 922"/>
                  <a:gd name="T8" fmla="*/ 96 w 272"/>
                  <a:gd name="T9" fmla="*/ 226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6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  <p:sldLayoutId id="2147484736" r:id="rId11"/>
    <p:sldLayoutId id="2147484737" r:id="rId12"/>
    <p:sldLayoutId id="2147484738" r:id="rId13"/>
    <p:sldLayoutId id="2147484739" r:id="rId14"/>
    <p:sldLayoutId id="2147484740" r:id="rId15"/>
    <p:sldLayoutId id="2147484741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5" Type="http://schemas.openxmlformats.org/officeDocument/2006/relationships/image" Target="../media/image2.jpeg"/><Relationship Id="rId10" Type="http://schemas.openxmlformats.org/officeDocument/2006/relationships/image" Target="../media/image27.png"/><Relationship Id="rId4" Type="http://schemas.openxmlformats.org/officeDocument/2006/relationships/image" Target="../media/image6.jpeg"/><Relationship Id="rId9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jpeg"/><Relationship Id="rId10" Type="http://schemas.openxmlformats.org/officeDocument/2006/relationships/image" Target="../media/image32.emf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6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6.jpeg"/><Relationship Id="rId4" Type="http://schemas.openxmlformats.org/officeDocument/2006/relationships/image" Target="../media/image40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jpeg"/><Relationship Id="rId5" Type="http://schemas.openxmlformats.org/officeDocument/2006/relationships/image" Target="../media/image36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jpeg"/><Relationship Id="rId5" Type="http://schemas.openxmlformats.org/officeDocument/2006/relationships/image" Target="../media/image36.jpeg"/><Relationship Id="rId10" Type="http://schemas.openxmlformats.org/officeDocument/2006/relationships/image" Target="../media/image45.e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6.jpeg"/><Relationship Id="rId4" Type="http://schemas.openxmlformats.org/officeDocument/2006/relationships/image" Target="../media/image37.jpeg"/><Relationship Id="rId9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jpeg"/><Relationship Id="rId5" Type="http://schemas.openxmlformats.org/officeDocument/2006/relationships/image" Target="../media/image36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image" Target="../media/image61.emf"/><Relationship Id="rId3" Type="http://schemas.openxmlformats.org/officeDocument/2006/relationships/image" Target="../media/image37.jpeg"/><Relationship Id="rId7" Type="http://schemas.openxmlformats.org/officeDocument/2006/relationships/image" Target="../media/image55.emf"/><Relationship Id="rId12" Type="http://schemas.openxmlformats.org/officeDocument/2006/relationships/image" Target="../media/image6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4.emf"/><Relationship Id="rId11" Type="http://schemas.openxmlformats.org/officeDocument/2006/relationships/image" Target="../media/image59.emf"/><Relationship Id="rId5" Type="http://schemas.openxmlformats.org/officeDocument/2006/relationships/image" Target="../media/image53.emf"/><Relationship Id="rId15" Type="http://schemas.openxmlformats.org/officeDocument/2006/relationships/image" Target="../media/image63.emf"/><Relationship Id="rId10" Type="http://schemas.openxmlformats.org/officeDocument/2006/relationships/image" Target="../media/image58.emf"/><Relationship Id="rId4" Type="http://schemas.openxmlformats.org/officeDocument/2006/relationships/image" Target="../media/image36.jpeg"/><Relationship Id="rId9" Type="http://schemas.openxmlformats.org/officeDocument/2006/relationships/image" Target="../media/image57.emf"/><Relationship Id="rId14" Type="http://schemas.openxmlformats.org/officeDocument/2006/relationships/image" Target="../media/image6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7.jpeg"/><Relationship Id="rId12" Type="http://schemas.openxmlformats.org/officeDocument/2006/relationships/image" Target="../media/image64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6.jpe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36.jpeg"/><Relationship Id="rId10" Type="http://schemas.openxmlformats.org/officeDocument/2006/relationships/image" Target="../media/image70.jpeg"/><Relationship Id="rId4" Type="http://schemas.openxmlformats.org/officeDocument/2006/relationships/image" Target="../media/image65.jpeg"/><Relationship Id="rId9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1.pn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2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4.jpeg"/><Relationship Id="rId5" Type="http://schemas.openxmlformats.org/officeDocument/2006/relationships/image" Target="../media/image36.jpe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5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6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8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9.jpeg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0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jpe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2.jpe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3.png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4.jpeg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5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6.jpeg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7.jpeg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8.jpeg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9.jpeg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0.jpeg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1.jpe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6.jpe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1" y="-35720"/>
            <a:ext cx="9974261" cy="689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946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19472" name="Picture 2" descr="K:\Колесникова\Любимый город\_EFQ08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625475"/>
            <a:ext cx="9906001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65858" y="1700808"/>
            <a:ext cx="8858312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5858" y="4869160"/>
            <a:ext cx="860762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к проекту решения Думы города                                        «О бюджете города Нефтеюганска на 2016 год»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52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868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63750" y="447675"/>
            <a:ext cx="77358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dirty="0"/>
              <a:t>Прогноз социально-экономического развития города Нефтеюганска на 2016-2018 годы,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0025" y="1543050"/>
          <a:ext cx="9355138" cy="5291778"/>
        </p:xfrm>
        <a:graphic>
          <a:graphicData uri="http://schemas.openxmlformats.org/drawingml/2006/table">
            <a:tbl>
              <a:tblPr/>
              <a:tblGrid>
                <a:gridCol w="2089150"/>
                <a:gridCol w="1150938"/>
                <a:gridCol w="504825"/>
                <a:gridCol w="647700"/>
                <a:gridCol w="581025"/>
                <a:gridCol w="757237"/>
                <a:gridCol w="676275"/>
                <a:gridCol w="757238"/>
                <a:gridCol w="757237"/>
                <a:gridCol w="757238"/>
                <a:gridCol w="676275"/>
              </a:tblGrid>
              <a:tr h="412750"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Население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(среднегодовая)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население (среднегодовая)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125,87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125,61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125,42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125,55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125,67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125,82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126,22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126,36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127,02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население (среднегодовая)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125,87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125,61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125,42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125,55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125,67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125,82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126,22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126,36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127,02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население (среднегодовая)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Ожидаемая продолжительность жизни при рождении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лет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50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коэффициент рождаемости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родившихся на 1000 человек населения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7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коэффициент смертности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умерших на 1000 человек населения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естественного прироста населения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1000 человек населения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1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прибывших на территорию региона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1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выбывших с территории региона 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6,40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1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миграционного прироста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10 000 человек населения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-102,81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-130,33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-90,41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-87,45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-70,42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-70,82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-46,03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-46,53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-34,56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1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 Промышленное производство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31 689,58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35 080,61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41 705,16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39 390,92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40 153,31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40 350,64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41 937,51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42 920,07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45 465,29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1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производства 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 в сопоставимых ценах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118,16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102,57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85,55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91,87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94,59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52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970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63750" y="447675"/>
            <a:ext cx="77358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dirty="0"/>
              <a:t>Прогноз социально-экономического развития города Нефтеюганска на 2016-2018 годы,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0025" y="1431925"/>
          <a:ext cx="9355138" cy="5190556"/>
        </p:xfrm>
        <a:graphic>
          <a:graphicData uri="http://schemas.openxmlformats.org/drawingml/2006/table">
            <a:tbl>
              <a:tblPr/>
              <a:tblGrid>
                <a:gridCol w="2089150"/>
                <a:gridCol w="935038"/>
                <a:gridCol w="649287"/>
                <a:gridCol w="647700"/>
                <a:gridCol w="647700"/>
                <a:gridCol w="762000"/>
                <a:gridCol w="676275"/>
                <a:gridCol w="757238"/>
                <a:gridCol w="757237"/>
                <a:gridCol w="757238"/>
                <a:gridCol w="676275"/>
              </a:tblGrid>
              <a:tr h="412750"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Денежные доходы населения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41 056,08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44 130,35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47 140,40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48 065,50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52 300,94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49 649,10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56 158,76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52 141,00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61 068,67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предпринимательской деятельности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2 624,80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2 914,90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3 225,60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3 121,70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3 260,90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3 178,20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3 399,10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2 564,90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3 766,20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оплата труда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24 909,18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26 775,50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28 590,80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28 372,70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32 298,50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28 662,30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34 641,80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30 390,20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37 590,30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доходы (включая «скрытые», от продажи валюты, денежные переводы и пр.)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1 672,00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1 718,34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1 824,79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1 956,89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2 070,61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1 946,31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2 151,30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1 932,95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2 242,70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собственности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5 618,10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5 826,50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5 848,20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6 129,41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6 151,55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6 429,02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6 460,59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6 743,23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6 788,16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50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выплаты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6 232,00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6 895,11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7 650,96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8 484,77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8 519,37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9 433,32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9 505,97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10 509,71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10 681,30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7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5 259,60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5 799,40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6 510,90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7 309,80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7 309,80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8 206,40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8 206,40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9 213,60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9 213,60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1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пособия и социальная помощь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755,10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865,01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908,26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935,67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953,67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968,42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1 003,27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1 016,84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1 123,66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1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стипендии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1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Реальные денежные доходы населения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105,78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95,61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95,19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96,96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52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073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63750" y="447675"/>
            <a:ext cx="77358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dirty="0"/>
              <a:t>Прогноз социально-экономического развития города Нефтеюганска на 2016-2018 годы,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0025" y="1431925"/>
          <a:ext cx="9355138" cy="5303331"/>
        </p:xfrm>
        <a:graphic>
          <a:graphicData uri="http://schemas.openxmlformats.org/drawingml/2006/table">
            <a:tbl>
              <a:tblPr/>
              <a:tblGrid>
                <a:gridCol w="2089150"/>
                <a:gridCol w="935038"/>
                <a:gridCol w="649287"/>
                <a:gridCol w="647700"/>
                <a:gridCol w="647700"/>
                <a:gridCol w="762000"/>
                <a:gridCol w="676275"/>
                <a:gridCol w="757238"/>
                <a:gridCol w="757237"/>
                <a:gridCol w="757238"/>
                <a:gridCol w="676275"/>
              </a:tblGrid>
              <a:tr h="412750"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81" marR="617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Среднедушевые денежные доходы (в месяц)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27 181,54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29 277,36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31 321,70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31 903,30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34 681,40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32 883,70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37 077,30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34 386,50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40 064,99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размер назначенных пенсий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15 426,00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16 623,00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18 285,00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19 750,00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19 750,00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21 527,00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21 527,00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23 465,00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23 465,00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Реальный размер назначенных пенсий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109,43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102,35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102,54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Среднедушевые денежные доходы (в месяц)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27 181,54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29 277,36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31 321,70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31 903,30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34 681,40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32 883,70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37 077,30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34 386,50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40 064,99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76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размер назначенных пенсий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15 426,00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16 623,00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18 285,00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19 750,00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19 750,00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21 527,00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21 527,00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23 465,00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23 465,00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Реальный размер назначенных пенсий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109,43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102,35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102,54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50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Среднедушевые денежные доходы (в месяц)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27 181,54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29 277,36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31 321,70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31 903,30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34 681,40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32 883,70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37 077,30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34 386,50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40 064,99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7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размер назначенных пенсий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15 426,00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16 623,00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18 285,00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19 750,00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19 750,00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21 527,00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21 527,00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23 465,00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23 465,00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Реальный размер назначенных пенсий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109,43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102,35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102,54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1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Среднедушевые денежные доходы (в месяц)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27 181,54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29 277,36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31 321,70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31 903,30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34 681,40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32 883,70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37 077,30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34 386,50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40 064,99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5680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48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4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31756" name="Схема 1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725" y="1536700"/>
            <a:ext cx="6638925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1620838"/>
            <a:ext cx="2063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23813" y="354013"/>
            <a:ext cx="999331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/>
              <a:t>Основные характеристики бюджета города Нефтеюганска на 2016 год, руб.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047750" y="1539875"/>
            <a:ext cx="576263" cy="612775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1760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3068638"/>
            <a:ext cx="20637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низ 19"/>
          <p:cNvSpPr/>
          <p:nvPr/>
        </p:nvSpPr>
        <p:spPr>
          <a:xfrm rot="10800000">
            <a:off x="1047750" y="3122613"/>
            <a:ext cx="574675" cy="612775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1469" y="5958153"/>
            <a:ext cx="9456067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1765" name="Text Box 14"/>
          <p:cNvSpPr txBox="1">
            <a:spLocks noChangeArrowheads="1"/>
          </p:cNvSpPr>
          <p:nvPr/>
        </p:nvSpPr>
        <p:spPr bwMode="auto">
          <a:xfrm>
            <a:off x="488950" y="5957888"/>
            <a:ext cx="930116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800" b="1" i="1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Недостаточность доходной базы бюджета города и необходимость обеспечения исполнения принятых социальных и иных первоочередных расходных обязательств привели к необходимости формирования бюджета с дефицитом</a:t>
            </a:r>
            <a:r>
              <a:rPr lang="ru-RU" altLang="ru-RU" sz="1800" b="1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1766" name="Picture 14" descr="http://i.favito.net/2013/09/21/109672/109672_1379741777_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5" y="4365625"/>
            <a:ext cx="13128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4" y="-1"/>
            <a:ext cx="9938893" cy="70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9" y="548680"/>
            <a:ext cx="944701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Объем муниципального долга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на 2016 год, руб.</a:t>
            </a:r>
            <a:endParaRPr lang="ru-RU" sz="3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033838" y="1773238"/>
          <a:ext cx="3816350" cy="1903422"/>
        </p:xfrm>
        <a:graphic>
          <a:graphicData uri="http://schemas.openxmlformats.org/drawingml/2006/table">
            <a:tbl>
              <a:tblPr/>
              <a:tblGrid>
                <a:gridCol w="2160198"/>
                <a:gridCol w="1656152"/>
              </a:tblGrid>
              <a:tr h="7002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2016 год</a:t>
                      </a:r>
                      <a:endParaRPr lang="ru-RU" sz="14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1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362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Предоставление муниципальной гарантии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362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Кредиты кредитных организаций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59 560 233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307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59 560 233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32796" name="Picture 2" descr="http://brusexpo.ru/image/566af4f4c0924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341438"/>
            <a:ext cx="34417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00472" y="4724400"/>
            <a:ext cx="9433047" cy="18722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2800" name="Text Box 14"/>
          <p:cNvSpPr txBox="1">
            <a:spLocks noChangeArrowheads="1"/>
          </p:cNvSpPr>
          <p:nvPr/>
        </p:nvSpPr>
        <p:spPr bwMode="auto">
          <a:xfrm>
            <a:off x="320675" y="4976813"/>
            <a:ext cx="91694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b="1">
                <a:effectLst/>
                <a:latin typeface="Times New Roman" pitchFamily="18" charset="0"/>
                <a:cs typeface="Times New Roman" pitchFamily="18" charset="0"/>
              </a:rPr>
              <a:t>верхний предел муниципального долга города на 1 января 2017 года утвержден в объёме 59 560 233 рубля, в том числе предельный размер обязательств по муниципальным гарантиям города в объёме 0 рублей;</a:t>
            </a:r>
          </a:p>
          <a:p>
            <a:r>
              <a:rPr lang="ru-RU" altLang="ru-RU" sz="1600" b="1">
                <a:effectLst/>
                <a:latin typeface="Times New Roman" pitchFamily="18" charset="0"/>
                <a:cs typeface="Times New Roman" pitchFamily="18" charset="0"/>
              </a:rPr>
              <a:t>предельный объем муниципального долга утвержден в размере 2 003 077 800 рублей;</a:t>
            </a:r>
          </a:p>
          <a:p>
            <a:r>
              <a:rPr lang="ru-RU" altLang="ru-RU" sz="1600" b="1">
                <a:effectLst/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долга составляет 1 000 000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60" y="0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3801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9488" y="396875"/>
            <a:ext cx="88931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/>
              <a:t>Сравнение доходов и расходов 2016 года в расчете на душу населения</a:t>
            </a:r>
          </a:p>
        </p:txBody>
      </p:sp>
      <p:pic>
        <p:nvPicPr>
          <p:cNvPr id="33805" name="Picture 2" descr="http://rodinatyumen.ru/upload/iblock/790/7904c44ab125b4f8b391652755357db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1800225"/>
            <a:ext cx="58626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8" descr="http://emgoldex-de.ucoz.ru/_ph/1/80960353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549275"/>
            <a:ext cx="170815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bdg.by/content/images/news/big/23931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64305" y="5059333"/>
            <a:ext cx="2955499" cy="2029412"/>
          </a:xfrm>
          <a:prstGeom prst="rect">
            <a:avLst/>
          </a:prstGeom>
          <a:noFill/>
        </p:spPr>
      </p:pic>
      <p:graphicFrame>
        <p:nvGraphicFramePr>
          <p:cNvPr id="33808" name="Диаграмма 4"/>
          <p:cNvGraphicFramePr>
            <a:graphicFrameLocks/>
          </p:cNvGraphicFramePr>
          <p:nvPr/>
        </p:nvGraphicFramePr>
        <p:xfrm>
          <a:off x="163513" y="3929063"/>
          <a:ext cx="6019800" cy="279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r:id="rId9" imgW="6017273" imgH="2792210" progId="Excel.Chart.8">
                  <p:embed/>
                </p:oleObj>
              </mc:Choice>
              <mc:Fallback>
                <p:oleObj r:id="rId9" imgW="6017273" imgH="279221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3929063"/>
                        <a:ext cx="6019800" cy="279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9" name="Text Box 14"/>
          <p:cNvSpPr txBox="1">
            <a:spLocks noChangeArrowheads="1"/>
          </p:cNvSpPr>
          <p:nvPr/>
        </p:nvSpPr>
        <p:spPr bwMode="auto">
          <a:xfrm>
            <a:off x="2236788" y="4700588"/>
            <a:ext cx="16017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47 864 ,87 рублей</a:t>
            </a:r>
          </a:p>
        </p:txBody>
      </p:sp>
      <p:sp>
        <p:nvSpPr>
          <p:cNvPr id="33810" name="Text Box 14"/>
          <p:cNvSpPr txBox="1">
            <a:spLocks noChangeArrowheads="1"/>
          </p:cNvSpPr>
          <p:nvPr/>
        </p:nvSpPr>
        <p:spPr bwMode="auto">
          <a:xfrm>
            <a:off x="2155825" y="5791200"/>
            <a:ext cx="1600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49 086,38 рублей</a:t>
            </a: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 rot="5400000" flipH="1" flipV="1">
            <a:off x="6595270" y="2282031"/>
            <a:ext cx="220662" cy="708025"/>
          </a:xfrm>
          <a:prstGeom prst="flowChartProcess">
            <a:avLst/>
          </a:prstGeom>
          <a:solidFill>
            <a:srgbClr val="CC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089775" y="2392363"/>
            <a:ext cx="2184400" cy="498475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Доходы  в расчете на душу населения</a:t>
            </a:r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 rot="5400000" flipH="1" flipV="1">
            <a:off x="6634956" y="2969419"/>
            <a:ext cx="220663" cy="708025"/>
          </a:xfrm>
          <a:prstGeom prst="flowChartProcess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7113588" y="3036888"/>
            <a:ext cx="2182812" cy="498475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Расходы в расчете на душу населения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2882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482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988" y="396875"/>
            <a:ext cx="999305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доходов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2014- 2016 гг.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0043" y="1510556"/>
            <a:ext cx="2471291" cy="45318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90851" y="1497013"/>
            <a:ext cx="2486112" cy="453182"/>
          </a:xfrm>
          <a:prstGeom prst="rect">
            <a:avLst/>
          </a:prstGeom>
          <a:solidFill>
            <a:srgbClr val="99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59613" y="1491877"/>
            <a:ext cx="2547938" cy="466676"/>
          </a:xfrm>
          <a:prstGeom prst="rect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4839" name="Text Box 14"/>
          <p:cNvSpPr txBox="1">
            <a:spLocks noChangeArrowheads="1"/>
          </p:cNvSpPr>
          <p:nvPr/>
        </p:nvSpPr>
        <p:spPr bwMode="auto">
          <a:xfrm>
            <a:off x="414338" y="1617663"/>
            <a:ext cx="24177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НАЛОГОВЫЕ ДОХОДЫ</a:t>
            </a:r>
          </a:p>
        </p:txBody>
      </p:sp>
      <p:sp>
        <p:nvSpPr>
          <p:cNvPr id="34840" name="Text Box 14"/>
          <p:cNvSpPr txBox="1">
            <a:spLocks noChangeArrowheads="1"/>
          </p:cNvSpPr>
          <p:nvPr/>
        </p:nvSpPr>
        <p:spPr bwMode="auto">
          <a:xfrm>
            <a:off x="3676650" y="1617663"/>
            <a:ext cx="2554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НЕНАЛОГОВЫЕ ДОХОДЫ</a:t>
            </a:r>
          </a:p>
        </p:txBody>
      </p:sp>
      <p:sp>
        <p:nvSpPr>
          <p:cNvPr id="34841" name="Text Box 14"/>
          <p:cNvSpPr txBox="1">
            <a:spLocks noChangeArrowheads="1"/>
          </p:cNvSpPr>
          <p:nvPr/>
        </p:nvSpPr>
        <p:spPr bwMode="auto">
          <a:xfrm>
            <a:off x="7185025" y="1474788"/>
            <a:ext cx="21097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БЕЗВОЗМЕЗДНЫЕ ПОСТУПЛЕНИЯ</a:t>
            </a:r>
          </a:p>
        </p:txBody>
      </p:sp>
      <p:pic>
        <p:nvPicPr>
          <p:cNvPr id="34842" name="Pictur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1946275"/>
            <a:ext cx="248443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3" name="Text Box 14"/>
          <p:cNvSpPr txBox="1">
            <a:spLocks noChangeArrowheads="1"/>
          </p:cNvSpPr>
          <p:nvPr/>
        </p:nvSpPr>
        <p:spPr bwMode="auto">
          <a:xfrm>
            <a:off x="349250" y="1979613"/>
            <a:ext cx="24193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Доходы от предусмотренных законодательством Российской Федерации о налогах и сборах, в том числе от налогов, предусмотренных специальными налоговыми режимами, региональных и местных налогов, а также пеней и штрафов по ним. </a:t>
            </a:r>
          </a:p>
        </p:txBody>
      </p:sp>
      <p:graphicFrame>
        <p:nvGraphicFramePr>
          <p:cNvPr id="34844" name="Объект 1"/>
          <p:cNvGraphicFramePr>
            <a:graphicFrameLocks/>
          </p:cNvGraphicFramePr>
          <p:nvPr/>
        </p:nvGraphicFramePr>
        <p:xfrm>
          <a:off x="-161925" y="4529138"/>
          <a:ext cx="3570288" cy="260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Лист" r:id="rId7" imgW="8143968" imgH="4238730" progId="Excel.Sheet.8">
                  <p:embed/>
                </p:oleObj>
              </mc:Choice>
              <mc:Fallback>
                <p:oleObj name="Лист" r:id="rId7" imgW="8143968" imgH="423873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1925" y="4529138"/>
                        <a:ext cx="3570288" cy="260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3690851" y="1946225"/>
            <a:ext cx="2486112" cy="2563052"/>
          </a:xfrm>
          <a:prstGeom prst="rect">
            <a:avLst/>
          </a:prstGeom>
          <a:solidFill>
            <a:srgbClr val="CC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80164" y="1966167"/>
            <a:ext cx="2486112" cy="2543109"/>
          </a:xfrm>
          <a:prstGeom prst="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4851" name="Text Box 14"/>
          <p:cNvSpPr txBox="1">
            <a:spLocks noChangeArrowheads="1"/>
          </p:cNvSpPr>
          <p:nvPr/>
        </p:nvSpPr>
        <p:spPr bwMode="auto">
          <a:xfrm>
            <a:off x="3743325" y="1878013"/>
            <a:ext cx="2417763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законодательства. 	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7080250" y="1916113"/>
            <a:ext cx="2417763" cy="2319337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400" dirty="0" smtClean="0"/>
          </a:p>
          <a:p>
            <a:pPr algn="ctr">
              <a:buFontTx/>
              <a:buNone/>
              <a:defRPr/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Дотации, субсидии, субвенции, иные межбюджетные трансферты, а также безвозмездные поступления от физических и юридических лиц, в том числе добровольные</a:t>
            </a:r>
          </a:p>
          <a:p>
            <a:pPr algn="ctr">
              <a:buFontTx/>
              <a:buNone/>
              <a:defRPr/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пожертвования. 	</a:t>
            </a:r>
          </a:p>
          <a:p>
            <a:pPr algn="ctr">
              <a:buFontTx/>
              <a:buNone/>
              <a:defRPr/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	</a:t>
            </a:r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986197" y="4724400"/>
            <a:ext cx="1047440" cy="483909"/>
          </a:xfrm>
          <a:prstGeom prst="ellipse">
            <a:avLst/>
          </a:prstGeom>
          <a:solidFill>
            <a:srgbClr val="CC99FF"/>
          </a:solidFill>
          <a:ln w="222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18000" bIns="18000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  <a:effectLst/>
                <a:cs typeface="Arial" charset="0"/>
              </a:rPr>
              <a:t>2014</a:t>
            </a:r>
          </a:p>
        </p:txBody>
      </p:sp>
      <p:graphicFrame>
        <p:nvGraphicFramePr>
          <p:cNvPr id="34856" name="Объект 3"/>
          <p:cNvGraphicFramePr>
            <a:graphicFrameLocks/>
          </p:cNvGraphicFramePr>
          <p:nvPr/>
        </p:nvGraphicFramePr>
        <p:xfrm>
          <a:off x="3009900" y="4643438"/>
          <a:ext cx="3841750" cy="23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Лист" r:id="rId9" imgW="8505946" imgH="4419630" progId="Excel.Sheet.8">
                  <p:embed/>
                </p:oleObj>
              </mc:Choice>
              <mc:Fallback>
                <p:oleObj name="Лист" r:id="rId9" imgW="8505946" imgH="4419630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4643438"/>
                        <a:ext cx="3841750" cy="239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57" name="Объект 4"/>
          <p:cNvGraphicFramePr>
            <a:graphicFrameLocks/>
          </p:cNvGraphicFramePr>
          <p:nvPr/>
        </p:nvGraphicFramePr>
        <p:xfrm>
          <a:off x="6264275" y="4498975"/>
          <a:ext cx="3732213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Лист" r:id="rId11" imgW="8505946" imgH="4419630" progId="Excel.Sheet.8">
                  <p:embed/>
                </p:oleObj>
              </mc:Choice>
              <mc:Fallback>
                <p:oleObj name="Лист" r:id="rId11" imgW="8505946" imgH="4419630" progId="Excel.Sheet.8">
                  <p:embed/>
                  <p:pic>
                    <p:nvPicPr>
                      <p:cNvPr id="0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4498975"/>
                        <a:ext cx="3732213" cy="271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33"/>
          <p:cNvSpPr>
            <a:spLocks noChangeArrowheads="1"/>
          </p:cNvSpPr>
          <p:nvPr/>
        </p:nvSpPr>
        <p:spPr bwMode="auto">
          <a:xfrm>
            <a:off x="4407260" y="4732059"/>
            <a:ext cx="1047440" cy="483909"/>
          </a:xfrm>
          <a:prstGeom prst="ellipse">
            <a:avLst/>
          </a:prstGeom>
          <a:solidFill>
            <a:srgbClr val="CC99FF"/>
          </a:solidFill>
          <a:ln w="222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18000" bIns="18000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  <a:effectLst/>
                <a:cs typeface="Arial" charset="0"/>
              </a:rPr>
              <a:t>2015</a:t>
            </a:r>
          </a:p>
        </p:txBody>
      </p:sp>
      <p:sp>
        <p:nvSpPr>
          <p:cNvPr id="43" name="Oval 33"/>
          <p:cNvSpPr>
            <a:spLocks noChangeArrowheads="1"/>
          </p:cNvSpPr>
          <p:nvPr/>
        </p:nvSpPr>
        <p:spPr bwMode="auto">
          <a:xfrm>
            <a:off x="7765412" y="4711143"/>
            <a:ext cx="1047440" cy="483909"/>
          </a:xfrm>
          <a:prstGeom prst="ellipse">
            <a:avLst/>
          </a:prstGeom>
          <a:solidFill>
            <a:srgbClr val="CC99FF"/>
          </a:solidFill>
          <a:ln w="222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18000" bIns="18000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  <a:effectLst/>
                <a:cs typeface="Arial" charset="0"/>
              </a:rPr>
              <a:t>2016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2033588" y="4840288"/>
            <a:ext cx="542925" cy="268287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факт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5519738" y="4840288"/>
            <a:ext cx="657225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оценка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8828088" y="4819650"/>
            <a:ext cx="542925" cy="268288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план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128"/>
            <a:ext cx="9906000" cy="689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584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58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20750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09559" y="298648"/>
            <a:ext cx="999305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доходов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2014 – 2016 гг., руб.</a:t>
            </a:r>
            <a:endParaRPr lang="ru-RU" sz="3200" dirty="0"/>
          </a:p>
        </p:txBody>
      </p:sp>
      <p:graphicFrame>
        <p:nvGraphicFramePr>
          <p:cNvPr id="35852" name="Объект 1"/>
          <p:cNvGraphicFramePr>
            <a:graphicFrameLocks noChangeAspect="1"/>
          </p:cNvGraphicFramePr>
          <p:nvPr/>
        </p:nvGraphicFramePr>
        <p:xfrm>
          <a:off x="96838" y="2173288"/>
          <a:ext cx="9588500" cy="273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Лист" r:id="rId6" imgW="6114999" imgH="1457460" progId="Excel.Sheet.8">
                  <p:embed/>
                </p:oleObj>
              </mc:Choice>
              <mc:Fallback>
                <p:oleObj name="Лист" r:id="rId6" imgW="6114999" imgH="1457460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2173288"/>
                        <a:ext cx="9588500" cy="273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3517900" y="4913313"/>
          <a:ext cx="6215063" cy="1673225"/>
        </p:xfrm>
        <a:graphic>
          <a:graphicData uri="http://schemas.openxmlformats.org/drawingml/2006/table">
            <a:tbl>
              <a:tblPr/>
              <a:tblGrid>
                <a:gridCol w="1702494"/>
                <a:gridCol w="1584176"/>
                <a:gridCol w="1512168"/>
                <a:gridCol w="1416225"/>
              </a:tblGrid>
              <a:tr h="3655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(факт)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 год (план)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2 470 960 219,51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2 482 553 477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1 703 747 800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5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461 112 885,29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419 593 363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299 330 000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3 764 414 230,39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4 013 654 286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4 006 357 200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5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6 696 487 335,19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6 915 801 126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6 009 435 000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AutoShape 10"/>
          <p:cNvSpPr>
            <a:spLocks noChangeArrowheads="1"/>
          </p:cNvSpPr>
          <p:nvPr/>
        </p:nvSpPr>
        <p:spPr bwMode="auto">
          <a:xfrm rot="16200000">
            <a:off x="350044" y="5082381"/>
            <a:ext cx="173037" cy="708025"/>
          </a:xfrm>
          <a:prstGeom prst="flowChartProcess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  <a:bevelB w="152400" h="50800" prst="softRound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81050" y="5235575"/>
            <a:ext cx="2757488" cy="401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Исполнение 2014 года</a:t>
            </a:r>
          </a:p>
        </p:txBody>
      </p:sp>
      <p:sp>
        <p:nvSpPr>
          <p:cNvPr id="36" name="AutoShape 10"/>
          <p:cNvSpPr>
            <a:spLocks noChangeArrowheads="1"/>
          </p:cNvSpPr>
          <p:nvPr/>
        </p:nvSpPr>
        <p:spPr bwMode="auto">
          <a:xfrm rot="16200000">
            <a:off x="323850" y="5483224"/>
            <a:ext cx="173038" cy="706438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63588" y="5624513"/>
            <a:ext cx="21828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Оценка 2015 года</a:t>
            </a:r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-147637" y="2057400"/>
            <a:ext cx="23383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2 470 960 219,51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990601" y="2257425"/>
            <a:ext cx="19558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2 482 553 477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3071813" y="2255837"/>
            <a:ext cx="20907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461 112 885,29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4098131" y="2439195"/>
            <a:ext cx="17240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419 593 363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6200000">
            <a:off x="5959475" y="2238376"/>
            <a:ext cx="23383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3 764 414 230,39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6200000">
            <a:off x="7087394" y="2318544"/>
            <a:ext cx="1952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4 013 654 286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 rot="16200000">
            <a:off x="362744" y="5970612"/>
            <a:ext cx="173038" cy="706438"/>
          </a:xfrm>
          <a:prstGeom prst="flowChartProcess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0575" y="6113463"/>
            <a:ext cx="19748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План 2016 года</a:t>
            </a:r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1970088" y="2293938"/>
            <a:ext cx="19542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1 703 747 800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5049838" y="2439988"/>
            <a:ext cx="17240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299 330 000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8023226" y="2293937"/>
            <a:ext cx="19542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4 006 357 200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686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687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68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95547" y="619700"/>
            <a:ext cx="728981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Собираемость налоговых платежей </a:t>
            </a:r>
            <a:endParaRPr lang="ru-RU" sz="3200" dirty="0"/>
          </a:p>
        </p:txBody>
      </p:sp>
      <p:pic>
        <p:nvPicPr>
          <p:cNvPr id="36878" name="Picture 16" descr="http://www.hinhnen.org/wallpapers/wallpapers/goldman_2018-800x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500063"/>
            <a:ext cx="213201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725488" y="1747838"/>
            <a:ext cx="8640960" cy="914400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6882" name="Text Box 14"/>
          <p:cNvSpPr txBox="1">
            <a:spLocks noChangeArrowheads="1"/>
          </p:cNvSpPr>
          <p:nvPr/>
        </p:nvSpPr>
        <p:spPr bwMode="auto">
          <a:xfrm>
            <a:off x="725488" y="1838325"/>
            <a:ext cx="86915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effectLst/>
                <a:latin typeface="Times New Roman" pitchFamily="18" charset="0"/>
                <a:cs typeface="Arial" charset="0"/>
              </a:rPr>
              <a:t>Реализация основных направлений бюджетной политики на прямую зависит от поступления налоговых доходов</a:t>
            </a: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4019151" y="1419913"/>
            <a:ext cx="1795686" cy="4589701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</p:spPr>
        <p:style>
          <a:lnRef idx="0">
            <a:schemeClr val="dk1"/>
          </a:lnRef>
          <a:fillRef idx="1003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6886" name="Text Box 14"/>
          <p:cNvSpPr txBox="1">
            <a:spLocks noChangeArrowheads="1"/>
          </p:cNvSpPr>
          <p:nvPr/>
        </p:nvSpPr>
        <p:spPr bwMode="auto">
          <a:xfrm>
            <a:off x="3873500" y="2816225"/>
            <a:ext cx="20875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effectLst/>
                <a:latin typeface="Times New Roman" pitchFamily="18" charset="0"/>
                <a:cs typeface="Arial" charset="0"/>
              </a:rPr>
              <a:t>рабочая группы по вопросам повышения собираемости налоговых платежей, поступающих в местный бюджет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472" y="4724400"/>
            <a:ext cx="9433047" cy="187220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6890" name="Text Box 14"/>
          <p:cNvSpPr txBox="1">
            <a:spLocks noChangeArrowheads="1"/>
          </p:cNvSpPr>
          <p:nvPr/>
        </p:nvSpPr>
        <p:spPr bwMode="auto">
          <a:xfrm>
            <a:off x="200025" y="5026025"/>
            <a:ext cx="94329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  <a:cs typeface="Arial" charset="0"/>
              </a:rPr>
              <a:t>В  рамках деятельности рабочей группы по мобилизации дополнительных доходов в местный бюджет города Нефтеюганска реализовываются мероприятия по увеличению доходов бюджета . В течение 2014 года проведено 15 заседаний. Получен бюджетный эффект от проведенных мероприятий в сумме 40 363,3 тыс. рублей. В результате снижена задолженность по земельному налогу на 7 257 тыс. рублей, по налогу на имущество на 1 350 тыс.рублей.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789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66984" y="500042"/>
            <a:ext cx="7177851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Налоговые доходы на 2016 год, руб.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3778" y="2000240"/>
            <a:ext cx="4572029" cy="764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auto">
          <a:xfrm>
            <a:off x="95216" y="1857364"/>
            <a:ext cx="3493195" cy="61180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>
                <a:solidFill>
                  <a:srgbClr val="000000"/>
                </a:solidFill>
                <a:effectLst/>
                <a:cs typeface="Arial" charset="0"/>
              </a:rPr>
              <a:t>НДФЛ</a:t>
            </a:r>
            <a:endParaRPr lang="ru-RU" altLang="ru-RU" sz="2000" kern="0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778" y="3929066"/>
            <a:ext cx="4537230" cy="764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-7759" y="6005999"/>
            <a:ext cx="4596368" cy="764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3778" y="5000636"/>
            <a:ext cx="4572032" cy="764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3778" y="3000372"/>
            <a:ext cx="4572029" cy="6816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5" name="AutoShape 14"/>
          <p:cNvSpPr>
            <a:spLocks noChangeArrowheads="1"/>
          </p:cNvSpPr>
          <p:nvPr/>
        </p:nvSpPr>
        <p:spPr bwMode="auto">
          <a:xfrm>
            <a:off x="95216" y="2857496"/>
            <a:ext cx="3493195" cy="61180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>
                <a:solidFill>
                  <a:srgbClr val="000000"/>
                </a:solidFill>
                <a:effectLst/>
                <a:cs typeface="Arial" charset="0"/>
              </a:rPr>
              <a:t>Налоги на совокупный доход</a:t>
            </a:r>
            <a:endParaRPr lang="ru-RU" altLang="ru-RU" sz="2000" kern="0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auto">
          <a:xfrm>
            <a:off x="95216" y="3786190"/>
            <a:ext cx="3493195" cy="61180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  <a:effectLst/>
                <a:cs typeface="Arial" charset="0"/>
              </a:rPr>
              <a:t>Налоги на имущество</a:t>
            </a:r>
          </a:p>
        </p:txBody>
      </p:sp>
      <p:sp>
        <p:nvSpPr>
          <p:cNvPr id="49" name="AutoShape 14"/>
          <p:cNvSpPr>
            <a:spLocks noChangeArrowheads="1"/>
          </p:cNvSpPr>
          <p:nvPr/>
        </p:nvSpPr>
        <p:spPr bwMode="auto">
          <a:xfrm>
            <a:off x="95216" y="4857760"/>
            <a:ext cx="3493195" cy="61180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  <a:effectLst/>
                <a:cs typeface="Arial" charset="0"/>
              </a:rPr>
              <a:t>Акцизы</a:t>
            </a:r>
          </a:p>
        </p:txBody>
      </p: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95216" y="5857892"/>
            <a:ext cx="3493195" cy="61180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r>
              <a:rPr lang="ru-RU" sz="2000" b="1" kern="0" dirty="0">
                <a:solidFill>
                  <a:srgbClr val="000000"/>
                </a:solidFill>
                <a:effectLst/>
                <a:cs typeface="Arial" charset="0"/>
              </a:rPr>
              <a:t>Государственная пошлина</a:t>
            </a:r>
          </a:p>
        </p:txBody>
      </p:sp>
      <p:sp>
        <p:nvSpPr>
          <p:cNvPr id="37930" name="Text Box 14"/>
          <p:cNvSpPr txBox="1">
            <a:spLocks noChangeArrowheads="1"/>
          </p:cNvSpPr>
          <p:nvPr/>
        </p:nvSpPr>
        <p:spPr bwMode="auto">
          <a:xfrm>
            <a:off x="3095625" y="2428875"/>
            <a:ext cx="15001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1 239 510 000</a:t>
            </a:r>
          </a:p>
        </p:txBody>
      </p:sp>
      <p:sp>
        <p:nvSpPr>
          <p:cNvPr id="37931" name="Text Box 14"/>
          <p:cNvSpPr txBox="1">
            <a:spLocks noChangeArrowheads="1"/>
          </p:cNvSpPr>
          <p:nvPr/>
        </p:nvSpPr>
        <p:spPr bwMode="auto">
          <a:xfrm>
            <a:off x="3238500" y="3398838"/>
            <a:ext cx="13573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309 481 000</a:t>
            </a:r>
          </a:p>
        </p:txBody>
      </p:sp>
      <p:sp>
        <p:nvSpPr>
          <p:cNvPr id="37932" name="Text Box 14"/>
          <p:cNvSpPr txBox="1">
            <a:spLocks noChangeArrowheads="1"/>
          </p:cNvSpPr>
          <p:nvPr/>
        </p:nvSpPr>
        <p:spPr bwMode="auto">
          <a:xfrm>
            <a:off x="3024188" y="4357688"/>
            <a:ext cx="15001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127 125 000</a:t>
            </a:r>
          </a:p>
        </p:txBody>
      </p:sp>
      <p:sp>
        <p:nvSpPr>
          <p:cNvPr id="37933" name="Text Box 14"/>
          <p:cNvSpPr txBox="1">
            <a:spLocks noChangeArrowheads="1"/>
          </p:cNvSpPr>
          <p:nvPr/>
        </p:nvSpPr>
        <p:spPr bwMode="auto">
          <a:xfrm>
            <a:off x="3095625" y="5429250"/>
            <a:ext cx="14509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5 921 800</a:t>
            </a:r>
          </a:p>
        </p:txBody>
      </p:sp>
      <p:sp>
        <p:nvSpPr>
          <p:cNvPr id="37934" name="Text Box 14"/>
          <p:cNvSpPr txBox="1">
            <a:spLocks noChangeArrowheads="1"/>
          </p:cNvSpPr>
          <p:nvPr/>
        </p:nvSpPr>
        <p:spPr bwMode="auto">
          <a:xfrm>
            <a:off x="3238500" y="6429375"/>
            <a:ext cx="12858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21 710 000</a:t>
            </a:r>
          </a:p>
        </p:txBody>
      </p:sp>
      <p:graphicFrame>
        <p:nvGraphicFramePr>
          <p:cNvPr id="37935" name="Объект 2"/>
          <p:cNvGraphicFramePr>
            <a:graphicFrameLocks/>
          </p:cNvGraphicFramePr>
          <p:nvPr/>
        </p:nvGraphicFramePr>
        <p:xfrm>
          <a:off x="4572000" y="1084263"/>
          <a:ext cx="5249863" cy="577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0" name="Лист" r:id="rId7" imgW="7896256" imgH="4619700" progId="Excel.Sheet.8">
                  <p:embed/>
                </p:oleObj>
              </mc:Choice>
              <mc:Fallback>
                <p:oleObj name="Лист" r:id="rId7" imgW="7896256" imgH="4619700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84263"/>
                        <a:ext cx="5249863" cy="577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936" name="Group 7"/>
          <p:cNvGrpSpPr>
            <a:grpSpLocks/>
          </p:cNvGrpSpPr>
          <p:nvPr/>
        </p:nvGrpSpPr>
        <p:grpSpPr bwMode="auto">
          <a:xfrm>
            <a:off x="5915025" y="3163888"/>
            <a:ext cx="2501900" cy="487362"/>
            <a:chOff x="1109" y="2174"/>
            <a:chExt cx="817" cy="227"/>
          </a:xfrm>
        </p:grpSpPr>
        <p:sp>
          <p:nvSpPr>
            <p:cNvPr id="34" name="Oval 8"/>
            <p:cNvSpPr>
              <a:spLocks noChangeArrowheads="1"/>
            </p:cNvSpPr>
            <p:nvPr/>
          </p:nvSpPr>
          <p:spPr bwMode="auto">
            <a:xfrm>
              <a:off x="1109" y="2174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1175" y="2215"/>
              <a:ext cx="685" cy="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000" b="1" dirty="0" smtClean="0">
                  <a:latin typeface="Times New Roman" pitchFamily="18" charset="0"/>
                </a:rPr>
                <a:t>1 703 747 800</a:t>
              </a:r>
            </a:p>
          </p:txBody>
        </p:sp>
      </p:grpSp>
      <p:pic>
        <p:nvPicPr>
          <p:cNvPr id="37937" name="Picture 14" descr="Страница 5 из 10. Ventspils Nafta - DELFI Тем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428625"/>
            <a:ext cx="18573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2484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493" name="Прямоугольник 16"/>
          <p:cNvSpPr>
            <a:spLocks noChangeArrowheads="1"/>
          </p:cNvSpPr>
          <p:nvPr/>
        </p:nvSpPr>
        <p:spPr bwMode="auto">
          <a:xfrm>
            <a:off x="4875213" y="1265238"/>
            <a:ext cx="50101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accent2"/>
                </a:solidFill>
                <a:effectLst/>
                <a:latin typeface="Times New Roman" pitchFamily="18" charset="0"/>
              </a:rPr>
              <a:t>       </a:t>
            </a:r>
            <a:r>
              <a:rPr lang="ru-RU" altLang="ru-RU" sz="1800" b="1">
                <a:solidFill>
                  <a:schemeClr val="accent2"/>
                </a:solidFill>
                <a:effectLst/>
                <a:latin typeface="Times New Roman" pitchFamily="18" charset="0"/>
              </a:rPr>
              <a:t>Публичные слушания </a:t>
            </a:r>
            <a:r>
              <a:rPr lang="ru-RU" altLang="ru-RU" sz="1600">
                <a:solidFill>
                  <a:schemeClr val="accent2"/>
                </a:solidFill>
                <a:effectLst/>
                <a:latin typeface="Times New Roman" pitchFamily="18" charset="0"/>
              </a:rPr>
              <a:t>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города на очередной финансовый год. Каждый житель в 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 Результат публичных слушаний - заключение, в котором отражаются выраженные позиции жителей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</p:txBody>
      </p:sp>
      <p:sp>
        <p:nvSpPr>
          <p:cNvPr id="20494" name="Прямоугольник 17"/>
          <p:cNvSpPr>
            <a:spLocks noChangeArrowheads="1"/>
          </p:cNvSpPr>
          <p:nvPr/>
        </p:nvSpPr>
        <p:spPr bwMode="auto">
          <a:xfrm>
            <a:off x="177800" y="5041900"/>
            <a:ext cx="97075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accent2"/>
                </a:solidFill>
                <a:effectLst/>
                <a:latin typeface="Times New Roman" pitchFamily="18" charset="0"/>
              </a:rPr>
              <a:t>Публичные слушания по проекту решения Думы города Нефтеюганска «О бюджете города Нефтеюганска на 2016 год» состоятся в МЦ «Юность» 8 декабря 2015 года в 17 часов 30 минут.</a:t>
            </a:r>
          </a:p>
        </p:txBody>
      </p:sp>
      <p:pic>
        <p:nvPicPr>
          <p:cNvPr id="20495" name="Picture 5" descr="K:\Колесникова\Любимый город\юность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395413"/>
            <a:ext cx="480377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0" y="476250"/>
            <a:ext cx="99933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ПУБЛИЧНЫЕ СЛУШАНЬЯ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891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891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89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95547" y="465832"/>
            <a:ext cx="728981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Неналоговые доходы на 2016 год, руб.</a:t>
            </a:r>
            <a:endParaRPr lang="ru-RU" sz="3200" dirty="0"/>
          </a:p>
        </p:txBody>
      </p:sp>
      <p:pic>
        <p:nvPicPr>
          <p:cNvPr id="38924" name="Picture 2" descr="Фонд ЖКХ будет работать до 2015 года ВЧЕРА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508000"/>
            <a:ext cx="17446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778" y="2000240"/>
            <a:ext cx="4572029" cy="764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778" y="3000372"/>
            <a:ext cx="4572029" cy="6816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3778" y="3929066"/>
            <a:ext cx="4537230" cy="764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778" y="5000636"/>
            <a:ext cx="4572032" cy="764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-7759" y="6005999"/>
            <a:ext cx="4596368" cy="764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8940" name="Text Box 14"/>
          <p:cNvSpPr txBox="1">
            <a:spLocks noChangeArrowheads="1"/>
          </p:cNvSpPr>
          <p:nvPr/>
        </p:nvSpPr>
        <p:spPr bwMode="auto">
          <a:xfrm>
            <a:off x="3201988" y="2470150"/>
            <a:ext cx="14287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245 100 000</a:t>
            </a:r>
          </a:p>
        </p:txBody>
      </p:sp>
      <p:sp>
        <p:nvSpPr>
          <p:cNvPr id="38941" name="Text Box 14"/>
          <p:cNvSpPr txBox="1">
            <a:spLocks noChangeArrowheads="1"/>
          </p:cNvSpPr>
          <p:nvPr/>
        </p:nvSpPr>
        <p:spPr bwMode="auto">
          <a:xfrm>
            <a:off x="3238500" y="3398838"/>
            <a:ext cx="13573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2 613 500</a:t>
            </a:r>
          </a:p>
        </p:txBody>
      </p:sp>
      <p:sp>
        <p:nvSpPr>
          <p:cNvPr id="38942" name="Text Box 14"/>
          <p:cNvSpPr txBox="1">
            <a:spLocks noChangeArrowheads="1"/>
          </p:cNvSpPr>
          <p:nvPr/>
        </p:nvSpPr>
        <p:spPr bwMode="auto">
          <a:xfrm>
            <a:off x="3024188" y="4357688"/>
            <a:ext cx="15001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534 500</a:t>
            </a:r>
          </a:p>
        </p:txBody>
      </p:sp>
      <p:sp>
        <p:nvSpPr>
          <p:cNvPr id="38943" name="Text Box 14"/>
          <p:cNvSpPr txBox="1">
            <a:spLocks noChangeArrowheads="1"/>
          </p:cNvSpPr>
          <p:nvPr/>
        </p:nvSpPr>
        <p:spPr bwMode="auto">
          <a:xfrm>
            <a:off x="3095625" y="5429250"/>
            <a:ext cx="14509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35 300 000</a:t>
            </a:r>
          </a:p>
        </p:txBody>
      </p:sp>
      <p:sp>
        <p:nvSpPr>
          <p:cNvPr id="38944" name="Text Box 14"/>
          <p:cNvSpPr txBox="1">
            <a:spLocks noChangeArrowheads="1"/>
          </p:cNvSpPr>
          <p:nvPr/>
        </p:nvSpPr>
        <p:spPr bwMode="auto">
          <a:xfrm>
            <a:off x="3238500" y="6429375"/>
            <a:ext cx="12858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15 782 000</a:t>
            </a:r>
          </a:p>
        </p:txBody>
      </p:sp>
      <p:sp>
        <p:nvSpPr>
          <p:cNvPr id="32" name="AutoShape 14"/>
          <p:cNvSpPr>
            <a:spLocks noChangeArrowheads="1"/>
          </p:cNvSpPr>
          <p:nvPr/>
        </p:nvSpPr>
        <p:spPr bwMode="auto">
          <a:xfrm>
            <a:off x="128464" y="1733451"/>
            <a:ext cx="3503117" cy="7922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>
            <a:off x="128464" y="2821471"/>
            <a:ext cx="3493195" cy="61180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Платежи при пользовании природными ресурсами</a:t>
            </a:r>
          </a:p>
        </p:txBody>
      </p:sp>
      <p:sp>
        <p:nvSpPr>
          <p:cNvPr id="35" name="AutoShape 14"/>
          <p:cNvSpPr>
            <a:spLocks noChangeArrowheads="1"/>
          </p:cNvSpPr>
          <p:nvPr/>
        </p:nvSpPr>
        <p:spPr bwMode="auto">
          <a:xfrm>
            <a:off x="106313" y="3794989"/>
            <a:ext cx="3486349" cy="721126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Доходы от оказания платных услуг  (работ) и компенсации затрат государства</a:t>
            </a:r>
          </a:p>
        </p:txBody>
      </p:sp>
      <p:sp>
        <p:nvSpPr>
          <p:cNvPr id="36" name="AutoShape 14"/>
          <p:cNvSpPr>
            <a:spLocks noChangeArrowheads="1"/>
          </p:cNvSpPr>
          <p:nvPr/>
        </p:nvSpPr>
        <p:spPr bwMode="auto">
          <a:xfrm>
            <a:off x="99467" y="4876800"/>
            <a:ext cx="3493195" cy="61180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Доходы от продажи активов</a:t>
            </a:r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99467" y="5911540"/>
            <a:ext cx="3493195" cy="61180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5764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57647"/>
                  <a:invGamma/>
                </a:srgbClr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Штрафы</a:t>
            </a:r>
            <a:r>
              <a:rPr lang="ru-RU" sz="1600" b="1" dirty="0">
                <a:cs typeface="Times New Roman" pitchFamily="18" charset="0"/>
              </a:rPr>
              <a:t>, </a:t>
            </a: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санкции, возмещение   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 ущерба</a:t>
            </a:r>
          </a:p>
        </p:txBody>
      </p:sp>
      <p:graphicFrame>
        <p:nvGraphicFramePr>
          <p:cNvPr id="38960" name="Объект 1"/>
          <p:cNvGraphicFramePr>
            <a:graphicFrameLocks/>
          </p:cNvGraphicFramePr>
          <p:nvPr/>
        </p:nvGraphicFramePr>
        <p:xfrm>
          <a:off x="4116388" y="1557338"/>
          <a:ext cx="6165850" cy="435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" name="Лист" r:id="rId7" imgW="9210723" imgH="3771900" progId="Excel.Sheet.8">
                  <p:embed/>
                </p:oleObj>
              </mc:Choice>
              <mc:Fallback>
                <p:oleObj name="Лист" r:id="rId7" imgW="9210723" imgH="377190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1557338"/>
                        <a:ext cx="6165850" cy="435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61" name="Group 7"/>
          <p:cNvGrpSpPr>
            <a:grpSpLocks/>
          </p:cNvGrpSpPr>
          <p:nvPr/>
        </p:nvGrpSpPr>
        <p:grpSpPr bwMode="auto">
          <a:xfrm>
            <a:off x="6465888" y="2820988"/>
            <a:ext cx="2501900" cy="487362"/>
            <a:chOff x="1097" y="1781"/>
            <a:chExt cx="817" cy="227"/>
          </a:xfrm>
        </p:grpSpPr>
        <p:sp>
          <p:nvSpPr>
            <p:cNvPr id="39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1163" y="1822"/>
              <a:ext cx="685" cy="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000" b="1" dirty="0" smtClean="0">
                  <a:latin typeface="Times New Roman" pitchFamily="18" charset="0"/>
                </a:rPr>
                <a:t>299 330 000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2484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994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99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63750" y="449639"/>
            <a:ext cx="784199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Результат действия льгот по налогам</a:t>
            </a:r>
          </a:p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в муниципальном образовании город Нефтеюганск за 2014 год</a:t>
            </a:r>
            <a:endParaRPr lang="ru-RU" sz="3000" dirty="0"/>
          </a:p>
        </p:txBody>
      </p:sp>
      <p:pic>
        <p:nvPicPr>
          <p:cNvPr id="39949" name="Picture 42" descr="http://www.hinhnen.org/wallpapers/wallpapers/goldman_2020-800x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22300"/>
            <a:ext cx="17716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39951" name="Объект 2"/>
          <p:cNvGraphicFramePr>
            <a:graphicFrameLocks noChangeAspect="1"/>
          </p:cNvGraphicFramePr>
          <p:nvPr/>
        </p:nvGraphicFramePr>
        <p:xfrm>
          <a:off x="100013" y="4437063"/>
          <a:ext cx="486727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Диаграмма" r:id="rId7" imgW="4876710" imgH="2333610" progId="MSGraph.Chart.8">
                  <p:embed/>
                </p:oleObj>
              </mc:Choice>
              <mc:Fallback>
                <p:oleObj name="Диаграмма" r:id="rId7" imgW="4876710" imgH="2333610" progId="MSGraph.Chart.8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4437063"/>
                        <a:ext cx="486727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39953" name="Объект 4"/>
          <p:cNvGraphicFramePr>
            <a:graphicFrameLocks noChangeAspect="1"/>
          </p:cNvGraphicFramePr>
          <p:nvPr/>
        </p:nvGraphicFramePr>
        <p:xfrm>
          <a:off x="4505325" y="4446588"/>
          <a:ext cx="55245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Диаграмма" r:id="rId9" imgW="5533943" imgH="2304990" progId="MSGraph.Chart.8">
                  <p:embed/>
                </p:oleObj>
              </mc:Choice>
              <mc:Fallback>
                <p:oleObj name="Диаграмма" r:id="rId9" imgW="5533943" imgH="2304990" progId="MSGraph.Char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4446588"/>
                        <a:ext cx="55245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4" name="Прямоугольник 5"/>
          <p:cNvSpPr>
            <a:spLocks noChangeArrowheads="1"/>
          </p:cNvSpPr>
          <p:nvPr/>
        </p:nvSpPr>
        <p:spPr bwMode="auto">
          <a:xfrm>
            <a:off x="42863" y="3789363"/>
            <a:ext cx="495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Результаты оценки бюджетной и экономической  эффективности предоставленных в 2014 году налоговых льгот по земельному налогу</a:t>
            </a:r>
          </a:p>
        </p:txBody>
      </p:sp>
      <p:sp>
        <p:nvSpPr>
          <p:cNvPr id="39955" name="Прямоугольник 18"/>
          <p:cNvSpPr>
            <a:spLocks noChangeArrowheads="1"/>
          </p:cNvSpPr>
          <p:nvPr/>
        </p:nvSpPr>
        <p:spPr bwMode="auto">
          <a:xfrm>
            <a:off x="4932363" y="3779838"/>
            <a:ext cx="4953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Результаты оценки бюджетной и экономической  эффективности предоставленных в 2014 году налоговых льгот по налогу на имущество физических лиц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5468" y="2040421"/>
            <a:ext cx="9433047" cy="17395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9959" name="Text Box 14"/>
          <p:cNvSpPr txBox="1">
            <a:spLocks noChangeArrowheads="1"/>
          </p:cNvSpPr>
          <p:nvPr/>
        </p:nvSpPr>
        <p:spPr bwMode="auto">
          <a:xfrm>
            <a:off x="322263" y="2152650"/>
            <a:ext cx="9432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  <a:cs typeface="Arial" charset="0"/>
              </a:rPr>
              <a:t>В соответствии с постановлением администрации города Нефтеюганска от 10.06.2010 №1499 «Об утверждении порядка оценки бюджетной, социальной и экономической эффективности предоставляемых (планируемых к предоставлению) налоговых льгот» (изм. от 02.12.2010 №3291) анализ эффективности действия льгот по налогам осуществлялся на основании отчетов,  предоставленных межрайонной инспекцией ФНС России №7 по Ханты-Мансийскому автономному округу - Югре о налоговой базе и структуре начислений по местным налогам за 2013-2014 годы.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485" y="3076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096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09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68623" y="449639"/>
            <a:ext cx="83371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Безвозмездные поступления на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2016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год,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руб.</a:t>
            </a:r>
            <a:endParaRPr lang="ru-RU" sz="3000" dirty="0"/>
          </a:p>
        </p:txBody>
      </p:sp>
      <p:graphicFrame>
        <p:nvGraphicFramePr>
          <p:cNvPr id="40973" name="Объект 3"/>
          <p:cNvGraphicFramePr>
            <a:graphicFrameLocks/>
          </p:cNvGraphicFramePr>
          <p:nvPr/>
        </p:nvGraphicFramePr>
        <p:xfrm>
          <a:off x="274638" y="1403350"/>
          <a:ext cx="39116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Лист" r:id="rId6" imgW="2162144" imgH="1933470" progId="Excel.Sheet.8">
                  <p:embed/>
                </p:oleObj>
              </mc:Choice>
              <mc:Fallback>
                <p:oleObj name="Лист" r:id="rId6" imgW="2162144" imgH="1933470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1403350"/>
                        <a:ext cx="39116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3"/>
          <p:cNvSpPr>
            <a:spLocks noChangeArrowheads="1"/>
          </p:cNvSpPr>
          <p:nvPr/>
        </p:nvSpPr>
        <p:spPr bwMode="auto">
          <a:xfrm rot="5400000" flipH="1" flipV="1">
            <a:off x="4106069" y="5369719"/>
            <a:ext cx="220663" cy="708025"/>
          </a:xfrm>
          <a:prstGeom prst="flowChartProcess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 rot="5400000" flipH="1" flipV="1">
            <a:off x="4076700" y="5853113"/>
            <a:ext cx="219075" cy="708025"/>
          </a:xfrm>
          <a:prstGeom prst="flowChartProcess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 rot="5400000" flipH="1" flipV="1">
            <a:off x="4132263" y="4370388"/>
            <a:ext cx="219075" cy="708025"/>
          </a:xfrm>
          <a:prstGeom prst="flowChartProcess">
            <a:avLst/>
          </a:prstGeom>
          <a:solidFill>
            <a:srgbClr val="7030A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605338" y="5565775"/>
            <a:ext cx="1438275" cy="268288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Субвенции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605338" y="5076825"/>
            <a:ext cx="1295400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Субсидии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456113" y="4591050"/>
            <a:ext cx="1873250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М/б трансферты</a:t>
            </a:r>
          </a:p>
        </p:txBody>
      </p:sp>
      <p:sp>
        <p:nvSpPr>
          <p:cNvPr id="32" name="Правая фигурная скобка 31"/>
          <p:cNvSpPr/>
          <p:nvPr/>
        </p:nvSpPr>
        <p:spPr>
          <a:xfrm flipH="1">
            <a:off x="1143000" y="2387600"/>
            <a:ext cx="349250" cy="3436938"/>
          </a:xfrm>
          <a:prstGeom prst="rightBrace">
            <a:avLst>
              <a:gd name="adj1" fmla="val 0"/>
              <a:gd name="adj2" fmla="val 50524"/>
            </a:avLst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3" name="Прямоугольник 24"/>
          <p:cNvSpPr>
            <a:spLocks noChangeArrowheads="1"/>
          </p:cNvSpPr>
          <p:nvPr/>
        </p:nvSpPr>
        <p:spPr bwMode="auto">
          <a:xfrm rot="16200000">
            <a:off x="-577850" y="3925888"/>
            <a:ext cx="2606675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4 006 357 200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413250" y="1412875"/>
          <a:ext cx="5046663" cy="2651125"/>
        </p:xfrm>
        <a:graphic>
          <a:graphicData uri="http://schemas.openxmlformats.org/drawingml/2006/table">
            <a:tbl>
              <a:tblPr/>
              <a:tblGrid>
                <a:gridCol w="3220144"/>
                <a:gridCol w="1826519"/>
              </a:tblGrid>
              <a:tr h="443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2000" b="1" i="1" u="none" strike="noStrike" kern="12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Безвозмездные поступления</a:t>
                      </a:r>
                      <a:endParaRPr lang="ru-RU" sz="2000" b="1" i="1" u="none" strike="noStrike" kern="1200" dirty="0">
                        <a:solidFill>
                          <a:srgbClr val="FFFF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2016 год</a:t>
                      </a:r>
                      <a:endParaRPr lang="ru-RU" sz="2000" b="1" i="1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</a:tr>
              <a:tr h="441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2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М/б</a:t>
                      </a:r>
                      <a:r>
                        <a:rPr lang="ru-RU" sz="2400" b="0" i="0" u="none" strike="noStrike" baseline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трансферты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1 944 400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48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Субсидии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539 023 800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Субвенции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2 629 923 800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48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 Дотации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835 465 200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4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ВСЕГО</a:t>
                      </a:r>
                      <a:endParaRPr lang="ru-RU" sz="2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4 006 357 200</a:t>
                      </a:r>
                      <a:endParaRPr lang="ru-RU" sz="2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4099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12775"/>
            <a:ext cx="16732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utoShape 13"/>
          <p:cNvSpPr>
            <a:spLocks noChangeArrowheads="1"/>
          </p:cNvSpPr>
          <p:nvPr/>
        </p:nvSpPr>
        <p:spPr bwMode="auto">
          <a:xfrm rot="5400000" flipH="1" flipV="1">
            <a:off x="4131470" y="4834731"/>
            <a:ext cx="220662" cy="708025"/>
          </a:xfrm>
          <a:prstGeom prst="flowChartProcess">
            <a:avLst/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4564063" y="6048375"/>
            <a:ext cx="1438275" cy="268288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Дотации</a:t>
            </a:r>
          </a:p>
        </p:txBody>
      </p:sp>
      <p:pic>
        <p:nvPicPr>
          <p:cNvPr id="40" name="Picture 23" descr="C:\Users\OstaninaMN\Desktop\Презент годовая\картинки к годовой презентации\02defc562f0ae91d2449229c21a27f4a.jpg"/>
          <p:cNvPicPr>
            <a:picLocks noChangeAspect="1" noChangeArrowheads="1"/>
          </p:cNvPicPr>
          <p:nvPr/>
        </p:nvPicPr>
        <p:blipFill>
          <a:blip r:embed="rId9" cstate="email">
            <a:lum brigh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6432" y="4232645"/>
            <a:ext cx="3232993" cy="2220691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59" y="1"/>
            <a:ext cx="10006334" cy="694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198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6024563" y="30686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199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60775" y="344488"/>
            <a:ext cx="61817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/>
              <a:t>Расходы бюджета города Нефтеюганска на 2016 год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358984"/>
            <a:ext cx="9842401" cy="108755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2000" name="Text Box 14"/>
          <p:cNvSpPr txBox="1">
            <a:spLocks noChangeArrowheads="1"/>
          </p:cNvSpPr>
          <p:nvPr/>
        </p:nvSpPr>
        <p:spPr bwMode="auto">
          <a:xfrm>
            <a:off x="71438" y="2382838"/>
            <a:ext cx="9771062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Расходы бюджета, согласно Бюджетному кодексу РФ,— это денежные средства, направляемые на финансовое обеспечение задач и функций государства и местного самоуправления.</a:t>
            </a:r>
          </a:p>
        </p:txBody>
      </p:sp>
      <p:pic>
        <p:nvPicPr>
          <p:cNvPr id="42001" name="Picture 10" descr="Изменения в бюджет этого года готовятся внести в Удмуртии Иж…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34975"/>
            <a:ext cx="306863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Равнобедренный треугольник 20"/>
          <p:cNvSpPr/>
          <p:nvPr/>
        </p:nvSpPr>
        <p:spPr>
          <a:xfrm>
            <a:off x="1313260" y="3446538"/>
            <a:ext cx="924718" cy="391319"/>
          </a:xfrm>
          <a:prstGeom prst="triangle">
            <a:avLst>
              <a:gd name="adj" fmla="val 52694"/>
            </a:avLst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1500" y="3837857"/>
            <a:ext cx="2454275" cy="109929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2008" name="Text Box 14"/>
          <p:cNvSpPr txBox="1">
            <a:spLocks noChangeArrowheads="1"/>
          </p:cNvSpPr>
          <p:nvPr/>
        </p:nvSpPr>
        <p:spPr bwMode="auto">
          <a:xfrm>
            <a:off x="579438" y="4141788"/>
            <a:ext cx="2454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В ФУНКЦИОНАЛЬНОМ РАЗРЕЗЕ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25207" y="3841492"/>
            <a:ext cx="2454275" cy="109929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10235" y="3841493"/>
            <a:ext cx="2454275" cy="109929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2015" name="Text Box 14"/>
          <p:cNvSpPr txBox="1">
            <a:spLocks noChangeArrowheads="1"/>
          </p:cNvSpPr>
          <p:nvPr/>
        </p:nvSpPr>
        <p:spPr bwMode="auto">
          <a:xfrm>
            <a:off x="3732213" y="4022725"/>
            <a:ext cx="24542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В  РАЗРЕЗЕ ГЛАВНЫХ РАСПОРЯДИТЕЛЕЙ БЮДЖЕТНЫХ СРЕДСТВ</a:t>
            </a:r>
          </a:p>
        </p:txBody>
      </p:sp>
      <p:sp>
        <p:nvSpPr>
          <p:cNvPr id="42016" name="Text Box 14"/>
          <p:cNvSpPr txBox="1">
            <a:spLocks noChangeArrowheads="1"/>
          </p:cNvSpPr>
          <p:nvPr/>
        </p:nvSpPr>
        <p:spPr bwMode="auto">
          <a:xfrm>
            <a:off x="6840538" y="4027488"/>
            <a:ext cx="245427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В  РАМКАХ МУНИЦИПАЛЬНЫХ ПРОГРАММ</a:t>
            </a:r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4458121" y="3446537"/>
            <a:ext cx="924718" cy="391319"/>
          </a:xfrm>
          <a:prstGeom prst="triangle">
            <a:avLst>
              <a:gd name="adj" fmla="val 52694"/>
            </a:avLst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7589986" y="3439525"/>
            <a:ext cx="924718" cy="391319"/>
          </a:xfrm>
          <a:prstGeom prst="triangle">
            <a:avLst>
              <a:gd name="adj" fmla="val 52694"/>
            </a:avLst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42023" name="Диаграмма 2"/>
          <p:cNvGraphicFramePr>
            <a:graphicFrameLocks/>
          </p:cNvGraphicFramePr>
          <p:nvPr/>
        </p:nvGraphicFramePr>
        <p:xfrm>
          <a:off x="-50800" y="4886325"/>
          <a:ext cx="9396413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7" r:id="rId7" imgW="9394750" imgH="2054530" progId="Excel.Chart.8">
                  <p:embed/>
                </p:oleObj>
              </mc:Choice>
              <mc:Fallback>
                <p:oleObj r:id="rId7" imgW="9394750" imgH="2054530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4886325"/>
                        <a:ext cx="9396413" cy="205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24" name="Text Box 14"/>
          <p:cNvSpPr txBox="1">
            <a:spLocks noChangeArrowheads="1"/>
          </p:cNvSpPr>
          <p:nvPr/>
        </p:nvSpPr>
        <p:spPr bwMode="auto">
          <a:xfrm>
            <a:off x="6024563" y="5270500"/>
            <a:ext cx="12557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2 991 904 060</a:t>
            </a:r>
          </a:p>
        </p:txBody>
      </p:sp>
      <p:sp>
        <p:nvSpPr>
          <p:cNvPr id="42025" name="Text Box 14"/>
          <p:cNvSpPr txBox="1">
            <a:spLocks noChangeArrowheads="1"/>
          </p:cNvSpPr>
          <p:nvPr/>
        </p:nvSpPr>
        <p:spPr bwMode="auto">
          <a:xfrm>
            <a:off x="6016625" y="5741988"/>
            <a:ext cx="12557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2 629 923 800</a:t>
            </a:r>
          </a:p>
        </p:txBody>
      </p:sp>
      <p:sp>
        <p:nvSpPr>
          <p:cNvPr id="42026" name="Text Box 14"/>
          <p:cNvSpPr txBox="1">
            <a:spLocks noChangeArrowheads="1"/>
          </p:cNvSpPr>
          <p:nvPr/>
        </p:nvSpPr>
        <p:spPr bwMode="auto">
          <a:xfrm>
            <a:off x="6010275" y="6237288"/>
            <a:ext cx="12557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540 968 200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301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301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301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30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5430" y="265113"/>
            <a:ext cx="944701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расходов бюджета города в функциональном разрезе 2014-2016 гг., руб.</a:t>
            </a:r>
            <a:endParaRPr lang="ru-RU" sz="3000" dirty="0"/>
          </a:p>
        </p:txBody>
      </p:sp>
      <p:pic>
        <p:nvPicPr>
          <p:cNvPr id="430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466850"/>
            <a:ext cx="8239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854200"/>
            <a:ext cx="8461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322513"/>
            <a:ext cx="8239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782888"/>
            <a:ext cx="882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259138"/>
            <a:ext cx="8461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3705225"/>
            <a:ext cx="8461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619625"/>
            <a:ext cx="854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5102225"/>
            <a:ext cx="8318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5557838"/>
            <a:ext cx="8318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6021388"/>
            <a:ext cx="831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568450" y="1262063"/>
          <a:ext cx="8316913" cy="5407025"/>
        </p:xfrm>
        <a:graphic>
          <a:graphicData uri="http://schemas.openxmlformats.org/drawingml/2006/table">
            <a:tbl>
              <a:tblPr/>
              <a:tblGrid>
                <a:gridCol w="3312542"/>
                <a:gridCol w="1656184"/>
                <a:gridCol w="1800200"/>
                <a:gridCol w="1547987"/>
              </a:tblGrid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600" b="1" i="1" u="none" strike="noStrike" kern="1200" dirty="0" smtClean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+mn-cs"/>
                        </a:rPr>
                        <a:t>РАСХОДЫ</a:t>
                      </a:r>
                      <a:endParaRPr lang="ru-RU" sz="1600" b="1" i="1" u="none" strike="noStrike" kern="1200" dirty="0">
                        <a:solidFill>
                          <a:srgbClr val="FFFFFF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2014 год (факт)</a:t>
                      </a:r>
                      <a:endParaRPr lang="ru-RU" sz="1600" b="1" i="1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2015 год (оценка)</a:t>
                      </a:r>
                      <a:endParaRPr lang="ru-RU" sz="1600" b="1" i="1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2016 год</a:t>
                      </a:r>
                      <a:r>
                        <a:rPr lang="ru-RU" sz="1600" b="1" i="1" u="none" strike="noStrike" baseline="0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 (план)</a:t>
                      </a:r>
                      <a:endParaRPr lang="ru-RU" sz="1600" b="1" i="1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</a:tr>
              <a:tr h="274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Общегосударственные вопросы</a:t>
                      </a:r>
                      <a:endParaRPr lang="ru-RU" altLang="ru-RU" sz="16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619 280 925,12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655 022 049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627 350 130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4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Национальная безопасность  и правоохранительная деятельность</a:t>
                      </a:r>
                      <a:endParaRPr lang="ru-RU" altLang="ru-RU" sz="16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65 108 302,68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39 533 847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41 111 800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8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Национальная экономика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620 832 423,59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609 328 786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512 061 987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39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1 308 783 343,19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1 093 792 061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532 904 885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3 564 336 523,46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3 383 587 541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3 624 729 892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Культура, кинематография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268 550 151,19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310 086 512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280 157 313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Здравоохранение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107 586 535,75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109 186 622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88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351 949 740,33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366 925 654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241 328 338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51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Физическая культура и спорт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771 467 680,42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542 945 635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266 632 215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04"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массовой информации</a:t>
                      </a:r>
                      <a:endParaRPr lang="ru-RU" altLang="ru-RU" sz="16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37 027 451,04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37 248 779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35 519 500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14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Обслуживание гос. и муниципального долга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1 000 000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всего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7 714 923 076,77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6 915 801 126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6 162 796 060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43085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149725"/>
            <a:ext cx="8397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12" y="18752"/>
            <a:ext cx="993997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403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403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403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40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706" y="287001"/>
            <a:ext cx="94470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на функционирование социальной сферы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на 2016 год, руб.</a:t>
            </a:r>
            <a:endParaRPr lang="ru-RU" sz="3000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373188" y="1284288"/>
          <a:ext cx="4011612" cy="3440112"/>
        </p:xfrm>
        <a:graphic>
          <a:graphicData uri="http://schemas.openxmlformats.org/drawingml/2006/table">
            <a:tbl>
              <a:tblPr/>
              <a:tblGrid>
                <a:gridCol w="2581636"/>
                <a:gridCol w="1429976"/>
              </a:tblGrid>
              <a:tr h="374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1768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3 624 729 892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81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280 157 313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97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241 328 338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52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266 632 215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112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35 519 500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1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4 448 367 258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909725" y="5268979"/>
            <a:ext cx="8064896" cy="1512168"/>
          </a:xfrm>
          <a:prstGeom prst="snip2DiagRect">
            <a:avLst/>
          </a:prstGeom>
          <a:solidFill>
            <a:schemeClr val="accent1">
              <a:lumMod val="75000"/>
            </a:schemeClr>
          </a:solidFill>
          <a:ln cmpd="dbl">
            <a:solidFill>
              <a:schemeClr val="accent1">
                <a:lumMod val="60000"/>
                <a:lumOff val="40000"/>
              </a:schemeClr>
            </a:solidFill>
            <a:prstDash val="dash"/>
          </a:ln>
          <a:scene3d>
            <a:camera prst="orthographicFront"/>
            <a:lightRig rig="balanced" dir="t"/>
          </a:scene3d>
          <a:sp3d prstMaterial="plastic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146957" y="5517232"/>
            <a:ext cx="7560840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Распределение расходов бюджета города в функциональном разрезе показывает, что бюджет города традиционно сохраняет свою социальную направленность. </a:t>
            </a:r>
          </a:p>
        </p:txBody>
      </p:sp>
      <p:sp>
        <p:nvSpPr>
          <p:cNvPr id="24" name="Штриховая стрелка вправо 23"/>
          <p:cNvSpPr/>
          <p:nvPr/>
        </p:nvSpPr>
        <p:spPr>
          <a:xfrm rot="16200000">
            <a:off x="4704000" y="4689604"/>
            <a:ext cx="476347" cy="648072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44082" name="Picture 13" descr="Несколько слов о фрактальном анализе новости Пензы, News58.ru - пензенские новост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485900"/>
            <a:ext cx="11207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3" name="Picture 5" descr="Классный фору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124075"/>
            <a:ext cx="96996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4" name="Picture 31" descr="Без малого 100 миллиардов на оздоровление Новости Челябинской области - Сайт города u74.r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446463"/>
            <a:ext cx="89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5" name="Picture 6" descr="развития Кто есть Кто. - Idwhoiswho.kz Pag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751138"/>
            <a:ext cx="128111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6" name="Picture 16" descr="i-СМИ - 2008: в условиях кризиса. СМИ - главный источник информации. - CMS Magazi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005263"/>
            <a:ext cx="11699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87" name="Объект 1"/>
          <p:cNvGraphicFramePr>
            <a:graphicFrameLocks/>
          </p:cNvGraphicFramePr>
          <p:nvPr/>
        </p:nvGraphicFramePr>
        <p:xfrm>
          <a:off x="5613400" y="1585913"/>
          <a:ext cx="3971925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3" name="Диаграмма" r:id="rId11" imgW="9686967" imgH="3600450" progId="Excel.Chart.8">
                  <p:embed/>
                </p:oleObj>
              </mc:Choice>
              <mc:Fallback>
                <p:oleObj name="Диаграмма" r:id="rId11" imgW="9686967" imgH="360045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585913"/>
                        <a:ext cx="3971925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6161088" y="4597400"/>
            <a:ext cx="433387" cy="260350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6627813" y="4591050"/>
            <a:ext cx="2646362" cy="282575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latin typeface="Times New Roman" pitchFamily="18" charset="0"/>
              </a:rPr>
              <a:t>Социальная сфера 72,2%</a:t>
            </a:r>
          </a:p>
        </p:txBody>
      </p:sp>
      <p:grpSp>
        <p:nvGrpSpPr>
          <p:cNvPr id="44090" name="Group 7"/>
          <p:cNvGrpSpPr>
            <a:grpSpLocks/>
          </p:cNvGrpSpPr>
          <p:nvPr/>
        </p:nvGrpSpPr>
        <p:grpSpPr bwMode="auto">
          <a:xfrm>
            <a:off x="6445250" y="2601913"/>
            <a:ext cx="2501900" cy="487362"/>
            <a:chOff x="1097" y="1781"/>
            <a:chExt cx="817" cy="227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163" y="1822"/>
              <a:ext cx="685" cy="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000" b="1" dirty="0" smtClean="0">
                  <a:latin typeface="Times New Roman" pitchFamily="18" charset="0"/>
                </a:rPr>
                <a:t>6 162 796 060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715" y="-46931"/>
            <a:ext cx="9994254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506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450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4608" y="316907"/>
            <a:ext cx="8460756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Реализация указов Президента РФ по достижению целевого показателя среднемесячной заработной платы в 2016 году, руб.</a:t>
            </a:r>
            <a:endParaRPr lang="ru-RU" sz="3000" dirty="0">
              <a:solidFill>
                <a:srgbClr val="333399"/>
              </a:solidFill>
            </a:endParaRPr>
          </a:p>
        </p:txBody>
      </p:sp>
      <p:sp>
        <p:nvSpPr>
          <p:cNvPr id="28" name="AutoShape 18"/>
          <p:cNvSpPr>
            <a:spLocks noChangeArrowheads="1"/>
          </p:cNvSpPr>
          <p:nvPr/>
        </p:nvSpPr>
        <p:spPr bwMode="auto">
          <a:xfrm>
            <a:off x="157807" y="2286000"/>
            <a:ext cx="6393161" cy="9207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soft" dir="t"/>
          </a:scene3d>
          <a:sp3d prstMaterial="metal">
            <a:bevelT/>
            <a:bevelB/>
          </a:sp3d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Педагогические работники образовательных учреждений общего образования</a:t>
            </a: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157808" y="3465609"/>
            <a:ext cx="6393160" cy="9207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soft" dir="t"/>
          </a:scene3d>
          <a:sp3d prstMaterial="metal">
            <a:bevelT/>
            <a:bevelB/>
          </a:sp3d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Педагогические работники дошкольных образовательных учреждений</a:t>
            </a: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208484" y="4644643"/>
            <a:ext cx="6360740" cy="9207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soft" dir="t"/>
          </a:scene3d>
          <a:sp3d prstMaterial="metal">
            <a:bevelT/>
            <a:bevelB/>
          </a:sp3d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Педагогические работники учреждений дополнительного образования детей</a:t>
            </a: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189036" y="5777060"/>
            <a:ext cx="6369521" cy="9207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soft" dir="t"/>
          </a:scene3d>
          <a:sp3d prstMaterial="metal">
            <a:bevelT/>
            <a:bevelB/>
          </a:sp3d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/>
              </a:rPr>
              <a:t>Работники учреждений культуры</a:t>
            </a:r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7331621" y="2340868"/>
            <a:ext cx="1725612" cy="649188"/>
          </a:xfrm>
          <a:prstGeom prst="ellipse">
            <a:avLst/>
          </a:prstGeom>
          <a:gradFill rotWithShape="1">
            <a:gsLst>
              <a:gs pos="0">
                <a:srgbClr val="8362A4"/>
              </a:gs>
              <a:gs pos="50000">
                <a:srgbClr val="CC99FF"/>
              </a:gs>
              <a:gs pos="100000">
                <a:srgbClr val="8362A4"/>
              </a:gs>
            </a:gsLst>
            <a:lin ang="5400000" scaled="1"/>
          </a:gradFill>
          <a:ln w="222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 anchorCtr="1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/>
              </a:rPr>
              <a:t>69 908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331621" y="3614835"/>
            <a:ext cx="1725612" cy="649188"/>
          </a:xfrm>
          <a:prstGeom prst="ellipse">
            <a:avLst/>
          </a:prstGeom>
          <a:gradFill rotWithShape="1">
            <a:gsLst>
              <a:gs pos="0">
                <a:srgbClr val="8362A4"/>
              </a:gs>
              <a:gs pos="50000">
                <a:srgbClr val="CC99FF"/>
              </a:gs>
              <a:gs pos="100000">
                <a:srgbClr val="8362A4"/>
              </a:gs>
            </a:gsLst>
            <a:lin ang="5400000" scaled="1"/>
          </a:gradFill>
          <a:ln w="222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 anchorCtr="1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/>
              </a:rPr>
              <a:t>59 304</a:t>
            </a: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7331621" y="4780424"/>
            <a:ext cx="1725612" cy="649188"/>
          </a:xfrm>
          <a:prstGeom prst="ellipse">
            <a:avLst/>
          </a:prstGeom>
          <a:gradFill rotWithShape="1">
            <a:gsLst>
              <a:gs pos="0">
                <a:srgbClr val="8362A4"/>
              </a:gs>
              <a:gs pos="50000">
                <a:srgbClr val="CC99FF"/>
              </a:gs>
              <a:gs pos="100000">
                <a:srgbClr val="8362A4"/>
              </a:gs>
            </a:gsLst>
            <a:lin ang="5400000" scaled="1"/>
          </a:gradFill>
          <a:ln w="222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 anchorCtr="1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/>
              </a:rPr>
              <a:t>72 999</a:t>
            </a:r>
          </a:p>
        </p:txBody>
      </p:sp>
      <p:sp>
        <p:nvSpPr>
          <p:cNvPr id="36" name="Oval 33"/>
          <p:cNvSpPr>
            <a:spLocks noChangeArrowheads="1"/>
          </p:cNvSpPr>
          <p:nvPr/>
        </p:nvSpPr>
        <p:spPr bwMode="auto">
          <a:xfrm>
            <a:off x="7296945" y="5938786"/>
            <a:ext cx="1725612" cy="649188"/>
          </a:xfrm>
          <a:prstGeom prst="ellipse">
            <a:avLst/>
          </a:prstGeom>
          <a:gradFill rotWithShape="1">
            <a:gsLst>
              <a:gs pos="0">
                <a:srgbClr val="8362A4"/>
              </a:gs>
              <a:gs pos="50000">
                <a:srgbClr val="CC99FF"/>
              </a:gs>
              <a:gs pos="100000">
                <a:srgbClr val="8362A4"/>
              </a:gs>
            </a:gsLst>
            <a:lin ang="5400000" scaled="1"/>
          </a:gradFill>
          <a:ln w="222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 anchorCtr="1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/>
              </a:rPr>
              <a:t>41 080</a:t>
            </a:r>
          </a:p>
        </p:txBody>
      </p:sp>
      <p:pic>
        <p:nvPicPr>
          <p:cNvPr id="45093" name="Picture 40" descr="http://pochit.ru/pars_docs/refs/57/56232/56232_html_787b74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325"/>
            <a:ext cx="163988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608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608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60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37333" y="483583"/>
            <a:ext cx="766866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в разрезе главных распорядителей бюджетных средств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на 2016 год, руб.</a:t>
            </a:r>
            <a:endParaRPr lang="ru-RU" sz="3000" dirty="0"/>
          </a:p>
        </p:txBody>
      </p:sp>
      <p:pic>
        <p:nvPicPr>
          <p:cNvPr id="46094" name="Picture 17" descr="Казна Мурманской области пополняется в основном граждана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06425"/>
            <a:ext cx="2884487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98613" y="2182813"/>
          <a:ext cx="6553200" cy="457517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59599"/>
                <a:gridCol w="1593601"/>
              </a:tblGrid>
              <a:tr h="241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1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</a:tr>
              <a:tr h="2468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Дума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85 915 600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44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339 869 963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финансов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71 342 300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4279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имущественных и земельных отношений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185 238 700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образования и молодёжной политики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3 257 682 314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3057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Комитет культуры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462 012 475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Комитет физической культуры и спорта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489 922 814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4405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опеки и попечительства администрации города Нефтеюганска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51 688 400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градостроительства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426 818 887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429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жилищно-коммунального хозяйства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778 931 807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Комитет записи актов гражданского состояния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13 372 800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232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6 162 796 060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9500"/>
            <a:ext cx="9938518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710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711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71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33564" y="442317"/>
            <a:ext cx="80518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в рамках муниципальных программ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на 2016 год, руб.</a:t>
            </a:r>
            <a:endParaRPr lang="ru-RU" sz="3000" dirty="0"/>
          </a:p>
        </p:txBody>
      </p:sp>
      <p:pic>
        <p:nvPicPr>
          <p:cNvPr id="47118" name="Picture 4" descr="Дефицит госбюджета в ноябре - 167 млн. латов :: Балтийский курс новости и аналити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31825"/>
            <a:ext cx="2297113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1438" y="3860800"/>
          <a:ext cx="5224462" cy="2935288"/>
        </p:xfrm>
        <a:graphic>
          <a:graphicData uri="http://schemas.openxmlformats.org/drawingml/2006/table">
            <a:tbl>
              <a:tblPr/>
              <a:tblGrid>
                <a:gridCol w="3856375"/>
                <a:gridCol w="1368087"/>
              </a:tblGrid>
              <a:tr h="2645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63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- всего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6 162 796 060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46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0576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муниципальных программ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6 066 815 260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30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30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ведомственных программ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9 103 300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30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30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непрограммную деятельность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86 877 500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30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0801" y="2133600"/>
            <a:ext cx="9795916" cy="16312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         В целях повышения эффективности и результативности бюджетных средств  главной и основной особенностью формирования бюджета города Нефтеюганска является планирование расходов, не только в функциональной структуре, но и в программной классификации на основе 15 муниципальных  и 1 ведомственной программ</a:t>
            </a:r>
          </a:p>
        </p:txBody>
      </p:sp>
      <p:graphicFrame>
        <p:nvGraphicFramePr>
          <p:cNvPr id="47151" name="Объект 1"/>
          <p:cNvGraphicFramePr>
            <a:graphicFrameLocks/>
          </p:cNvGraphicFramePr>
          <p:nvPr/>
        </p:nvGraphicFramePr>
        <p:xfrm>
          <a:off x="4600575" y="3429000"/>
          <a:ext cx="6162675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9" name="Диаграмма" r:id="rId7" imgW="10449012" imgH="3571830" progId="Excel.Chart.8">
                  <p:embed/>
                </p:oleObj>
              </mc:Choice>
              <mc:Fallback>
                <p:oleObj name="Диаграмма" r:id="rId7" imgW="10449012" imgH="357183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3429000"/>
                        <a:ext cx="6162675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430838" y="6332538"/>
            <a:ext cx="501650" cy="261937"/>
          </a:xfrm>
          <a:prstGeom prst="flowChartProcess">
            <a:avLst/>
          </a:prstGeom>
          <a:gradFill rotWithShape="1">
            <a:gsLst>
              <a:gs pos="15000">
                <a:srgbClr val="FFFF99"/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981700" y="6353175"/>
            <a:ext cx="1409700" cy="528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Программные расходы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7616825" y="6332538"/>
            <a:ext cx="500063" cy="260350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175625" y="6267450"/>
            <a:ext cx="1646238" cy="528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Непрограммные расходы</a:t>
            </a:r>
          </a:p>
        </p:txBody>
      </p:sp>
      <p:grpSp>
        <p:nvGrpSpPr>
          <p:cNvPr id="47156" name="Group 7"/>
          <p:cNvGrpSpPr>
            <a:grpSpLocks/>
          </p:cNvGrpSpPr>
          <p:nvPr/>
        </p:nvGrpSpPr>
        <p:grpSpPr bwMode="auto">
          <a:xfrm>
            <a:off x="6561138" y="4652963"/>
            <a:ext cx="2208212" cy="558800"/>
            <a:chOff x="1097" y="1781"/>
            <a:chExt cx="817" cy="227"/>
          </a:xfrm>
        </p:grpSpPr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1163" y="1822"/>
              <a:ext cx="685" cy="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000" b="1" dirty="0" smtClean="0">
                  <a:latin typeface="Times New Roman" pitchFamily="18" charset="0"/>
                </a:rPr>
                <a:t>6 162 796 060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2484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813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813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81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12750" y="1543050"/>
          <a:ext cx="9167813" cy="5202238"/>
        </p:xfrm>
        <a:graphic>
          <a:graphicData uri="http://schemas.openxmlformats.org/drawingml/2006/table">
            <a:tbl>
              <a:tblPr/>
              <a:tblGrid>
                <a:gridCol w="8143875"/>
                <a:gridCol w="1023938"/>
              </a:tblGrid>
              <a:tr h="21338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 </a:t>
                      </a:r>
                    </a:p>
                  </a:txBody>
                  <a:tcPr marL="41671" marR="416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 </a:t>
                      </a:r>
                    </a:p>
                  </a:txBody>
                  <a:tcPr marL="41671" marR="416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290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6 162 796 060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3339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муниципальных программ: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6 066 815 260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образования и молодёжной политики в городе Нефтеюганске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3 258 669 440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58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"Дополнительные меры социальной поддержки отдельных категорий граждан города Нефтеюганска с 2016 по 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84 872 100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"Доступная среда в городе Нефтеюганске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696 181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03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сферы культуры города Нефтеюганска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459 378 266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городе Нефтеюганске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526 527 384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58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доступным и комфортным жильем жителей города Нефтеюганска в 2014-2020 годах"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317 605 723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жилищно-коммунального комплекса в городе Нефтеюганске в 2014-2020 годах"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452 341 020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4870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в сфере общественного порядка, безопасности дорожного движения, пропаганда здорового образа жизни (профилактика наркомании, токсикомании и алкоголизма) в городе Нефтеюганске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8 829 600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8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территории от чрезвычайных ситуаций, обеспечение первичных мер пожарной безопасности в городе Нефтеюганске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13 057 889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03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"Социально - экономическое развитие города Нефтеюганска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367 820 823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в городе Нефтеюганске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423 331 287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03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муниципальными финансами в городе Нефтеюганске в 2014-2020 годах"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66 342 300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 имуществом города Нефтеюганска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83 931 047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58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экстремизма, гармонизация межэтнических и межкультурных отношений в городе Нефтеюганске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1 000 000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8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организаций, осуществляющих деятельность в городе Нефтеюганске, на 2014-2020 годы"</a:t>
                      </a:r>
                    </a:p>
                  </a:txBody>
                  <a:tcPr marL="41671" marR="416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2 412 200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8290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ведомственных программ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9 103 300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90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86 877 500</a:t>
                      </a:r>
                    </a:p>
                  </a:txBody>
                  <a:tcPr marL="41671" marR="4167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pic>
        <p:nvPicPr>
          <p:cNvPr id="48206" name="Picture 24" descr="На повышение оплаты труда работников бюджетной сферы Алтайского края дополнительно будет направлено более 390 млн. рублей &quot;Нов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38175"/>
            <a:ext cx="15192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33563" y="496666"/>
            <a:ext cx="8136904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Times New Roman" pitchFamily="18" charset="0"/>
              </a:rPr>
              <a:t>«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Программная» структура расходов бюджета в 2016 году,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86" y="1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151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76250"/>
            <a:ext cx="99933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ЧТО ТАКОЕ «БЮДЖЕТ ДЛЯ ГРАЖДАН»?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2263" y="1290638"/>
            <a:ext cx="9144000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b="1" dirty="0"/>
              <a:t>«</a:t>
            </a:r>
            <a:r>
              <a:rPr lang="ru-RU" sz="2000" b="1" dirty="0">
                <a:effectLst/>
              </a:rPr>
              <a:t>Бюджет для граждан» </a:t>
            </a:r>
            <a:r>
              <a:rPr lang="ru-RU" sz="2000" dirty="0">
                <a:effectLst/>
              </a:rPr>
              <a:t>– аналитический документ, разрабатываемый в целях предоставления гражданам актуальной информации о проекте городского бюджета в формате, доступном для широкого круга пользователей. </a:t>
            </a:r>
          </a:p>
          <a:p>
            <a:pPr algn="l">
              <a:defRPr/>
            </a:pPr>
            <a:r>
              <a:rPr lang="ru-RU" sz="2000" dirty="0">
                <a:effectLst/>
              </a:rPr>
              <a:t>В представленной информации отражены положения проекта бюджета города на предстоящий 2016 год.</a:t>
            </a:r>
          </a:p>
        </p:txBody>
      </p:sp>
      <p:sp>
        <p:nvSpPr>
          <p:cNvPr id="21519" name="Прямоугольник 3"/>
          <p:cNvSpPr>
            <a:spLocks noChangeArrowheads="1"/>
          </p:cNvSpPr>
          <p:nvPr/>
        </p:nvSpPr>
        <p:spPr bwMode="auto">
          <a:xfrm>
            <a:off x="200025" y="6308725"/>
            <a:ext cx="970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accent2"/>
                </a:solidFill>
                <a:effectLst/>
                <a:latin typeface="Times New Roman" pitchFamily="18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 городе Нефтеюганске. </a:t>
            </a:r>
          </a:p>
        </p:txBody>
      </p:sp>
      <p:pic>
        <p:nvPicPr>
          <p:cNvPr id="21520" name="Picture 3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65513"/>
            <a:ext cx="34369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3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2988" y="3465513"/>
            <a:ext cx="378301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5" descr="Подготовка к разработке проекта Госбюджета на 2012 год начал…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450" y="3521075"/>
            <a:ext cx="26479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754" y="-53777"/>
            <a:ext cx="9993560" cy="691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915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915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91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488" y="396875"/>
            <a:ext cx="9052048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«Развитие образования и молодежной политики в г. Нефтеюганске </a:t>
            </a:r>
          </a:p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на 2014-2020 годы»</a:t>
            </a:r>
          </a:p>
        </p:txBody>
      </p:sp>
      <p:pic>
        <p:nvPicPr>
          <p:cNvPr id="49166" name="Picture 9" descr="Training And Developmen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765175"/>
            <a:ext cx="23526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7" name="Text Box 14"/>
          <p:cNvSpPr txBox="1">
            <a:spLocks noChangeArrowheads="1"/>
          </p:cNvSpPr>
          <p:nvPr/>
        </p:nvSpPr>
        <p:spPr bwMode="auto">
          <a:xfrm>
            <a:off x="4013200" y="1646238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49168" name="Text Box 14"/>
          <p:cNvSpPr txBox="1">
            <a:spLocks noChangeArrowheads="1"/>
          </p:cNvSpPr>
          <p:nvPr/>
        </p:nvSpPr>
        <p:spPr bwMode="auto">
          <a:xfrm>
            <a:off x="900113" y="2681288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5315744" y="1632457"/>
            <a:ext cx="4389784" cy="5585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Повышение доступности, качества и эффективности системы образования и молодёжной политики</a:t>
            </a:r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>
            <a:off x="2240805" y="2286000"/>
            <a:ext cx="7399710" cy="1863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повышения доступности и качества дошкольного общего и дополнительного образования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совершенствования системы оценки качества образования и информационной прозрачности системы образования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организации полноценного отдыха и оздоровления детей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успешной социализации и эффективной самореализации молодёжи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Совершенствование эффективности и качества исполнения функций в области образования и молодежной политики</a:t>
            </a:r>
          </a:p>
        </p:txBody>
      </p:sp>
      <p:sp>
        <p:nvSpPr>
          <p:cNvPr id="49175" name="Text Box 14"/>
          <p:cNvSpPr txBox="1">
            <a:spLocks noChangeArrowheads="1"/>
          </p:cNvSpPr>
          <p:nvPr/>
        </p:nvSpPr>
        <p:spPr bwMode="auto">
          <a:xfrm>
            <a:off x="-100013" y="4021138"/>
            <a:ext cx="30019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1438" y="4365625"/>
          <a:ext cx="8512175" cy="2292350"/>
        </p:xfrm>
        <a:graphic>
          <a:graphicData uri="http://schemas.openxmlformats.org/drawingml/2006/table">
            <a:tbl>
              <a:tblPr/>
              <a:tblGrid>
                <a:gridCol w="7921111"/>
                <a:gridCol w="591064"/>
              </a:tblGrid>
              <a:tr h="2340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188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мест, созданных в ходе мероприятий по ликвидации очереди на зачисление детей в возрасте  3-7 лет в дошкольные образовательные организации (единиц).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2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численности учащихся организаций начального общего образования, основного общего образования, среднего общего образования, обучающихся в соответствии с новым федеральным государственным образовательным стандартом в результате внедрения федеральных государственных образовательных стандартов (проценты).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59,7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23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(выраженный эффект) оздоровления детей в ходе организации детской оздоровительной кампании, фиксируемый по итогам реализации мероприятий, направленных на повышение качества услуги по организации отдыха и оздоровления детей в каникулярное время: (проценты).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91,00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16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численности  молодых людей в возрасте 14 до 30 лет, участвующих в деятельности молодежных общественных объединений, в общей численности молодых людей в возрасте 14-30 лет (проценты)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18,50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372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численности безработных молодых людей в возрасте от 14-30  лет в общей численности безработных (проценты)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36,00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16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численности призывников, соответствующих по состоянию здоровья и уровню физического, морально-психологического развития требованиям военной службы в общей численности призывников (проценты)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75,00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281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018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01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488" y="396875"/>
            <a:ext cx="905204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«Доступная среда  в городе Нефтеюганске на 2014-2020 годы»</a:t>
            </a:r>
          </a:p>
        </p:txBody>
      </p:sp>
      <p:pic>
        <p:nvPicPr>
          <p:cNvPr id="50189" name="Picture 11" descr="Молодая Гвардия - В городе Салават Республики Башкортостан инвалидов закрепили за депутатами городского Сове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84288"/>
            <a:ext cx="358933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3748088" y="2052638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7084" y="1676635"/>
            <a:ext cx="4512741" cy="109589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effectLst/>
                <a:cs typeface="Arial" charset="0"/>
              </a:rPr>
              <a:t>Обеспечение беспрепятственного доступа к приоритетным объектам и услугам в приоритетных сферах жизнедеятельности инвалидов и других маломобильных групп населения</a:t>
            </a:r>
          </a:p>
        </p:txBody>
      </p:sp>
      <p:sp>
        <p:nvSpPr>
          <p:cNvPr id="50194" name="Text Box 14"/>
          <p:cNvSpPr txBox="1">
            <a:spLocks noChangeArrowheads="1"/>
          </p:cNvSpPr>
          <p:nvPr/>
        </p:nvSpPr>
        <p:spPr bwMode="auto">
          <a:xfrm>
            <a:off x="900113" y="37814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593850" y="3550245"/>
            <a:ext cx="7183686" cy="10020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effectLst/>
                <a:cs typeface="Arial" charset="0"/>
              </a:rPr>
              <a:t>Повышение уровня доступности приоритетных объектов и услуг в приоритетных сферах жизнедеятельности инвалидов и других маломобильных групп населения</a:t>
            </a:r>
          </a:p>
        </p:txBody>
      </p:sp>
      <p:sp>
        <p:nvSpPr>
          <p:cNvPr id="50198" name="Text Box 14"/>
          <p:cNvSpPr txBox="1">
            <a:spLocks noChangeArrowheads="1"/>
          </p:cNvSpPr>
          <p:nvPr/>
        </p:nvSpPr>
        <p:spPr bwMode="auto">
          <a:xfrm>
            <a:off x="176213" y="4724400"/>
            <a:ext cx="30019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76213" y="5229225"/>
          <a:ext cx="8512175" cy="1004888"/>
        </p:xfrm>
        <a:graphic>
          <a:graphicData uri="http://schemas.openxmlformats.org/drawingml/2006/table">
            <a:tbl>
              <a:tblPr/>
              <a:tblGrid>
                <a:gridCol w="7921111"/>
                <a:gridCol w="591064"/>
              </a:tblGrid>
              <a:tr h="2286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1893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доступных объектов социальной, транспортной, инженерной инфраструктуры и жилищного фонда, находящихся в муниципальной собственности, от общего объёма приоритетных объектов, доступных для инвалидов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42,4%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30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общеобразовательных учреждений, в которых создана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безбарьерная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среда, позволяющая обеспечить совместное обучение инвалидов и лиц, не имеющих нарушения развития, в общем объёме общеобразовательных учреждений, расположенных на территории муниципального образования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42,5%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8037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20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20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12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51213" name="Picture 21" descr="Персональный сайт МОУ СОШ 72 - Дополнительное образование в школ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3"/>
            <a:ext cx="24765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25488" y="396875"/>
            <a:ext cx="905204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«Развитие сферы культуры  города Нефтеюганска на 2014-2020 годы»</a:t>
            </a:r>
          </a:p>
        </p:txBody>
      </p:sp>
      <p:sp>
        <p:nvSpPr>
          <p:cNvPr id="51215" name="Text Box 14"/>
          <p:cNvSpPr txBox="1">
            <a:spLocks noChangeArrowheads="1"/>
          </p:cNvSpPr>
          <p:nvPr/>
        </p:nvSpPr>
        <p:spPr bwMode="auto">
          <a:xfrm>
            <a:off x="1874838" y="1279525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3001963" y="1078335"/>
            <a:ext cx="6696744" cy="93260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Сохранение и популяризация культурного наследия Югры, привлечение внимания общества к его изучению, повышение качества предоставляемых культурных услуг, реализация творческого потенциала жителей города.</a:t>
            </a:r>
            <a:r>
              <a:rPr lang="ru-RU" sz="1100" dirty="0">
                <a:effectLst/>
              </a:rPr>
              <a:t> </a:t>
            </a: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Проведение работ по устранению неисправностей изношенных элементов, восстановление или замена их на более долговечные и экономичные, улучшающие эксплуатационные показатели ремонтируемых помещений муниципальных учреждений культуры. Повышение эффективности государственного управления в отрасли культуры </a:t>
            </a:r>
          </a:p>
        </p:txBody>
      </p:sp>
      <p:sp>
        <p:nvSpPr>
          <p:cNvPr id="51219" name="Text Box 14"/>
          <p:cNvSpPr txBox="1">
            <a:spLocks noChangeArrowheads="1"/>
          </p:cNvSpPr>
          <p:nvPr/>
        </p:nvSpPr>
        <p:spPr bwMode="auto">
          <a:xfrm>
            <a:off x="269875" y="3068638"/>
            <a:ext cx="1257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1653217" y="2029991"/>
            <a:ext cx="8219655" cy="31462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</a:t>
            </a:r>
            <a:r>
              <a:rPr lang="ru-RU" sz="1100" b="1" i="1" dirty="0" err="1">
                <a:solidFill>
                  <a:srgbClr val="000000"/>
                </a:solidFill>
                <a:effectLst/>
                <a:cs typeface="Arial" charset="0"/>
              </a:rPr>
              <a:t>модернизационного</a:t>
            </a: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 развития библиотек, обеспечение организации библиотечного обслуживания населения, сохранения и комплектования библиотечного фонда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Развитие экспозиционно-выставочной, издательской и научно-просветительской деятельности муниципальных музеев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развития профессионального искусства и творческого потенциала населения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благоприятных условий для художественно-творческой деятельности и развития народных художественных промыслов и ремесел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развития дополнительного образования в сфере культуры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развития культурно – досуговой деятельности, массового отдыха населения, организации полноценного отдыха и оздоровления детей 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Укрепление материально-технической базы муниципальных учреждений культуры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Обустройство мест массового отдыха населения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Приведение муниципальных учреждений культуры в нормативно-техническое состояние, отвечающее требованиям пожарной и санитарно-технической безопасности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Исполнение муниципальных функций комитета культуры  администрации города Нефтеюганска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1438" y="5373688"/>
          <a:ext cx="8512175" cy="1384300"/>
        </p:xfrm>
        <a:graphic>
          <a:graphicData uri="http://schemas.openxmlformats.org/drawingml/2006/table">
            <a:tbl>
              <a:tblPr/>
              <a:tblGrid>
                <a:gridCol w="7921111"/>
                <a:gridCol w="591064"/>
              </a:tblGrid>
              <a:tr h="2285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13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Библиотечный фонд на одного пользователя, (экз.)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47627" marR="47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3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посещаемости музейных учреждений на-селением муниципального образования город Нефтеюганск (на 1 000 населения)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47627" marR="47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398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посещений театрально-концертных мероприятий (</a:t>
                      </a:r>
                      <a:r>
                        <a:rPr lang="uk-UA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27 000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7" marR="47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398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численности участников культурно-досуговых мероприятий (на 1 000 человек населения)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7" marR="47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проведенных культурно-досуговых мероприятий (число)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7" marR="47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3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любительских объединений всех форм собственности (количество)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47627" marR="47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3735" algn="l"/>
                        </a:tabLst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уровня удовлетворенности населения города Нефтеюганска качеством услуг, предоставляемых услуг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7" marR="47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253" name="Text Box 14"/>
          <p:cNvSpPr txBox="1">
            <a:spLocks noChangeArrowheads="1"/>
          </p:cNvSpPr>
          <p:nvPr/>
        </p:nvSpPr>
        <p:spPr bwMode="auto">
          <a:xfrm>
            <a:off x="28575" y="5029200"/>
            <a:ext cx="3001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447" y="-51395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222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223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223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22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52237" name="Picture 29" descr="Спортивный клуб - Волгоградский государственный медицинский университет (ВолгГМУ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813"/>
            <a:ext cx="24765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3322638" y="1995488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864721" y="1635053"/>
            <a:ext cx="4389784" cy="99709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в городе Нефтеюганске для комплексного развития системы физической культуры и спорта, с</a:t>
            </a:r>
            <a:r>
              <a:rPr lang="ru-RU" sz="1200" b="1" dirty="0">
                <a:solidFill>
                  <a:schemeClr val="tx1"/>
                </a:solidFill>
                <a:effectLst/>
                <a:cs typeface="Arial" charset="0"/>
              </a:rPr>
              <a:t>овершенствование инфраструктуры спорта, увеличение количества занимающихся физической культурой и спортом </a:t>
            </a:r>
          </a:p>
        </p:txBody>
      </p:sp>
      <p:sp>
        <p:nvSpPr>
          <p:cNvPr id="52242" name="Text Box 14"/>
          <p:cNvSpPr txBox="1">
            <a:spLocks noChangeArrowheads="1"/>
          </p:cNvSpPr>
          <p:nvPr/>
        </p:nvSpPr>
        <p:spPr bwMode="auto">
          <a:xfrm>
            <a:off x="646113" y="39036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441947" y="3205955"/>
            <a:ext cx="7263581" cy="17727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Повышение эффективности подготовки спортивного резерва и спорта высших достижений, создание условий в городе Нефтеюганске, ориентирующих граждан на здоровый образ жизни посредством занятий физической культурой и спортом, популяризация массового спорта, обеспечение комплексной безопасности и комфортных условий в учреждениях спорта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Совершенствование инфраструктуры спорта в городе Нефтеюганске, обеспечение функций комитета физической культуры и спорта в соответствии с законодательством Российской Федерации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96875"/>
            <a:ext cx="977753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«Развитие физической культуры и спорта в  городе Нефтеюганске на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2014-2020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годы»</a:t>
            </a:r>
          </a:p>
        </p:txBody>
      </p:sp>
      <p:sp>
        <p:nvSpPr>
          <p:cNvPr id="52247" name="Text Box 14"/>
          <p:cNvSpPr txBox="1">
            <a:spLocks noChangeArrowheads="1"/>
          </p:cNvSpPr>
          <p:nvPr/>
        </p:nvSpPr>
        <p:spPr bwMode="auto">
          <a:xfrm>
            <a:off x="-41275" y="4895850"/>
            <a:ext cx="27971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80963" y="5300663"/>
          <a:ext cx="8510587" cy="1382712"/>
        </p:xfrm>
        <a:graphic>
          <a:graphicData uri="http://schemas.openxmlformats.org/drawingml/2006/table">
            <a:tbl>
              <a:tblPr/>
              <a:tblGrid>
                <a:gridCol w="7919634"/>
                <a:gridCol w="590953"/>
              </a:tblGrid>
              <a:tr h="2286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занимающегося физической культурой и спортом (%), в том числе: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16,0</a:t>
                      </a: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-женщин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6,41</a:t>
                      </a: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862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-лиц с инвалидностью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208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подростков и юношей, занимающихся в детско-юношеских спортивных школах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единовременной пропускной способностью (ЕПС) спортивных сооружений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3252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325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325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32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53260" name="Picture 37" descr="Все публикации пользователя mngz-003 &quot; Страница 243 &quot; Информационное агентство МАНГАЗЕ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4320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2790825" y="19415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224734" y="1491484"/>
            <a:ext cx="5102349" cy="103423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Реализация единой государственной политики и нормативному правовому регулированию, оказанию государственных услуг в сфере строительства, архитектуры, градостроительной деятельности, жилищной сфере.</a:t>
            </a:r>
            <a:r>
              <a:rPr lang="ru-RU" sz="1100" dirty="0">
                <a:effectLst/>
              </a:rPr>
              <a:t> </a:t>
            </a: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и механизмов для увеличения объемов жилищного строительства. Муниципальная поддержка отдельных категорий граждан, направленная на улучшение жилищных условий</a:t>
            </a:r>
          </a:p>
        </p:txBody>
      </p:sp>
      <p:sp>
        <p:nvSpPr>
          <p:cNvPr id="53265" name="Text Box 14"/>
          <p:cNvSpPr txBox="1">
            <a:spLocks noChangeArrowheads="1"/>
          </p:cNvSpPr>
          <p:nvPr/>
        </p:nvSpPr>
        <p:spPr bwMode="auto">
          <a:xfrm>
            <a:off x="481013" y="31289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1990142" y="2598019"/>
            <a:ext cx="7399710" cy="19263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Формирование на территории муниципального образования градостроительной документации и внедрение автоматизированных информационных систем обеспечения градостроительной деятельности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Организационное обеспечение деятельности департамента градостроительства  администрации города Нефтеюганска и подведомственного учреждения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Проектирование и строительство систем инженерной инфраструктуры в целях обеспечения инженерной подготовки земельных участков для жилищного строительства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Строительство и (или) приобретение жилья в целях обеспечения граждан, формирование муниципального специализированного жилищного фонда и создание условий, механизмов, способствующих переселению граждан из строений, приспособленных для проживания 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Предоставление муниципальной поддержки на приобретение жилья отдельным категориям граждан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488" y="396875"/>
            <a:ext cx="9052048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«Обеспечение доступным и комфортным жильем жителей  города Нефтеюганска в  2014-2020 годах»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3338" y="4797425"/>
          <a:ext cx="8526462" cy="1955800"/>
        </p:xfrm>
        <a:graphic>
          <a:graphicData uri="http://schemas.openxmlformats.org/drawingml/2006/table">
            <a:tbl>
              <a:tblPr/>
              <a:tblGrid>
                <a:gridCol w="7935447"/>
                <a:gridCol w="591015"/>
              </a:tblGrid>
              <a:tr h="2285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2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приобретенного жилья жителями города, квартира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1 222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3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подключаемых объектов, шт.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89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молодых семей, улучшивших жилищные условия в соответствии с муниципальной программой, от общего числа молодых семей, признанных участниками подпрограммы, %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32,9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молодых учителей, получивших меры поддержки по улучшению жилищных условия, от общего числа молодых учителей, признанных участниками подпрограммы, %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42,84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1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нуждающихся в улучшении жилищных условий, в связи с переселением из  жилых помещениях, признанных непригодными (аварийными) для проживания, от общего количества семей, проживающих в жилых помещениях, признанных непригодными (аварийными) для проживания,  %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0,69 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нуждающихся в улучшении жилищных условий, состоящих на учёте, в качестве нуждающихся в жилых помещениях, предоставляемых по договорам социального найма, от общего количества семей, состоящих на учёте,  %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0,37 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3297" name="Text Box 14"/>
          <p:cNvSpPr txBox="1">
            <a:spLocks noChangeArrowheads="1"/>
          </p:cNvSpPr>
          <p:nvPr/>
        </p:nvSpPr>
        <p:spPr bwMode="auto">
          <a:xfrm>
            <a:off x="28575" y="4391025"/>
            <a:ext cx="27971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18" y="-4197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427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427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427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42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54285" name="Picture 4" descr="Новости - 24smi.com - Региональный информационно-рекламный порта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266825"/>
            <a:ext cx="2405063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3319463" y="2354263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770413" y="2022476"/>
            <a:ext cx="4578400" cy="11322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повышения надежности и качества предоставления жилищно-коммунальных услуг, уровня комфортности проживания и эффективности использования топливно-энергетических ресурсов</a:t>
            </a:r>
          </a:p>
        </p:txBody>
      </p:sp>
      <p:sp>
        <p:nvSpPr>
          <p:cNvPr id="54290" name="Text Box 14"/>
          <p:cNvSpPr txBox="1">
            <a:spLocks noChangeArrowheads="1"/>
          </p:cNvSpPr>
          <p:nvPr/>
        </p:nvSpPr>
        <p:spPr bwMode="auto">
          <a:xfrm>
            <a:off x="200025" y="4591050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1640967" y="3443288"/>
            <a:ext cx="8081391" cy="332933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i="1" dirty="0">
                <a:solidFill>
                  <a:srgbClr val="000000"/>
                </a:solidFill>
                <a:effectLst/>
                <a:cs typeface="Arial" charset="0"/>
              </a:rPr>
              <a:t>Модернизация и поддержание функционирования объектов коммунального комплекса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равных прав потребителей на получение коммунальных ресурсов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i="1" dirty="0">
                <a:solidFill>
                  <a:srgbClr val="000000"/>
                </a:solidFill>
                <a:effectLst/>
                <a:cs typeface="Arial" charset="0"/>
              </a:rPr>
              <a:t>Улучшение технического состояния многоквартирных домов, повышение их энергетической эффективности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переселения из непригодных для проживания жилых помещений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i="1" dirty="0">
                <a:solidFill>
                  <a:srgbClr val="000000"/>
                </a:solidFill>
                <a:effectLst/>
                <a:cs typeface="Arial" charset="0"/>
              </a:rPr>
              <a:t>Повышение качества жизни населения за счет обеспечения рационального использования энергетических ресурсов в экономике и социальной сфере города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улучшения санитарного состояния городских территорий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i="1" dirty="0">
                <a:solidFill>
                  <a:srgbClr val="000000"/>
                </a:solidFill>
                <a:effectLst/>
                <a:cs typeface="Arial" charset="0"/>
              </a:rPr>
              <a:t>Улучшение эстетического облика города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достижения показателей муниципальной программы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163" y="512842"/>
            <a:ext cx="984176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«Развитие жилищно-коммунального комплекса в городе Нефтеюганске в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2014-2020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годах»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18" y="-4197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530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530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530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53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63" y="512842"/>
            <a:ext cx="984176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«Развитие жилищно-коммунального комплекса в городе Нефтеюганске в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2014-2020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годах»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304800" y="3171825"/>
            <a:ext cx="2797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61925" y="3644900"/>
          <a:ext cx="8526463" cy="2789238"/>
        </p:xfrm>
        <a:graphic>
          <a:graphicData uri="http://schemas.openxmlformats.org/drawingml/2006/table">
            <a:tbl>
              <a:tblPr/>
              <a:tblGrid>
                <a:gridCol w="7935448"/>
                <a:gridCol w="591015"/>
              </a:tblGrid>
              <a:tr h="336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4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воды, прошедшей  очистку, в общем объёме  воды, поданной  в сеть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 стоков, прошедших  очистку, в общем объёме сточных  вод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24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газифицированных  жилых домов в общем количестве  жилых домов, подлежащих  газификации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отремонтированных  трубопроводов холодного водоснабжения от  общего  количества  изношенных   трубопроводов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 возмещения из бюджета услуг городской бани льготным категориям населения  от стоимости помывки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проживающего  в жилых помещениях, расположенных в многоквартирных домах, оборудованных автономными системами канализации, от общего количества  населения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0,79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 подвозимой воды для населения, проживающего в домах, не подключенных к централизованной системе водо-снабжения, от общего количества населения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0,005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3735" algn="l"/>
                        </a:tabLst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 площади жилых помещений, размер платы за которую установлен ниже, чем   договором управления, от общей  площади жилых  помещений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 населения, использующего для бытовых целей сжиженный газ, от общей численности населения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3735" algn="l"/>
                        </a:tabLst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отремонтированных  жилых помещений от общего количества жилых помещений  муниципального жилищного фонда, подлежащих ремонту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3735" algn="l"/>
                        </a:tabLst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обследованных жилых помещений  от общего количества помещений, подлежащих  обследования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5353" name="Picture 6" descr="Общественность сможет контролировать работу ЖКХ Костромской области Новости Ярославля, новости Череповца, новости Саратова, нов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268413"/>
            <a:ext cx="23495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1445"/>
            <a:ext cx="9905999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632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632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632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63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56332" name="Picture 16" descr="Единая Россия официальный сайт партии / Ново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62125"/>
            <a:ext cx="19494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3" name="Text Box 14"/>
          <p:cNvSpPr txBox="1">
            <a:spLocks noChangeArrowheads="1"/>
          </p:cNvSpPr>
          <p:nvPr/>
        </p:nvSpPr>
        <p:spPr bwMode="auto">
          <a:xfrm>
            <a:off x="3224213" y="2181225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777644" y="2038351"/>
            <a:ext cx="4563937" cy="5072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повышения уровня безопасности жизнедеятельности населения </a:t>
            </a:r>
            <a:r>
              <a:rPr lang="ru-RU" sz="1200" b="1" dirty="0" err="1">
                <a:solidFill>
                  <a:srgbClr val="000000"/>
                </a:solidFill>
                <a:effectLst/>
                <a:cs typeface="Arial" charset="0"/>
              </a:rPr>
              <a:t>г.Нефтеюганска</a:t>
            </a:r>
            <a:endParaRPr lang="ru-RU" sz="1200" b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56337" name="Text Box 14"/>
          <p:cNvSpPr txBox="1">
            <a:spLocks noChangeArrowheads="1"/>
          </p:cNvSpPr>
          <p:nvPr/>
        </p:nvSpPr>
        <p:spPr bwMode="auto">
          <a:xfrm>
            <a:off x="900113" y="346551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362808" y="2892185"/>
            <a:ext cx="7399710" cy="12241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Повышение уровня общественной безопасности на территории города Нефтеюганска, а также защита прав, жизни и здоровья граждан от преступных посягательств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повышения уровня безопасности дорожного движения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формирования общественного мнения, направленного на  сокращение распространения наркомании, токсикомании, алкоголизма и пропаганду здорового образа жизни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163" y="414755"/>
            <a:ext cx="984176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«Профилактика правонарушений в сфере общественного  порядка, безопасности дорожного движения, пропаганда здорового образа жизни (профилактика наркомании, токсикомании и алкоголизма) в городе Нефтеюганске на 2014-2020 годы»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5563" y="4581525"/>
          <a:ext cx="8526462" cy="2071688"/>
        </p:xfrm>
        <a:graphic>
          <a:graphicData uri="http://schemas.openxmlformats.org/drawingml/2006/table">
            <a:tbl>
              <a:tblPr/>
              <a:tblGrid>
                <a:gridCol w="7935447"/>
                <a:gridCol w="591015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4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уровня общеуголовной преступности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1700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доли уличных преступлений в числе зарегистрированных общеуголовных преступлений 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доли преступлений, совершённых в общественных местах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количества дорожно-транспортных происшествий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числа дорожно-транспортных происшествий с участием детей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числа погибших в результате дорожно-транспортных происшествий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числа несовершеннолетних детей и молодёжи, вовлечённых в  мероприятия по профилактике наркомании, токсикомании и алкоголизма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уровня заболеваемости наркоманией, токсикоманией и алкоголизмом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Стабилизация уровня заболеваемости ВИЧ-инфекцией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6378" name="Text Box 14"/>
          <p:cNvSpPr txBox="1">
            <a:spLocks noChangeArrowheads="1"/>
          </p:cNvSpPr>
          <p:nvPr/>
        </p:nvSpPr>
        <p:spPr bwMode="auto">
          <a:xfrm>
            <a:off x="163513" y="4105275"/>
            <a:ext cx="27971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38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734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735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735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73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57357" name="Picture 18" descr="Как защитить себя от чрезвычайных ситуаций &quot;Камышловские извести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27175"/>
            <a:ext cx="246697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3640138" y="2232025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944343" y="1789112"/>
            <a:ext cx="4578400" cy="1268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Повышение уровня защищённости населения и территорий города Нефтеюганска от чрезвычайных ситуаций </a:t>
            </a:r>
          </a:p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и при выполнении мероприятий по гражданской обороне. Повышение уровня пожарной безопасности, защиты жизни и здоровья граждан </a:t>
            </a:r>
          </a:p>
        </p:txBody>
      </p:sp>
      <p:sp>
        <p:nvSpPr>
          <p:cNvPr id="57362" name="Text Box 14"/>
          <p:cNvSpPr txBox="1">
            <a:spLocks noChangeArrowheads="1"/>
          </p:cNvSpPr>
          <p:nvPr/>
        </p:nvSpPr>
        <p:spPr bwMode="auto">
          <a:xfrm>
            <a:off x="614363" y="41751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337917" y="3501009"/>
            <a:ext cx="7184826" cy="13681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защиты населения и территории города Нефтеюганска от чрезвычайных ситуаций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Совершенствование организации профилактики, предупреждения и тушения пожаров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9865" y="476672"/>
            <a:ext cx="9698657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«Защита населения и территории от  чрезвычайных ситуаций, обеспечение первичных мер пожарной безопасности в городе Нефтеюганске на 2014-2020 годы»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80963" y="5661025"/>
          <a:ext cx="8510587" cy="1025525"/>
        </p:xfrm>
        <a:graphic>
          <a:graphicData uri="http://schemas.openxmlformats.org/drawingml/2006/table">
            <a:tbl>
              <a:tblPr/>
              <a:tblGrid>
                <a:gridCol w="7919634"/>
                <a:gridCol w="590953"/>
              </a:tblGrid>
              <a:tr h="2287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756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Численность погибших на водных объектах города Нефтеюганска, чел.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16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пострадавших при пожарах на территории города Нефтеюганска, чел.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99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населения, информированного по действиям при возникновении чрезвычайных ситуаций и охваченного противопожарной пропагандой, проценты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7385" name="Text Box 14"/>
          <p:cNvSpPr txBox="1">
            <a:spLocks noChangeArrowheads="1"/>
          </p:cNvSpPr>
          <p:nvPr/>
        </p:nvSpPr>
        <p:spPr bwMode="auto">
          <a:xfrm>
            <a:off x="80963" y="5229225"/>
            <a:ext cx="27971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837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90763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83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58380" name="Picture 22" descr="Ипоте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027113"/>
            <a:ext cx="246538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1" name="Text Box 14"/>
          <p:cNvSpPr txBox="1">
            <a:spLocks noChangeArrowheads="1"/>
          </p:cNvSpPr>
          <p:nvPr/>
        </p:nvSpPr>
        <p:spPr bwMode="auto">
          <a:xfrm>
            <a:off x="2222500" y="1401763"/>
            <a:ext cx="11271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224808" y="1137667"/>
            <a:ext cx="6567411" cy="1211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увеличения экономического потенциала города. Повышение качества стратегического планирования и управления. Обеспечение исполнения отдельных государственных полномочий, достигается путем решения задач. </a:t>
            </a:r>
            <a:r>
              <a:rPr lang="ru-RU" sz="1200" dirty="0">
                <a:effectLst/>
              </a:rPr>
              <a:t> </a:t>
            </a: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Удовлетворение спроса населения на товары и услуги.</a:t>
            </a:r>
            <a:r>
              <a:rPr lang="ru-RU" sz="1200" dirty="0">
                <a:effectLst/>
              </a:rPr>
              <a:t> </a:t>
            </a: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Высокий уровень информационной, имущественной и финансовой поддержки малого и среднего предпринимательства. Своевременное и достоверное информирование населения о деятельности органов местного самоуправления муниципального образования город Нефтеюганск</a:t>
            </a: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  </a:t>
            </a:r>
          </a:p>
        </p:txBody>
      </p:sp>
      <p:sp>
        <p:nvSpPr>
          <p:cNvPr id="58385" name="Text Box 14"/>
          <p:cNvSpPr txBox="1">
            <a:spLocks noChangeArrowheads="1"/>
          </p:cNvSpPr>
          <p:nvPr/>
        </p:nvSpPr>
        <p:spPr bwMode="auto">
          <a:xfrm>
            <a:off x="166688" y="3378200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1928663" y="2506663"/>
            <a:ext cx="7956699" cy="22794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Развитие конкуренции, повышение качества стратегического планирования и управления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Эффективное исполнение переданных государственных полномочий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благоприятных условий для устойчивого развития малого и среднего предпринимательства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информационной открытости органов местного самоуправления, соблюдение права граждан на получение полной и достоверной информации о деятельности органов местного самоуправления города Нефтеюганск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15" y="368226"/>
            <a:ext cx="969865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«Социально - экономическое развитие города Нефтеюганска на 2014-2020 годы»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71438" y="5300663"/>
          <a:ext cx="8526462" cy="1470025"/>
        </p:xfrm>
        <a:graphic>
          <a:graphicData uri="http://schemas.openxmlformats.org/drawingml/2006/table">
            <a:tbl>
              <a:tblPr/>
              <a:tblGrid>
                <a:gridCol w="7935447"/>
                <a:gridCol w="591015"/>
              </a:tblGrid>
              <a:tr h="2287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5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населения торговой площадью, 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1000 жителей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98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населения посадочными местами в организациях общественного питания в общедоступной сети, единиц на 1000 жителей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субъектов  малого и среднего предпринимательства на 10 тыс. населения, единиц             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383,3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среднесписочной численности занятых на малых и средних предприятиях в общей численности работающих, %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27,3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оборота малого и среднего предпринимательства, %;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24,3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населения муниципального образования качеством предоставления муниципальных услуг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83,5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8417" name="Text Box 14"/>
          <p:cNvSpPr txBox="1">
            <a:spLocks noChangeArrowheads="1"/>
          </p:cNvSpPr>
          <p:nvPr/>
        </p:nvSpPr>
        <p:spPr bwMode="auto">
          <a:xfrm>
            <a:off x="133350" y="4884738"/>
            <a:ext cx="2797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60" y="0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2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76250"/>
            <a:ext cx="99933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Участие гражданина в бюджетном процессе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6400" y="1968500"/>
            <a:ext cx="548957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800" b="1" dirty="0"/>
              <a:t>Как налогоплательщик:</a:t>
            </a:r>
            <a:r>
              <a:rPr lang="ru-RU" sz="2800" dirty="0">
                <a:effectLst/>
              </a:rPr>
              <a:t> помогает формировать доходную часть бюджета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4763" y="3749675"/>
            <a:ext cx="6062663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800" b="1" dirty="0"/>
              <a:t>Как получатель социальных гарантий:</a:t>
            </a:r>
            <a:r>
              <a:rPr lang="ru-RU" sz="2800" dirty="0">
                <a:effectLst/>
              </a:rPr>
              <a:t> получает социальные гарантии (расходная часть бюджета: образование, ЖКХ, культура, физическая культура и спорт, социальные льготы и другие направления)</a:t>
            </a:r>
          </a:p>
        </p:txBody>
      </p:sp>
      <p:pic>
        <p:nvPicPr>
          <p:cNvPr id="22543" name="Picture 19" descr="Вопрос о передаче с 2015 года доходов от УСН местным бюджета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63" y="1308100"/>
            <a:ext cx="334803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24" descr="https://im1-tub-ru.yandex.net/i?id=096c18883d94c06de508793f2b30fffc&amp;n=33&amp;h=1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700" y="3749675"/>
            <a:ext cx="3667125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939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939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939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94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59405" name="Picture 38" descr="Автомобильный транспорт и автомобильные дорог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700"/>
            <a:ext cx="27209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3454400" y="23034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835687" y="1817688"/>
            <a:ext cx="4653818" cy="10804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Увеличение объема пассажирских перевозок и транспортной подвижности  населения. Увеличение протяженности и плотности  сети автомобильных дорог </a:t>
            </a:r>
          </a:p>
        </p:txBody>
      </p:sp>
      <p:sp>
        <p:nvSpPr>
          <p:cNvPr id="59410" name="Text Box 14"/>
          <p:cNvSpPr txBox="1">
            <a:spLocks noChangeArrowheads="1"/>
          </p:cNvSpPr>
          <p:nvPr/>
        </p:nvSpPr>
        <p:spPr bwMode="auto">
          <a:xfrm>
            <a:off x="571500" y="3754438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413571" y="3205956"/>
            <a:ext cx="7399710" cy="14401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доступности и повышение качества транспортных услуг автомобильным транспортом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Восстановление транспортно-эксплуатационных характеристик автомобильных дорог общего пользования местного значения города, совершенствование улично-дорожной сети путём строительства новых и реконструкции существующих автодорог и проездов, в том числе  проектно-изыскательские работы и строительно-монтажные работы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функционирования сети автомобильных дорог общего пользования местного значения</a:t>
            </a: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15" y="368226"/>
            <a:ext cx="969865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«Развитие транспортной системы  в городе  Нефтеюганске на 2014-2020 годы»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7625" y="5157788"/>
          <a:ext cx="8528050" cy="1658937"/>
        </p:xfrm>
        <a:graphic>
          <a:graphicData uri="http://schemas.openxmlformats.org/drawingml/2006/table">
            <a:tbl>
              <a:tblPr/>
              <a:tblGrid>
                <a:gridCol w="7936925"/>
                <a:gridCol w="591125"/>
              </a:tblGrid>
              <a:tr h="2286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4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Транспортная подвижность населения в границах города, поездок/1 жителя/год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1,884</a:t>
                      </a: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Плотность сети автомобильных дорог общего пользования местного значения на 1000 км². территории,  км/1000 км²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0,349</a:t>
                      </a: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% 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 и работающим в режиме перегрузки, в общей протяженности автомобильных дорог общего пользования местного значения, %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26,7</a:t>
                      </a: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значения, соответствующих нормативным требованиям к транспортно-эксплуатационным показателям, км.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35,7</a:t>
                      </a: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9439" name="Text Box 14"/>
          <p:cNvSpPr txBox="1">
            <a:spLocks noChangeArrowheads="1"/>
          </p:cNvSpPr>
          <p:nvPr/>
        </p:nvSpPr>
        <p:spPr bwMode="auto">
          <a:xfrm>
            <a:off x="93663" y="4733925"/>
            <a:ext cx="27971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7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042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042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04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60428" name="Picture 6" descr="Персональный сайт - Главн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00138"/>
            <a:ext cx="30670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Text Box 14"/>
          <p:cNvSpPr txBox="1">
            <a:spLocks noChangeArrowheads="1"/>
          </p:cNvSpPr>
          <p:nvPr/>
        </p:nvSpPr>
        <p:spPr bwMode="auto">
          <a:xfrm>
            <a:off x="3652838" y="2049463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6143" y="1785144"/>
            <a:ext cx="4635574" cy="8715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Обеспечение долгосрочной сбалансированности и устойчивости бюджетной системы, повышение качества управления муниципальными финансами города Нефтеюганска</a:t>
            </a:r>
          </a:p>
        </p:txBody>
      </p:sp>
      <p:sp>
        <p:nvSpPr>
          <p:cNvPr id="60433" name="Text Box 14"/>
          <p:cNvSpPr txBox="1">
            <a:spLocks noChangeArrowheads="1"/>
          </p:cNvSpPr>
          <p:nvPr/>
        </p:nvSpPr>
        <p:spPr bwMode="auto">
          <a:xfrm>
            <a:off x="889000" y="3814763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561245" y="3343275"/>
            <a:ext cx="7399710" cy="16334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обеспечения сбалансированности бюджета города и повышение эффективности организации бюджетного процесса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Эффективное управление муниципальным долгом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Формирование единого информационного пространства в сфере управления муниципальными финансами</a:t>
            </a: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15" y="368226"/>
            <a:ext cx="969865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«Управление муниципальными финансами в городе Нефтеюганске в 2014-2020 годах»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3188" y="5445125"/>
          <a:ext cx="8528050" cy="1277938"/>
        </p:xfrm>
        <a:graphic>
          <a:graphicData uri="http://schemas.openxmlformats.org/drawingml/2006/table">
            <a:tbl>
              <a:tblPr/>
              <a:tblGrid>
                <a:gridCol w="7936925"/>
                <a:gridCol w="591125"/>
              </a:tblGrid>
              <a:tr h="2285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29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Достижение исполнения плановых назначений по налоговым и неналоговым доходам на уровне не менее 100%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≥100%</a:t>
                      </a: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бюджетных ассигнований, предусмотренных за счёт средств бюджета города в рамках муниципальных программ в общих расходах бюджета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5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рекомендаций  контрольных мероприятий   при дальнейшем исполнении бюджета (да/нет)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5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превышение предельного объёма муниципального долга (да/нет)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72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процессов включенных в единую автоматизированную информационную систему в сфере муниципальных финансов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0462" name="Text Box 14"/>
          <p:cNvSpPr txBox="1">
            <a:spLocks noChangeArrowheads="1"/>
          </p:cNvSpPr>
          <p:nvPr/>
        </p:nvSpPr>
        <p:spPr bwMode="auto">
          <a:xfrm>
            <a:off x="177800" y="5013325"/>
            <a:ext cx="27987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144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144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144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14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61453" name="Picture 48" descr="Недвижимость - Рубрикатор - RealtyPress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27781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3652838" y="2216150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6763" y="1363109"/>
            <a:ext cx="4296717" cy="17928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00"/>
                </a:solidFill>
                <a:effectLst/>
                <a:cs typeface="Arial" charset="0"/>
              </a:rPr>
              <a:t>Формирование эффективной системы управления муниципальным имуществом города Нефтеюганска, позволяющей обеспечить оптимальный состав имущества для исполнения полномочий органами местного самоуправления, достоверный учет и контроль использования муниципального имущества, в том числе земельных участков</a:t>
            </a:r>
          </a:p>
        </p:txBody>
      </p:sp>
      <p:sp>
        <p:nvSpPr>
          <p:cNvPr id="61458" name="Text Box 14"/>
          <p:cNvSpPr txBox="1">
            <a:spLocks noChangeArrowheads="1"/>
          </p:cNvSpPr>
          <p:nvPr/>
        </p:nvSpPr>
        <p:spPr bwMode="auto">
          <a:xfrm>
            <a:off x="325438" y="40052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097236" y="3376563"/>
            <a:ext cx="7399710" cy="22846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Совершенствование системы управления муниципальным имуществом города Нефтеюганска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Качественное улучшение и расширение материально-технической базы объектов муниципальной собственности путем строительства новых, реконструкции и капитального ремонта существующих объектов, и иных мероприятий по объектам находящимся в составе муниципальной казны города Нефтеюганска или переданных на праве оперативного управления органам администрации города Нефтеюганска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Страхование имущества, находящегося в собственности города, в целях обеспечения его сохранности и  смягчения последствий чрезвычайных ситуаций природного и техногенного характера на территории города Нефтеюганска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315" y="368226"/>
            <a:ext cx="969865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«Управление муниципальным имуществом города Нефтеюганска на 2014-2020 годы»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4450" y="6165850"/>
          <a:ext cx="8512175" cy="547688"/>
        </p:xfrm>
        <a:graphic>
          <a:graphicData uri="http://schemas.openxmlformats.org/drawingml/2006/table">
            <a:tbl>
              <a:tblPr/>
              <a:tblGrid>
                <a:gridCol w="7921111"/>
                <a:gridCol w="591064"/>
              </a:tblGrid>
              <a:tr h="228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18994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Приведение структуры и состава имущественного комплекса муниципального образования, в соответствие с выполняемыми полномочиями   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1" marR="44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1475" name="Text Box 14"/>
          <p:cNvSpPr txBox="1">
            <a:spLocks noChangeArrowheads="1"/>
          </p:cNvSpPr>
          <p:nvPr/>
        </p:nvSpPr>
        <p:spPr bwMode="auto">
          <a:xfrm>
            <a:off x="92075" y="5732463"/>
            <a:ext cx="2797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246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247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247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24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62477" name="Picture 4" descr="Профилактика экстремизм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157288"/>
            <a:ext cx="2897187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3454400" y="22209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839345" y="1589881"/>
            <a:ext cx="4389784" cy="14120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Создание в городе Нефтеюганске толерантной среды на основе ценностей многонационального российского общества, </a:t>
            </a:r>
          </a:p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общероссийской гражданской идентичности и культурного самосознания, принципов соблюдения прав и свобод челове</a:t>
            </a:r>
            <a:r>
              <a:rPr lang="ru-RU" sz="1500" b="1" dirty="0">
                <a:solidFill>
                  <a:srgbClr val="000000"/>
                </a:solidFill>
                <a:effectLst/>
                <a:cs typeface="Arial" charset="0"/>
              </a:rPr>
              <a:t>ка</a:t>
            </a:r>
          </a:p>
        </p:txBody>
      </p:sp>
      <p:sp>
        <p:nvSpPr>
          <p:cNvPr id="62482" name="Text Box 14"/>
          <p:cNvSpPr txBox="1">
            <a:spLocks noChangeArrowheads="1"/>
          </p:cNvSpPr>
          <p:nvPr/>
        </p:nvSpPr>
        <p:spPr bwMode="auto">
          <a:xfrm>
            <a:off x="930275" y="393382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822574" y="3412033"/>
            <a:ext cx="7083426" cy="14012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Воспитание и укрепление толерантности через систему образования и средства массовой информации, профилактика экстремизма в молодёжной среде, оказание содействия национально-культурному взаимодействию в городе Нефтеюганске, а также недопущение экстремистских и националистических проявлений в среде внутренних и внешних мигрантов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315" y="368226"/>
            <a:ext cx="9698657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«Профилактика экстремизма, гармонизация межэтнических и межкультурных отношений в городе Нефтеюганске на 2014-2020 годы»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41288" y="5157788"/>
          <a:ext cx="8526462" cy="1600200"/>
        </p:xfrm>
        <a:graphic>
          <a:graphicData uri="http://schemas.openxmlformats.org/drawingml/2006/table">
            <a:tbl>
              <a:tblPr/>
              <a:tblGrid>
                <a:gridCol w="7935912"/>
                <a:gridCol w="590550"/>
              </a:tblGrid>
              <a:tr h="2190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73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73"/>
                    </a:solidFill>
                  </a:tcPr>
                </a:tc>
              </a:tr>
              <a:tr h="203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обучающихся муниципальных образовательных учреждений, охваченных дополнительными образовательными программами по изучению культурного наследия народов России и мира (чел.)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4 900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44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национальных диаспор, объединений вовлеченных в культурно-массовые и досуговые мероприятия (фестивали, конкурсы, спектакли, театрализованные представления, концерты), способствующие укреплению культуры мира и межнациональной солидарности (ед.)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детей мигрантов, охваченных в образовательных учреждениях программами по социализации, от общего числа детей мигрантов (%)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молодежи, вовлеченной в организацию мероприятий, направленных на межнациональное единство и дружбу народов, от общего количества молодежи (%)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2508" name="Text Box 14"/>
          <p:cNvSpPr txBox="1">
            <a:spLocks noChangeArrowheads="1"/>
          </p:cNvSpPr>
          <p:nvPr/>
        </p:nvSpPr>
        <p:spPr bwMode="auto">
          <a:xfrm>
            <a:off x="25400" y="4813300"/>
            <a:ext cx="27971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349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349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349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34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63501" name="Text Box 14"/>
          <p:cNvSpPr txBox="1">
            <a:spLocks noChangeArrowheads="1"/>
          </p:cNvSpPr>
          <p:nvPr/>
        </p:nvSpPr>
        <p:spPr bwMode="auto">
          <a:xfrm>
            <a:off x="3552825" y="2508250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976539" y="1859360"/>
            <a:ext cx="4389784" cy="14120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эффективного использования потенциала социально ориентированных некоммерческих организаций в решении задач социально-экономического развития города Нефтеюганска и повышения активности населения</a:t>
            </a:r>
            <a:endParaRPr lang="ru-RU" sz="1500" b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63505" name="Text Box 14"/>
          <p:cNvSpPr txBox="1">
            <a:spLocks noChangeArrowheads="1"/>
          </p:cNvSpPr>
          <p:nvPr/>
        </p:nvSpPr>
        <p:spPr bwMode="auto">
          <a:xfrm>
            <a:off x="885825" y="410527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362808" y="3596811"/>
            <a:ext cx="7399710" cy="129965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предоставления финансовой и имущественной поддержки социально значимым некоммерческим организациям, осуществляющим деятельность на территории города Нефтеюганска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Повышение эффективности и результативности деятельности социально ориентированных некоммерческих организаций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9" y="368226"/>
            <a:ext cx="965150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</a:t>
            </a:r>
            <a:r>
              <a:rPr lang="ru-RU" alt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Поддержка социально ориентированных некоммерческих организаций, осуществляющих деятельность в городе Нефтеюганске, на </a:t>
            </a:r>
            <a:r>
              <a:rPr lang="ru-RU" alt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2014-2020</a:t>
            </a:r>
            <a:r>
              <a:rPr lang="ru-RU" alt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годы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28588" y="5373688"/>
          <a:ext cx="8528050" cy="1363662"/>
        </p:xfrm>
        <a:graphic>
          <a:graphicData uri="http://schemas.openxmlformats.org/drawingml/2006/table">
            <a:tbl>
              <a:tblPr/>
              <a:tblGrid>
                <a:gridCol w="7936925"/>
                <a:gridCol w="591125"/>
              </a:tblGrid>
              <a:tr h="2285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04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социально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значимых 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мероприятий ежегодно проводимых социально ориентированными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некоммерческими 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организациями (ед.)</a:t>
                      </a: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4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жителей города, участвующих в мероприятиях, проводимых социально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ориентированными некоммерческими 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организациями (в процентах от общей численности населения города)</a:t>
                      </a: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6,3%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предоставляемых помещений, находящихся в муниципальной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собственности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пользование  социально ориентированным некоммерческим организациям (ед.)</a:t>
                      </a: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консультаций, предоставленных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некоммерческим 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организациям по ведению уставной деятельности (ед.) </a:t>
                      </a: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3531" name="Text Box 14"/>
          <p:cNvSpPr txBox="1">
            <a:spLocks noChangeArrowheads="1"/>
          </p:cNvSpPr>
          <p:nvPr/>
        </p:nvSpPr>
        <p:spPr bwMode="auto">
          <a:xfrm>
            <a:off x="141288" y="4895850"/>
            <a:ext cx="27971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  <p:pic>
        <p:nvPicPr>
          <p:cNvPr id="63532" name="Picture 8" descr="Вниманию представителей НКО. - Общественная палата Ивановской обла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76375"/>
            <a:ext cx="22907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451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451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451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45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64525" name="Text Box 14"/>
          <p:cNvSpPr txBox="1">
            <a:spLocks noChangeArrowheads="1"/>
          </p:cNvSpPr>
          <p:nvPr/>
        </p:nvSpPr>
        <p:spPr bwMode="auto">
          <a:xfrm>
            <a:off x="3552825" y="2133600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ЦЕЛЬ: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976539" y="1681361"/>
            <a:ext cx="4389784" cy="12092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shade val="60000"/>
                  <a:invGamma/>
                </a:srgbClr>
              </a:gs>
              <a:gs pos="50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Обеспечение доступности и реализация в полном объеме социальных гарантий для отдельных категорий граждан, проживающих в городе Нефтеюганске</a:t>
            </a:r>
            <a:endParaRPr lang="ru-RU" sz="1500" b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64529" name="Text Box 14"/>
          <p:cNvSpPr txBox="1">
            <a:spLocks noChangeArrowheads="1"/>
          </p:cNvSpPr>
          <p:nvPr/>
        </p:nvSpPr>
        <p:spPr bwMode="auto">
          <a:xfrm>
            <a:off x="900113" y="390207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ЗАДАЧИ: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288704" y="3205957"/>
            <a:ext cx="7473814" cy="1735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94000">
                <a:srgbClr val="99CCFF">
                  <a:alpha val="70000"/>
                </a:srgbClr>
              </a:gs>
              <a:gs pos="100000">
                <a:srgbClr val="99CCFF">
                  <a:gamma/>
                  <a:shade val="6000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Предоставление жителям города государственных услуг в сфере опеки и попечительства и исполнение переданных отдельных государственных полномочий по осуществлению деятельности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Предоставление детям-сиротам и детям, оставшимся без попечения родителей, лицам из числа детей-сирот и детей, оставшихся без попечения родителей, усыновителям, приемным родителям дополнительных гарантий и мер социальной поддержки, предусмотренных законодательством Российской Федерации, обеспечение жилыми помещениями и дополнительными гарантиями прав на жилое помещение детей-сирот, лиц из числа детей-сирот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9" y="368226"/>
            <a:ext cx="965150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Расходы на реализацию муниципальной программы «</a:t>
            </a:r>
            <a:r>
              <a:rPr lang="ru-RU" alt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Дополнительные меры социальной поддержки отдельных категорий граждан города Нефтеюганска с 2016 по 2020 годы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41288" y="5516563"/>
          <a:ext cx="8528050" cy="1087437"/>
        </p:xfrm>
        <a:graphic>
          <a:graphicData uri="http://schemas.openxmlformats.org/drawingml/2006/table">
            <a:tbl>
              <a:tblPr/>
              <a:tblGrid>
                <a:gridCol w="7936925"/>
                <a:gridCol w="591125"/>
              </a:tblGrid>
              <a:tr h="228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4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детей-сирот и детей, оставшихся без попечения родителей, переданных на воспитание в замещающие семьи. (чел.)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детей-сирот, лиц из числа детей-сирот, право на обеспечение жилым помещением у которых возникло и не реализовано, по состоянию на конец соответствующего года, (чел.)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и реализация права детей-сирот и детей, оставшихся без попечения родителей, проживающих в семьях опекунов (попечителей) на лечение (оздоровление) в детских оздоровительных лагерях, санаторно-курортных учреждениях, (чел.)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4552" name="Text Box 14"/>
          <p:cNvSpPr txBox="1">
            <a:spLocks noChangeArrowheads="1"/>
          </p:cNvSpPr>
          <p:nvPr/>
        </p:nvSpPr>
        <p:spPr bwMode="auto">
          <a:xfrm>
            <a:off x="161925" y="5068888"/>
            <a:ext cx="2797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Конечный результат:</a:t>
            </a:r>
          </a:p>
        </p:txBody>
      </p:sp>
      <p:pic>
        <p:nvPicPr>
          <p:cNvPr id="64553" name="Picture 14" descr="В Бурятии объявлен конкурс социально ориентированных некоммерческих организаций - Все новости Бурят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196975"/>
            <a:ext cx="26860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15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554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554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5544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5545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5546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33803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3804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55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13"/>
            <a:ext cx="5000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0"/>
            <a:ext cx="90709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500063"/>
            <a:ext cx="9186862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3" descr="K:\Колесникова\Любимый город\_EFQ089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55625"/>
            <a:ext cx="9950450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3" name="WordArt 12"/>
          <p:cNvSpPr>
            <a:spLocks noChangeArrowheads="1" noChangeShapeType="1" noTextEdit="1"/>
          </p:cNvSpPr>
          <p:nvPr/>
        </p:nvSpPr>
        <p:spPr bwMode="auto">
          <a:xfrm>
            <a:off x="1833563" y="4975225"/>
            <a:ext cx="6264275" cy="1012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solidFill>
                  <a:srgbClr val="FFFF00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3933"/>
            <a:ext cx="1004939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356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038" y="379413"/>
            <a:ext cx="9993312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НА ЧЕМ ОСНОВЫВАЕТСЯ СОСТАВЛЕНИЕ ПРОЕКТА БЮДЖЕТА МУНИЦИПАЛЬНОГО ОБРАЗОВАНИЯ ГОРОД НЕФТЕЮГАНСК? </a:t>
            </a:r>
          </a:p>
        </p:txBody>
      </p:sp>
      <p:pic>
        <p:nvPicPr>
          <p:cNvPr id="23566" name="Схема 2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538" y="1908175"/>
            <a:ext cx="66151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1884363"/>
            <a:ext cx="26971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020763" y="1924050"/>
            <a:ext cx="1625600" cy="1446213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600" dirty="0" smtClean="0"/>
          </a:p>
          <a:p>
            <a:pPr algn="ctr">
              <a:buFontTx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Российской Федерации</a:t>
            </a: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88" y="4641850"/>
            <a:ext cx="26987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958850" y="4951413"/>
            <a:ext cx="1749425" cy="1198562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 Президента </a:t>
            </a:r>
          </a:p>
          <a:p>
            <a:pPr algn="ctr">
              <a:buFontTx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endParaRPr lang="ru-RU" altLang="ru-RU" sz="1800" b="1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7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3225" y="1884363"/>
            <a:ext cx="26971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6902450" y="2095500"/>
            <a:ext cx="2398713" cy="1512888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Российской Федерации, Ханты-Мансийского автономного округа – Югры 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7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2413" y="4724400"/>
            <a:ext cx="26987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7086600" y="4646613"/>
            <a:ext cx="1730375" cy="180975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600" dirty="0" smtClean="0"/>
          </a:p>
          <a:p>
            <a:pPr algn="ctr">
              <a:buFontTx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бюджетном устройстве и бюджетном процессе в городе Нефтеюганске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2484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458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4589" name="Объект 6"/>
          <p:cNvPicPr>
            <a:picLocks noGrp="1" noChangeArrowheads="1"/>
          </p:cNvPicPr>
          <p:nvPr>
            <p:ph type="chart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2152650"/>
            <a:ext cx="8924925" cy="4565650"/>
          </a:xfrm>
        </p:spPr>
      </p:pic>
      <p:grpSp>
        <p:nvGrpSpPr>
          <p:cNvPr id="2" name="Группа 23"/>
          <p:cNvGrpSpPr/>
          <p:nvPr/>
        </p:nvGrpSpPr>
        <p:grpSpPr>
          <a:xfrm>
            <a:off x="1462367" y="3661775"/>
            <a:ext cx="482747" cy="421205"/>
            <a:chOff x="4056063" y="7708900"/>
            <a:chExt cx="382588" cy="333376"/>
          </a:xfrm>
          <a:solidFill>
            <a:srgbClr val="012747"/>
          </a:solidFill>
        </p:grpSpPr>
        <p:sp>
          <p:nvSpPr>
            <p:cNvPr id="25" name="Freeform 50"/>
            <p:cNvSpPr>
              <a:spLocks noEditPoints="1"/>
            </p:cNvSpPr>
            <p:nvPr/>
          </p:nvSpPr>
          <p:spPr bwMode="auto">
            <a:xfrm>
              <a:off x="4056063" y="7708900"/>
              <a:ext cx="173038" cy="65088"/>
            </a:xfrm>
            <a:custGeom>
              <a:avLst/>
              <a:gdLst/>
              <a:ahLst/>
              <a:cxnLst>
                <a:cxn ang="0">
                  <a:pos x="108" y="20"/>
                </a:cxn>
                <a:cxn ang="0">
                  <a:pos x="80" y="21"/>
                </a:cxn>
                <a:cxn ang="0">
                  <a:pos x="59" y="25"/>
                </a:cxn>
                <a:cxn ang="0">
                  <a:pos x="42" y="28"/>
                </a:cxn>
                <a:cxn ang="0">
                  <a:pos x="23" y="38"/>
                </a:cxn>
                <a:cxn ang="0">
                  <a:pos x="20" y="42"/>
                </a:cxn>
                <a:cxn ang="0">
                  <a:pos x="23" y="45"/>
                </a:cxn>
                <a:cxn ang="0">
                  <a:pos x="30" y="49"/>
                </a:cxn>
                <a:cxn ang="0">
                  <a:pos x="42" y="54"/>
                </a:cxn>
                <a:cxn ang="0">
                  <a:pos x="59" y="57"/>
                </a:cxn>
                <a:cxn ang="0">
                  <a:pos x="80" y="61"/>
                </a:cxn>
                <a:cxn ang="0">
                  <a:pos x="108" y="62"/>
                </a:cxn>
                <a:cxn ang="0">
                  <a:pos x="135" y="61"/>
                </a:cxn>
                <a:cxn ang="0">
                  <a:pos x="157" y="57"/>
                </a:cxn>
                <a:cxn ang="0">
                  <a:pos x="174" y="54"/>
                </a:cxn>
                <a:cxn ang="0">
                  <a:pos x="186" y="49"/>
                </a:cxn>
                <a:cxn ang="0">
                  <a:pos x="193" y="45"/>
                </a:cxn>
                <a:cxn ang="0">
                  <a:pos x="196" y="42"/>
                </a:cxn>
                <a:cxn ang="0">
                  <a:pos x="193" y="38"/>
                </a:cxn>
                <a:cxn ang="0">
                  <a:pos x="174" y="28"/>
                </a:cxn>
                <a:cxn ang="0">
                  <a:pos x="157" y="25"/>
                </a:cxn>
                <a:cxn ang="0">
                  <a:pos x="135" y="21"/>
                </a:cxn>
                <a:cxn ang="0">
                  <a:pos x="108" y="20"/>
                </a:cxn>
                <a:cxn ang="0">
                  <a:pos x="108" y="0"/>
                </a:cxn>
                <a:cxn ang="0">
                  <a:pos x="131" y="1"/>
                </a:cxn>
                <a:cxn ang="0">
                  <a:pos x="152" y="3"/>
                </a:cxn>
                <a:cxn ang="0">
                  <a:pos x="172" y="7"/>
                </a:cxn>
                <a:cxn ang="0">
                  <a:pos x="190" y="13"/>
                </a:cxn>
                <a:cxn ang="0">
                  <a:pos x="204" y="21"/>
                </a:cxn>
                <a:cxn ang="0">
                  <a:pos x="212" y="31"/>
                </a:cxn>
                <a:cxn ang="0">
                  <a:pos x="216" y="42"/>
                </a:cxn>
                <a:cxn ang="0">
                  <a:pos x="212" y="52"/>
                </a:cxn>
                <a:cxn ang="0">
                  <a:pos x="204" y="62"/>
                </a:cxn>
                <a:cxn ang="0">
                  <a:pos x="190" y="69"/>
                </a:cxn>
                <a:cxn ang="0">
                  <a:pos x="172" y="75"/>
                </a:cxn>
                <a:cxn ang="0">
                  <a:pos x="152" y="79"/>
                </a:cxn>
                <a:cxn ang="0">
                  <a:pos x="131" y="81"/>
                </a:cxn>
                <a:cxn ang="0">
                  <a:pos x="108" y="83"/>
                </a:cxn>
                <a:cxn ang="0">
                  <a:pos x="85" y="81"/>
                </a:cxn>
                <a:cxn ang="0">
                  <a:pos x="63" y="79"/>
                </a:cxn>
                <a:cxn ang="0">
                  <a:pos x="44" y="75"/>
                </a:cxn>
                <a:cxn ang="0">
                  <a:pos x="26" y="69"/>
                </a:cxn>
                <a:cxn ang="0">
                  <a:pos x="12" y="62"/>
                </a:cxn>
                <a:cxn ang="0">
                  <a:pos x="3" y="52"/>
                </a:cxn>
                <a:cxn ang="0">
                  <a:pos x="0" y="42"/>
                </a:cxn>
                <a:cxn ang="0">
                  <a:pos x="3" y="31"/>
                </a:cxn>
                <a:cxn ang="0">
                  <a:pos x="12" y="21"/>
                </a:cxn>
                <a:cxn ang="0">
                  <a:pos x="26" y="13"/>
                </a:cxn>
                <a:cxn ang="0">
                  <a:pos x="44" y="7"/>
                </a:cxn>
                <a:cxn ang="0">
                  <a:pos x="63" y="3"/>
                </a:cxn>
                <a:cxn ang="0">
                  <a:pos x="85" y="1"/>
                </a:cxn>
                <a:cxn ang="0">
                  <a:pos x="108" y="0"/>
                </a:cxn>
              </a:cxnLst>
              <a:rect l="0" t="0" r="r" b="b"/>
              <a:pathLst>
                <a:path w="216" h="83">
                  <a:moveTo>
                    <a:pt x="108" y="20"/>
                  </a:moveTo>
                  <a:lnTo>
                    <a:pt x="80" y="21"/>
                  </a:lnTo>
                  <a:lnTo>
                    <a:pt x="59" y="25"/>
                  </a:lnTo>
                  <a:lnTo>
                    <a:pt x="42" y="28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23" y="45"/>
                  </a:lnTo>
                  <a:lnTo>
                    <a:pt x="30" y="49"/>
                  </a:lnTo>
                  <a:lnTo>
                    <a:pt x="42" y="54"/>
                  </a:lnTo>
                  <a:lnTo>
                    <a:pt x="59" y="57"/>
                  </a:lnTo>
                  <a:lnTo>
                    <a:pt x="80" y="61"/>
                  </a:lnTo>
                  <a:lnTo>
                    <a:pt x="108" y="62"/>
                  </a:lnTo>
                  <a:lnTo>
                    <a:pt x="135" y="61"/>
                  </a:lnTo>
                  <a:lnTo>
                    <a:pt x="157" y="57"/>
                  </a:lnTo>
                  <a:lnTo>
                    <a:pt x="174" y="54"/>
                  </a:lnTo>
                  <a:lnTo>
                    <a:pt x="186" y="49"/>
                  </a:lnTo>
                  <a:lnTo>
                    <a:pt x="193" y="45"/>
                  </a:lnTo>
                  <a:lnTo>
                    <a:pt x="196" y="42"/>
                  </a:lnTo>
                  <a:lnTo>
                    <a:pt x="193" y="38"/>
                  </a:lnTo>
                  <a:lnTo>
                    <a:pt x="174" y="28"/>
                  </a:lnTo>
                  <a:lnTo>
                    <a:pt x="157" y="25"/>
                  </a:lnTo>
                  <a:lnTo>
                    <a:pt x="135" y="21"/>
                  </a:lnTo>
                  <a:lnTo>
                    <a:pt x="108" y="20"/>
                  </a:lnTo>
                  <a:close/>
                  <a:moveTo>
                    <a:pt x="108" y="0"/>
                  </a:moveTo>
                  <a:lnTo>
                    <a:pt x="131" y="1"/>
                  </a:lnTo>
                  <a:lnTo>
                    <a:pt x="152" y="3"/>
                  </a:lnTo>
                  <a:lnTo>
                    <a:pt x="172" y="7"/>
                  </a:lnTo>
                  <a:lnTo>
                    <a:pt x="190" y="13"/>
                  </a:lnTo>
                  <a:lnTo>
                    <a:pt x="204" y="21"/>
                  </a:lnTo>
                  <a:lnTo>
                    <a:pt x="212" y="31"/>
                  </a:lnTo>
                  <a:lnTo>
                    <a:pt x="216" y="42"/>
                  </a:lnTo>
                  <a:lnTo>
                    <a:pt x="212" y="52"/>
                  </a:lnTo>
                  <a:lnTo>
                    <a:pt x="204" y="62"/>
                  </a:lnTo>
                  <a:lnTo>
                    <a:pt x="190" y="69"/>
                  </a:lnTo>
                  <a:lnTo>
                    <a:pt x="172" y="75"/>
                  </a:lnTo>
                  <a:lnTo>
                    <a:pt x="152" y="79"/>
                  </a:lnTo>
                  <a:lnTo>
                    <a:pt x="131" y="81"/>
                  </a:lnTo>
                  <a:lnTo>
                    <a:pt x="108" y="83"/>
                  </a:lnTo>
                  <a:lnTo>
                    <a:pt x="85" y="81"/>
                  </a:lnTo>
                  <a:lnTo>
                    <a:pt x="63" y="79"/>
                  </a:lnTo>
                  <a:lnTo>
                    <a:pt x="44" y="75"/>
                  </a:lnTo>
                  <a:lnTo>
                    <a:pt x="26" y="69"/>
                  </a:lnTo>
                  <a:lnTo>
                    <a:pt x="12" y="62"/>
                  </a:lnTo>
                  <a:lnTo>
                    <a:pt x="3" y="52"/>
                  </a:lnTo>
                  <a:lnTo>
                    <a:pt x="0" y="42"/>
                  </a:lnTo>
                  <a:lnTo>
                    <a:pt x="3" y="31"/>
                  </a:lnTo>
                  <a:lnTo>
                    <a:pt x="12" y="21"/>
                  </a:lnTo>
                  <a:lnTo>
                    <a:pt x="26" y="13"/>
                  </a:lnTo>
                  <a:lnTo>
                    <a:pt x="44" y="7"/>
                  </a:lnTo>
                  <a:lnTo>
                    <a:pt x="63" y="3"/>
                  </a:lnTo>
                  <a:lnTo>
                    <a:pt x="85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51"/>
            <p:cNvSpPr>
              <a:spLocks/>
            </p:cNvSpPr>
            <p:nvPr/>
          </p:nvSpPr>
          <p:spPr bwMode="auto">
            <a:xfrm>
              <a:off x="4056063" y="7735888"/>
              <a:ext cx="173038" cy="746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3"/>
                </a:cxn>
                <a:cxn ang="0">
                  <a:pos x="20" y="10"/>
                </a:cxn>
                <a:cxn ang="0">
                  <a:pos x="20" y="50"/>
                </a:cxn>
                <a:cxn ang="0">
                  <a:pos x="23" y="54"/>
                </a:cxn>
                <a:cxn ang="0">
                  <a:pos x="30" y="59"/>
                </a:cxn>
                <a:cxn ang="0">
                  <a:pos x="43" y="64"/>
                </a:cxn>
                <a:cxn ang="0">
                  <a:pos x="60" y="69"/>
                </a:cxn>
                <a:cxn ang="0">
                  <a:pos x="81" y="72"/>
                </a:cxn>
                <a:cxn ang="0">
                  <a:pos x="108" y="74"/>
                </a:cxn>
                <a:cxn ang="0">
                  <a:pos x="134" y="72"/>
                </a:cxn>
                <a:cxn ang="0">
                  <a:pos x="156" y="69"/>
                </a:cxn>
                <a:cxn ang="0">
                  <a:pos x="174" y="64"/>
                </a:cxn>
                <a:cxn ang="0">
                  <a:pos x="186" y="59"/>
                </a:cxn>
                <a:cxn ang="0">
                  <a:pos x="193" y="54"/>
                </a:cxn>
                <a:cxn ang="0">
                  <a:pos x="196" y="50"/>
                </a:cxn>
                <a:cxn ang="0">
                  <a:pos x="196" y="10"/>
                </a:cxn>
                <a:cxn ang="0">
                  <a:pos x="197" y="6"/>
                </a:cxn>
                <a:cxn ang="0">
                  <a:pos x="199" y="3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2" y="3"/>
                </a:cxn>
                <a:cxn ang="0">
                  <a:pos x="215" y="6"/>
                </a:cxn>
                <a:cxn ang="0">
                  <a:pos x="216" y="10"/>
                </a:cxn>
                <a:cxn ang="0">
                  <a:pos x="216" y="50"/>
                </a:cxn>
                <a:cxn ang="0">
                  <a:pos x="212" y="62"/>
                </a:cxn>
                <a:cxn ang="0">
                  <a:pos x="204" y="71"/>
                </a:cxn>
                <a:cxn ang="0">
                  <a:pos x="191" y="80"/>
                </a:cxn>
                <a:cxn ang="0">
                  <a:pos x="173" y="86"/>
                </a:cxn>
                <a:cxn ang="0">
                  <a:pos x="154" y="90"/>
                </a:cxn>
                <a:cxn ang="0">
                  <a:pos x="131" y="93"/>
                </a:cxn>
                <a:cxn ang="0">
                  <a:pos x="108" y="94"/>
                </a:cxn>
                <a:cxn ang="0">
                  <a:pos x="85" y="93"/>
                </a:cxn>
                <a:cxn ang="0">
                  <a:pos x="63" y="90"/>
                </a:cxn>
                <a:cxn ang="0">
                  <a:pos x="43" y="86"/>
                </a:cxn>
                <a:cxn ang="0">
                  <a:pos x="26" y="80"/>
                </a:cxn>
                <a:cxn ang="0">
                  <a:pos x="12" y="71"/>
                </a:cxn>
                <a:cxn ang="0">
                  <a:pos x="3" y="62"/>
                </a:cxn>
                <a:cxn ang="0">
                  <a:pos x="0" y="50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94">
                  <a:moveTo>
                    <a:pt x="11" y="0"/>
                  </a:moveTo>
                  <a:lnTo>
                    <a:pt x="18" y="3"/>
                  </a:lnTo>
                  <a:lnTo>
                    <a:pt x="20" y="10"/>
                  </a:lnTo>
                  <a:lnTo>
                    <a:pt x="20" y="50"/>
                  </a:lnTo>
                  <a:lnTo>
                    <a:pt x="23" y="54"/>
                  </a:lnTo>
                  <a:lnTo>
                    <a:pt x="30" y="59"/>
                  </a:lnTo>
                  <a:lnTo>
                    <a:pt x="43" y="64"/>
                  </a:lnTo>
                  <a:lnTo>
                    <a:pt x="60" y="69"/>
                  </a:lnTo>
                  <a:lnTo>
                    <a:pt x="81" y="72"/>
                  </a:lnTo>
                  <a:lnTo>
                    <a:pt x="108" y="74"/>
                  </a:lnTo>
                  <a:lnTo>
                    <a:pt x="134" y="72"/>
                  </a:lnTo>
                  <a:lnTo>
                    <a:pt x="156" y="69"/>
                  </a:lnTo>
                  <a:lnTo>
                    <a:pt x="174" y="64"/>
                  </a:lnTo>
                  <a:lnTo>
                    <a:pt x="186" y="59"/>
                  </a:lnTo>
                  <a:lnTo>
                    <a:pt x="193" y="54"/>
                  </a:lnTo>
                  <a:lnTo>
                    <a:pt x="196" y="50"/>
                  </a:lnTo>
                  <a:lnTo>
                    <a:pt x="196" y="10"/>
                  </a:lnTo>
                  <a:lnTo>
                    <a:pt x="197" y="6"/>
                  </a:lnTo>
                  <a:lnTo>
                    <a:pt x="199" y="3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2" y="3"/>
                  </a:lnTo>
                  <a:lnTo>
                    <a:pt x="215" y="6"/>
                  </a:lnTo>
                  <a:lnTo>
                    <a:pt x="216" y="10"/>
                  </a:lnTo>
                  <a:lnTo>
                    <a:pt x="216" y="50"/>
                  </a:lnTo>
                  <a:lnTo>
                    <a:pt x="212" y="62"/>
                  </a:lnTo>
                  <a:lnTo>
                    <a:pt x="204" y="71"/>
                  </a:lnTo>
                  <a:lnTo>
                    <a:pt x="191" y="80"/>
                  </a:lnTo>
                  <a:lnTo>
                    <a:pt x="173" y="86"/>
                  </a:lnTo>
                  <a:lnTo>
                    <a:pt x="154" y="90"/>
                  </a:lnTo>
                  <a:lnTo>
                    <a:pt x="131" y="93"/>
                  </a:lnTo>
                  <a:lnTo>
                    <a:pt x="108" y="94"/>
                  </a:lnTo>
                  <a:lnTo>
                    <a:pt x="85" y="93"/>
                  </a:lnTo>
                  <a:lnTo>
                    <a:pt x="63" y="90"/>
                  </a:lnTo>
                  <a:lnTo>
                    <a:pt x="43" y="86"/>
                  </a:lnTo>
                  <a:lnTo>
                    <a:pt x="26" y="80"/>
                  </a:lnTo>
                  <a:lnTo>
                    <a:pt x="12" y="71"/>
                  </a:lnTo>
                  <a:lnTo>
                    <a:pt x="3" y="62"/>
                  </a:lnTo>
                  <a:lnTo>
                    <a:pt x="0" y="5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52"/>
            <p:cNvSpPr>
              <a:spLocks/>
            </p:cNvSpPr>
            <p:nvPr/>
          </p:nvSpPr>
          <p:spPr bwMode="auto">
            <a:xfrm>
              <a:off x="4056063" y="7807325"/>
              <a:ext cx="173038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3"/>
                </a:cxn>
                <a:cxn ang="0">
                  <a:pos x="20" y="10"/>
                </a:cxn>
                <a:cxn ang="0">
                  <a:pos x="23" y="14"/>
                </a:cxn>
                <a:cxn ang="0">
                  <a:pos x="30" y="17"/>
                </a:cxn>
                <a:cxn ang="0">
                  <a:pos x="42" y="22"/>
                </a:cxn>
                <a:cxn ang="0">
                  <a:pos x="59" y="27"/>
                </a:cxn>
                <a:cxn ang="0">
                  <a:pos x="80" y="30"/>
                </a:cxn>
                <a:cxn ang="0">
                  <a:pos x="108" y="32"/>
                </a:cxn>
                <a:cxn ang="0">
                  <a:pos x="135" y="30"/>
                </a:cxn>
                <a:cxn ang="0">
                  <a:pos x="157" y="27"/>
                </a:cxn>
                <a:cxn ang="0">
                  <a:pos x="174" y="22"/>
                </a:cxn>
                <a:cxn ang="0">
                  <a:pos x="186" y="17"/>
                </a:cxn>
                <a:cxn ang="0">
                  <a:pos x="193" y="14"/>
                </a:cxn>
                <a:cxn ang="0">
                  <a:pos x="196" y="10"/>
                </a:cxn>
                <a:cxn ang="0">
                  <a:pos x="197" y="6"/>
                </a:cxn>
                <a:cxn ang="0">
                  <a:pos x="199" y="3"/>
                </a:cxn>
                <a:cxn ang="0">
                  <a:pos x="202" y="2"/>
                </a:cxn>
                <a:cxn ang="0">
                  <a:pos x="205" y="0"/>
                </a:cxn>
                <a:cxn ang="0">
                  <a:pos x="210" y="2"/>
                </a:cxn>
                <a:cxn ang="0">
                  <a:pos x="212" y="3"/>
                </a:cxn>
                <a:cxn ang="0">
                  <a:pos x="215" y="6"/>
                </a:cxn>
                <a:cxn ang="0">
                  <a:pos x="216" y="10"/>
                </a:cxn>
                <a:cxn ang="0">
                  <a:pos x="212" y="21"/>
                </a:cxn>
                <a:cxn ang="0">
                  <a:pos x="204" y="30"/>
                </a:cxn>
                <a:cxn ang="0">
                  <a:pos x="190" y="39"/>
                </a:cxn>
                <a:cxn ang="0">
                  <a:pos x="172" y="45"/>
                </a:cxn>
                <a:cxn ang="0">
                  <a:pos x="152" y="48"/>
                </a:cxn>
                <a:cxn ang="0">
                  <a:pos x="131" y="51"/>
                </a:cxn>
                <a:cxn ang="0">
                  <a:pos x="108" y="52"/>
                </a:cxn>
                <a:cxn ang="0">
                  <a:pos x="85" y="51"/>
                </a:cxn>
                <a:cxn ang="0">
                  <a:pos x="63" y="48"/>
                </a:cxn>
                <a:cxn ang="0">
                  <a:pos x="44" y="45"/>
                </a:cxn>
                <a:cxn ang="0">
                  <a:pos x="26" y="39"/>
                </a:cxn>
                <a:cxn ang="0">
                  <a:pos x="12" y="30"/>
                </a:cxn>
                <a:cxn ang="0">
                  <a:pos x="3" y="21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6" y="2"/>
                </a:cxn>
                <a:cxn ang="0">
                  <a:pos x="11" y="0"/>
                </a:cxn>
              </a:cxnLst>
              <a:rect l="0" t="0" r="r" b="b"/>
              <a:pathLst>
                <a:path w="216" h="52">
                  <a:moveTo>
                    <a:pt x="11" y="0"/>
                  </a:moveTo>
                  <a:lnTo>
                    <a:pt x="18" y="3"/>
                  </a:lnTo>
                  <a:lnTo>
                    <a:pt x="20" y="10"/>
                  </a:lnTo>
                  <a:lnTo>
                    <a:pt x="23" y="14"/>
                  </a:lnTo>
                  <a:lnTo>
                    <a:pt x="30" y="17"/>
                  </a:lnTo>
                  <a:lnTo>
                    <a:pt x="42" y="22"/>
                  </a:lnTo>
                  <a:lnTo>
                    <a:pt x="59" y="27"/>
                  </a:lnTo>
                  <a:lnTo>
                    <a:pt x="80" y="30"/>
                  </a:lnTo>
                  <a:lnTo>
                    <a:pt x="108" y="32"/>
                  </a:lnTo>
                  <a:lnTo>
                    <a:pt x="135" y="30"/>
                  </a:lnTo>
                  <a:lnTo>
                    <a:pt x="157" y="27"/>
                  </a:lnTo>
                  <a:lnTo>
                    <a:pt x="174" y="22"/>
                  </a:lnTo>
                  <a:lnTo>
                    <a:pt x="186" y="17"/>
                  </a:lnTo>
                  <a:lnTo>
                    <a:pt x="193" y="14"/>
                  </a:lnTo>
                  <a:lnTo>
                    <a:pt x="196" y="10"/>
                  </a:lnTo>
                  <a:lnTo>
                    <a:pt x="197" y="6"/>
                  </a:lnTo>
                  <a:lnTo>
                    <a:pt x="199" y="3"/>
                  </a:lnTo>
                  <a:lnTo>
                    <a:pt x="202" y="2"/>
                  </a:lnTo>
                  <a:lnTo>
                    <a:pt x="205" y="0"/>
                  </a:lnTo>
                  <a:lnTo>
                    <a:pt x="210" y="2"/>
                  </a:lnTo>
                  <a:lnTo>
                    <a:pt x="212" y="3"/>
                  </a:lnTo>
                  <a:lnTo>
                    <a:pt x="215" y="6"/>
                  </a:lnTo>
                  <a:lnTo>
                    <a:pt x="216" y="10"/>
                  </a:lnTo>
                  <a:lnTo>
                    <a:pt x="212" y="21"/>
                  </a:lnTo>
                  <a:lnTo>
                    <a:pt x="204" y="30"/>
                  </a:lnTo>
                  <a:lnTo>
                    <a:pt x="190" y="39"/>
                  </a:lnTo>
                  <a:lnTo>
                    <a:pt x="172" y="45"/>
                  </a:lnTo>
                  <a:lnTo>
                    <a:pt x="152" y="48"/>
                  </a:lnTo>
                  <a:lnTo>
                    <a:pt x="131" y="51"/>
                  </a:lnTo>
                  <a:lnTo>
                    <a:pt x="108" y="52"/>
                  </a:lnTo>
                  <a:lnTo>
                    <a:pt x="85" y="51"/>
                  </a:lnTo>
                  <a:lnTo>
                    <a:pt x="63" y="48"/>
                  </a:lnTo>
                  <a:lnTo>
                    <a:pt x="44" y="45"/>
                  </a:lnTo>
                  <a:lnTo>
                    <a:pt x="26" y="39"/>
                  </a:lnTo>
                  <a:lnTo>
                    <a:pt x="12" y="30"/>
                  </a:lnTo>
                  <a:lnTo>
                    <a:pt x="3" y="21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53"/>
            <p:cNvSpPr>
              <a:spLocks/>
            </p:cNvSpPr>
            <p:nvPr/>
          </p:nvSpPr>
          <p:spPr bwMode="auto">
            <a:xfrm>
              <a:off x="4056063" y="7810500"/>
              <a:ext cx="173038" cy="7143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1"/>
                </a:cxn>
                <a:cxn ang="0">
                  <a:pos x="18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0" y="48"/>
                </a:cxn>
                <a:cxn ang="0">
                  <a:pos x="23" y="53"/>
                </a:cxn>
                <a:cxn ang="0">
                  <a:pos x="30" y="58"/>
                </a:cxn>
                <a:cxn ang="0">
                  <a:pos x="43" y="63"/>
                </a:cxn>
                <a:cxn ang="0">
                  <a:pos x="60" y="67"/>
                </a:cxn>
                <a:cxn ang="0">
                  <a:pos x="81" y="71"/>
                </a:cxn>
                <a:cxn ang="0">
                  <a:pos x="108" y="72"/>
                </a:cxn>
                <a:cxn ang="0">
                  <a:pos x="134" y="71"/>
                </a:cxn>
                <a:cxn ang="0">
                  <a:pos x="156" y="67"/>
                </a:cxn>
                <a:cxn ang="0">
                  <a:pos x="174" y="63"/>
                </a:cxn>
                <a:cxn ang="0">
                  <a:pos x="186" y="58"/>
                </a:cxn>
                <a:cxn ang="0">
                  <a:pos x="193" y="53"/>
                </a:cxn>
                <a:cxn ang="0">
                  <a:pos x="196" y="48"/>
                </a:cxn>
                <a:cxn ang="0">
                  <a:pos x="196" y="11"/>
                </a:cxn>
                <a:cxn ang="0">
                  <a:pos x="197" y="6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5" y="6"/>
                </a:cxn>
                <a:cxn ang="0">
                  <a:pos x="216" y="11"/>
                </a:cxn>
                <a:cxn ang="0">
                  <a:pos x="216" y="48"/>
                </a:cxn>
                <a:cxn ang="0">
                  <a:pos x="212" y="60"/>
                </a:cxn>
                <a:cxn ang="0">
                  <a:pos x="204" y="70"/>
                </a:cxn>
                <a:cxn ang="0">
                  <a:pos x="190" y="78"/>
                </a:cxn>
                <a:cxn ang="0">
                  <a:pos x="172" y="84"/>
                </a:cxn>
                <a:cxn ang="0">
                  <a:pos x="152" y="88"/>
                </a:cxn>
                <a:cxn ang="0">
                  <a:pos x="131" y="90"/>
                </a:cxn>
                <a:cxn ang="0">
                  <a:pos x="108" y="91"/>
                </a:cxn>
                <a:cxn ang="0">
                  <a:pos x="85" y="90"/>
                </a:cxn>
                <a:cxn ang="0">
                  <a:pos x="63" y="88"/>
                </a:cxn>
                <a:cxn ang="0">
                  <a:pos x="44" y="84"/>
                </a:cxn>
                <a:cxn ang="0">
                  <a:pos x="26" y="78"/>
                </a:cxn>
                <a:cxn ang="0">
                  <a:pos x="12" y="70"/>
                </a:cxn>
                <a:cxn ang="0">
                  <a:pos x="3" y="60"/>
                </a:cxn>
                <a:cxn ang="0">
                  <a:pos x="0" y="48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91">
                  <a:moveTo>
                    <a:pt x="11" y="0"/>
                  </a:moveTo>
                  <a:lnTo>
                    <a:pt x="14" y="1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0" y="48"/>
                  </a:lnTo>
                  <a:lnTo>
                    <a:pt x="23" y="53"/>
                  </a:lnTo>
                  <a:lnTo>
                    <a:pt x="30" y="58"/>
                  </a:lnTo>
                  <a:lnTo>
                    <a:pt x="43" y="63"/>
                  </a:lnTo>
                  <a:lnTo>
                    <a:pt x="60" y="67"/>
                  </a:lnTo>
                  <a:lnTo>
                    <a:pt x="81" y="71"/>
                  </a:lnTo>
                  <a:lnTo>
                    <a:pt x="108" y="72"/>
                  </a:lnTo>
                  <a:lnTo>
                    <a:pt x="134" y="71"/>
                  </a:lnTo>
                  <a:lnTo>
                    <a:pt x="156" y="67"/>
                  </a:lnTo>
                  <a:lnTo>
                    <a:pt x="174" y="63"/>
                  </a:lnTo>
                  <a:lnTo>
                    <a:pt x="186" y="58"/>
                  </a:lnTo>
                  <a:lnTo>
                    <a:pt x="193" y="53"/>
                  </a:lnTo>
                  <a:lnTo>
                    <a:pt x="196" y="48"/>
                  </a:lnTo>
                  <a:lnTo>
                    <a:pt x="196" y="11"/>
                  </a:lnTo>
                  <a:lnTo>
                    <a:pt x="197" y="6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5" y="6"/>
                  </a:lnTo>
                  <a:lnTo>
                    <a:pt x="216" y="11"/>
                  </a:lnTo>
                  <a:lnTo>
                    <a:pt x="216" y="48"/>
                  </a:lnTo>
                  <a:lnTo>
                    <a:pt x="212" y="60"/>
                  </a:lnTo>
                  <a:lnTo>
                    <a:pt x="204" y="70"/>
                  </a:lnTo>
                  <a:lnTo>
                    <a:pt x="190" y="78"/>
                  </a:lnTo>
                  <a:lnTo>
                    <a:pt x="172" y="84"/>
                  </a:lnTo>
                  <a:lnTo>
                    <a:pt x="152" y="88"/>
                  </a:lnTo>
                  <a:lnTo>
                    <a:pt x="131" y="90"/>
                  </a:lnTo>
                  <a:lnTo>
                    <a:pt x="108" y="91"/>
                  </a:lnTo>
                  <a:lnTo>
                    <a:pt x="85" y="90"/>
                  </a:lnTo>
                  <a:lnTo>
                    <a:pt x="63" y="88"/>
                  </a:lnTo>
                  <a:lnTo>
                    <a:pt x="44" y="84"/>
                  </a:lnTo>
                  <a:lnTo>
                    <a:pt x="26" y="78"/>
                  </a:lnTo>
                  <a:lnTo>
                    <a:pt x="12" y="70"/>
                  </a:lnTo>
                  <a:lnTo>
                    <a:pt x="3" y="60"/>
                  </a:lnTo>
                  <a:lnTo>
                    <a:pt x="0" y="48"/>
                  </a:lnTo>
                  <a:lnTo>
                    <a:pt x="0" y="11"/>
                  </a:lnTo>
                  <a:lnTo>
                    <a:pt x="1" y="6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54"/>
            <p:cNvSpPr>
              <a:spLocks noEditPoints="1"/>
            </p:cNvSpPr>
            <p:nvPr/>
          </p:nvSpPr>
          <p:spPr bwMode="auto">
            <a:xfrm>
              <a:off x="4268788" y="7869238"/>
              <a:ext cx="169863" cy="65088"/>
            </a:xfrm>
            <a:custGeom>
              <a:avLst/>
              <a:gdLst/>
              <a:ahLst/>
              <a:cxnLst>
                <a:cxn ang="0">
                  <a:pos x="107" y="19"/>
                </a:cxn>
                <a:cxn ang="0">
                  <a:pos x="80" y="20"/>
                </a:cxn>
                <a:cxn ang="0">
                  <a:pos x="58" y="24"/>
                </a:cxn>
                <a:cxn ang="0">
                  <a:pos x="41" y="29"/>
                </a:cxn>
                <a:cxn ang="0">
                  <a:pos x="29" y="33"/>
                </a:cxn>
                <a:cxn ang="0">
                  <a:pos x="22" y="37"/>
                </a:cxn>
                <a:cxn ang="0">
                  <a:pos x="20" y="41"/>
                </a:cxn>
                <a:cxn ang="0">
                  <a:pos x="22" y="44"/>
                </a:cxn>
                <a:cxn ang="0">
                  <a:pos x="41" y="54"/>
                </a:cxn>
                <a:cxn ang="0">
                  <a:pos x="58" y="57"/>
                </a:cxn>
                <a:cxn ang="0">
                  <a:pos x="80" y="61"/>
                </a:cxn>
                <a:cxn ang="0">
                  <a:pos x="107" y="62"/>
                </a:cxn>
                <a:cxn ang="0">
                  <a:pos x="135" y="61"/>
                </a:cxn>
                <a:cxn ang="0">
                  <a:pos x="158" y="57"/>
                </a:cxn>
                <a:cxn ang="0">
                  <a:pos x="175" y="54"/>
                </a:cxn>
                <a:cxn ang="0">
                  <a:pos x="186" y="48"/>
                </a:cxn>
                <a:cxn ang="0">
                  <a:pos x="193" y="44"/>
                </a:cxn>
                <a:cxn ang="0">
                  <a:pos x="195" y="41"/>
                </a:cxn>
                <a:cxn ang="0">
                  <a:pos x="193" y="37"/>
                </a:cxn>
                <a:cxn ang="0">
                  <a:pos x="186" y="33"/>
                </a:cxn>
                <a:cxn ang="0">
                  <a:pos x="175" y="29"/>
                </a:cxn>
                <a:cxn ang="0">
                  <a:pos x="158" y="24"/>
                </a:cxn>
                <a:cxn ang="0">
                  <a:pos x="135" y="20"/>
                </a:cxn>
                <a:cxn ang="0">
                  <a:pos x="107" y="19"/>
                </a:cxn>
                <a:cxn ang="0">
                  <a:pos x="107" y="0"/>
                </a:cxn>
                <a:cxn ang="0">
                  <a:pos x="130" y="1"/>
                </a:cxn>
                <a:cxn ang="0">
                  <a:pos x="152" y="3"/>
                </a:cxn>
                <a:cxn ang="0">
                  <a:pos x="172" y="7"/>
                </a:cxn>
                <a:cxn ang="0">
                  <a:pos x="189" y="13"/>
                </a:cxn>
                <a:cxn ang="0">
                  <a:pos x="204" y="20"/>
                </a:cxn>
                <a:cxn ang="0">
                  <a:pos x="212" y="30"/>
                </a:cxn>
                <a:cxn ang="0">
                  <a:pos x="216" y="41"/>
                </a:cxn>
                <a:cxn ang="0">
                  <a:pos x="212" y="51"/>
                </a:cxn>
                <a:cxn ang="0">
                  <a:pos x="204" y="61"/>
                </a:cxn>
                <a:cxn ang="0">
                  <a:pos x="189" y="68"/>
                </a:cxn>
                <a:cxn ang="0">
                  <a:pos x="172" y="74"/>
                </a:cxn>
                <a:cxn ang="0">
                  <a:pos x="152" y="78"/>
                </a:cxn>
                <a:cxn ang="0">
                  <a:pos x="130" y="80"/>
                </a:cxn>
                <a:cxn ang="0">
                  <a:pos x="107" y="82"/>
                </a:cxn>
                <a:cxn ang="0">
                  <a:pos x="86" y="80"/>
                </a:cxn>
                <a:cxn ang="0">
                  <a:pos x="64" y="78"/>
                </a:cxn>
                <a:cxn ang="0">
                  <a:pos x="44" y="74"/>
                </a:cxn>
                <a:cxn ang="0">
                  <a:pos x="26" y="68"/>
                </a:cxn>
                <a:cxn ang="0">
                  <a:pos x="13" y="61"/>
                </a:cxn>
                <a:cxn ang="0">
                  <a:pos x="4" y="51"/>
                </a:cxn>
                <a:cxn ang="0">
                  <a:pos x="0" y="41"/>
                </a:cxn>
                <a:cxn ang="0">
                  <a:pos x="4" y="30"/>
                </a:cxn>
                <a:cxn ang="0">
                  <a:pos x="13" y="20"/>
                </a:cxn>
                <a:cxn ang="0">
                  <a:pos x="26" y="13"/>
                </a:cxn>
                <a:cxn ang="0">
                  <a:pos x="44" y="7"/>
                </a:cxn>
                <a:cxn ang="0">
                  <a:pos x="64" y="3"/>
                </a:cxn>
                <a:cxn ang="0">
                  <a:pos x="86" y="1"/>
                </a:cxn>
                <a:cxn ang="0">
                  <a:pos x="107" y="0"/>
                </a:cxn>
              </a:cxnLst>
              <a:rect l="0" t="0" r="r" b="b"/>
              <a:pathLst>
                <a:path w="216" h="82">
                  <a:moveTo>
                    <a:pt x="107" y="19"/>
                  </a:moveTo>
                  <a:lnTo>
                    <a:pt x="80" y="20"/>
                  </a:lnTo>
                  <a:lnTo>
                    <a:pt x="58" y="24"/>
                  </a:lnTo>
                  <a:lnTo>
                    <a:pt x="41" y="29"/>
                  </a:lnTo>
                  <a:lnTo>
                    <a:pt x="29" y="33"/>
                  </a:lnTo>
                  <a:lnTo>
                    <a:pt x="22" y="37"/>
                  </a:lnTo>
                  <a:lnTo>
                    <a:pt x="20" y="41"/>
                  </a:lnTo>
                  <a:lnTo>
                    <a:pt x="22" y="44"/>
                  </a:lnTo>
                  <a:lnTo>
                    <a:pt x="41" y="54"/>
                  </a:lnTo>
                  <a:lnTo>
                    <a:pt x="58" y="57"/>
                  </a:lnTo>
                  <a:lnTo>
                    <a:pt x="80" y="61"/>
                  </a:lnTo>
                  <a:lnTo>
                    <a:pt x="107" y="62"/>
                  </a:lnTo>
                  <a:lnTo>
                    <a:pt x="135" y="61"/>
                  </a:lnTo>
                  <a:lnTo>
                    <a:pt x="158" y="57"/>
                  </a:lnTo>
                  <a:lnTo>
                    <a:pt x="175" y="54"/>
                  </a:lnTo>
                  <a:lnTo>
                    <a:pt x="186" y="48"/>
                  </a:lnTo>
                  <a:lnTo>
                    <a:pt x="193" y="44"/>
                  </a:lnTo>
                  <a:lnTo>
                    <a:pt x="195" y="41"/>
                  </a:lnTo>
                  <a:lnTo>
                    <a:pt x="193" y="37"/>
                  </a:lnTo>
                  <a:lnTo>
                    <a:pt x="186" y="33"/>
                  </a:lnTo>
                  <a:lnTo>
                    <a:pt x="175" y="29"/>
                  </a:lnTo>
                  <a:lnTo>
                    <a:pt x="158" y="24"/>
                  </a:lnTo>
                  <a:lnTo>
                    <a:pt x="135" y="20"/>
                  </a:lnTo>
                  <a:lnTo>
                    <a:pt x="107" y="19"/>
                  </a:lnTo>
                  <a:close/>
                  <a:moveTo>
                    <a:pt x="107" y="0"/>
                  </a:moveTo>
                  <a:lnTo>
                    <a:pt x="130" y="1"/>
                  </a:lnTo>
                  <a:lnTo>
                    <a:pt x="152" y="3"/>
                  </a:lnTo>
                  <a:lnTo>
                    <a:pt x="172" y="7"/>
                  </a:lnTo>
                  <a:lnTo>
                    <a:pt x="189" y="13"/>
                  </a:lnTo>
                  <a:lnTo>
                    <a:pt x="204" y="20"/>
                  </a:lnTo>
                  <a:lnTo>
                    <a:pt x="212" y="30"/>
                  </a:lnTo>
                  <a:lnTo>
                    <a:pt x="216" y="41"/>
                  </a:lnTo>
                  <a:lnTo>
                    <a:pt x="212" y="51"/>
                  </a:lnTo>
                  <a:lnTo>
                    <a:pt x="204" y="61"/>
                  </a:lnTo>
                  <a:lnTo>
                    <a:pt x="189" y="68"/>
                  </a:lnTo>
                  <a:lnTo>
                    <a:pt x="172" y="74"/>
                  </a:lnTo>
                  <a:lnTo>
                    <a:pt x="152" y="78"/>
                  </a:lnTo>
                  <a:lnTo>
                    <a:pt x="130" y="80"/>
                  </a:lnTo>
                  <a:lnTo>
                    <a:pt x="107" y="82"/>
                  </a:lnTo>
                  <a:lnTo>
                    <a:pt x="86" y="80"/>
                  </a:lnTo>
                  <a:lnTo>
                    <a:pt x="64" y="78"/>
                  </a:lnTo>
                  <a:lnTo>
                    <a:pt x="44" y="74"/>
                  </a:lnTo>
                  <a:lnTo>
                    <a:pt x="26" y="68"/>
                  </a:lnTo>
                  <a:lnTo>
                    <a:pt x="13" y="61"/>
                  </a:lnTo>
                  <a:lnTo>
                    <a:pt x="4" y="51"/>
                  </a:lnTo>
                  <a:lnTo>
                    <a:pt x="0" y="41"/>
                  </a:lnTo>
                  <a:lnTo>
                    <a:pt x="4" y="30"/>
                  </a:lnTo>
                  <a:lnTo>
                    <a:pt x="13" y="20"/>
                  </a:lnTo>
                  <a:lnTo>
                    <a:pt x="26" y="13"/>
                  </a:lnTo>
                  <a:lnTo>
                    <a:pt x="44" y="7"/>
                  </a:lnTo>
                  <a:lnTo>
                    <a:pt x="64" y="3"/>
                  </a:lnTo>
                  <a:lnTo>
                    <a:pt x="86" y="1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55"/>
            <p:cNvSpPr>
              <a:spLocks/>
            </p:cNvSpPr>
            <p:nvPr/>
          </p:nvSpPr>
          <p:spPr bwMode="auto">
            <a:xfrm>
              <a:off x="4268788" y="7896225"/>
              <a:ext cx="169863" cy="730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7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0" y="50"/>
                </a:cxn>
                <a:cxn ang="0">
                  <a:pos x="22" y="54"/>
                </a:cxn>
                <a:cxn ang="0">
                  <a:pos x="29" y="59"/>
                </a:cxn>
                <a:cxn ang="0">
                  <a:pos x="43" y="64"/>
                </a:cxn>
                <a:cxn ang="0">
                  <a:pos x="59" y="69"/>
                </a:cxn>
                <a:cxn ang="0">
                  <a:pos x="81" y="72"/>
                </a:cxn>
                <a:cxn ang="0">
                  <a:pos x="107" y="74"/>
                </a:cxn>
                <a:cxn ang="0">
                  <a:pos x="134" y="72"/>
                </a:cxn>
                <a:cxn ang="0">
                  <a:pos x="157" y="69"/>
                </a:cxn>
                <a:cxn ang="0">
                  <a:pos x="174" y="64"/>
                </a:cxn>
                <a:cxn ang="0">
                  <a:pos x="186" y="59"/>
                </a:cxn>
                <a:cxn ang="0">
                  <a:pos x="193" y="54"/>
                </a:cxn>
                <a:cxn ang="0">
                  <a:pos x="195" y="50"/>
                </a:cxn>
                <a:cxn ang="0">
                  <a:pos x="195" y="11"/>
                </a:cxn>
                <a:cxn ang="0">
                  <a:pos x="196" y="6"/>
                </a:cxn>
                <a:cxn ang="0">
                  <a:pos x="201" y="1"/>
                </a:cxn>
                <a:cxn ang="0">
                  <a:pos x="206" y="0"/>
                </a:cxn>
                <a:cxn ang="0">
                  <a:pos x="210" y="1"/>
                </a:cxn>
                <a:cxn ang="0">
                  <a:pos x="213" y="4"/>
                </a:cxn>
                <a:cxn ang="0">
                  <a:pos x="214" y="6"/>
                </a:cxn>
                <a:cxn ang="0">
                  <a:pos x="216" y="11"/>
                </a:cxn>
                <a:cxn ang="0">
                  <a:pos x="216" y="50"/>
                </a:cxn>
                <a:cxn ang="0">
                  <a:pos x="212" y="62"/>
                </a:cxn>
                <a:cxn ang="0">
                  <a:pos x="204" y="71"/>
                </a:cxn>
                <a:cxn ang="0">
                  <a:pos x="190" y="80"/>
                </a:cxn>
                <a:cxn ang="0">
                  <a:pos x="172" y="86"/>
                </a:cxn>
                <a:cxn ang="0">
                  <a:pos x="153" y="90"/>
                </a:cxn>
                <a:cxn ang="0">
                  <a:pos x="130" y="93"/>
                </a:cxn>
                <a:cxn ang="0">
                  <a:pos x="107" y="94"/>
                </a:cxn>
                <a:cxn ang="0">
                  <a:pos x="85" y="93"/>
                </a:cxn>
                <a:cxn ang="0">
                  <a:pos x="63" y="90"/>
                </a:cxn>
                <a:cxn ang="0">
                  <a:pos x="43" y="86"/>
                </a:cxn>
                <a:cxn ang="0">
                  <a:pos x="26" y="80"/>
                </a:cxn>
                <a:cxn ang="0">
                  <a:pos x="13" y="71"/>
                </a:cxn>
                <a:cxn ang="0">
                  <a:pos x="4" y="62"/>
                </a:cxn>
                <a:cxn ang="0">
                  <a:pos x="0" y="5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216" h="94">
                  <a:moveTo>
                    <a:pt x="7" y="0"/>
                  </a:move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0" y="50"/>
                  </a:lnTo>
                  <a:lnTo>
                    <a:pt x="22" y="54"/>
                  </a:lnTo>
                  <a:lnTo>
                    <a:pt x="29" y="59"/>
                  </a:lnTo>
                  <a:lnTo>
                    <a:pt x="43" y="64"/>
                  </a:lnTo>
                  <a:lnTo>
                    <a:pt x="59" y="69"/>
                  </a:lnTo>
                  <a:lnTo>
                    <a:pt x="81" y="72"/>
                  </a:lnTo>
                  <a:lnTo>
                    <a:pt x="107" y="74"/>
                  </a:lnTo>
                  <a:lnTo>
                    <a:pt x="134" y="72"/>
                  </a:lnTo>
                  <a:lnTo>
                    <a:pt x="157" y="69"/>
                  </a:lnTo>
                  <a:lnTo>
                    <a:pt x="174" y="64"/>
                  </a:lnTo>
                  <a:lnTo>
                    <a:pt x="186" y="59"/>
                  </a:lnTo>
                  <a:lnTo>
                    <a:pt x="193" y="54"/>
                  </a:lnTo>
                  <a:lnTo>
                    <a:pt x="195" y="50"/>
                  </a:lnTo>
                  <a:lnTo>
                    <a:pt x="195" y="11"/>
                  </a:lnTo>
                  <a:lnTo>
                    <a:pt x="196" y="6"/>
                  </a:lnTo>
                  <a:lnTo>
                    <a:pt x="201" y="1"/>
                  </a:lnTo>
                  <a:lnTo>
                    <a:pt x="206" y="0"/>
                  </a:lnTo>
                  <a:lnTo>
                    <a:pt x="210" y="1"/>
                  </a:lnTo>
                  <a:lnTo>
                    <a:pt x="213" y="4"/>
                  </a:lnTo>
                  <a:lnTo>
                    <a:pt x="214" y="6"/>
                  </a:lnTo>
                  <a:lnTo>
                    <a:pt x="216" y="11"/>
                  </a:lnTo>
                  <a:lnTo>
                    <a:pt x="216" y="50"/>
                  </a:lnTo>
                  <a:lnTo>
                    <a:pt x="212" y="62"/>
                  </a:lnTo>
                  <a:lnTo>
                    <a:pt x="204" y="71"/>
                  </a:lnTo>
                  <a:lnTo>
                    <a:pt x="190" y="80"/>
                  </a:lnTo>
                  <a:lnTo>
                    <a:pt x="172" y="86"/>
                  </a:lnTo>
                  <a:lnTo>
                    <a:pt x="153" y="90"/>
                  </a:lnTo>
                  <a:lnTo>
                    <a:pt x="130" y="93"/>
                  </a:lnTo>
                  <a:lnTo>
                    <a:pt x="107" y="94"/>
                  </a:lnTo>
                  <a:lnTo>
                    <a:pt x="85" y="93"/>
                  </a:lnTo>
                  <a:lnTo>
                    <a:pt x="63" y="90"/>
                  </a:lnTo>
                  <a:lnTo>
                    <a:pt x="43" y="86"/>
                  </a:lnTo>
                  <a:lnTo>
                    <a:pt x="26" y="80"/>
                  </a:lnTo>
                  <a:lnTo>
                    <a:pt x="13" y="71"/>
                  </a:lnTo>
                  <a:lnTo>
                    <a:pt x="4" y="62"/>
                  </a:lnTo>
                  <a:lnTo>
                    <a:pt x="0" y="50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56"/>
            <p:cNvSpPr>
              <a:spLocks/>
            </p:cNvSpPr>
            <p:nvPr/>
          </p:nvSpPr>
          <p:spPr bwMode="auto">
            <a:xfrm>
              <a:off x="4268788" y="7967663"/>
              <a:ext cx="169863" cy="412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7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2" y="15"/>
                </a:cxn>
                <a:cxn ang="0">
                  <a:pos x="29" y="18"/>
                </a:cxn>
                <a:cxn ang="0">
                  <a:pos x="41" y="23"/>
                </a:cxn>
                <a:cxn ang="0">
                  <a:pos x="58" y="27"/>
                </a:cxn>
                <a:cxn ang="0">
                  <a:pos x="80" y="30"/>
                </a:cxn>
                <a:cxn ang="0">
                  <a:pos x="107" y="32"/>
                </a:cxn>
                <a:cxn ang="0">
                  <a:pos x="135" y="30"/>
                </a:cxn>
                <a:cxn ang="0">
                  <a:pos x="158" y="27"/>
                </a:cxn>
                <a:cxn ang="0">
                  <a:pos x="175" y="23"/>
                </a:cxn>
                <a:cxn ang="0">
                  <a:pos x="186" y="18"/>
                </a:cxn>
                <a:cxn ang="0">
                  <a:pos x="193" y="15"/>
                </a:cxn>
                <a:cxn ang="0">
                  <a:pos x="195" y="11"/>
                </a:cxn>
                <a:cxn ang="0">
                  <a:pos x="196" y="6"/>
                </a:cxn>
                <a:cxn ang="0">
                  <a:pos x="201" y="2"/>
                </a:cxn>
                <a:cxn ang="0">
                  <a:pos x="206" y="0"/>
                </a:cxn>
                <a:cxn ang="0">
                  <a:pos x="210" y="2"/>
                </a:cxn>
                <a:cxn ang="0">
                  <a:pos x="213" y="4"/>
                </a:cxn>
                <a:cxn ang="0">
                  <a:pos x="214" y="6"/>
                </a:cxn>
                <a:cxn ang="0">
                  <a:pos x="216" y="11"/>
                </a:cxn>
                <a:cxn ang="0">
                  <a:pos x="212" y="22"/>
                </a:cxn>
                <a:cxn ang="0">
                  <a:pos x="204" y="32"/>
                </a:cxn>
                <a:cxn ang="0">
                  <a:pos x="189" y="39"/>
                </a:cxn>
                <a:cxn ang="0">
                  <a:pos x="172" y="45"/>
                </a:cxn>
                <a:cxn ang="0">
                  <a:pos x="152" y="48"/>
                </a:cxn>
                <a:cxn ang="0">
                  <a:pos x="130" y="51"/>
                </a:cxn>
                <a:cxn ang="0">
                  <a:pos x="107" y="52"/>
                </a:cxn>
                <a:cxn ang="0">
                  <a:pos x="86" y="51"/>
                </a:cxn>
                <a:cxn ang="0">
                  <a:pos x="64" y="48"/>
                </a:cxn>
                <a:cxn ang="0">
                  <a:pos x="44" y="45"/>
                </a:cxn>
                <a:cxn ang="0">
                  <a:pos x="26" y="39"/>
                </a:cxn>
                <a:cxn ang="0">
                  <a:pos x="13" y="32"/>
                </a:cxn>
                <a:cxn ang="0">
                  <a:pos x="4" y="2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7" y="0"/>
                </a:cxn>
              </a:cxnLst>
              <a:rect l="0" t="0" r="r" b="b"/>
              <a:pathLst>
                <a:path w="216" h="52">
                  <a:moveTo>
                    <a:pt x="7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2" y="15"/>
                  </a:lnTo>
                  <a:lnTo>
                    <a:pt x="29" y="18"/>
                  </a:lnTo>
                  <a:lnTo>
                    <a:pt x="41" y="23"/>
                  </a:lnTo>
                  <a:lnTo>
                    <a:pt x="58" y="27"/>
                  </a:lnTo>
                  <a:lnTo>
                    <a:pt x="80" y="30"/>
                  </a:lnTo>
                  <a:lnTo>
                    <a:pt x="107" y="32"/>
                  </a:lnTo>
                  <a:lnTo>
                    <a:pt x="135" y="30"/>
                  </a:lnTo>
                  <a:lnTo>
                    <a:pt x="158" y="27"/>
                  </a:lnTo>
                  <a:lnTo>
                    <a:pt x="175" y="23"/>
                  </a:lnTo>
                  <a:lnTo>
                    <a:pt x="186" y="18"/>
                  </a:lnTo>
                  <a:lnTo>
                    <a:pt x="193" y="15"/>
                  </a:lnTo>
                  <a:lnTo>
                    <a:pt x="195" y="11"/>
                  </a:lnTo>
                  <a:lnTo>
                    <a:pt x="196" y="6"/>
                  </a:lnTo>
                  <a:lnTo>
                    <a:pt x="201" y="2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3" y="4"/>
                  </a:lnTo>
                  <a:lnTo>
                    <a:pt x="214" y="6"/>
                  </a:lnTo>
                  <a:lnTo>
                    <a:pt x="216" y="11"/>
                  </a:lnTo>
                  <a:lnTo>
                    <a:pt x="212" y="22"/>
                  </a:lnTo>
                  <a:lnTo>
                    <a:pt x="204" y="32"/>
                  </a:lnTo>
                  <a:lnTo>
                    <a:pt x="189" y="39"/>
                  </a:lnTo>
                  <a:lnTo>
                    <a:pt x="172" y="45"/>
                  </a:lnTo>
                  <a:lnTo>
                    <a:pt x="152" y="48"/>
                  </a:lnTo>
                  <a:lnTo>
                    <a:pt x="130" y="51"/>
                  </a:lnTo>
                  <a:lnTo>
                    <a:pt x="107" y="52"/>
                  </a:lnTo>
                  <a:lnTo>
                    <a:pt x="86" y="51"/>
                  </a:lnTo>
                  <a:lnTo>
                    <a:pt x="64" y="48"/>
                  </a:lnTo>
                  <a:lnTo>
                    <a:pt x="44" y="45"/>
                  </a:lnTo>
                  <a:lnTo>
                    <a:pt x="26" y="39"/>
                  </a:lnTo>
                  <a:lnTo>
                    <a:pt x="13" y="32"/>
                  </a:lnTo>
                  <a:lnTo>
                    <a:pt x="4" y="2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57"/>
            <p:cNvSpPr>
              <a:spLocks/>
            </p:cNvSpPr>
            <p:nvPr/>
          </p:nvSpPr>
          <p:spPr bwMode="auto">
            <a:xfrm>
              <a:off x="4268788" y="7970838"/>
              <a:ext cx="169863" cy="714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20" y="6"/>
                </a:cxn>
                <a:cxn ang="0">
                  <a:pos x="20" y="48"/>
                </a:cxn>
                <a:cxn ang="0">
                  <a:pos x="22" y="52"/>
                </a:cxn>
                <a:cxn ang="0">
                  <a:pos x="29" y="57"/>
                </a:cxn>
                <a:cxn ang="0">
                  <a:pos x="43" y="62"/>
                </a:cxn>
                <a:cxn ang="0">
                  <a:pos x="59" y="66"/>
                </a:cxn>
                <a:cxn ang="0">
                  <a:pos x="81" y="70"/>
                </a:cxn>
                <a:cxn ang="0">
                  <a:pos x="107" y="71"/>
                </a:cxn>
                <a:cxn ang="0">
                  <a:pos x="134" y="70"/>
                </a:cxn>
                <a:cxn ang="0">
                  <a:pos x="156" y="66"/>
                </a:cxn>
                <a:cxn ang="0">
                  <a:pos x="174" y="62"/>
                </a:cxn>
                <a:cxn ang="0">
                  <a:pos x="186" y="57"/>
                </a:cxn>
                <a:cxn ang="0">
                  <a:pos x="193" y="52"/>
                </a:cxn>
                <a:cxn ang="0">
                  <a:pos x="195" y="48"/>
                </a:cxn>
                <a:cxn ang="0">
                  <a:pos x="195" y="6"/>
                </a:cxn>
                <a:cxn ang="0">
                  <a:pos x="200" y="1"/>
                </a:cxn>
                <a:cxn ang="0">
                  <a:pos x="202" y="0"/>
                </a:cxn>
                <a:cxn ang="0">
                  <a:pos x="208" y="0"/>
                </a:cxn>
                <a:cxn ang="0">
                  <a:pos x="212" y="1"/>
                </a:cxn>
                <a:cxn ang="0">
                  <a:pos x="213" y="4"/>
                </a:cxn>
                <a:cxn ang="0">
                  <a:pos x="216" y="6"/>
                </a:cxn>
                <a:cxn ang="0">
                  <a:pos x="216" y="48"/>
                </a:cxn>
                <a:cxn ang="0">
                  <a:pos x="212" y="59"/>
                </a:cxn>
                <a:cxn ang="0">
                  <a:pos x="204" y="69"/>
                </a:cxn>
                <a:cxn ang="0">
                  <a:pos x="189" y="77"/>
                </a:cxn>
                <a:cxn ang="0">
                  <a:pos x="172" y="83"/>
                </a:cxn>
                <a:cxn ang="0">
                  <a:pos x="152" y="87"/>
                </a:cxn>
                <a:cxn ang="0">
                  <a:pos x="130" y="89"/>
                </a:cxn>
                <a:cxn ang="0">
                  <a:pos x="107" y="90"/>
                </a:cxn>
                <a:cxn ang="0">
                  <a:pos x="86" y="89"/>
                </a:cxn>
                <a:cxn ang="0">
                  <a:pos x="64" y="87"/>
                </a:cxn>
                <a:cxn ang="0">
                  <a:pos x="44" y="83"/>
                </a:cxn>
                <a:cxn ang="0">
                  <a:pos x="26" y="77"/>
                </a:cxn>
                <a:cxn ang="0">
                  <a:pos x="13" y="69"/>
                </a:cxn>
                <a:cxn ang="0">
                  <a:pos x="4" y="59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3" y="3"/>
                </a:cxn>
                <a:cxn ang="0">
                  <a:pos x="10" y="0"/>
                </a:cxn>
              </a:cxnLst>
              <a:rect l="0" t="0" r="r" b="b"/>
              <a:pathLst>
                <a:path w="216" h="90">
                  <a:moveTo>
                    <a:pt x="10" y="0"/>
                  </a:moveTo>
                  <a:lnTo>
                    <a:pt x="13" y="0"/>
                  </a:lnTo>
                  <a:lnTo>
                    <a:pt x="16" y="1"/>
                  </a:lnTo>
                  <a:lnTo>
                    <a:pt x="17" y="4"/>
                  </a:lnTo>
                  <a:lnTo>
                    <a:pt x="20" y="6"/>
                  </a:lnTo>
                  <a:lnTo>
                    <a:pt x="20" y="48"/>
                  </a:lnTo>
                  <a:lnTo>
                    <a:pt x="22" y="52"/>
                  </a:lnTo>
                  <a:lnTo>
                    <a:pt x="29" y="57"/>
                  </a:lnTo>
                  <a:lnTo>
                    <a:pt x="43" y="62"/>
                  </a:lnTo>
                  <a:lnTo>
                    <a:pt x="59" y="66"/>
                  </a:lnTo>
                  <a:lnTo>
                    <a:pt x="81" y="70"/>
                  </a:lnTo>
                  <a:lnTo>
                    <a:pt x="107" y="71"/>
                  </a:lnTo>
                  <a:lnTo>
                    <a:pt x="134" y="70"/>
                  </a:lnTo>
                  <a:lnTo>
                    <a:pt x="156" y="66"/>
                  </a:lnTo>
                  <a:lnTo>
                    <a:pt x="174" y="62"/>
                  </a:lnTo>
                  <a:lnTo>
                    <a:pt x="186" y="57"/>
                  </a:lnTo>
                  <a:lnTo>
                    <a:pt x="193" y="52"/>
                  </a:lnTo>
                  <a:lnTo>
                    <a:pt x="195" y="48"/>
                  </a:lnTo>
                  <a:lnTo>
                    <a:pt x="195" y="6"/>
                  </a:lnTo>
                  <a:lnTo>
                    <a:pt x="200" y="1"/>
                  </a:lnTo>
                  <a:lnTo>
                    <a:pt x="202" y="0"/>
                  </a:lnTo>
                  <a:lnTo>
                    <a:pt x="208" y="0"/>
                  </a:lnTo>
                  <a:lnTo>
                    <a:pt x="212" y="1"/>
                  </a:lnTo>
                  <a:lnTo>
                    <a:pt x="213" y="4"/>
                  </a:lnTo>
                  <a:lnTo>
                    <a:pt x="216" y="6"/>
                  </a:lnTo>
                  <a:lnTo>
                    <a:pt x="216" y="48"/>
                  </a:lnTo>
                  <a:lnTo>
                    <a:pt x="212" y="59"/>
                  </a:lnTo>
                  <a:lnTo>
                    <a:pt x="204" y="69"/>
                  </a:lnTo>
                  <a:lnTo>
                    <a:pt x="189" y="77"/>
                  </a:lnTo>
                  <a:lnTo>
                    <a:pt x="172" y="83"/>
                  </a:lnTo>
                  <a:lnTo>
                    <a:pt x="152" y="87"/>
                  </a:lnTo>
                  <a:lnTo>
                    <a:pt x="130" y="89"/>
                  </a:lnTo>
                  <a:lnTo>
                    <a:pt x="107" y="90"/>
                  </a:lnTo>
                  <a:lnTo>
                    <a:pt x="86" y="89"/>
                  </a:lnTo>
                  <a:lnTo>
                    <a:pt x="64" y="87"/>
                  </a:lnTo>
                  <a:lnTo>
                    <a:pt x="44" y="83"/>
                  </a:lnTo>
                  <a:lnTo>
                    <a:pt x="26" y="77"/>
                  </a:lnTo>
                  <a:lnTo>
                    <a:pt x="13" y="69"/>
                  </a:lnTo>
                  <a:lnTo>
                    <a:pt x="4" y="59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3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58"/>
            <p:cNvSpPr>
              <a:spLocks/>
            </p:cNvSpPr>
            <p:nvPr/>
          </p:nvSpPr>
          <p:spPr bwMode="auto">
            <a:xfrm>
              <a:off x="4056063" y="7883525"/>
              <a:ext cx="173038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8" y="2"/>
                </a:cxn>
                <a:cxn ang="0">
                  <a:pos x="20" y="9"/>
                </a:cxn>
                <a:cxn ang="0">
                  <a:pos x="23" y="13"/>
                </a:cxn>
                <a:cxn ang="0">
                  <a:pos x="42" y="22"/>
                </a:cxn>
                <a:cxn ang="0">
                  <a:pos x="59" y="26"/>
                </a:cxn>
                <a:cxn ang="0">
                  <a:pos x="80" y="30"/>
                </a:cxn>
                <a:cxn ang="0">
                  <a:pos x="108" y="31"/>
                </a:cxn>
                <a:cxn ang="0">
                  <a:pos x="135" y="30"/>
                </a:cxn>
                <a:cxn ang="0">
                  <a:pos x="157" y="26"/>
                </a:cxn>
                <a:cxn ang="0">
                  <a:pos x="174" y="22"/>
                </a:cxn>
                <a:cxn ang="0">
                  <a:pos x="193" y="13"/>
                </a:cxn>
                <a:cxn ang="0">
                  <a:pos x="196" y="9"/>
                </a:cxn>
                <a:cxn ang="0">
                  <a:pos x="197" y="6"/>
                </a:cxn>
                <a:cxn ang="0">
                  <a:pos x="199" y="2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2" y="2"/>
                </a:cxn>
                <a:cxn ang="0">
                  <a:pos x="215" y="6"/>
                </a:cxn>
                <a:cxn ang="0">
                  <a:pos x="216" y="9"/>
                </a:cxn>
                <a:cxn ang="0">
                  <a:pos x="212" y="20"/>
                </a:cxn>
                <a:cxn ang="0">
                  <a:pos x="204" y="30"/>
                </a:cxn>
                <a:cxn ang="0">
                  <a:pos x="190" y="38"/>
                </a:cxn>
                <a:cxn ang="0">
                  <a:pos x="172" y="44"/>
                </a:cxn>
                <a:cxn ang="0">
                  <a:pos x="152" y="48"/>
                </a:cxn>
                <a:cxn ang="0">
                  <a:pos x="131" y="50"/>
                </a:cxn>
                <a:cxn ang="0">
                  <a:pos x="108" y="51"/>
                </a:cxn>
                <a:cxn ang="0">
                  <a:pos x="85" y="50"/>
                </a:cxn>
                <a:cxn ang="0">
                  <a:pos x="63" y="48"/>
                </a:cxn>
                <a:cxn ang="0">
                  <a:pos x="44" y="44"/>
                </a:cxn>
                <a:cxn ang="0">
                  <a:pos x="26" y="38"/>
                </a:cxn>
                <a:cxn ang="0">
                  <a:pos x="12" y="30"/>
                </a:cxn>
                <a:cxn ang="0">
                  <a:pos x="3" y="2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3" y="2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51">
                  <a:moveTo>
                    <a:pt x="11" y="0"/>
                  </a:moveTo>
                  <a:lnTo>
                    <a:pt x="18" y="2"/>
                  </a:lnTo>
                  <a:lnTo>
                    <a:pt x="20" y="9"/>
                  </a:lnTo>
                  <a:lnTo>
                    <a:pt x="23" y="13"/>
                  </a:lnTo>
                  <a:lnTo>
                    <a:pt x="42" y="22"/>
                  </a:lnTo>
                  <a:lnTo>
                    <a:pt x="59" y="26"/>
                  </a:lnTo>
                  <a:lnTo>
                    <a:pt x="80" y="30"/>
                  </a:lnTo>
                  <a:lnTo>
                    <a:pt x="108" y="31"/>
                  </a:lnTo>
                  <a:lnTo>
                    <a:pt x="135" y="30"/>
                  </a:lnTo>
                  <a:lnTo>
                    <a:pt x="157" y="26"/>
                  </a:lnTo>
                  <a:lnTo>
                    <a:pt x="174" y="22"/>
                  </a:lnTo>
                  <a:lnTo>
                    <a:pt x="193" y="13"/>
                  </a:lnTo>
                  <a:lnTo>
                    <a:pt x="196" y="9"/>
                  </a:lnTo>
                  <a:lnTo>
                    <a:pt x="197" y="6"/>
                  </a:lnTo>
                  <a:lnTo>
                    <a:pt x="199" y="2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2" y="2"/>
                  </a:lnTo>
                  <a:lnTo>
                    <a:pt x="215" y="6"/>
                  </a:lnTo>
                  <a:lnTo>
                    <a:pt x="216" y="9"/>
                  </a:lnTo>
                  <a:lnTo>
                    <a:pt x="212" y="20"/>
                  </a:lnTo>
                  <a:lnTo>
                    <a:pt x="204" y="30"/>
                  </a:lnTo>
                  <a:lnTo>
                    <a:pt x="190" y="38"/>
                  </a:lnTo>
                  <a:lnTo>
                    <a:pt x="172" y="44"/>
                  </a:lnTo>
                  <a:lnTo>
                    <a:pt x="152" y="48"/>
                  </a:lnTo>
                  <a:lnTo>
                    <a:pt x="131" y="50"/>
                  </a:lnTo>
                  <a:lnTo>
                    <a:pt x="108" y="51"/>
                  </a:lnTo>
                  <a:lnTo>
                    <a:pt x="85" y="50"/>
                  </a:lnTo>
                  <a:lnTo>
                    <a:pt x="63" y="48"/>
                  </a:lnTo>
                  <a:lnTo>
                    <a:pt x="44" y="44"/>
                  </a:lnTo>
                  <a:lnTo>
                    <a:pt x="26" y="38"/>
                  </a:lnTo>
                  <a:lnTo>
                    <a:pt x="12" y="30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2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59"/>
            <p:cNvSpPr>
              <a:spLocks/>
            </p:cNvSpPr>
            <p:nvPr/>
          </p:nvSpPr>
          <p:spPr bwMode="auto">
            <a:xfrm>
              <a:off x="4056063" y="7886700"/>
              <a:ext cx="173038" cy="714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8" y="4"/>
                </a:cxn>
                <a:cxn ang="0">
                  <a:pos x="20" y="6"/>
                </a:cxn>
                <a:cxn ang="0">
                  <a:pos x="20" y="48"/>
                </a:cxn>
                <a:cxn ang="0">
                  <a:pos x="23" y="53"/>
                </a:cxn>
                <a:cxn ang="0">
                  <a:pos x="30" y="58"/>
                </a:cxn>
                <a:cxn ang="0">
                  <a:pos x="43" y="63"/>
                </a:cxn>
                <a:cxn ang="0">
                  <a:pos x="60" y="68"/>
                </a:cxn>
                <a:cxn ang="0">
                  <a:pos x="81" y="71"/>
                </a:cxn>
                <a:cxn ang="0">
                  <a:pos x="108" y="72"/>
                </a:cxn>
                <a:cxn ang="0">
                  <a:pos x="134" y="71"/>
                </a:cxn>
                <a:cxn ang="0">
                  <a:pos x="156" y="68"/>
                </a:cxn>
                <a:cxn ang="0">
                  <a:pos x="174" y="63"/>
                </a:cxn>
                <a:cxn ang="0">
                  <a:pos x="186" y="58"/>
                </a:cxn>
                <a:cxn ang="0">
                  <a:pos x="193" y="53"/>
                </a:cxn>
                <a:cxn ang="0">
                  <a:pos x="196" y="48"/>
                </a:cxn>
                <a:cxn ang="0">
                  <a:pos x="196" y="6"/>
                </a:cxn>
                <a:cxn ang="0">
                  <a:pos x="198" y="4"/>
                </a:cxn>
                <a:cxn ang="0">
                  <a:pos x="199" y="1"/>
                </a:cxn>
                <a:cxn ang="0">
                  <a:pos x="203" y="0"/>
                </a:cxn>
                <a:cxn ang="0">
                  <a:pos x="209" y="0"/>
                </a:cxn>
                <a:cxn ang="0">
                  <a:pos x="211" y="1"/>
                </a:cxn>
                <a:cxn ang="0">
                  <a:pos x="216" y="6"/>
                </a:cxn>
                <a:cxn ang="0">
                  <a:pos x="216" y="48"/>
                </a:cxn>
                <a:cxn ang="0">
                  <a:pos x="212" y="60"/>
                </a:cxn>
                <a:cxn ang="0">
                  <a:pos x="204" y="70"/>
                </a:cxn>
                <a:cxn ang="0">
                  <a:pos x="191" y="77"/>
                </a:cxn>
                <a:cxn ang="0">
                  <a:pos x="173" y="83"/>
                </a:cxn>
                <a:cxn ang="0">
                  <a:pos x="154" y="88"/>
                </a:cxn>
                <a:cxn ang="0">
                  <a:pos x="131" y="90"/>
                </a:cxn>
                <a:cxn ang="0">
                  <a:pos x="108" y="92"/>
                </a:cxn>
                <a:cxn ang="0">
                  <a:pos x="85" y="90"/>
                </a:cxn>
                <a:cxn ang="0">
                  <a:pos x="63" y="88"/>
                </a:cxn>
                <a:cxn ang="0">
                  <a:pos x="43" y="83"/>
                </a:cxn>
                <a:cxn ang="0">
                  <a:pos x="26" y="77"/>
                </a:cxn>
                <a:cxn ang="0">
                  <a:pos x="12" y="70"/>
                </a:cxn>
                <a:cxn ang="0">
                  <a:pos x="3" y="60"/>
                </a:cxn>
                <a:cxn ang="0">
                  <a:pos x="0" y="48"/>
                </a:cxn>
                <a:cxn ang="0">
                  <a:pos x="0" y="6"/>
                </a:cxn>
                <a:cxn ang="0">
                  <a:pos x="4" y="1"/>
                </a:cxn>
                <a:cxn ang="0">
                  <a:pos x="7" y="0"/>
                </a:cxn>
              </a:cxnLst>
              <a:rect l="0" t="0" r="r" b="b"/>
              <a:pathLst>
                <a:path w="216" h="92">
                  <a:moveTo>
                    <a:pt x="7" y="0"/>
                  </a:moveTo>
                  <a:lnTo>
                    <a:pt x="13" y="0"/>
                  </a:lnTo>
                  <a:lnTo>
                    <a:pt x="17" y="1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0" y="48"/>
                  </a:lnTo>
                  <a:lnTo>
                    <a:pt x="23" y="53"/>
                  </a:lnTo>
                  <a:lnTo>
                    <a:pt x="30" y="58"/>
                  </a:lnTo>
                  <a:lnTo>
                    <a:pt x="43" y="63"/>
                  </a:lnTo>
                  <a:lnTo>
                    <a:pt x="60" y="68"/>
                  </a:lnTo>
                  <a:lnTo>
                    <a:pt x="81" y="71"/>
                  </a:lnTo>
                  <a:lnTo>
                    <a:pt x="108" y="72"/>
                  </a:lnTo>
                  <a:lnTo>
                    <a:pt x="134" y="71"/>
                  </a:lnTo>
                  <a:lnTo>
                    <a:pt x="156" y="68"/>
                  </a:lnTo>
                  <a:lnTo>
                    <a:pt x="174" y="63"/>
                  </a:lnTo>
                  <a:lnTo>
                    <a:pt x="186" y="58"/>
                  </a:lnTo>
                  <a:lnTo>
                    <a:pt x="193" y="53"/>
                  </a:lnTo>
                  <a:lnTo>
                    <a:pt x="196" y="48"/>
                  </a:lnTo>
                  <a:lnTo>
                    <a:pt x="196" y="6"/>
                  </a:lnTo>
                  <a:lnTo>
                    <a:pt x="198" y="4"/>
                  </a:lnTo>
                  <a:lnTo>
                    <a:pt x="199" y="1"/>
                  </a:lnTo>
                  <a:lnTo>
                    <a:pt x="203" y="0"/>
                  </a:lnTo>
                  <a:lnTo>
                    <a:pt x="209" y="0"/>
                  </a:lnTo>
                  <a:lnTo>
                    <a:pt x="211" y="1"/>
                  </a:lnTo>
                  <a:lnTo>
                    <a:pt x="216" y="6"/>
                  </a:lnTo>
                  <a:lnTo>
                    <a:pt x="216" y="48"/>
                  </a:lnTo>
                  <a:lnTo>
                    <a:pt x="212" y="60"/>
                  </a:lnTo>
                  <a:lnTo>
                    <a:pt x="204" y="70"/>
                  </a:lnTo>
                  <a:lnTo>
                    <a:pt x="191" y="77"/>
                  </a:lnTo>
                  <a:lnTo>
                    <a:pt x="173" y="83"/>
                  </a:lnTo>
                  <a:lnTo>
                    <a:pt x="154" y="88"/>
                  </a:lnTo>
                  <a:lnTo>
                    <a:pt x="131" y="90"/>
                  </a:lnTo>
                  <a:lnTo>
                    <a:pt x="108" y="92"/>
                  </a:lnTo>
                  <a:lnTo>
                    <a:pt x="85" y="90"/>
                  </a:lnTo>
                  <a:lnTo>
                    <a:pt x="63" y="88"/>
                  </a:lnTo>
                  <a:lnTo>
                    <a:pt x="43" y="83"/>
                  </a:lnTo>
                  <a:lnTo>
                    <a:pt x="26" y="77"/>
                  </a:lnTo>
                  <a:lnTo>
                    <a:pt x="12" y="70"/>
                  </a:lnTo>
                  <a:lnTo>
                    <a:pt x="3" y="60"/>
                  </a:lnTo>
                  <a:lnTo>
                    <a:pt x="0" y="48"/>
                  </a:lnTo>
                  <a:lnTo>
                    <a:pt x="0" y="6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60"/>
            <p:cNvSpPr>
              <a:spLocks/>
            </p:cNvSpPr>
            <p:nvPr/>
          </p:nvSpPr>
          <p:spPr bwMode="auto">
            <a:xfrm>
              <a:off x="4056063" y="7959725"/>
              <a:ext cx="173038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1"/>
                </a:cxn>
                <a:cxn ang="0">
                  <a:pos x="18" y="3"/>
                </a:cxn>
                <a:cxn ang="0">
                  <a:pos x="19" y="6"/>
                </a:cxn>
                <a:cxn ang="0">
                  <a:pos x="20" y="9"/>
                </a:cxn>
                <a:cxn ang="0">
                  <a:pos x="23" y="13"/>
                </a:cxn>
                <a:cxn ang="0">
                  <a:pos x="42" y="23"/>
                </a:cxn>
                <a:cxn ang="0">
                  <a:pos x="59" y="26"/>
                </a:cxn>
                <a:cxn ang="0">
                  <a:pos x="80" y="30"/>
                </a:cxn>
                <a:cxn ang="0">
                  <a:pos x="108" y="31"/>
                </a:cxn>
                <a:cxn ang="0">
                  <a:pos x="135" y="30"/>
                </a:cxn>
                <a:cxn ang="0">
                  <a:pos x="157" y="26"/>
                </a:cxn>
                <a:cxn ang="0">
                  <a:pos x="174" y="23"/>
                </a:cxn>
                <a:cxn ang="0">
                  <a:pos x="193" y="13"/>
                </a:cxn>
                <a:cxn ang="0">
                  <a:pos x="196" y="9"/>
                </a:cxn>
                <a:cxn ang="0">
                  <a:pos x="197" y="6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5" y="6"/>
                </a:cxn>
                <a:cxn ang="0">
                  <a:pos x="216" y="9"/>
                </a:cxn>
                <a:cxn ang="0">
                  <a:pos x="212" y="20"/>
                </a:cxn>
                <a:cxn ang="0">
                  <a:pos x="204" y="30"/>
                </a:cxn>
                <a:cxn ang="0">
                  <a:pos x="190" y="38"/>
                </a:cxn>
                <a:cxn ang="0">
                  <a:pos x="172" y="44"/>
                </a:cxn>
                <a:cxn ang="0">
                  <a:pos x="152" y="48"/>
                </a:cxn>
                <a:cxn ang="0">
                  <a:pos x="131" y="50"/>
                </a:cxn>
                <a:cxn ang="0">
                  <a:pos x="108" y="51"/>
                </a:cxn>
                <a:cxn ang="0">
                  <a:pos x="85" y="50"/>
                </a:cxn>
                <a:cxn ang="0">
                  <a:pos x="63" y="48"/>
                </a:cxn>
                <a:cxn ang="0">
                  <a:pos x="44" y="44"/>
                </a:cxn>
                <a:cxn ang="0">
                  <a:pos x="26" y="38"/>
                </a:cxn>
                <a:cxn ang="0">
                  <a:pos x="12" y="30"/>
                </a:cxn>
                <a:cxn ang="0">
                  <a:pos x="3" y="2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51">
                  <a:moveTo>
                    <a:pt x="11" y="0"/>
                  </a:moveTo>
                  <a:lnTo>
                    <a:pt x="14" y="1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3" y="13"/>
                  </a:lnTo>
                  <a:lnTo>
                    <a:pt x="42" y="23"/>
                  </a:lnTo>
                  <a:lnTo>
                    <a:pt x="59" y="26"/>
                  </a:lnTo>
                  <a:lnTo>
                    <a:pt x="80" y="30"/>
                  </a:lnTo>
                  <a:lnTo>
                    <a:pt x="108" y="31"/>
                  </a:lnTo>
                  <a:lnTo>
                    <a:pt x="135" y="30"/>
                  </a:lnTo>
                  <a:lnTo>
                    <a:pt x="157" y="26"/>
                  </a:lnTo>
                  <a:lnTo>
                    <a:pt x="174" y="23"/>
                  </a:lnTo>
                  <a:lnTo>
                    <a:pt x="193" y="13"/>
                  </a:lnTo>
                  <a:lnTo>
                    <a:pt x="196" y="9"/>
                  </a:lnTo>
                  <a:lnTo>
                    <a:pt x="197" y="6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5" y="6"/>
                  </a:lnTo>
                  <a:lnTo>
                    <a:pt x="216" y="9"/>
                  </a:lnTo>
                  <a:lnTo>
                    <a:pt x="212" y="20"/>
                  </a:lnTo>
                  <a:lnTo>
                    <a:pt x="204" y="30"/>
                  </a:lnTo>
                  <a:lnTo>
                    <a:pt x="190" y="38"/>
                  </a:lnTo>
                  <a:lnTo>
                    <a:pt x="172" y="44"/>
                  </a:lnTo>
                  <a:lnTo>
                    <a:pt x="152" y="48"/>
                  </a:lnTo>
                  <a:lnTo>
                    <a:pt x="131" y="50"/>
                  </a:lnTo>
                  <a:lnTo>
                    <a:pt x="108" y="51"/>
                  </a:lnTo>
                  <a:lnTo>
                    <a:pt x="85" y="50"/>
                  </a:lnTo>
                  <a:lnTo>
                    <a:pt x="63" y="48"/>
                  </a:lnTo>
                  <a:lnTo>
                    <a:pt x="44" y="44"/>
                  </a:lnTo>
                  <a:lnTo>
                    <a:pt x="26" y="38"/>
                  </a:lnTo>
                  <a:lnTo>
                    <a:pt x="12" y="30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61"/>
            <p:cNvSpPr>
              <a:spLocks/>
            </p:cNvSpPr>
            <p:nvPr/>
          </p:nvSpPr>
          <p:spPr bwMode="auto">
            <a:xfrm>
              <a:off x="4056063" y="7959725"/>
              <a:ext cx="173038" cy="746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1"/>
                </a:cxn>
                <a:cxn ang="0">
                  <a:pos x="18" y="4"/>
                </a:cxn>
                <a:cxn ang="0">
                  <a:pos x="19" y="6"/>
                </a:cxn>
                <a:cxn ang="0">
                  <a:pos x="20" y="11"/>
                </a:cxn>
                <a:cxn ang="0">
                  <a:pos x="20" y="49"/>
                </a:cxn>
                <a:cxn ang="0">
                  <a:pos x="23" y="54"/>
                </a:cxn>
                <a:cxn ang="0">
                  <a:pos x="30" y="59"/>
                </a:cxn>
                <a:cxn ang="0">
                  <a:pos x="43" y="65"/>
                </a:cxn>
                <a:cxn ang="0">
                  <a:pos x="60" y="70"/>
                </a:cxn>
                <a:cxn ang="0">
                  <a:pos x="81" y="73"/>
                </a:cxn>
                <a:cxn ang="0">
                  <a:pos x="108" y="75"/>
                </a:cxn>
                <a:cxn ang="0">
                  <a:pos x="134" y="73"/>
                </a:cxn>
                <a:cxn ang="0">
                  <a:pos x="156" y="70"/>
                </a:cxn>
                <a:cxn ang="0">
                  <a:pos x="174" y="65"/>
                </a:cxn>
                <a:cxn ang="0">
                  <a:pos x="186" y="59"/>
                </a:cxn>
                <a:cxn ang="0">
                  <a:pos x="193" y="54"/>
                </a:cxn>
                <a:cxn ang="0">
                  <a:pos x="196" y="49"/>
                </a:cxn>
                <a:cxn ang="0">
                  <a:pos x="196" y="11"/>
                </a:cxn>
                <a:cxn ang="0">
                  <a:pos x="197" y="6"/>
                </a:cxn>
                <a:cxn ang="0">
                  <a:pos x="202" y="1"/>
                </a:cxn>
                <a:cxn ang="0">
                  <a:pos x="205" y="0"/>
                </a:cxn>
                <a:cxn ang="0">
                  <a:pos x="210" y="1"/>
                </a:cxn>
                <a:cxn ang="0">
                  <a:pos x="215" y="6"/>
                </a:cxn>
                <a:cxn ang="0">
                  <a:pos x="216" y="11"/>
                </a:cxn>
                <a:cxn ang="0">
                  <a:pos x="216" y="49"/>
                </a:cxn>
                <a:cxn ang="0">
                  <a:pos x="212" y="61"/>
                </a:cxn>
                <a:cxn ang="0">
                  <a:pos x="204" y="71"/>
                </a:cxn>
                <a:cxn ang="0">
                  <a:pos x="191" y="79"/>
                </a:cxn>
                <a:cxn ang="0">
                  <a:pos x="173" y="85"/>
                </a:cxn>
                <a:cxn ang="0">
                  <a:pos x="154" y="90"/>
                </a:cxn>
                <a:cxn ang="0">
                  <a:pos x="131" y="93"/>
                </a:cxn>
                <a:cxn ang="0">
                  <a:pos x="108" y="94"/>
                </a:cxn>
                <a:cxn ang="0">
                  <a:pos x="85" y="93"/>
                </a:cxn>
                <a:cxn ang="0">
                  <a:pos x="63" y="90"/>
                </a:cxn>
                <a:cxn ang="0">
                  <a:pos x="43" y="85"/>
                </a:cxn>
                <a:cxn ang="0">
                  <a:pos x="26" y="79"/>
                </a:cxn>
                <a:cxn ang="0">
                  <a:pos x="12" y="71"/>
                </a:cxn>
                <a:cxn ang="0">
                  <a:pos x="3" y="61"/>
                </a:cxn>
                <a:cxn ang="0">
                  <a:pos x="0" y="49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216" h="94">
                  <a:moveTo>
                    <a:pt x="11" y="0"/>
                  </a:moveTo>
                  <a:lnTo>
                    <a:pt x="14" y="1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0" y="11"/>
                  </a:lnTo>
                  <a:lnTo>
                    <a:pt x="20" y="49"/>
                  </a:lnTo>
                  <a:lnTo>
                    <a:pt x="23" y="54"/>
                  </a:lnTo>
                  <a:lnTo>
                    <a:pt x="30" y="59"/>
                  </a:lnTo>
                  <a:lnTo>
                    <a:pt x="43" y="65"/>
                  </a:lnTo>
                  <a:lnTo>
                    <a:pt x="60" y="70"/>
                  </a:lnTo>
                  <a:lnTo>
                    <a:pt x="81" y="73"/>
                  </a:lnTo>
                  <a:lnTo>
                    <a:pt x="108" y="75"/>
                  </a:lnTo>
                  <a:lnTo>
                    <a:pt x="134" y="73"/>
                  </a:lnTo>
                  <a:lnTo>
                    <a:pt x="156" y="70"/>
                  </a:lnTo>
                  <a:lnTo>
                    <a:pt x="174" y="65"/>
                  </a:lnTo>
                  <a:lnTo>
                    <a:pt x="186" y="59"/>
                  </a:lnTo>
                  <a:lnTo>
                    <a:pt x="193" y="54"/>
                  </a:lnTo>
                  <a:lnTo>
                    <a:pt x="196" y="49"/>
                  </a:lnTo>
                  <a:lnTo>
                    <a:pt x="196" y="11"/>
                  </a:lnTo>
                  <a:lnTo>
                    <a:pt x="197" y="6"/>
                  </a:lnTo>
                  <a:lnTo>
                    <a:pt x="202" y="1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5" y="6"/>
                  </a:lnTo>
                  <a:lnTo>
                    <a:pt x="216" y="11"/>
                  </a:lnTo>
                  <a:lnTo>
                    <a:pt x="216" y="49"/>
                  </a:lnTo>
                  <a:lnTo>
                    <a:pt x="212" y="61"/>
                  </a:lnTo>
                  <a:lnTo>
                    <a:pt x="204" y="71"/>
                  </a:lnTo>
                  <a:lnTo>
                    <a:pt x="191" y="79"/>
                  </a:lnTo>
                  <a:lnTo>
                    <a:pt x="173" y="85"/>
                  </a:lnTo>
                  <a:lnTo>
                    <a:pt x="154" y="90"/>
                  </a:lnTo>
                  <a:lnTo>
                    <a:pt x="131" y="93"/>
                  </a:lnTo>
                  <a:lnTo>
                    <a:pt x="108" y="94"/>
                  </a:lnTo>
                  <a:lnTo>
                    <a:pt x="85" y="93"/>
                  </a:lnTo>
                  <a:lnTo>
                    <a:pt x="63" y="90"/>
                  </a:lnTo>
                  <a:lnTo>
                    <a:pt x="43" y="85"/>
                  </a:lnTo>
                  <a:lnTo>
                    <a:pt x="26" y="79"/>
                  </a:lnTo>
                  <a:lnTo>
                    <a:pt x="12" y="71"/>
                  </a:lnTo>
                  <a:lnTo>
                    <a:pt x="3" y="61"/>
                  </a:lnTo>
                  <a:lnTo>
                    <a:pt x="0" y="49"/>
                  </a:lnTo>
                  <a:lnTo>
                    <a:pt x="0" y="11"/>
                  </a:lnTo>
                  <a:lnTo>
                    <a:pt x="1" y="6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Группа 719"/>
          <p:cNvGrpSpPr/>
          <p:nvPr/>
        </p:nvGrpSpPr>
        <p:grpSpPr>
          <a:xfrm>
            <a:off x="1047225" y="5834701"/>
            <a:ext cx="449187" cy="373041"/>
            <a:chOff x="1307828" y="5288186"/>
            <a:chExt cx="603250" cy="554038"/>
          </a:xfrm>
          <a:solidFill>
            <a:srgbClr val="012747"/>
          </a:solidFill>
        </p:grpSpPr>
        <p:sp>
          <p:nvSpPr>
            <p:cNvPr id="40" name="Freeform 52"/>
            <p:cNvSpPr>
              <a:spLocks noEditPoints="1"/>
            </p:cNvSpPr>
            <p:nvPr/>
          </p:nvSpPr>
          <p:spPr bwMode="auto">
            <a:xfrm>
              <a:off x="1382440" y="5539011"/>
              <a:ext cx="34925" cy="187325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22" y="98"/>
                </a:cxn>
                <a:cxn ang="0">
                  <a:pos x="22" y="118"/>
                </a:cxn>
                <a:cxn ang="0">
                  <a:pos x="0" y="118"/>
                </a:cxn>
                <a:cxn ang="0">
                  <a:pos x="0" y="98"/>
                </a:cxn>
                <a:cxn ang="0">
                  <a:pos x="0" y="50"/>
                </a:cxn>
                <a:cxn ang="0">
                  <a:pos x="22" y="50"/>
                </a:cxn>
                <a:cxn ang="0">
                  <a:pos x="22" y="70"/>
                </a:cxn>
                <a:cxn ang="0">
                  <a:pos x="0" y="70"/>
                </a:cxn>
                <a:cxn ang="0">
                  <a:pos x="0" y="50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22"/>
                </a:cxn>
                <a:cxn ang="0">
                  <a:pos x="0" y="22"/>
                </a:cxn>
                <a:cxn ang="0">
                  <a:pos x="0" y="0"/>
                </a:cxn>
              </a:cxnLst>
              <a:rect l="0" t="0" r="r" b="b"/>
              <a:pathLst>
                <a:path w="22" h="118">
                  <a:moveTo>
                    <a:pt x="0" y="98"/>
                  </a:moveTo>
                  <a:lnTo>
                    <a:pt x="22" y="98"/>
                  </a:lnTo>
                  <a:lnTo>
                    <a:pt x="22" y="118"/>
                  </a:lnTo>
                  <a:lnTo>
                    <a:pt x="0" y="118"/>
                  </a:lnTo>
                  <a:lnTo>
                    <a:pt x="0" y="98"/>
                  </a:lnTo>
                  <a:close/>
                  <a:moveTo>
                    <a:pt x="0" y="50"/>
                  </a:moveTo>
                  <a:lnTo>
                    <a:pt x="22" y="50"/>
                  </a:lnTo>
                  <a:lnTo>
                    <a:pt x="22" y="70"/>
                  </a:lnTo>
                  <a:lnTo>
                    <a:pt x="0" y="70"/>
                  </a:lnTo>
                  <a:lnTo>
                    <a:pt x="0" y="50"/>
                  </a:lnTo>
                  <a:close/>
                  <a:moveTo>
                    <a:pt x="0" y="0"/>
                  </a:moveTo>
                  <a:lnTo>
                    <a:pt x="22" y="0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Freeform 53"/>
            <p:cNvSpPr>
              <a:spLocks/>
            </p:cNvSpPr>
            <p:nvPr/>
          </p:nvSpPr>
          <p:spPr bwMode="auto">
            <a:xfrm>
              <a:off x="1307828" y="5288186"/>
              <a:ext cx="434975" cy="554038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244" y="0"/>
                </a:cxn>
                <a:cxn ang="0">
                  <a:pos x="256" y="2"/>
                </a:cxn>
                <a:cxn ang="0">
                  <a:pos x="266" y="9"/>
                </a:cxn>
                <a:cxn ang="0">
                  <a:pos x="272" y="18"/>
                </a:cxn>
                <a:cxn ang="0">
                  <a:pos x="274" y="30"/>
                </a:cxn>
                <a:cxn ang="0">
                  <a:pos x="274" y="80"/>
                </a:cxn>
                <a:cxn ang="0">
                  <a:pos x="263" y="81"/>
                </a:cxn>
                <a:cxn ang="0">
                  <a:pos x="253" y="85"/>
                </a:cxn>
                <a:cxn ang="0">
                  <a:pos x="253" y="30"/>
                </a:cxn>
                <a:cxn ang="0">
                  <a:pos x="252" y="27"/>
                </a:cxn>
                <a:cxn ang="0">
                  <a:pos x="247" y="23"/>
                </a:cxn>
                <a:cxn ang="0">
                  <a:pos x="244" y="22"/>
                </a:cxn>
                <a:cxn ang="0">
                  <a:pos x="108" y="22"/>
                </a:cxn>
                <a:cxn ang="0">
                  <a:pos x="108" y="110"/>
                </a:cxn>
                <a:cxn ang="0">
                  <a:pos x="54" y="110"/>
                </a:cxn>
                <a:cxn ang="0">
                  <a:pos x="54" y="89"/>
                </a:cxn>
                <a:cxn ang="0">
                  <a:pos x="87" y="89"/>
                </a:cxn>
                <a:cxn ang="0">
                  <a:pos x="87" y="27"/>
                </a:cxn>
                <a:cxn ang="0">
                  <a:pos x="22" y="84"/>
                </a:cxn>
                <a:cxn ang="0">
                  <a:pos x="22" y="321"/>
                </a:cxn>
                <a:cxn ang="0">
                  <a:pos x="23" y="324"/>
                </a:cxn>
                <a:cxn ang="0">
                  <a:pos x="25" y="325"/>
                </a:cxn>
                <a:cxn ang="0">
                  <a:pos x="27" y="327"/>
                </a:cxn>
                <a:cxn ang="0">
                  <a:pos x="244" y="327"/>
                </a:cxn>
                <a:cxn ang="0">
                  <a:pos x="247" y="326"/>
                </a:cxn>
                <a:cxn ang="0">
                  <a:pos x="250" y="325"/>
                </a:cxn>
                <a:cxn ang="0">
                  <a:pos x="252" y="322"/>
                </a:cxn>
                <a:cxn ang="0">
                  <a:pos x="253" y="319"/>
                </a:cxn>
                <a:cxn ang="0">
                  <a:pos x="253" y="304"/>
                </a:cxn>
                <a:cxn ang="0">
                  <a:pos x="274" y="308"/>
                </a:cxn>
                <a:cxn ang="0">
                  <a:pos x="274" y="319"/>
                </a:cxn>
                <a:cxn ang="0">
                  <a:pos x="272" y="331"/>
                </a:cxn>
                <a:cxn ang="0">
                  <a:pos x="266" y="340"/>
                </a:cxn>
                <a:cxn ang="0">
                  <a:pos x="256" y="347"/>
                </a:cxn>
                <a:cxn ang="0">
                  <a:pos x="244" y="349"/>
                </a:cxn>
                <a:cxn ang="0">
                  <a:pos x="30" y="349"/>
                </a:cxn>
                <a:cxn ang="0">
                  <a:pos x="19" y="347"/>
                </a:cxn>
                <a:cxn ang="0">
                  <a:pos x="9" y="340"/>
                </a:cxn>
                <a:cxn ang="0">
                  <a:pos x="3" y="331"/>
                </a:cxn>
                <a:cxn ang="0">
                  <a:pos x="0" y="319"/>
                </a:cxn>
                <a:cxn ang="0">
                  <a:pos x="0" y="75"/>
                </a:cxn>
                <a:cxn ang="0">
                  <a:pos x="1" y="74"/>
                </a:cxn>
                <a:cxn ang="0">
                  <a:pos x="3" y="72"/>
                </a:cxn>
                <a:cxn ang="0">
                  <a:pos x="4" y="71"/>
                </a:cxn>
                <a:cxn ang="0">
                  <a:pos x="84" y="3"/>
                </a:cxn>
                <a:cxn ang="0">
                  <a:pos x="85" y="1"/>
                </a:cxn>
                <a:cxn ang="0">
                  <a:pos x="87" y="0"/>
                </a:cxn>
              </a:cxnLst>
              <a:rect l="0" t="0" r="r" b="b"/>
              <a:pathLst>
                <a:path w="274" h="349">
                  <a:moveTo>
                    <a:pt x="87" y="0"/>
                  </a:moveTo>
                  <a:lnTo>
                    <a:pt x="244" y="0"/>
                  </a:lnTo>
                  <a:lnTo>
                    <a:pt x="256" y="2"/>
                  </a:lnTo>
                  <a:lnTo>
                    <a:pt x="266" y="9"/>
                  </a:lnTo>
                  <a:lnTo>
                    <a:pt x="272" y="18"/>
                  </a:lnTo>
                  <a:lnTo>
                    <a:pt x="274" y="30"/>
                  </a:lnTo>
                  <a:lnTo>
                    <a:pt x="274" y="80"/>
                  </a:lnTo>
                  <a:lnTo>
                    <a:pt x="263" y="81"/>
                  </a:lnTo>
                  <a:lnTo>
                    <a:pt x="253" y="85"/>
                  </a:lnTo>
                  <a:lnTo>
                    <a:pt x="253" y="30"/>
                  </a:lnTo>
                  <a:lnTo>
                    <a:pt x="252" y="27"/>
                  </a:lnTo>
                  <a:lnTo>
                    <a:pt x="247" y="23"/>
                  </a:lnTo>
                  <a:lnTo>
                    <a:pt x="244" y="22"/>
                  </a:lnTo>
                  <a:lnTo>
                    <a:pt x="108" y="22"/>
                  </a:lnTo>
                  <a:lnTo>
                    <a:pt x="108" y="110"/>
                  </a:lnTo>
                  <a:lnTo>
                    <a:pt x="54" y="110"/>
                  </a:lnTo>
                  <a:lnTo>
                    <a:pt x="54" y="89"/>
                  </a:lnTo>
                  <a:lnTo>
                    <a:pt x="87" y="89"/>
                  </a:lnTo>
                  <a:lnTo>
                    <a:pt x="87" y="27"/>
                  </a:lnTo>
                  <a:lnTo>
                    <a:pt x="22" y="84"/>
                  </a:lnTo>
                  <a:lnTo>
                    <a:pt x="22" y="321"/>
                  </a:lnTo>
                  <a:lnTo>
                    <a:pt x="23" y="324"/>
                  </a:lnTo>
                  <a:lnTo>
                    <a:pt x="25" y="325"/>
                  </a:lnTo>
                  <a:lnTo>
                    <a:pt x="27" y="327"/>
                  </a:lnTo>
                  <a:lnTo>
                    <a:pt x="244" y="327"/>
                  </a:lnTo>
                  <a:lnTo>
                    <a:pt x="247" y="326"/>
                  </a:lnTo>
                  <a:lnTo>
                    <a:pt x="250" y="325"/>
                  </a:lnTo>
                  <a:lnTo>
                    <a:pt x="252" y="322"/>
                  </a:lnTo>
                  <a:lnTo>
                    <a:pt x="253" y="319"/>
                  </a:lnTo>
                  <a:lnTo>
                    <a:pt x="253" y="304"/>
                  </a:lnTo>
                  <a:lnTo>
                    <a:pt x="274" y="308"/>
                  </a:lnTo>
                  <a:lnTo>
                    <a:pt x="274" y="319"/>
                  </a:lnTo>
                  <a:lnTo>
                    <a:pt x="272" y="331"/>
                  </a:lnTo>
                  <a:lnTo>
                    <a:pt x="266" y="340"/>
                  </a:lnTo>
                  <a:lnTo>
                    <a:pt x="256" y="347"/>
                  </a:lnTo>
                  <a:lnTo>
                    <a:pt x="244" y="349"/>
                  </a:lnTo>
                  <a:lnTo>
                    <a:pt x="30" y="349"/>
                  </a:lnTo>
                  <a:lnTo>
                    <a:pt x="19" y="347"/>
                  </a:lnTo>
                  <a:lnTo>
                    <a:pt x="9" y="340"/>
                  </a:lnTo>
                  <a:lnTo>
                    <a:pt x="3" y="331"/>
                  </a:lnTo>
                  <a:lnTo>
                    <a:pt x="0" y="319"/>
                  </a:lnTo>
                  <a:lnTo>
                    <a:pt x="0" y="75"/>
                  </a:lnTo>
                  <a:lnTo>
                    <a:pt x="1" y="74"/>
                  </a:lnTo>
                  <a:lnTo>
                    <a:pt x="3" y="72"/>
                  </a:lnTo>
                  <a:lnTo>
                    <a:pt x="4" y="71"/>
                  </a:lnTo>
                  <a:lnTo>
                    <a:pt x="84" y="3"/>
                  </a:lnTo>
                  <a:lnTo>
                    <a:pt x="85" y="1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Rectangle 54"/>
            <p:cNvSpPr>
              <a:spLocks noChangeArrowheads="1"/>
            </p:cNvSpPr>
            <p:nvPr/>
          </p:nvSpPr>
          <p:spPr bwMode="auto">
            <a:xfrm>
              <a:off x="1382440" y="5618386"/>
              <a:ext cx="34925" cy="317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Freeform 55"/>
            <p:cNvSpPr>
              <a:spLocks/>
            </p:cNvSpPr>
            <p:nvPr/>
          </p:nvSpPr>
          <p:spPr bwMode="auto">
            <a:xfrm>
              <a:off x="1457053" y="5618386"/>
              <a:ext cx="131763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81" y="10"/>
                </a:cxn>
                <a:cxn ang="0">
                  <a:pos x="83" y="20"/>
                </a:cxn>
                <a:cxn ang="0">
                  <a:pos x="0" y="20"/>
                </a:cxn>
                <a:cxn ang="0">
                  <a:pos x="0" y="0"/>
                </a:cxn>
              </a:cxnLst>
              <a:rect l="0" t="0" r="r" b="b"/>
              <a:pathLst>
                <a:path w="83" h="20">
                  <a:moveTo>
                    <a:pt x="0" y="0"/>
                  </a:moveTo>
                  <a:lnTo>
                    <a:pt x="79" y="0"/>
                  </a:lnTo>
                  <a:lnTo>
                    <a:pt x="81" y="10"/>
                  </a:lnTo>
                  <a:lnTo>
                    <a:pt x="8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Rectangle 56"/>
            <p:cNvSpPr>
              <a:spLocks noChangeArrowheads="1"/>
            </p:cNvSpPr>
            <p:nvPr/>
          </p:nvSpPr>
          <p:spPr bwMode="auto">
            <a:xfrm>
              <a:off x="1382440" y="5539011"/>
              <a:ext cx="34925" cy="349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Freeform 57"/>
            <p:cNvSpPr>
              <a:spLocks/>
            </p:cNvSpPr>
            <p:nvPr/>
          </p:nvSpPr>
          <p:spPr bwMode="auto">
            <a:xfrm>
              <a:off x="1457053" y="5539011"/>
              <a:ext cx="131763" cy="3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79" y="22"/>
                </a:cxn>
                <a:cxn ang="0">
                  <a:pos x="0" y="22"/>
                </a:cxn>
                <a:cxn ang="0">
                  <a:pos x="0" y="0"/>
                </a:cxn>
              </a:cxnLst>
              <a:rect l="0" t="0" r="r" b="b"/>
              <a:pathLst>
                <a:path w="83" h="22">
                  <a:moveTo>
                    <a:pt x="0" y="0"/>
                  </a:moveTo>
                  <a:lnTo>
                    <a:pt x="83" y="0"/>
                  </a:lnTo>
                  <a:lnTo>
                    <a:pt x="79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Rectangle 58"/>
            <p:cNvSpPr>
              <a:spLocks noChangeArrowheads="1"/>
            </p:cNvSpPr>
            <p:nvPr/>
          </p:nvSpPr>
          <p:spPr bwMode="auto">
            <a:xfrm>
              <a:off x="1382440" y="5694586"/>
              <a:ext cx="34925" cy="317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Freeform 59"/>
            <p:cNvSpPr>
              <a:spLocks/>
            </p:cNvSpPr>
            <p:nvPr/>
          </p:nvSpPr>
          <p:spPr bwMode="auto">
            <a:xfrm>
              <a:off x="1457053" y="5694586"/>
              <a:ext cx="179388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13" y="20"/>
                </a:cxn>
                <a:cxn ang="0">
                  <a:pos x="0" y="20"/>
                </a:cxn>
                <a:cxn ang="0">
                  <a:pos x="0" y="0"/>
                </a:cxn>
              </a:cxnLst>
              <a:rect l="0" t="0" r="r" b="b"/>
              <a:pathLst>
                <a:path w="113" h="20">
                  <a:moveTo>
                    <a:pt x="0" y="0"/>
                  </a:moveTo>
                  <a:lnTo>
                    <a:pt x="96" y="0"/>
                  </a:lnTo>
                  <a:lnTo>
                    <a:pt x="11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Freeform 60"/>
            <p:cNvSpPr>
              <a:spLocks/>
            </p:cNvSpPr>
            <p:nvPr/>
          </p:nvSpPr>
          <p:spPr bwMode="auto">
            <a:xfrm>
              <a:off x="1692003" y="5534249"/>
              <a:ext cx="146050" cy="12382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92" y="14"/>
                </a:cxn>
                <a:cxn ang="0">
                  <a:pos x="42" y="78"/>
                </a:cxn>
                <a:cxn ang="0">
                  <a:pos x="0" y="44"/>
                </a:cxn>
                <a:cxn ang="0">
                  <a:pos x="13" y="28"/>
                </a:cxn>
                <a:cxn ang="0">
                  <a:pos x="39" y="48"/>
                </a:cxn>
                <a:cxn ang="0">
                  <a:pos x="75" y="0"/>
                </a:cxn>
              </a:cxnLst>
              <a:rect l="0" t="0" r="r" b="b"/>
              <a:pathLst>
                <a:path w="92" h="78">
                  <a:moveTo>
                    <a:pt x="75" y="0"/>
                  </a:moveTo>
                  <a:lnTo>
                    <a:pt x="92" y="14"/>
                  </a:lnTo>
                  <a:lnTo>
                    <a:pt x="42" y="78"/>
                  </a:lnTo>
                  <a:lnTo>
                    <a:pt x="0" y="44"/>
                  </a:lnTo>
                  <a:lnTo>
                    <a:pt x="13" y="28"/>
                  </a:lnTo>
                  <a:lnTo>
                    <a:pt x="39" y="48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Freeform 61"/>
            <p:cNvSpPr>
              <a:spLocks noEditPoints="1"/>
            </p:cNvSpPr>
            <p:nvPr/>
          </p:nvSpPr>
          <p:spPr bwMode="auto">
            <a:xfrm>
              <a:off x="1614215" y="5448524"/>
              <a:ext cx="296863" cy="296863"/>
            </a:xfrm>
            <a:custGeom>
              <a:avLst/>
              <a:gdLst/>
              <a:ahLst/>
              <a:cxnLst>
                <a:cxn ang="0">
                  <a:pos x="93" y="20"/>
                </a:cxn>
                <a:cxn ang="0">
                  <a:pos x="74" y="22"/>
                </a:cxn>
                <a:cxn ang="0">
                  <a:pos x="57" y="30"/>
                </a:cxn>
                <a:cxn ang="0">
                  <a:pos x="43" y="41"/>
                </a:cxn>
                <a:cxn ang="0">
                  <a:pos x="31" y="56"/>
                </a:cxn>
                <a:cxn ang="0">
                  <a:pos x="23" y="73"/>
                </a:cxn>
                <a:cxn ang="0">
                  <a:pos x="21" y="93"/>
                </a:cxn>
                <a:cxn ang="0">
                  <a:pos x="23" y="112"/>
                </a:cxn>
                <a:cxn ang="0">
                  <a:pos x="31" y="130"/>
                </a:cxn>
                <a:cxn ang="0">
                  <a:pos x="43" y="144"/>
                </a:cxn>
                <a:cxn ang="0">
                  <a:pos x="57" y="156"/>
                </a:cxn>
                <a:cxn ang="0">
                  <a:pos x="74" y="163"/>
                </a:cxn>
                <a:cxn ang="0">
                  <a:pos x="93" y="165"/>
                </a:cxn>
                <a:cxn ang="0">
                  <a:pos x="112" y="163"/>
                </a:cxn>
                <a:cxn ang="0">
                  <a:pos x="130" y="156"/>
                </a:cxn>
                <a:cxn ang="0">
                  <a:pos x="144" y="144"/>
                </a:cxn>
                <a:cxn ang="0">
                  <a:pos x="156" y="130"/>
                </a:cxn>
                <a:cxn ang="0">
                  <a:pos x="163" y="112"/>
                </a:cxn>
                <a:cxn ang="0">
                  <a:pos x="166" y="93"/>
                </a:cxn>
                <a:cxn ang="0">
                  <a:pos x="163" y="73"/>
                </a:cxn>
                <a:cxn ang="0">
                  <a:pos x="156" y="56"/>
                </a:cxn>
                <a:cxn ang="0">
                  <a:pos x="144" y="41"/>
                </a:cxn>
                <a:cxn ang="0">
                  <a:pos x="130" y="30"/>
                </a:cxn>
                <a:cxn ang="0">
                  <a:pos x="112" y="22"/>
                </a:cxn>
                <a:cxn ang="0">
                  <a:pos x="93" y="20"/>
                </a:cxn>
                <a:cxn ang="0">
                  <a:pos x="93" y="0"/>
                </a:cxn>
                <a:cxn ang="0">
                  <a:pos x="114" y="2"/>
                </a:cxn>
                <a:cxn ang="0">
                  <a:pos x="135" y="9"/>
                </a:cxn>
                <a:cxn ang="0">
                  <a:pos x="152" y="20"/>
                </a:cxn>
                <a:cxn ang="0">
                  <a:pos x="167" y="35"/>
                </a:cxn>
                <a:cxn ang="0">
                  <a:pos x="177" y="52"/>
                </a:cxn>
                <a:cxn ang="0">
                  <a:pos x="185" y="71"/>
                </a:cxn>
                <a:cxn ang="0">
                  <a:pos x="187" y="93"/>
                </a:cxn>
                <a:cxn ang="0">
                  <a:pos x="185" y="114"/>
                </a:cxn>
                <a:cxn ang="0">
                  <a:pos x="177" y="133"/>
                </a:cxn>
                <a:cxn ang="0">
                  <a:pos x="167" y="152"/>
                </a:cxn>
                <a:cxn ang="0">
                  <a:pos x="152" y="165"/>
                </a:cxn>
                <a:cxn ang="0">
                  <a:pos x="135" y="177"/>
                </a:cxn>
                <a:cxn ang="0">
                  <a:pos x="114" y="185"/>
                </a:cxn>
                <a:cxn ang="0">
                  <a:pos x="93" y="187"/>
                </a:cxn>
                <a:cxn ang="0">
                  <a:pos x="71" y="185"/>
                </a:cxn>
                <a:cxn ang="0">
                  <a:pos x="52" y="177"/>
                </a:cxn>
                <a:cxn ang="0">
                  <a:pos x="35" y="165"/>
                </a:cxn>
                <a:cxn ang="0">
                  <a:pos x="20" y="152"/>
                </a:cxn>
                <a:cxn ang="0">
                  <a:pos x="9" y="133"/>
                </a:cxn>
                <a:cxn ang="0">
                  <a:pos x="2" y="114"/>
                </a:cxn>
                <a:cxn ang="0">
                  <a:pos x="0" y="93"/>
                </a:cxn>
                <a:cxn ang="0">
                  <a:pos x="2" y="71"/>
                </a:cxn>
                <a:cxn ang="0">
                  <a:pos x="9" y="52"/>
                </a:cxn>
                <a:cxn ang="0">
                  <a:pos x="20" y="35"/>
                </a:cxn>
                <a:cxn ang="0">
                  <a:pos x="35" y="20"/>
                </a:cxn>
                <a:cxn ang="0">
                  <a:pos x="52" y="9"/>
                </a:cxn>
                <a:cxn ang="0">
                  <a:pos x="71" y="2"/>
                </a:cxn>
                <a:cxn ang="0">
                  <a:pos x="93" y="0"/>
                </a:cxn>
              </a:cxnLst>
              <a:rect l="0" t="0" r="r" b="b"/>
              <a:pathLst>
                <a:path w="187" h="187">
                  <a:moveTo>
                    <a:pt x="93" y="20"/>
                  </a:moveTo>
                  <a:lnTo>
                    <a:pt x="74" y="22"/>
                  </a:lnTo>
                  <a:lnTo>
                    <a:pt x="57" y="30"/>
                  </a:lnTo>
                  <a:lnTo>
                    <a:pt x="43" y="41"/>
                  </a:lnTo>
                  <a:lnTo>
                    <a:pt x="31" y="56"/>
                  </a:lnTo>
                  <a:lnTo>
                    <a:pt x="23" y="73"/>
                  </a:lnTo>
                  <a:lnTo>
                    <a:pt x="21" y="93"/>
                  </a:lnTo>
                  <a:lnTo>
                    <a:pt x="23" y="112"/>
                  </a:lnTo>
                  <a:lnTo>
                    <a:pt x="31" y="130"/>
                  </a:lnTo>
                  <a:lnTo>
                    <a:pt x="43" y="144"/>
                  </a:lnTo>
                  <a:lnTo>
                    <a:pt x="57" y="156"/>
                  </a:lnTo>
                  <a:lnTo>
                    <a:pt x="74" y="163"/>
                  </a:lnTo>
                  <a:lnTo>
                    <a:pt x="93" y="165"/>
                  </a:lnTo>
                  <a:lnTo>
                    <a:pt x="112" y="163"/>
                  </a:lnTo>
                  <a:lnTo>
                    <a:pt x="130" y="156"/>
                  </a:lnTo>
                  <a:lnTo>
                    <a:pt x="144" y="144"/>
                  </a:lnTo>
                  <a:lnTo>
                    <a:pt x="156" y="130"/>
                  </a:lnTo>
                  <a:lnTo>
                    <a:pt x="163" y="112"/>
                  </a:lnTo>
                  <a:lnTo>
                    <a:pt x="166" y="93"/>
                  </a:lnTo>
                  <a:lnTo>
                    <a:pt x="163" y="73"/>
                  </a:lnTo>
                  <a:lnTo>
                    <a:pt x="156" y="56"/>
                  </a:lnTo>
                  <a:lnTo>
                    <a:pt x="144" y="41"/>
                  </a:lnTo>
                  <a:lnTo>
                    <a:pt x="130" y="30"/>
                  </a:lnTo>
                  <a:lnTo>
                    <a:pt x="112" y="22"/>
                  </a:lnTo>
                  <a:lnTo>
                    <a:pt x="93" y="20"/>
                  </a:lnTo>
                  <a:close/>
                  <a:moveTo>
                    <a:pt x="93" y="0"/>
                  </a:moveTo>
                  <a:lnTo>
                    <a:pt x="114" y="2"/>
                  </a:lnTo>
                  <a:lnTo>
                    <a:pt x="135" y="9"/>
                  </a:lnTo>
                  <a:lnTo>
                    <a:pt x="152" y="20"/>
                  </a:lnTo>
                  <a:lnTo>
                    <a:pt x="167" y="35"/>
                  </a:lnTo>
                  <a:lnTo>
                    <a:pt x="177" y="52"/>
                  </a:lnTo>
                  <a:lnTo>
                    <a:pt x="185" y="71"/>
                  </a:lnTo>
                  <a:lnTo>
                    <a:pt x="187" y="93"/>
                  </a:lnTo>
                  <a:lnTo>
                    <a:pt x="185" y="114"/>
                  </a:lnTo>
                  <a:lnTo>
                    <a:pt x="177" y="133"/>
                  </a:lnTo>
                  <a:lnTo>
                    <a:pt x="167" y="152"/>
                  </a:lnTo>
                  <a:lnTo>
                    <a:pt x="152" y="165"/>
                  </a:lnTo>
                  <a:lnTo>
                    <a:pt x="135" y="177"/>
                  </a:lnTo>
                  <a:lnTo>
                    <a:pt x="114" y="185"/>
                  </a:lnTo>
                  <a:lnTo>
                    <a:pt x="93" y="187"/>
                  </a:lnTo>
                  <a:lnTo>
                    <a:pt x="71" y="185"/>
                  </a:lnTo>
                  <a:lnTo>
                    <a:pt x="52" y="177"/>
                  </a:lnTo>
                  <a:lnTo>
                    <a:pt x="35" y="165"/>
                  </a:lnTo>
                  <a:lnTo>
                    <a:pt x="20" y="152"/>
                  </a:lnTo>
                  <a:lnTo>
                    <a:pt x="9" y="133"/>
                  </a:lnTo>
                  <a:lnTo>
                    <a:pt x="2" y="114"/>
                  </a:lnTo>
                  <a:lnTo>
                    <a:pt x="0" y="93"/>
                  </a:lnTo>
                  <a:lnTo>
                    <a:pt x="2" y="71"/>
                  </a:lnTo>
                  <a:lnTo>
                    <a:pt x="9" y="52"/>
                  </a:lnTo>
                  <a:lnTo>
                    <a:pt x="20" y="35"/>
                  </a:lnTo>
                  <a:lnTo>
                    <a:pt x="35" y="20"/>
                  </a:lnTo>
                  <a:lnTo>
                    <a:pt x="52" y="9"/>
                  </a:lnTo>
                  <a:lnTo>
                    <a:pt x="71" y="2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" name="AutoShape 16"/>
          <p:cNvSpPr>
            <a:spLocks noChangeArrowheads="1"/>
          </p:cNvSpPr>
          <p:nvPr/>
        </p:nvSpPr>
        <p:spPr bwMode="auto">
          <a:xfrm>
            <a:off x="632520" y="777361"/>
            <a:ext cx="9079941" cy="1537214"/>
          </a:xfrm>
          <a:prstGeom prst="roundRect">
            <a:avLst>
              <a:gd name="adj" fmla="val 16667"/>
            </a:avLst>
          </a:prstGeom>
          <a:solidFill>
            <a:srgbClr val="F5FBAB"/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31825" y="866775"/>
            <a:ext cx="9048750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700" dirty="0"/>
              <a:t>Основные направления налоговой политики города Нефтеюганска  на 2016 год:</a:t>
            </a:r>
          </a:p>
        </p:txBody>
      </p:sp>
      <p:grpSp>
        <p:nvGrpSpPr>
          <p:cNvPr id="4" name="Группа 1005"/>
          <p:cNvGrpSpPr/>
          <p:nvPr/>
        </p:nvGrpSpPr>
        <p:grpSpPr>
          <a:xfrm>
            <a:off x="1442037" y="4724400"/>
            <a:ext cx="503077" cy="377901"/>
            <a:chOff x="7249368" y="5246689"/>
            <a:chExt cx="604837" cy="569912"/>
          </a:xfrm>
          <a:solidFill>
            <a:srgbClr val="012E5F"/>
          </a:solidFill>
        </p:grpSpPr>
        <p:sp>
          <p:nvSpPr>
            <p:cNvPr id="53" name="Freeform 601"/>
            <p:cNvSpPr>
              <a:spLocks/>
            </p:cNvSpPr>
            <p:nvPr/>
          </p:nvSpPr>
          <p:spPr bwMode="auto">
            <a:xfrm>
              <a:off x="7249368" y="5483226"/>
              <a:ext cx="566738" cy="333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8" y="0"/>
                </a:cxn>
                <a:cxn ang="0">
                  <a:pos x="222" y="15"/>
                </a:cxn>
                <a:cxn ang="0">
                  <a:pos x="221" y="16"/>
                </a:cxn>
                <a:cxn ang="0">
                  <a:pos x="220" y="19"/>
                </a:cxn>
                <a:cxn ang="0">
                  <a:pos x="220" y="20"/>
                </a:cxn>
                <a:cxn ang="0">
                  <a:pos x="21" y="20"/>
                </a:cxn>
                <a:cxn ang="0">
                  <a:pos x="21" y="189"/>
                </a:cxn>
                <a:cxn ang="0">
                  <a:pos x="336" y="189"/>
                </a:cxn>
                <a:cxn ang="0">
                  <a:pos x="336" y="62"/>
                </a:cxn>
                <a:cxn ang="0">
                  <a:pos x="357" y="10"/>
                </a:cxn>
                <a:cxn ang="0">
                  <a:pos x="357" y="210"/>
                </a:cxn>
                <a:cxn ang="0">
                  <a:pos x="0" y="210"/>
                </a:cxn>
                <a:cxn ang="0">
                  <a:pos x="0" y="0"/>
                </a:cxn>
              </a:cxnLst>
              <a:rect l="0" t="0" r="r" b="b"/>
              <a:pathLst>
                <a:path w="357" h="210">
                  <a:moveTo>
                    <a:pt x="0" y="0"/>
                  </a:moveTo>
                  <a:lnTo>
                    <a:pt x="228" y="0"/>
                  </a:lnTo>
                  <a:lnTo>
                    <a:pt x="222" y="15"/>
                  </a:lnTo>
                  <a:lnTo>
                    <a:pt x="221" y="16"/>
                  </a:lnTo>
                  <a:lnTo>
                    <a:pt x="220" y="19"/>
                  </a:lnTo>
                  <a:lnTo>
                    <a:pt x="220" y="20"/>
                  </a:lnTo>
                  <a:lnTo>
                    <a:pt x="21" y="20"/>
                  </a:lnTo>
                  <a:lnTo>
                    <a:pt x="21" y="189"/>
                  </a:lnTo>
                  <a:lnTo>
                    <a:pt x="336" y="189"/>
                  </a:lnTo>
                  <a:lnTo>
                    <a:pt x="336" y="62"/>
                  </a:lnTo>
                  <a:lnTo>
                    <a:pt x="357" y="10"/>
                  </a:lnTo>
                  <a:lnTo>
                    <a:pt x="357" y="210"/>
                  </a:lnTo>
                  <a:lnTo>
                    <a:pt x="0" y="2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Freeform 602"/>
            <p:cNvSpPr>
              <a:spLocks noEditPoints="1"/>
            </p:cNvSpPr>
            <p:nvPr/>
          </p:nvSpPr>
          <p:spPr bwMode="auto">
            <a:xfrm>
              <a:off x="7606555" y="5246689"/>
              <a:ext cx="247650" cy="436563"/>
            </a:xfrm>
            <a:custGeom>
              <a:avLst/>
              <a:gdLst/>
              <a:ahLst/>
              <a:cxnLst>
                <a:cxn ang="0">
                  <a:pos x="32" y="200"/>
                </a:cxn>
                <a:cxn ang="0">
                  <a:pos x="36" y="226"/>
                </a:cxn>
                <a:cxn ang="0">
                  <a:pos x="39" y="226"/>
                </a:cxn>
                <a:cxn ang="0">
                  <a:pos x="60" y="209"/>
                </a:cxn>
                <a:cxn ang="0">
                  <a:pos x="34" y="198"/>
                </a:cxn>
                <a:cxn ang="0">
                  <a:pos x="74" y="75"/>
                </a:cxn>
                <a:cxn ang="0">
                  <a:pos x="34" y="174"/>
                </a:cxn>
                <a:cxn ang="0">
                  <a:pos x="35" y="177"/>
                </a:cxn>
                <a:cxn ang="0">
                  <a:pos x="77" y="192"/>
                </a:cxn>
                <a:cxn ang="0">
                  <a:pos x="116" y="94"/>
                </a:cxn>
                <a:cxn ang="0">
                  <a:pos x="115" y="92"/>
                </a:cxn>
                <a:cxn ang="0">
                  <a:pos x="74" y="75"/>
                </a:cxn>
                <a:cxn ang="0">
                  <a:pos x="97" y="23"/>
                </a:cxn>
                <a:cxn ang="0">
                  <a:pos x="92" y="30"/>
                </a:cxn>
                <a:cxn ang="0">
                  <a:pos x="83" y="56"/>
                </a:cxn>
                <a:cxn ang="0">
                  <a:pos x="124" y="73"/>
                </a:cxn>
                <a:cxn ang="0">
                  <a:pos x="125" y="72"/>
                </a:cxn>
                <a:cxn ang="0">
                  <a:pos x="136" y="45"/>
                </a:cxn>
                <a:cxn ang="0">
                  <a:pos x="136" y="38"/>
                </a:cxn>
                <a:cxn ang="0">
                  <a:pos x="132" y="32"/>
                </a:cxn>
                <a:cxn ang="0">
                  <a:pos x="127" y="28"/>
                </a:cxn>
                <a:cxn ang="0">
                  <a:pos x="106" y="21"/>
                </a:cxn>
                <a:cxn ang="0">
                  <a:pos x="111" y="0"/>
                </a:cxn>
                <a:cxn ang="0">
                  <a:pos x="119" y="2"/>
                </a:cxn>
                <a:cxn ang="0">
                  <a:pos x="146" y="17"/>
                </a:cxn>
                <a:cxn ang="0">
                  <a:pos x="156" y="41"/>
                </a:cxn>
                <a:cxn ang="0">
                  <a:pos x="94" y="205"/>
                </a:cxn>
                <a:cxn ang="0">
                  <a:pos x="87" y="217"/>
                </a:cxn>
                <a:cxn ang="0">
                  <a:pos x="38" y="251"/>
                </a:cxn>
                <a:cxn ang="0">
                  <a:pos x="31" y="268"/>
                </a:cxn>
                <a:cxn ang="0">
                  <a:pos x="27" y="273"/>
                </a:cxn>
                <a:cxn ang="0">
                  <a:pos x="22" y="275"/>
                </a:cxn>
                <a:cxn ang="0">
                  <a:pos x="18" y="274"/>
                </a:cxn>
                <a:cxn ang="0">
                  <a:pos x="14" y="271"/>
                </a:cxn>
                <a:cxn ang="0">
                  <a:pos x="10" y="265"/>
                </a:cxn>
                <a:cxn ang="0">
                  <a:pos x="18" y="244"/>
                </a:cxn>
                <a:cxn ang="0">
                  <a:pos x="7" y="186"/>
                </a:cxn>
                <a:cxn ang="0">
                  <a:pos x="13" y="172"/>
                </a:cxn>
                <a:cxn ang="0">
                  <a:pos x="54" y="67"/>
                </a:cxn>
                <a:cxn ang="0">
                  <a:pos x="38" y="61"/>
                </a:cxn>
                <a:cxn ang="0">
                  <a:pos x="35" y="62"/>
                </a:cxn>
                <a:cxn ang="0">
                  <a:pos x="16" y="102"/>
                </a:cxn>
                <a:cxn ang="0">
                  <a:pos x="10" y="105"/>
                </a:cxn>
                <a:cxn ang="0">
                  <a:pos x="7" y="103"/>
                </a:cxn>
                <a:cxn ang="0">
                  <a:pos x="4" y="101"/>
                </a:cxn>
                <a:cxn ang="0">
                  <a:pos x="1" y="98"/>
                </a:cxn>
                <a:cxn ang="0">
                  <a:pos x="0" y="92"/>
                </a:cxn>
                <a:cxn ang="0">
                  <a:pos x="30" y="20"/>
                </a:cxn>
                <a:cxn ang="0">
                  <a:pos x="33" y="15"/>
                </a:cxn>
                <a:cxn ang="0">
                  <a:pos x="42" y="13"/>
                </a:cxn>
                <a:cxn ang="0">
                  <a:pos x="45" y="15"/>
                </a:cxn>
                <a:cxn ang="0">
                  <a:pos x="49" y="21"/>
                </a:cxn>
                <a:cxn ang="0">
                  <a:pos x="49" y="27"/>
                </a:cxn>
                <a:cxn ang="0">
                  <a:pos x="44" y="41"/>
                </a:cxn>
                <a:cxn ang="0">
                  <a:pos x="61" y="48"/>
                </a:cxn>
                <a:cxn ang="0">
                  <a:pos x="62" y="47"/>
                </a:cxn>
                <a:cxn ang="0">
                  <a:pos x="72" y="22"/>
                </a:cxn>
                <a:cxn ang="0">
                  <a:pos x="93" y="3"/>
                </a:cxn>
              </a:cxnLst>
              <a:rect l="0" t="0" r="r" b="b"/>
              <a:pathLst>
                <a:path w="156" h="275">
                  <a:moveTo>
                    <a:pt x="32" y="198"/>
                  </a:moveTo>
                  <a:lnTo>
                    <a:pt x="32" y="200"/>
                  </a:lnTo>
                  <a:lnTo>
                    <a:pt x="36" y="225"/>
                  </a:lnTo>
                  <a:lnTo>
                    <a:pt x="36" y="226"/>
                  </a:lnTo>
                  <a:lnTo>
                    <a:pt x="38" y="227"/>
                  </a:lnTo>
                  <a:lnTo>
                    <a:pt x="39" y="226"/>
                  </a:lnTo>
                  <a:lnTo>
                    <a:pt x="60" y="212"/>
                  </a:lnTo>
                  <a:lnTo>
                    <a:pt x="60" y="209"/>
                  </a:lnTo>
                  <a:lnTo>
                    <a:pt x="59" y="208"/>
                  </a:lnTo>
                  <a:lnTo>
                    <a:pt x="34" y="198"/>
                  </a:lnTo>
                  <a:lnTo>
                    <a:pt x="32" y="198"/>
                  </a:lnTo>
                  <a:close/>
                  <a:moveTo>
                    <a:pt x="74" y="75"/>
                  </a:moveTo>
                  <a:lnTo>
                    <a:pt x="74" y="76"/>
                  </a:lnTo>
                  <a:lnTo>
                    <a:pt x="34" y="174"/>
                  </a:lnTo>
                  <a:lnTo>
                    <a:pt x="34" y="176"/>
                  </a:lnTo>
                  <a:lnTo>
                    <a:pt x="35" y="177"/>
                  </a:lnTo>
                  <a:lnTo>
                    <a:pt x="75" y="192"/>
                  </a:lnTo>
                  <a:lnTo>
                    <a:pt x="77" y="192"/>
                  </a:lnTo>
                  <a:lnTo>
                    <a:pt x="77" y="191"/>
                  </a:lnTo>
                  <a:lnTo>
                    <a:pt x="116" y="94"/>
                  </a:lnTo>
                  <a:lnTo>
                    <a:pt x="116" y="92"/>
                  </a:lnTo>
                  <a:lnTo>
                    <a:pt x="115" y="92"/>
                  </a:lnTo>
                  <a:lnTo>
                    <a:pt x="76" y="75"/>
                  </a:lnTo>
                  <a:lnTo>
                    <a:pt x="74" y="75"/>
                  </a:lnTo>
                  <a:close/>
                  <a:moveTo>
                    <a:pt x="106" y="21"/>
                  </a:moveTo>
                  <a:lnTo>
                    <a:pt x="97" y="23"/>
                  </a:lnTo>
                  <a:lnTo>
                    <a:pt x="94" y="27"/>
                  </a:lnTo>
                  <a:lnTo>
                    <a:pt x="92" y="30"/>
                  </a:lnTo>
                  <a:lnTo>
                    <a:pt x="83" y="54"/>
                  </a:lnTo>
                  <a:lnTo>
                    <a:pt x="83" y="56"/>
                  </a:lnTo>
                  <a:lnTo>
                    <a:pt x="123" y="73"/>
                  </a:lnTo>
                  <a:lnTo>
                    <a:pt x="124" y="73"/>
                  </a:lnTo>
                  <a:lnTo>
                    <a:pt x="124" y="72"/>
                  </a:lnTo>
                  <a:lnTo>
                    <a:pt x="125" y="72"/>
                  </a:lnTo>
                  <a:lnTo>
                    <a:pt x="134" y="47"/>
                  </a:lnTo>
                  <a:lnTo>
                    <a:pt x="136" y="45"/>
                  </a:lnTo>
                  <a:lnTo>
                    <a:pt x="137" y="41"/>
                  </a:lnTo>
                  <a:lnTo>
                    <a:pt x="136" y="38"/>
                  </a:lnTo>
                  <a:lnTo>
                    <a:pt x="134" y="36"/>
                  </a:lnTo>
                  <a:lnTo>
                    <a:pt x="132" y="32"/>
                  </a:lnTo>
                  <a:lnTo>
                    <a:pt x="130" y="30"/>
                  </a:lnTo>
                  <a:lnTo>
                    <a:pt x="127" y="28"/>
                  </a:lnTo>
                  <a:lnTo>
                    <a:pt x="111" y="21"/>
                  </a:lnTo>
                  <a:lnTo>
                    <a:pt x="106" y="21"/>
                  </a:lnTo>
                  <a:close/>
                  <a:moveTo>
                    <a:pt x="106" y="0"/>
                  </a:moveTo>
                  <a:lnTo>
                    <a:pt x="111" y="0"/>
                  </a:lnTo>
                  <a:lnTo>
                    <a:pt x="114" y="1"/>
                  </a:lnTo>
                  <a:lnTo>
                    <a:pt x="119" y="2"/>
                  </a:lnTo>
                  <a:lnTo>
                    <a:pt x="134" y="9"/>
                  </a:lnTo>
                  <a:lnTo>
                    <a:pt x="146" y="17"/>
                  </a:lnTo>
                  <a:lnTo>
                    <a:pt x="154" y="28"/>
                  </a:lnTo>
                  <a:lnTo>
                    <a:pt x="156" y="41"/>
                  </a:lnTo>
                  <a:lnTo>
                    <a:pt x="154" y="55"/>
                  </a:lnTo>
                  <a:lnTo>
                    <a:pt x="94" y="205"/>
                  </a:lnTo>
                  <a:lnTo>
                    <a:pt x="91" y="212"/>
                  </a:lnTo>
                  <a:lnTo>
                    <a:pt x="87" y="217"/>
                  </a:lnTo>
                  <a:lnTo>
                    <a:pt x="87" y="218"/>
                  </a:lnTo>
                  <a:lnTo>
                    <a:pt x="38" y="251"/>
                  </a:lnTo>
                  <a:lnTo>
                    <a:pt x="38" y="252"/>
                  </a:lnTo>
                  <a:lnTo>
                    <a:pt x="31" y="268"/>
                  </a:lnTo>
                  <a:lnTo>
                    <a:pt x="30" y="270"/>
                  </a:lnTo>
                  <a:lnTo>
                    <a:pt x="27" y="273"/>
                  </a:lnTo>
                  <a:lnTo>
                    <a:pt x="23" y="274"/>
                  </a:lnTo>
                  <a:lnTo>
                    <a:pt x="22" y="275"/>
                  </a:lnTo>
                  <a:lnTo>
                    <a:pt x="21" y="275"/>
                  </a:lnTo>
                  <a:lnTo>
                    <a:pt x="18" y="274"/>
                  </a:lnTo>
                  <a:lnTo>
                    <a:pt x="17" y="274"/>
                  </a:lnTo>
                  <a:lnTo>
                    <a:pt x="14" y="271"/>
                  </a:lnTo>
                  <a:lnTo>
                    <a:pt x="12" y="268"/>
                  </a:lnTo>
                  <a:lnTo>
                    <a:pt x="10" y="265"/>
                  </a:lnTo>
                  <a:lnTo>
                    <a:pt x="12" y="260"/>
                  </a:lnTo>
                  <a:lnTo>
                    <a:pt x="18" y="244"/>
                  </a:lnTo>
                  <a:lnTo>
                    <a:pt x="18" y="243"/>
                  </a:lnTo>
                  <a:lnTo>
                    <a:pt x="7" y="186"/>
                  </a:lnTo>
                  <a:lnTo>
                    <a:pt x="10" y="176"/>
                  </a:lnTo>
                  <a:lnTo>
                    <a:pt x="13" y="172"/>
                  </a:lnTo>
                  <a:lnTo>
                    <a:pt x="54" y="68"/>
                  </a:lnTo>
                  <a:lnTo>
                    <a:pt x="54" y="67"/>
                  </a:lnTo>
                  <a:lnTo>
                    <a:pt x="53" y="66"/>
                  </a:lnTo>
                  <a:lnTo>
                    <a:pt x="38" y="61"/>
                  </a:lnTo>
                  <a:lnTo>
                    <a:pt x="35" y="61"/>
                  </a:lnTo>
                  <a:lnTo>
                    <a:pt x="35" y="62"/>
                  </a:lnTo>
                  <a:lnTo>
                    <a:pt x="21" y="98"/>
                  </a:lnTo>
                  <a:lnTo>
                    <a:pt x="16" y="102"/>
                  </a:lnTo>
                  <a:lnTo>
                    <a:pt x="14" y="103"/>
                  </a:lnTo>
                  <a:lnTo>
                    <a:pt x="10" y="105"/>
                  </a:lnTo>
                  <a:lnTo>
                    <a:pt x="8" y="105"/>
                  </a:lnTo>
                  <a:lnTo>
                    <a:pt x="7" y="103"/>
                  </a:lnTo>
                  <a:lnTo>
                    <a:pt x="5" y="102"/>
                  </a:lnTo>
                  <a:lnTo>
                    <a:pt x="4" y="101"/>
                  </a:lnTo>
                  <a:lnTo>
                    <a:pt x="3" y="99"/>
                  </a:lnTo>
                  <a:lnTo>
                    <a:pt x="1" y="98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3" y="15"/>
                  </a:lnTo>
                  <a:lnTo>
                    <a:pt x="36" y="13"/>
                  </a:lnTo>
                  <a:lnTo>
                    <a:pt x="42" y="13"/>
                  </a:lnTo>
                  <a:lnTo>
                    <a:pt x="43" y="14"/>
                  </a:lnTo>
                  <a:lnTo>
                    <a:pt x="45" y="15"/>
                  </a:lnTo>
                  <a:lnTo>
                    <a:pt x="48" y="18"/>
                  </a:lnTo>
                  <a:lnTo>
                    <a:pt x="49" y="21"/>
                  </a:lnTo>
                  <a:lnTo>
                    <a:pt x="50" y="23"/>
                  </a:lnTo>
                  <a:lnTo>
                    <a:pt x="49" y="27"/>
                  </a:lnTo>
                  <a:lnTo>
                    <a:pt x="44" y="39"/>
                  </a:lnTo>
                  <a:lnTo>
                    <a:pt x="44" y="41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3" y="47"/>
                  </a:lnTo>
                  <a:lnTo>
                    <a:pt x="72" y="22"/>
                  </a:lnTo>
                  <a:lnTo>
                    <a:pt x="80" y="10"/>
                  </a:lnTo>
                  <a:lnTo>
                    <a:pt x="93" y="3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Freeform 603"/>
            <p:cNvSpPr>
              <a:spLocks/>
            </p:cNvSpPr>
            <p:nvPr/>
          </p:nvSpPr>
          <p:spPr bwMode="auto">
            <a:xfrm>
              <a:off x="7325568" y="5561014"/>
              <a:ext cx="233363" cy="349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7" y="0"/>
                </a:cxn>
                <a:cxn ang="0">
                  <a:pos x="140" y="1"/>
                </a:cxn>
                <a:cxn ang="0">
                  <a:pos x="142" y="2"/>
                </a:cxn>
                <a:cxn ang="0">
                  <a:pos x="145" y="5"/>
                </a:cxn>
                <a:cxn ang="0">
                  <a:pos x="147" y="8"/>
                </a:cxn>
                <a:cxn ang="0">
                  <a:pos x="147" y="11"/>
                </a:cxn>
                <a:cxn ang="0">
                  <a:pos x="146" y="16"/>
                </a:cxn>
                <a:cxn ang="0">
                  <a:pos x="141" y="20"/>
                </a:cxn>
                <a:cxn ang="0">
                  <a:pos x="137" y="22"/>
                </a:cxn>
                <a:cxn ang="0">
                  <a:pos x="10" y="22"/>
                </a:cxn>
                <a:cxn ang="0">
                  <a:pos x="6" y="20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7" y="1"/>
                </a:cxn>
                <a:cxn ang="0">
                  <a:pos x="10" y="0"/>
                </a:cxn>
              </a:cxnLst>
              <a:rect l="0" t="0" r="r" b="b"/>
              <a:pathLst>
                <a:path w="147" h="22">
                  <a:moveTo>
                    <a:pt x="10" y="0"/>
                  </a:moveTo>
                  <a:lnTo>
                    <a:pt x="137" y="0"/>
                  </a:lnTo>
                  <a:lnTo>
                    <a:pt x="140" y="1"/>
                  </a:lnTo>
                  <a:lnTo>
                    <a:pt x="142" y="2"/>
                  </a:lnTo>
                  <a:lnTo>
                    <a:pt x="145" y="5"/>
                  </a:lnTo>
                  <a:lnTo>
                    <a:pt x="147" y="8"/>
                  </a:lnTo>
                  <a:lnTo>
                    <a:pt x="147" y="11"/>
                  </a:lnTo>
                  <a:lnTo>
                    <a:pt x="146" y="16"/>
                  </a:lnTo>
                  <a:lnTo>
                    <a:pt x="141" y="20"/>
                  </a:lnTo>
                  <a:lnTo>
                    <a:pt x="137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Freeform 604"/>
            <p:cNvSpPr>
              <a:spLocks/>
            </p:cNvSpPr>
            <p:nvPr/>
          </p:nvSpPr>
          <p:spPr bwMode="auto">
            <a:xfrm>
              <a:off x="7325568" y="5629276"/>
              <a:ext cx="233363" cy="31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7" y="0"/>
                </a:cxn>
                <a:cxn ang="0">
                  <a:pos x="141" y="1"/>
                </a:cxn>
                <a:cxn ang="0">
                  <a:pos x="146" y="6"/>
                </a:cxn>
                <a:cxn ang="0">
                  <a:pos x="147" y="10"/>
                </a:cxn>
                <a:cxn ang="0">
                  <a:pos x="146" y="15"/>
                </a:cxn>
                <a:cxn ang="0">
                  <a:pos x="141" y="19"/>
                </a:cxn>
                <a:cxn ang="0">
                  <a:pos x="137" y="20"/>
                </a:cxn>
                <a:cxn ang="0">
                  <a:pos x="10" y="20"/>
                </a:cxn>
                <a:cxn ang="0">
                  <a:pos x="6" y="19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0" y="0"/>
                </a:cxn>
              </a:cxnLst>
              <a:rect l="0" t="0" r="r" b="b"/>
              <a:pathLst>
                <a:path w="147" h="20">
                  <a:moveTo>
                    <a:pt x="10" y="0"/>
                  </a:moveTo>
                  <a:lnTo>
                    <a:pt x="137" y="0"/>
                  </a:lnTo>
                  <a:lnTo>
                    <a:pt x="141" y="1"/>
                  </a:lnTo>
                  <a:lnTo>
                    <a:pt x="146" y="6"/>
                  </a:lnTo>
                  <a:lnTo>
                    <a:pt x="147" y="10"/>
                  </a:lnTo>
                  <a:lnTo>
                    <a:pt x="146" y="15"/>
                  </a:lnTo>
                  <a:lnTo>
                    <a:pt x="141" y="19"/>
                  </a:lnTo>
                  <a:lnTo>
                    <a:pt x="137" y="20"/>
                  </a:lnTo>
                  <a:lnTo>
                    <a:pt x="10" y="20"/>
                  </a:lnTo>
                  <a:lnTo>
                    <a:pt x="6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Freeform 605"/>
            <p:cNvSpPr>
              <a:spLocks/>
            </p:cNvSpPr>
            <p:nvPr/>
          </p:nvSpPr>
          <p:spPr bwMode="auto">
            <a:xfrm>
              <a:off x="7555755" y="5710239"/>
              <a:ext cx="161925" cy="317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4" y="0"/>
                </a:cxn>
                <a:cxn ang="0">
                  <a:pos x="98" y="2"/>
                </a:cxn>
                <a:cxn ang="0">
                  <a:pos x="102" y="6"/>
                </a:cxn>
                <a:cxn ang="0">
                  <a:pos x="102" y="13"/>
                </a:cxn>
                <a:cxn ang="0">
                  <a:pos x="98" y="18"/>
                </a:cxn>
                <a:cxn ang="0">
                  <a:pos x="94" y="20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2" y="15"/>
                </a:cxn>
                <a:cxn ang="0">
                  <a:pos x="1" y="13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</a:cxnLst>
              <a:rect l="0" t="0" r="r" b="b"/>
              <a:pathLst>
                <a:path w="102" h="20">
                  <a:moveTo>
                    <a:pt x="8" y="0"/>
                  </a:moveTo>
                  <a:lnTo>
                    <a:pt x="94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102" y="13"/>
                  </a:lnTo>
                  <a:lnTo>
                    <a:pt x="98" y="18"/>
                  </a:lnTo>
                  <a:lnTo>
                    <a:pt x="94" y="20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Группа 81"/>
          <p:cNvGrpSpPr/>
          <p:nvPr/>
        </p:nvGrpSpPr>
        <p:grpSpPr>
          <a:xfrm>
            <a:off x="1047225" y="2631809"/>
            <a:ext cx="471218" cy="416656"/>
            <a:chOff x="4779963" y="825500"/>
            <a:chExt cx="452437" cy="400050"/>
          </a:xfrm>
          <a:solidFill>
            <a:srgbClr val="001132"/>
          </a:solidFill>
        </p:grpSpPr>
        <p:sp>
          <p:nvSpPr>
            <p:cNvPr id="83" name="Freeform 151"/>
            <p:cNvSpPr>
              <a:spLocks/>
            </p:cNvSpPr>
            <p:nvPr/>
          </p:nvSpPr>
          <p:spPr bwMode="auto">
            <a:xfrm>
              <a:off x="4891088" y="831850"/>
              <a:ext cx="230187" cy="393700"/>
            </a:xfrm>
            <a:custGeom>
              <a:avLst/>
              <a:gdLst/>
              <a:ahLst/>
              <a:cxnLst>
                <a:cxn ang="0">
                  <a:pos x="187" y="12"/>
                </a:cxn>
                <a:cxn ang="0">
                  <a:pos x="229" y="70"/>
                </a:cxn>
                <a:cxn ang="0">
                  <a:pos x="255" y="100"/>
                </a:cxn>
                <a:cxn ang="0">
                  <a:pos x="248" y="147"/>
                </a:cxn>
                <a:cxn ang="0">
                  <a:pos x="214" y="180"/>
                </a:cxn>
                <a:cxn ang="0">
                  <a:pos x="187" y="225"/>
                </a:cxn>
                <a:cxn ang="0">
                  <a:pos x="259" y="275"/>
                </a:cxn>
                <a:cxn ang="0">
                  <a:pos x="288" y="358"/>
                </a:cxn>
                <a:cxn ang="0">
                  <a:pos x="276" y="492"/>
                </a:cxn>
                <a:cxn ang="0">
                  <a:pos x="199" y="493"/>
                </a:cxn>
                <a:cxn ang="0">
                  <a:pos x="195" y="479"/>
                </a:cxn>
                <a:cxn ang="0">
                  <a:pos x="203" y="473"/>
                </a:cxn>
                <a:cxn ang="0">
                  <a:pos x="265" y="358"/>
                </a:cxn>
                <a:cxn ang="0">
                  <a:pos x="239" y="287"/>
                </a:cxn>
                <a:cxn ang="0">
                  <a:pos x="173" y="246"/>
                </a:cxn>
                <a:cxn ang="0">
                  <a:pos x="165" y="237"/>
                </a:cxn>
                <a:cxn ang="0">
                  <a:pos x="165" y="195"/>
                </a:cxn>
                <a:cxn ang="0">
                  <a:pos x="185" y="180"/>
                </a:cxn>
                <a:cxn ang="0">
                  <a:pos x="207" y="144"/>
                </a:cxn>
                <a:cxn ang="0">
                  <a:pos x="220" y="140"/>
                </a:cxn>
                <a:cxn ang="0">
                  <a:pos x="235" y="115"/>
                </a:cxn>
                <a:cxn ang="0">
                  <a:pos x="220" y="90"/>
                </a:cxn>
                <a:cxn ang="0">
                  <a:pos x="211" y="86"/>
                </a:cxn>
                <a:cxn ang="0">
                  <a:pos x="184" y="38"/>
                </a:cxn>
                <a:cxn ang="0">
                  <a:pos x="122" y="26"/>
                </a:cxn>
                <a:cxn ang="0">
                  <a:pos x="77" y="82"/>
                </a:cxn>
                <a:cxn ang="0">
                  <a:pos x="70" y="90"/>
                </a:cxn>
                <a:cxn ang="0">
                  <a:pos x="55" y="103"/>
                </a:cxn>
                <a:cxn ang="0">
                  <a:pos x="60" y="137"/>
                </a:cxn>
                <a:cxn ang="0">
                  <a:pos x="77" y="141"/>
                </a:cxn>
                <a:cxn ang="0">
                  <a:pos x="90" y="165"/>
                </a:cxn>
                <a:cxn ang="0">
                  <a:pos x="119" y="192"/>
                </a:cxn>
                <a:cxn ang="0">
                  <a:pos x="123" y="235"/>
                </a:cxn>
                <a:cxn ang="0">
                  <a:pos x="118" y="244"/>
                </a:cxn>
                <a:cxn ang="0">
                  <a:pos x="66" y="269"/>
                </a:cxn>
                <a:cxn ang="0">
                  <a:pos x="24" y="332"/>
                </a:cxn>
                <a:cxn ang="0">
                  <a:pos x="23" y="473"/>
                </a:cxn>
                <a:cxn ang="0">
                  <a:pos x="93" y="477"/>
                </a:cxn>
                <a:cxn ang="0">
                  <a:pos x="93" y="490"/>
                </a:cxn>
                <a:cxn ang="0">
                  <a:pos x="23" y="495"/>
                </a:cxn>
                <a:cxn ang="0">
                  <a:pos x="0" y="470"/>
                </a:cxn>
                <a:cxn ang="0">
                  <a:pos x="12" y="301"/>
                </a:cxn>
                <a:cxn ang="0">
                  <a:pos x="71" y="237"/>
                </a:cxn>
                <a:cxn ang="0">
                  <a:pos x="85" y="195"/>
                </a:cxn>
                <a:cxn ang="0">
                  <a:pos x="49" y="158"/>
                </a:cxn>
                <a:cxn ang="0">
                  <a:pos x="29" y="115"/>
                </a:cxn>
                <a:cxn ang="0">
                  <a:pos x="46" y="75"/>
                </a:cxn>
                <a:cxn ang="0">
                  <a:pos x="82" y="27"/>
                </a:cxn>
                <a:cxn ang="0">
                  <a:pos x="144" y="0"/>
                </a:cxn>
              </a:cxnLst>
              <a:rect l="0" t="0" r="r" b="b"/>
              <a:pathLst>
                <a:path w="288" h="495">
                  <a:moveTo>
                    <a:pt x="144" y="0"/>
                  </a:moveTo>
                  <a:lnTo>
                    <a:pt x="166" y="2"/>
                  </a:lnTo>
                  <a:lnTo>
                    <a:pt x="187" y="12"/>
                  </a:lnTo>
                  <a:lnTo>
                    <a:pt x="204" y="27"/>
                  </a:lnTo>
                  <a:lnTo>
                    <a:pt x="218" y="46"/>
                  </a:lnTo>
                  <a:lnTo>
                    <a:pt x="229" y="70"/>
                  </a:lnTo>
                  <a:lnTo>
                    <a:pt x="240" y="75"/>
                  </a:lnTo>
                  <a:lnTo>
                    <a:pt x="250" y="86"/>
                  </a:lnTo>
                  <a:lnTo>
                    <a:pt x="255" y="100"/>
                  </a:lnTo>
                  <a:lnTo>
                    <a:pt x="258" y="115"/>
                  </a:lnTo>
                  <a:lnTo>
                    <a:pt x="255" y="133"/>
                  </a:lnTo>
                  <a:lnTo>
                    <a:pt x="248" y="147"/>
                  </a:lnTo>
                  <a:lnTo>
                    <a:pt x="237" y="158"/>
                  </a:lnTo>
                  <a:lnTo>
                    <a:pt x="224" y="163"/>
                  </a:lnTo>
                  <a:lnTo>
                    <a:pt x="214" y="180"/>
                  </a:lnTo>
                  <a:lnTo>
                    <a:pt x="202" y="195"/>
                  </a:lnTo>
                  <a:lnTo>
                    <a:pt x="187" y="207"/>
                  </a:lnTo>
                  <a:lnTo>
                    <a:pt x="187" y="225"/>
                  </a:lnTo>
                  <a:lnTo>
                    <a:pt x="215" y="237"/>
                  </a:lnTo>
                  <a:lnTo>
                    <a:pt x="240" y="254"/>
                  </a:lnTo>
                  <a:lnTo>
                    <a:pt x="259" y="275"/>
                  </a:lnTo>
                  <a:lnTo>
                    <a:pt x="276" y="301"/>
                  </a:lnTo>
                  <a:lnTo>
                    <a:pt x="285" y="328"/>
                  </a:lnTo>
                  <a:lnTo>
                    <a:pt x="288" y="358"/>
                  </a:lnTo>
                  <a:lnTo>
                    <a:pt x="288" y="470"/>
                  </a:lnTo>
                  <a:lnTo>
                    <a:pt x="284" y="482"/>
                  </a:lnTo>
                  <a:lnTo>
                    <a:pt x="276" y="492"/>
                  </a:lnTo>
                  <a:lnTo>
                    <a:pt x="263" y="495"/>
                  </a:lnTo>
                  <a:lnTo>
                    <a:pt x="203" y="495"/>
                  </a:lnTo>
                  <a:lnTo>
                    <a:pt x="199" y="493"/>
                  </a:lnTo>
                  <a:lnTo>
                    <a:pt x="198" y="490"/>
                  </a:lnTo>
                  <a:lnTo>
                    <a:pt x="195" y="488"/>
                  </a:lnTo>
                  <a:lnTo>
                    <a:pt x="195" y="479"/>
                  </a:lnTo>
                  <a:lnTo>
                    <a:pt x="198" y="477"/>
                  </a:lnTo>
                  <a:lnTo>
                    <a:pt x="199" y="474"/>
                  </a:lnTo>
                  <a:lnTo>
                    <a:pt x="203" y="473"/>
                  </a:lnTo>
                  <a:lnTo>
                    <a:pt x="263" y="473"/>
                  </a:lnTo>
                  <a:lnTo>
                    <a:pt x="265" y="471"/>
                  </a:lnTo>
                  <a:lnTo>
                    <a:pt x="265" y="358"/>
                  </a:lnTo>
                  <a:lnTo>
                    <a:pt x="262" y="332"/>
                  </a:lnTo>
                  <a:lnTo>
                    <a:pt x="253" y="308"/>
                  </a:lnTo>
                  <a:lnTo>
                    <a:pt x="239" y="287"/>
                  </a:lnTo>
                  <a:lnTo>
                    <a:pt x="221" y="269"/>
                  </a:lnTo>
                  <a:lnTo>
                    <a:pt x="199" y="254"/>
                  </a:lnTo>
                  <a:lnTo>
                    <a:pt x="173" y="246"/>
                  </a:lnTo>
                  <a:lnTo>
                    <a:pt x="169" y="244"/>
                  </a:lnTo>
                  <a:lnTo>
                    <a:pt x="166" y="242"/>
                  </a:lnTo>
                  <a:lnTo>
                    <a:pt x="165" y="237"/>
                  </a:lnTo>
                  <a:lnTo>
                    <a:pt x="163" y="235"/>
                  </a:lnTo>
                  <a:lnTo>
                    <a:pt x="163" y="198"/>
                  </a:lnTo>
                  <a:lnTo>
                    <a:pt x="165" y="195"/>
                  </a:lnTo>
                  <a:lnTo>
                    <a:pt x="167" y="192"/>
                  </a:lnTo>
                  <a:lnTo>
                    <a:pt x="170" y="191"/>
                  </a:lnTo>
                  <a:lnTo>
                    <a:pt x="185" y="180"/>
                  </a:lnTo>
                  <a:lnTo>
                    <a:pt x="196" y="165"/>
                  </a:lnTo>
                  <a:lnTo>
                    <a:pt x="206" y="147"/>
                  </a:lnTo>
                  <a:lnTo>
                    <a:pt x="207" y="144"/>
                  </a:lnTo>
                  <a:lnTo>
                    <a:pt x="210" y="141"/>
                  </a:lnTo>
                  <a:lnTo>
                    <a:pt x="214" y="140"/>
                  </a:lnTo>
                  <a:lnTo>
                    <a:pt x="220" y="140"/>
                  </a:lnTo>
                  <a:lnTo>
                    <a:pt x="226" y="137"/>
                  </a:lnTo>
                  <a:lnTo>
                    <a:pt x="232" y="129"/>
                  </a:lnTo>
                  <a:lnTo>
                    <a:pt x="235" y="115"/>
                  </a:lnTo>
                  <a:lnTo>
                    <a:pt x="232" y="103"/>
                  </a:lnTo>
                  <a:lnTo>
                    <a:pt x="226" y="93"/>
                  </a:lnTo>
                  <a:lnTo>
                    <a:pt x="220" y="90"/>
                  </a:lnTo>
                  <a:lnTo>
                    <a:pt x="217" y="90"/>
                  </a:lnTo>
                  <a:lnTo>
                    <a:pt x="214" y="88"/>
                  </a:lnTo>
                  <a:lnTo>
                    <a:pt x="211" y="86"/>
                  </a:lnTo>
                  <a:lnTo>
                    <a:pt x="210" y="82"/>
                  </a:lnTo>
                  <a:lnTo>
                    <a:pt x="199" y="57"/>
                  </a:lnTo>
                  <a:lnTo>
                    <a:pt x="184" y="38"/>
                  </a:lnTo>
                  <a:lnTo>
                    <a:pt x="165" y="26"/>
                  </a:lnTo>
                  <a:lnTo>
                    <a:pt x="144" y="22"/>
                  </a:lnTo>
                  <a:lnTo>
                    <a:pt x="122" y="26"/>
                  </a:lnTo>
                  <a:lnTo>
                    <a:pt x="103" y="38"/>
                  </a:lnTo>
                  <a:lnTo>
                    <a:pt x="88" y="57"/>
                  </a:lnTo>
                  <a:lnTo>
                    <a:pt x="77" y="82"/>
                  </a:lnTo>
                  <a:lnTo>
                    <a:pt x="77" y="85"/>
                  </a:lnTo>
                  <a:lnTo>
                    <a:pt x="73" y="89"/>
                  </a:lnTo>
                  <a:lnTo>
                    <a:pt x="70" y="90"/>
                  </a:lnTo>
                  <a:lnTo>
                    <a:pt x="67" y="90"/>
                  </a:lnTo>
                  <a:lnTo>
                    <a:pt x="60" y="93"/>
                  </a:lnTo>
                  <a:lnTo>
                    <a:pt x="55" y="103"/>
                  </a:lnTo>
                  <a:lnTo>
                    <a:pt x="52" y="115"/>
                  </a:lnTo>
                  <a:lnTo>
                    <a:pt x="55" y="129"/>
                  </a:lnTo>
                  <a:lnTo>
                    <a:pt x="60" y="137"/>
                  </a:lnTo>
                  <a:lnTo>
                    <a:pt x="67" y="140"/>
                  </a:lnTo>
                  <a:lnTo>
                    <a:pt x="73" y="140"/>
                  </a:lnTo>
                  <a:lnTo>
                    <a:pt x="77" y="141"/>
                  </a:lnTo>
                  <a:lnTo>
                    <a:pt x="79" y="144"/>
                  </a:lnTo>
                  <a:lnTo>
                    <a:pt x="81" y="147"/>
                  </a:lnTo>
                  <a:lnTo>
                    <a:pt x="90" y="165"/>
                  </a:lnTo>
                  <a:lnTo>
                    <a:pt x="101" y="180"/>
                  </a:lnTo>
                  <a:lnTo>
                    <a:pt x="116" y="191"/>
                  </a:lnTo>
                  <a:lnTo>
                    <a:pt x="119" y="192"/>
                  </a:lnTo>
                  <a:lnTo>
                    <a:pt x="122" y="195"/>
                  </a:lnTo>
                  <a:lnTo>
                    <a:pt x="123" y="198"/>
                  </a:lnTo>
                  <a:lnTo>
                    <a:pt x="123" y="235"/>
                  </a:lnTo>
                  <a:lnTo>
                    <a:pt x="122" y="237"/>
                  </a:lnTo>
                  <a:lnTo>
                    <a:pt x="121" y="242"/>
                  </a:lnTo>
                  <a:lnTo>
                    <a:pt x="118" y="244"/>
                  </a:lnTo>
                  <a:lnTo>
                    <a:pt x="114" y="246"/>
                  </a:lnTo>
                  <a:lnTo>
                    <a:pt x="88" y="254"/>
                  </a:lnTo>
                  <a:lnTo>
                    <a:pt x="66" y="269"/>
                  </a:lnTo>
                  <a:lnTo>
                    <a:pt x="48" y="287"/>
                  </a:lnTo>
                  <a:lnTo>
                    <a:pt x="34" y="308"/>
                  </a:lnTo>
                  <a:lnTo>
                    <a:pt x="24" y="332"/>
                  </a:lnTo>
                  <a:lnTo>
                    <a:pt x="22" y="358"/>
                  </a:lnTo>
                  <a:lnTo>
                    <a:pt x="22" y="471"/>
                  </a:lnTo>
                  <a:lnTo>
                    <a:pt x="23" y="473"/>
                  </a:lnTo>
                  <a:lnTo>
                    <a:pt x="88" y="473"/>
                  </a:lnTo>
                  <a:lnTo>
                    <a:pt x="92" y="474"/>
                  </a:lnTo>
                  <a:lnTo>
                    <a:pt x="93" y="477"/>
                  </a:lnTo>
                  <a:lnTo>
                    <a:pt x="96" y="479"/>
                  </a:lnTo>
                  <a:lnTo>
                    <a:pt x="96" y="488"/>
                  </a:lnTo>
                  <a:lnTo>
                    <a:pt x="93" y="490"/>
                  </a:lnTo>
                  <a:lnTo>
                    <a:pt x="92" y="493"/>
                  </a:lnTo>
                  <a:lnTo>
                    <a:pt x="88" y="495"/>
                  </a:lnTo>
                  <a:lnTo>
                    <a:pt x="23" y="495"/>
                  </a:lnTo>
                  <a:lnTo>
                    <a:pt x="12" y="492"/>
                  </a:lnTo>
                  <a:lnTo>
                    <a:pt x="2" y="482"/>
                  </a:lnTo>
                  <a:lnTo>
                    <a:pt x="0" y="470"/>
                  </a:lnTo>
                  <a:lnTo>
                    <a:pt x="0" y="358"/>
                  </a:lnTo>
                  <a:lnTo>
                    <a:pt x="2" y="328"/>
                  </a:lnTo>
                  <a:lnTo>
                    <a:pt x="12" y="301"/>
                  </a:lnTo>
                  <a:lnTo>
                    <a:pt x="27" y="275"/>
                  </a:lnTo>
                  <a:lnTo>
                    <a:pt x="48" y="254"/>
                  </a:lnTo>
                  <a:lnTo>
                    <a:pt x="71" y="237"/>
                  </a:lnTo>
                  <a:lnTo>
                    <a:pt x="100" y="225"/>
                  </a:lnTo>
                  <a:lnTo>
                    <a:pt x="100" y="207"/>
                  </a:lnTo>
                  <a:lnTo>
                    <a:pt x="85" y="195"/>
                  </a:lnTo>
                  <a:lnTo>
                    <a:pt x="73" y="180"/>
                  </a:lnTo>
                  <a:lnTo>
                    <a:pt x="63" y="163"/>
                  </a:lnTo>
                  <a:lnTo>
                    <a:pt x="49" y="158"/>
                  </a:lnTo>
                  <a:lnTo>
                    <a:pt x="38" y="147"/>
                  </a:lnTo>
                  <a:lnTo>
                    <a:pt x="31" y="133"/>
                  </a:lnTo>
                  <a:lnTo>
                    <a:pt x="29" y="115"/>
                  </a:lnTo>
                  <a:lnTo>
                    <a:pt x="31" y="100"/>
                  </a:lnTo>
                  <a:lnTo>
                    <a:pt x="37" y="86"/>
                  </a:lnTo>
                  <a:lnTo>
                    <a:pt x="46" y="75"/>
                  </a:lnTo>
                  <a:lnTo>
                    <a:pt x="57" y="70"/>
                  </a:lnTo>
                  <a:lnTo>
                    <a:pt x="68" y="46"/>
                  </a:lnTo>
                  <a:lnTo>
                    <a:pt x="82" y="27"/>
                  </a:lnTo>
                  <a:lnTo>
                    <a:pt x="101" y="12"/>
                  </a:lnTo>
                  <a:lnTo>
                    <a:pt x="122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solidFill>
                <a:srgbClr val="01285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Freeform 152"/>
            <p:cNvSpPr>
              <a:spLocks/>
            </p:cNvSpPr>
            <p:nvPr/>
          </p:nvSpPr>
          <p:spPr bwMode="auto">
            <a:xfrm>
              <a:off x="4962525" y="1038225"/>
              <a:ext cx="85725" cy="18415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9" y="0"/>
                </a:cxn>
                <a:cxn ang="0">
                  <a:pos x="71" y="1"/>
                </a:cxn>
                <a:cxn ang="0">
                  <a:pos x="74" y="4"/>
                </a:cxn>
                <a:cxn ang="0">
                  <a:pos x="96" y="28"/>
                </a:cxn>
                <a:cxn ang="0">
                  <a:pos x="99" y="36"/>
                </a:cxn>
                <a:cxn ang="0">
                  <a:pos x="98" y="40"/>
                </a:cxn>
                <a:cxn ang="0">
                  <a:pos x="84" y="67"/>
                </a:cxn>
                <a:cxn ang="0">
                  <a:pos x="109" y="187"/>
                </a:cxn>
                <a:cxn ang="0">
                  <a:pos x="109" y="190"/>
                </a:cxn>
                <a:cxn ang="0">
                  <a:pos x="106" y="195"/>
                </a:cxn>
                <a:cxn ang="0">
                  <a:pos x="103" y="198"/>
                </a:cxn>
                <a:cxn ang="0">
                  <a:pos x="65" y="228"/>
                </a:cxn>
                <a:cxn ang="0">
                  <a:pos x="62" y="230"/>
                </a:cxn>
                <a:cxn ang="0">
                  <a:pos x="60" y="231"/>
                </a:cxn>
                <a:cxn ang="0">
                  <a:pos x="58" y="232"/>
                </a:cxn>
                <a:cxn ang="0">
                  <a:pos x="51" y="232"/>
                </a:cxn>
                <a:cxn ang="0">
                  <a:pos x="49" y="231"/>
                </a:cxn>
                <a:cxn ang="0">
                  <a:pos x="47" y="231"/>
                </a:cxn>
                <a:cxn ang="0">
                  <a:pos x="45" y="230"/>
                </a:cxn>
                <a:cxn ang="0">
                  <a:pos x="45" y="228"/>
                </a:cxn>
                <a:cxn ang="0">
                  <a:pos x="6" y="198"/>
                </a:cxn>
                <a:cxn ang="0">
                  <a:pos x="3" y="195"/>
                </a:cxn>
                <a:cxn ang="0">
                  <a:pos x="0" y="190"/>
                </a:cxn>
                <a:cxn ang="0">
                  <a:pos x="0" y="187"/>
                </a:cxn>
                <a:cxn ang="0">
                  <a:pos x="25" y="67"/>
                </a:cxn>
                <a:cxn ang="0">
                  <a:pos x="10" y="37"/>
                </a:cxn>
                <a:cxn ang="0">
                  <a:pos x="10" y="34"/>
                </a:cxn>
                <a:cxn ang="0">
                  <a:pos x="12" y="29"/>
                </a:cxn>
                <a:cxn ang="0">
                  <a:pos x="29" y="7"/>
                </a:cxn>
                <a:cxn ang="0">
                  <a:pos x="32" y="4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47" y="8"/>
                </a:cxn>
                <a:cxn ang="0">
                  <a:pos x="49" y="14"/>
                </a:cxn>
                <a:cxn ang="0">
                  <a:pos x="48" y="18"/>
                </a:cxn>
                <a:cxn ang="0">
                  <a:pos x="47" y="21"/>
                </a:cxn>
                <a:cxn ang="0">
                  <a:pos x="34" y="37"/>
                </a:cxn>
                <a:cxn ang="0">
                  <a:pos x="47" y="61"/>
                </a:cxn>
                <a:cxn ang="0">
                  <a:pos x="48" y="62"/>
                </a:cxn>
                <a:cxn ang="0">
                  <a:pos x="48" y="67"/>
                </a:cxn>
                <a:cxn ang="0">
                  <a:pos x="25" y="184"/>
                </a:cxn>
                <a:cxn ang="0">
                  <a:pos x="55" y="208"/>
                </a:cxn>
                <a:cxn ang="0">
                  <a:pos x="84" y="184"/>
                </a:cxn>
                <a:cxn ang="0">
                  <a:pos x="60" y="67"/>
                </a:cxn>
                <a:cxn ang="0">
                  <a:pos x="60" y="62"/>
                </a:cxn>
                <a:cxn ang="0">
                  <a:pos x="62" y="61"/>
                </a:cxn>
                <a:cxn ang="0">
                  <a:pos x="74" y="37"/>
                </a:cxn>
                <a:cxn ang="0">
                  <a:pos x="58" y="19"/>
                </a:cxn>
                <a:cxn ang="0">
                  <a:pos x="56" y="17"/>
                </a:cxn>
                <a:cxn ang="0">
                  <a:pos x="55" y="12"/>
                </a:cxn>
                <a:cxn ang="0">
                  <a:pos x="55" y="8"/>
                </a:cxn>
                <a:cxn ang="0">
                  <a:pos x="56" y="6"/>
                </a:cxn>
                <a:cxn ang="0">
                  <a:pos x="59" y="3"/>
                </a:cxn>
                <a:cxn ang="0">
                  <a:pos x="65" y="0"/>
                </a:cxn>
              </a:cxnLst>
              <a:rect l="0" t="0" r="r" b="b"/>
              <a:pathLst>
                <a:path w="109" h="232">
                  <a:moveTo>
                    <a:pt x="65" y="0"/>
                  </a:moveTo>
                  <a:lnTo>
                    <a:pt x="69" y="0"/>
                  </a:lnTo>
                  <a:lnTo>
                    <a:pt x="71" y="1"/>
                  </a:lnTo>
                  <a:lnTo>
                    <a:pt x="74" y="4"/>
                  </a:lnTo>
                  <a:lnTo>
                    <a:pt x="96" y="28"/>
                  </a:lnTo>
                  <a:lnTo>
                    <a:pt x="99" y="36"/>
                  </a:lnTo>
                  <a:lnTo>
                    <a:pt x="98" y="40"/>
                  </a:lnTo>
                  <a:lnTo>
                    <a:pt x="84" y="67"/>
                  </a:lnTo>
                  <a:lnTo>
                    <a:pt x="109" y="187"/>
                  </a:lnTo>
                  <a:lnTo>
                    <a:pt x="109" y="190"/>
                  </a:lnTo>
                  <a:lnTo>
                    <a:pt x="106" y="195"/>
                  </a:lnTo>
                  <a:lnTo>
                    <a:pt x="103" y="198"/>
                  </a:lnTo>
                  <a:lnTo>
                    <a:pt x="65" y="228"/>
                  </a:lnTo>
                  <a:lnTo>
                    <a:pt x="62" y="230"/>
                  </a:lnTo>
                  <a:lnTo>
                    <a:pt x="60" y="231"/>
                  </a:lnTo>
                  <a:lnTo>
                    <a:pt x="58" y="232"/>
                  </a:lnTo>
                  <a:lnTo>
                    <a:pt x="51" y="232"/>
                  </a:lnTo>
                  <a:lnTo>
                    <a:pt x="49" y="231"/>
                  </a:lnTo>
                  <a:lnTo>
                    <a:pt x="47" y="231"/>
                  </a:lnTo>
                  <a:lnTo>
                    <a:pt x="45" y="230"/>
                  </a:lnTo>
                  <a:lnTo>
                    <a:pt x="45" y="228"/>
                  </a:lnTo>
                  <a:lnTo>
                    <a:pt x="6" y="198"/>
                  </a:lnTo>
                  <a:lnTo>
                    <a:pt x="3" y="195"/>
                  </a:lnTo>
                  <a:lnTo>
                    <a:pt x="0" y="190"/>
                  </a:lnTo>
                  <a:lnTo>
                    <a:pt x="0" y="187"/>
                  </a:lnTo>
                  <a:lnTo>
                    <a:pt x="25" y="67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12" y="29"/>
                  </a:lnTo>
                  <a:lnTo>
                    <a:pt x="29" y="7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7" y="8"/>
                  </a:lnTo>
                  <a:lnTo>
                    <a:pt x="49" y="14"/>
                  </a:lnTo>
                  <a:lnTo>
                    <a:pt x="48" y="18"/>
                  </a:lnTo>
                  <a:lnTo>
                    <a:pt x="47" y="21"/>
                  </a:lnTo>
                  <a:lnTo>
                    <a:pt x="34" y="37"/>
                  </a:lnTo>
                  <a:lnTo>
                    <a:pt x="47" y="61"/>
                  </a:lnTo>
                  <a:lnTo>
                    <a:pt x="48" y="62"/>
                  </a:lnTo>
                  <a:lnTo>
                    <a:pt x="48" y="67"/>
                  </a:lnTo>
                  <a:lnTo>
                    <a:pt x="25" y="184"/>
                  </a:lnTo>
                  <a:lnTo>
                    <a:pt x="55" y="208"/>
                  </a:lnTo>
                  <a:lnTo>
                    <a:pt x="84" y="184"/>
                  </a:lnTo>
                  <a:lnTo>
                    <a:pt x="60" y="67"/>
                  </a:lnTo>
                  <a:lnTo>
                    <a:pt x="60" y="62"/>
                  </a:lnTo>
                  <a:lnTo>
                    <a:pt x="62" y="61"/>
                  </a:lnTo>
                  <a:lnTo>
                    <a:pt x="74" y="37"/>
                  </a:lnTo>
                  <a:lnTo>
                    <a:pt x="58" y="19"/>
                  </a:lnTo>
                  <a:lnTo>
                    <a:pt x="56" y="17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6" y="6"/>
                  </a:lnTo>
                  <a:lnTo>
                    <a:pt x="59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01285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Freeform 153"/>
            <p:cNvSpPr>
              <a:spLocks/>
            </p:cNvSpPr>
            <p:nvPr/>
          </p:nvSpPr>
          <p:spPr bwMode="auto">
            <a:xfrm>
              <a:off x="4984750" y="1079500"/>
              <a:ext cx="42862" cy="190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0" y="0"/>
                </a:cxn>
                <a:cxn ang="0">
                  <a:pos x="45" y="1"/>
                </a:cxn>
                <a:cxn ang="0">
                  <a:pos x="48" y="2"/>
                </a:cxn>
                <a:cxn ang="0">
                  <a:pos x="51" y="7"/>
                </a:cxn>
                <a:cxn ang="0">
                  <a:pos x="52" y="11"/>
                </a:cxn>
                <a:cxn ang="0">
                  <a:pos x="51" y="16"/>
                </a:cxn>
                <a:cxn ang="0">
                  <a:pos x="45" y="22"/>
                </a:cxn>
                <a:cxn ang="0">
                  <a:pos x="40" y="23"/>
                </a:cxn>
                <a:cxn ang="0">
                  <a:pos x="7" y="23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52" h="23">
                  <a:moveTo>
                    <a:pt x="7" y="0"/>
                  </a:moveTo>
                  <a:lnTo>
                    <a:pt x="40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1" y="7"/>
                  </a:lnTo>
                  <a:lnTo>
                    <a:pt x="52" y="11"/>
                  </a:lnTo>
                  <a:lnTo>
                    <a:pt x="51" y="16"/>
                  </a:lnTo>
                  <a:lnTo>
                    <a:pt x="45" y="22"/>
                  </a:lnTo>
                  <a:lnTo>
                    <a:pt x="40" y="23"/>
                  </a:lnTo>
                  <a:lnTo>
                    <a:pt x="7" y="23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01285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Freeform 154"/>
            <p:cNvSpPr>
              <a:spLocks/>
            </p:cNvSpPr>
            <p:nvPr/>
          </p:nvSpPr>
          <p:spPr bwMode="auto">
            <a:xfrm>
              <a:off x="4954588" y="1012825"/>
              <a:ext cx="96837" cy="3810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2" y="0"/>
                </a:cxn>
                <a:cxn ang="0">
                  <a:pos x="120" y="5"/>
                </a:cxn>
                <a:cxn ang="0">
                  <a:pos x="121" y="9"/>
                </a:cxn>
                <a:cxn ang="0">
                  <a:pos x="119" y="18"/>
                </a:cxn>
                <a:cxn ang="0">
                  <a:pos x="114" y="22"/>
                </a:cxn>
                <a:cxn ang="0">
                  <a:pos x="68" y="47"/>
                </a:cxn>
                <a:cxn ang="0">
                  <a:pos x="66" y="47"/>
                </a:cxn>
                <a:cxn ang="0">
                  <a:pos x="65" y="48"/>
                </a:cxn>
                <a:cxn ang="0">
                  <a:pos x="61" y="48"/>
                </a:cxn>
                <a:cxn ang="0">
                  <a:pos x="59" y="47"/>
                </a:cxn>
                <a:cxn ang="0">
                  <a:pos x="57" y="47"/>
                </a:cxn>
                <a:cxn ang="0">
                  <a:pos x="18" y="27"/>
                </a:cxn>
                <a:cxn ang="0">
                  <a:pos x="11" y="25"/>
                </a:cxn>
                <a:cxn ang="0">
                  <a:pos x="9" y="23"/>
                </a:cxn>
                <a:cxn ang="0">
                  <a:pos x="5" y="22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2" y="4"/>
                </a:cxn>
                <a:cxn ang="0">
                  <a:pos x="31" y="8"/>
                </a:cxn>
                <a:cxn ang="0">
                  <a:pos x="44" y="14"/>
                </a:cxn>
                <a:cxn ang="0">
                  <a:pos x="62" y="23"/>
                </a:cxn>
                <a:cxn ang="0">
                  <a:pos x="103" y="1"/>
                </a:cxn>
                <a:cxn ang="0">
                  <a:pos x="108" y="0"/>
                </a:cxn>
              </a:cxnLst>
              <a:rect l="0" t="0" r="r" b="b"/>
              <a:pathLst>
                <a:path w="121" h="48">
                  <a:moveTo>
                    <a:pt x="108" y="0"/>
                  </a:moveTo>
                  <a:lnTo>
                    <a:pt x="112" y="0"/>
                  </a:lnTo>
                  <a:lnTo>
                    <a:pt x="120" y="5"/>
                  </a:lnTo>
                  <a:lnTo>
                    <a:pt x="121" y="9"/>
                  </a:lnTo>
                  <a:lnTo>
                    <a:pt x="119" y="18"/>
                  </a:lnTo>
                  <a:lnTo>
                    <a:pt x="114" y="22"/>
                  </a:lnTo>
                  <a:lnTo>
                    <a:pt x="68" y="47"/>
                  </a:lnTo>
                  <a:lnTo>
                    <a:pt x="66" y="47"/>
                  </a:lnTo>
                  <a:lnTo>
                    <a:pt x="65" y="48"/>
                  </a:lnTo>
                  <a:lnTo>
                    <a:pt x="61" y="48"/>
                  </a:lnTo>
                  <a:lnTo>
                    <a:pt x="59" y="47"/>
                  </a:lnTo>
                  <a:lnTo>
                    <a:pt x="57" y="47"/>
                  </a:lnTo>
                  <a:lnTo>
                    <a:pt x="18" y="27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5" y="4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2" y="4"/>
                  </a:lnTo>
                  <a:lnTo>
                    <a:pt x="31" y="8"/>
                  </a:lnTo>
                  <a:lnTo>
                    <a:pt x="44" y="14"/>
                  </a:lnTo>
                  <a:lnTo>
                    <a:pt x="62" y="23"/>
                  </a:lnTo>
                  <a:lnTo>
                    <a:pt x="103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rgbClr val="01285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Freeform 155"/>
            <p:cNvSpPr>
              <a:spLocks/>
            </p:cNvSpPr>
            <p:nvPr/>
          </p:nvSpPr>
          <p:spPr bwMode="auto">
            <a:xfrm>
              <a:off x="5076825" y="825500"/>
              <a:ext cx="155575" cy="344488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123" y="24"/>
                </a:cxn>
                <a:cxn ang="0">
                  <a:pos x="145" y="61"/>
                </a:cxn>
                <a:cxn ang="0">
                  <a:pos x="168" y="84"/>
                </a:cxn>
                <a:cxn ang="0">
                  <a:pos x="168" y="117"/>
                </a:cxn>
                <a:cxn ang="0">
                  <a:pos x="151" y="141"/>
                </a:cxn>
                <a:cxn ang="0">
                  <a:pos x="125" y="167"/>
                </a:cxn>
                <a:cxn ang="0">
                  <a:pos x="107" y="197"/>
                </a:cxn>
                <a:cxn ang="0">
                  <a:pos x="154" y="223"/>
                </a:cxn>
                <a:cxn ang="0">
                  <a:pos x="186" y="263"/>
                </a:cxn>
                <a:cxn ang="0">
                  <a:pos x="197" y="314"/>
                </a:cxn>
                <a:cxn ang="0">
                  <a:pos x="194" y="424"/>
                </a:cxn>
                <a:cxn ang="0">
                  <a:pos x="173" y="435"/>
                </a:cxn>
                <a:cxn ang="0">
                  <a:pos x="91" y="432"/>
                </a:cxn>
                <a:cxn ang="0">
                  <a:pos x="87" y="427"/>
                </a:cxn>
                <a:cxn ang="0">
                  <a:pos x="90" y="416"/>
                </a:cxn>
                <a:cxn ang="0">
                  <a:pos x="173" y="413"/>
                </a:cxn>
                <a:cxn ang="0">
                  <a:pos x="169" y="288"/>
                </a:cxn>
                <a:cxn ang="0">
                  <a:pos x="142" y="244"/>
                </a:cxn>
                <a:cxn ang="0">
                  <a:pos x="94" y="218"/>
                </a:cxn>
                <a:cxn ang="0">
                  <a:pos x="88" y="213"/>
                </a:cxn>
                <a:cxn ang="0">
                  <a:pos x="85" y="176"/>
                </a:cxn>
                <a:cxn ang="0">
                  <a:pos x="88" y="169"/>
                </a:cxn>
                <a:cxn ang="0">
                  <a:pos x="103" y="157"/>
                </a:cxn>
                <a:cxn ang="0">
                  <a:pos x="123" y="130"/>
                </a:cxn>
                <a:cxn ang="0">
                  <a:pos x="127" y="124"/>
                </a:cxn>
                <a:cxn ang="0">
                  <a:pos x="136" y="123"/>
                </a:cxn>
                <a:cxn ang="0">
                  <a:pos x="143" y="119"/>
                </a:cxn>
                <a:cxn ang="0">
                  <a:pos x="147" y="109"/>
                </a:cxn>
                <a:cxn ang="0">
                  <a:pos x="145" y="91"/>
                </a:cxn>
                <a:cxn ang="0">
                  <a:pos x="139" y="84"/>
                </a:cxn>
                <a:cxn ang="0">
                  <a:pos x="132" y="81"/>
                </a:cxn>
                <a:cxn ang="0">
                  <a:pos x="127" y="77"/>
                </a:cxn>
                <a:cxn ang="0">
                  <a:pos x="117" y="53"/>
                </a:cxn>
                <a:cxn ang="0">
                  <a:pos x="88" y="26"/>
                </a:cxn>
                <a:cxn ang="0">
                  <a:pos x="51" y="26"/>
                </a:cxn>
                <a:cxn ang="0">
                  <a:pos x="22" y="53"/>
                </a:cxn>
                <a:cxn ang="0">
                  <a:pos x="10" y="58"/>
                </a:cxn>
                <a:cxn ang="0">
                  <a:pos x="0" y="48"/>
                </a:cxn>
                <a:cxn ang="0">
                  <a:pos x="3" y="40"/>
                </a:cxn>
                <a:cxn ang="0">
                  <a:pos x="32" y="11"/>
                </a:cxn>
                <a:cxn ang="0">
                  <a:pos x="69" y="0"/>
                </a:cxn>
              </a:cxnLst>
              <a:rect l="0" t="0" r="r" b="b"/>
              <a:pathLst>
                <a:path w="197" h="435">
                  <a:moveTo>
                    <a:pt x="69" y="0"/>
                  </a:moveTo>
                  <a:lnTo>
                    <a:pt x="88" y="3"/>
                  </a:lnTo>
                  <a:lnTo>
                    <a:pt x="107" y="11"/>
                  </a:lnTo>
                  <a:lnTo>
                    <a:pt x="123" y="24"/>
                  </a:lnTo>
                  <a:lnTo>
                    <a:pt x="135" y="40"/>
                  </a:lnTo>
                  <a:lnTo>
                    <a:pt x="145" y="61"/>
                  </a:lnTo>
                  <a:lnTo>
                    <a:pt x="158" y="69"/>
                  </a:lnTo>
                  <a:lnTo>
                    <a:pt x="168" y="84"/>
                  </a:lnTo>
                  <a:lnTo>
                    <a:pt x="171" y="102"/>
                  </a:lnTo>
                  <a:lnTo>
                    <a:pt x="168" y="117"/>
                  </a:lnTo>
                  <a:lnTo>
                    <a:pt x="161" y="131"/>
                  </a:lnTo>
                  <a:lnTo>
                    <a:pt x="151" y="141"/>
                  </a:lnTo>
                  <a:lnTo>
                    <a:pt x="140" y="145"/>
                  </a:lnTo>
                  <a:lnTo>
                    <a:pt x="125" y="167"/>
                  </a:lnTo>
                  <a:lnTo>
                    <a:pt x="107" y="183"/>
                  </a:lnTo>
                  <a:lnTo>
                    <a:pt x="107" y="197"/>
                  </a:lnTo>
                  <a:lnTo>
                    <a:pt x="132" y="208"/>
                  </a:lnTo>
                  <a:lnTo>
                    <a:pt x="154" y="223"/>
                  </a:lnTo>
                  <a:lnTo>
                    <a:pt x="172" y="241"/>
                  </a:lnTo>
                  <a:lnTo>
                    <a:pt x="186" y="263"/>
                  </a:lnTo>
                  <a:lnTo>
                    <a:pt x="194" y="288"/>
                  </a:lnTo>
                  <a:lnTo>
                    <a:pt x="197" y="314"/>
                  </a:lnTo>
                  <a:lnTo>
                    <a:pt x="197" y="411"/>
                  </a:lnTo>
                  <a:lnTo>
                    <a:pt x="194" y="424"/>
                  </a:lnTo>
                  <a:lnTo>
                    <a:pt x="184" y="432"/>
                  </a:lnTo>
                  <a:lnTo>
                    <a:pt x="173" y="435"/>
                  </a:lnTo>
                  <a:lnTo>
                    <a:pt x="94" y="435"/>
                  </a:lnTo>
                  <a:lnTo>
                    <a:pt x="91" y="432"/>
                  </a:lnTo>
                  <a:lnTo>
                    <a:pt x="88" y="431"/>
                  </a:lnTo>
                  <a:lnTo>
                    <a:pt x="87" y="427"/>
                  </a:lnTo>
                  <a:lnTo>
                    <a:pt x="87" y="424"/>
                  </a:lnTo>
                  <a:lnTo>
                    <a:pt x="90" y="416"/>
                  </a:lnTo>
                  <a:lnTo>
                    <a:pt x="98" y="413"/>
                  </a:lnTo>
                  <a:lnTo>
                    <a:pt x="173" y="413"/>
                  </a:lnTo>
                  <a:lnTo>
                    <a:pt x="173" y="314"/>
                  </a:lnTo>
                  <a:lnTo>
                    <a:pt x="169" y="288"/>
                  </a:lnTo>
                  <a:lnTo>
                    <a:pt x="158" y="263"/>
                  </a:lnTo>
                  <a:lnTo>
                    <a:pt x="142" y="244"/>
                  </a:lnTo>
                  <a:lnTo>
                    <a:pt x="120" y="227"/>
                  </a:lnTo>
                  <a:lnTo>
                    <a:pt x="94" y="218"/>
                  </a:lnTo>
                  <a:lnTo>
                    <a:pt x="91" y="216"/>
                  </a:lnTo>
                  <a:lnTo>
                    <a:pt x="88" y="213"/>
                  </a:lnTo>
                  <a:lnTo>
                    <a:pt x="85" y="205"/>
                  </a:lnTo>
                  <a:lnTo>
                    <a:pt x="85" y="176"/>
                  </a:lnTo>
                  <a:lnTo>
                    <a:pt x="87" y="172"/>
                  </a:lnTo>
                  <a:lnTo>
                    <a:pt x="88" y="169"/>
                  </a:lnTo>
                  <a:lnTo>
                    <a:pt x="91" y="167"/>
                  </a:lnTo>
                  <a:lnTo>
                    <a:pt x="103" y="157"/>
                  </a:lnTo>
                  <a:lnTo>
                    <a:pt x="114" y="145"/>
                  </a:lnTo>
                  <a:lnTo>
                    <a:pt x="123" y="130"/>
                  </a:lnTo>
                  <a:lnTo>
                    <a:pt x="124" y="125"/>
                  </a:lnTo>
                  <a:lnTo>
                    <a:pt x="127" y="124"/>
                  </a:lnTo>
                  <a:lnTo>
                    <a:pt x="131" y="123"/>
                  </a:lnTo>
                  <a:lnTo>
                    <a:pt x="136" y="123"/>
                  </a:lnTo>
                  <a:lnTo>
                    <a:pt x="139" y="121"/>
                  </a:lnTo>
                  <a:lnTo>
                    <a:pt x="143" y="119"/>
                  </a:lnTo>
                  <a:lnTo>
                    <a:pt x="145" y="114"/>
                  </a:lnTo>
                  <a:lnTo>
                    <a:pt x="147" y="109"/>
                  </a:lnTo>
                  <a:lnTo>
                    <a:pt x="147" y="95"/>
                  </a:lnTo>
                  <a:lnTo>
                    <a:pt x="145" y="91"/>
                  </a:lnTo>
                  <a:lnTo>
                    <a:pt x="143" y="87"/>
                  </a:lnTo>
                  <a:lnTo>
                    <a:pt x="139" y="84"/>
                  </a:lnTo>
                  <a:lnTo>
                    <a:pt x="136" y="83"/>
                  </a:lnTo>
                  <a:lnTo>
                    <a:pt x="132" y="81"/>
                  </a:lnTo>
                  <a:lnTo>
                    <a:pt x="129" y="80"/>
                  </a:lnTo>
                  <a:lnTo>
                    <a:pt x="127" y="77"/>
                  </a:lnTo>
                  <a:lnTo>
                    <a:pt x="125" y="73"/>
                  </a:lnTo>
                  <a:lnTo>
                    <a:pt x="117" y="53"/>
                  </a:lnTo>
                  <a:lnTo>
                    <a:pt x="103" y="36"/>
                  </a:lnTo>
                  <a:lnTo>
                    <a:pt x="88" y="26"/>
                  </a:lnTo>
                  <a:lnTo>
                    <a:pt x="69" y="22"/>
                  </a:lnTo>
                  <a:lnTo>
                    <a:pt x="51" y="26"/>
                  </a:lnTo>
                  <a:lnTo>
                    <a:pt x="35" y="36"/>
                  </a:lnTo>
                  <a:lnTo>
                    <a:pt x="22" y="53"/>
                  </a:lnTo>
                  <a:lnTo>
                    <a:pt x="14" y="58"/>
                  </a:lnTo>
                  <a:lnTo>
                    <a:pt x="10" y="58"/>
                  </a:lnTo>
                  <a:lnTo>
                    <a:pt x="6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40"/>
                  </a:lnTo>
                  <a:lnTo>
                    <a:pt x="15" y="24"/>
                  </a:lnTo>
                  <a:lnTo>
                    <a:pt x="32" y="11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rgbClr val="01285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Freeform 156"/>
            <p:cNvSpPr>
              <a:spLocks/>
            </p:cNvSpPr>
            <p:nvPr/>
          </p:nvSpPr>
          <p:spPr bwMode="auto">
            <a:xfrm>
              <a:off x="4779963" y="825500"/>
              <a:ext cx="155575" cy="344488"/>
            </a:xfrm>
            <a:custGeom>
              <a:avLst/>
              <a:gdLst/>
              <a:ahLst/>
              <a:cxnLst>
                <a:cxn ang="0">
                  <a:pos x="147" y="3"/>
                </a:cxn>
                <a:cxn ang="0">
                  <a:pos x="181" y="24"/>
                </a:cxn>
                <a:cxn ang="0">
                  <a:pos x="195" y="43"/>
                </a:cxn>
                <a:cxn ang="0">
                  <a:pos x="189" y="57"/>
                </a:cxn>
                <a:cxn ang="0">
                  <a:pos x="182" y="58"/>
                </a:cxn>
                <a:cxn ang="0">
                  <a:pos x="174" y="53"/>
                </a:cxn>
                <a:cxn ang="0">
                  <a:pos x="145" y="26"/>
                </a:cxn>
                <a:cxn ang="0">
                  <a:pos x="108" y="26"/>
                </a:cxn>
                <a:cxn ang="0">
                  <a:pos x="79" y="53"/>
                </a:cxn>
                <a:cxn ang="0">
                  <a:pos x="70" y="77"/>
                </a:cxn>
                <a:cxn ang="0">
                  <a:pos x="64" y="81"/>
                </a:cxn>
                <a:cxn ang="0">
                  <a:pos x="57" y="84"/>
                </a:cxn>
                <a:cxn ang="0">
                  <a:pos x="52" y="91"/>
                </a:cxn>
                <a:cxn ang="0">
                  <a:pos x="49" y="109"/>
                </a:cxn>
                <a:cxn ang="0">
                  <a:pos x="53" y="119"/>
                </a:cxn>
                <a:cxn ang="0">
                  <a:pos x="60" y="123"/>
                </a:cxn>
                <a:cxn ang="0">
                  <a:pos x="70" y="124"/>
                </a:cxn>
                <a:cxn ang="0">
                  <a:pos x="74" y="130"/>
                </a:cxn>
                <a:cxn ang="0">
                  <a:pos x="92" y="157"/>
                </a:cxn>
                <a:cxn ang="0">
                  <a:pos x="107" y="168"/>
                </a:cxn>
                <a:cxn ang="0">
                  <a:pos x="111" y="174"/>
                </a:cxn>
                <a:cxn ang="0">
                  <a:pos x="108" y="213"/>
                </a:cxn>
                <a:cxn ang="0">
                  <a:pos x="101" y="218"/>
                </a:cxn>
                <a:cxn ang="0">
                  <a:pos x="53" y="244"/>
                </a:cxn>
                <a:cxn ang="0">
                  <a:pos x="27" y="288"/>
                </a:cxn>
                <a:cxn ang="0">
                  <a:pos x="23" y="413"/>
                </a:cxn>
                <a:cxn ang="0">
                  <a:pos x="107" y="416"/>
                </a:cxn>
                <a:cxn ang="0">
                  <a:pos x="109" y="427"/>
                </a:cxn>
                <a:cxn ang="0">
                  <a:pos x="105" y="432"/>
                </a:cxn>
                <a:cxn ang="0">
                  <a:pos x="23" y="435"/>
                </a:cxn>
                <a:cxn ang="0">
                  <a:pos x="2" y="424"/>
                </a:cxn>
                <a:cxn ang="0">
                  <a:pos x="0" y="314"/>
                </a:cxn>
                <a:cxn ang="0">
                  <a:pos x="11" y="263"/>
                </a:cxn>
                <a:cxn ang="0">
                  <a:pos x="42" y="223"/>
                </a:cxn>
                <a:cxn ang="0">
                  <a:pos x="87" y="197"/>
                </a:cxn>
                <a:cxn ang="0">
                  <a:pos x="75" y="172"/>
                </a:cxn>
                <a:cxn ang="0">
                  <a:pos x="56" y="145"/>
                </a:cxn>
                <a:cxn ang="0">
                  <a:pos x="34" y="131"/>
                </a:cxn>
                <a:cxn ang="0">
                  <a:pos x="26" y="102"/>
                </a:cxn>
                <a:cxn ang="0">
                  <a:pos x="38" y="69"/>
                </a:cxn>
                <a:cxn ang="0">
                  <a:pos x="60" y="40"/>
                </a:cxn>
                <a:cxn ang="0">
                  <a:pos x="89" y="11"/>
                </a:cxn>
                <a:cxn ang="0">
                  <a:pos x="127" y="0"/>
                </a:cxn>
              </a:cxnLst>
              <a:rect l="0" t="0" r="r" b="b"/>
              <a:pathLst>
                <a:path w="195" h="435">
                  <a:moveTo>
                    <a:pt x="127" y="0"/>
                  </a:moveTo>
                  <a:lnTo>
                    <a:pt x="147" y="3"/>
                  </a:lnTo>
                  <a:lnTo>
                    <a:pt x="164" y="11"/>
                  </a:lnTo>
                  <a:lnTo>
                    <a:pt x="181" y="24"/>
                  </a:lnTo>
                  <a:lnTo>
                    <a:pt x="193" y="40"/>
                  </a:lnTo>
                  <a:lnTo>
                    <a:pt x="195" y="43"/>
                  </a:lnTo>
                  <a:lnTo>
                    <a:pt x="195" y="51"/>
                  </a:lnTo>
                  <a:lnTo>
                    <a:pt x="189" y="57"/>
                  </a:lnTo>
                  <a:lnTo>
                    <a:pt x="186" y="58"/>
                  </a:lnTo>
                  <a:lnTo>
                    <a:pt x="182" y="58"/>
                  </a:lnTo>
                  <a:lnTo>
                    <a:pt x="177" y="55"/>
                  </a:lnTo>
                  <a:lnTo>
                    <a:pt x="174" y="53"/>
                  </a:lnTo>
                  <a:lnTo>
                    <a:pt x="162" y="36"/>
                  </a:lnTo>
                  <a:lnTo>
                    <a:pt x="145" y="26"/>
                  </a:lnTo>
                  <a:lnTo>
                    <a:pt x="127" y="22"/>
                  </a:lnTo>
                  <a:lnTo>
                    <a:pt x="108" y="26"/>
                  </a:lnTo>
                  <a:lnTo>
                    <a:pt x="93" y="36"/>
                  </a:lnTo>
                  <a:lnTo>
                    <a:pt x="79" y="53"/>
                  </a:lnTo>
                  <a:lnTo>
                    <a:pt x="71" y="73"/>
                  </a:lnTo>
                  <a:lnTo>
                    <a:pt x="70" y="77"/>
                  </a:lnTo>
                  <a:lnTo>
                    <a:pt x="67" y="80"/>
                  </a:lnTo>
                  <a:lnTo>
                    <a:pt x="64" y="81"/>
                  </a:lnTo>
                  <a:lnTo>
                    <a:pt x="60" y="83"/>
                  </a:lnTo>
                  <a:lnTo>
                    <a:pt x="57" y="84"/>
                  </a:lnTo>
                  <a:lnTo>
                    <a:pt x="53" y="87"/>
                  </a:lnTo>
                  <a:lnTo>
                    <a:pt x="52" y="91"/>
                  </a:lnTo>
                  <a:lnTo>
                    <a:pt x="49" y="95"/>
                  </a:lnTo>
                  <a:lnTo>
                    <a:pt x="49" y="109"/>
                  </a:lnTo>
                  <a:lnTo>
                    <a:pt x="52" y="114"/>
                  </a:lnTo>
                  <a:lnTo>
                    <a:pt x="53" y="119"/>
                  </a:lnTo>
                  <a:lnTo>
                    <a:pt x="57" y="121"/>
                  </a:lnTo>
                  <a:lnTo>
                    <a:pt x="60" y="123"/>
                  </a:lnTo>
                  <a:lnTo>
                    <a:pt x="66" y="123"/>
                  </a:lnTo>
                  <a:lnTo>
                    <a:pt x="70" y="124"/>
                  </a:lnTo>
                  <a:lnTo>
                    <a:pt x="72" y="125"/>
                  </a:lnTo>
                  <a:lnTo>
                    <a:pt x="74" y="130"/>
                  </a:lnTo>
                  <a:lnTo>
                    <a:pt x="82" y="145"/>
                  </a:lnTo>
                  <a:lnTo>
                    <a:pt x="92" y="157"/>
                  </a:lnTo>
                  <a:lnTo>
                    <a:pt x="104" y="167"/>
                  </a:lnTo>
                  <a:lnTo>
                    <a:pt x="107" y="168"/>
                  </a:lnTo>
                  <a:lnTo>
                    <a:pt x="109" y="171"/>
                  </a:lnTo>
                  <a:lnTo>
                    <a:pt x="111" y="174"/>
                  </a:lnTo>
                  <a:lnTo>
                    <a:pt x="111" y="205"/>
                  </a:lnTo>
                  <a:lnTo>
                    <a:pt x="108" y="213"/>
                  </a:lnTo>
                  <a:lnTo>
                    <a:pt x="105" y="216"/>
                  </a:lnTo>
                  <a:lnTo>
                    <a:pt x="101" y="218"/>
                  </a:lnTo>
                  <a:lnTo>
                    <a:pt x="75" y="227"/>
                  </a:lnTo>
                  <a:lnTo>
                    <a:pt x="53" y="244"/>
                  </a:lnTo>
                  <a:lnTo>
                    <a:pt x="37" y="263"/>
                  </a:lnTo>
                  <a:lnTo>
                    <a:pt x="27" y="288"/>
                  </a:lnTo>
                  <a:lnTo>
                    <a:pt x="23" y="314"/>
                  </a:lnTo>
                  <a:lnTo>
                    <a:pt x="23" y="413"/>
                  </a:lnTo>
                  <a:lnTo>
                    <a:pt x="98" y="413"/>
                  </a:lnTo>
                  <a:lnTo>
                    <a:pt x="107" y="416"/>
                  </a:lnTo>
                  <a:lnTo>
                    <a:pt x="109" y="424"/>
                  </a:lnTo>
                  <a:lnTo>
                    <a:pt x="109" y="427"/>
                  </a:lnTo>
                  <a:lnTo>
                    <a:pt x="108" y="431"/>
                  </a:lnTo>
                  <a:lnTo>
                    <a:pt x="105" y="432"/>
                  </a:lnTo>
                  <a:lnTo>
                    <a:pt x="103" y="435"/>
                  </a:lnTo>
                  <a:lnTo>
                    <a:pt x="23" y="435"/>
                  </a:lnTo>
                  <a:lnTo>
                    <a:pt x="12" y="432"/>
                  </a:lnTo>
                  <a:lnTo>
                    <a:pt x="2" y="424"/>
                  </a:lnTo>
                  <a:lnTo>
                    <a:pt x="0" y="411"/>
                  </a:lnTo>
                  <a:lnTo>
                    <a:pt x="0" y="314"/>
                  </a:lnTo>
                  <a:lnTo>
                    <a:pt x="2" y="288"/>
                  </a:lnTo>
                  <a:lnTo>
                    <a:pt x="11" y="263"/>
                  </a:lnTo>
                  <a:lnTo>
                    <a:pt x="24" y="241"/>
                  </a:lnTo>
                  <a:lnTo>
                    <a:pt x="42" y="223"/>
                  </a:lnTo>
                  <a:lnTo>
                    <a:pt x="63" y="208"/>
                  </a:lnTo>
                  <a:lnTo>
                    <a:pt x="87" y="197"/>
                  </a:lnTo>
                  <a:lnTo>
                    <a:pt x="87" y="183"/>
                  </a:lnTo>
                  <a:lnTo>
                    <a:pt x="75" y="172"/>
                  </a:lnTo>
                  <a:lnTo>
                    <a:pt x="64" y="160"/>
                  </a:lnTo>
                  <a:lnTo>
                    <a:pt x="56" y="145"/>
                  </a:lnTo>
                  <a:lnTo>
                    <a:pt x="44" y="141"/>
                  </a:lnTo>
                  <a:lnTo>
                    <a:pt x="34" y="131"/>
                  </a:lnTo>
                  <a:lnTo>
                    <a:pt x="28" y="117"/>
                  </a:lnTo>
                  <a:lnTo>
                    <a:pt x="26" y="102"/>
                  </a:lnTo>
                  <a:lnTo>
                    <a:pt x="28" y="84"/>
                  </a:lnTo>
                  <a:lnTo>
                    <a:pt x="38" y="69"/>
                  </a:lnTo>
                  <a:lnTo>
                    <a:pt x="50" y="61"/>
                  </a:lnTo>
                  <a:lnTo>
                    <a:pt x="60" y="40"/>
                  </a:lnTo>
                  <a:lnTo>
                    <a:pt x="72" y="24"/>
                  </a:lnTo>
                  <a:lnTo>
                    <a:pt x="89" y="11"/>
                  </a:lnTo>
                  <a:lnTo>
                    <a:pt x="107" y="3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solidFill>
                <a:srgbClr val="01285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2484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60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60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56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5613" name="Объект 6"/>
          <p:cNvPicPr>
            <a:picLocks noGrp="1" noChangeArrowheads="1"/>
          </p:cNvPicPr>
          <p:nvPr>
            <p:ph type="chart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2152650"/>
            <a:ext cx="8924925" cy="4565650"/>
          </a:xfrm>
        </p:spPr>
      </p:pic>
      <p:sp>
        <p:nvSpPr>
          <p:cNvPr id="50" name="AutoShape 16"/>
          <p:cNvSpPr>
            <a:spLocks noChangeArrowheads="1"/>
          </p:cNvSpPr>
          <p:nvPr/>
        </p:nvSpPr>
        <p:spPr bwMode="auto">
          <a:xfrm>
            <a:off x="632520" y="777361"/>
            <a:ext cx="9079941" cy="1537214"/>
          </a:xfrm>
          <a:prstGeom prst="roundRect">
            <a:avLst>
              <a:gd name="adj" fmla="val 16667"/>
            </a:avLst>
          </a:prstGeom>
          <a:solidFill>
            <a:srgbClr val="F5FBAB"/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71500" y="866775"/>
            <a:ext cx="9313863" cy="1231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700" dirty="0"/>
              <a:t>Основные направления бюджетной политики города Нефтеюганска  на 2016 год:</a:t>
            </a:r>
          </a:p>
        </p:txBody>
      </p:sp>
      <p:grpSp>
        <p:nvGrpSpPr>
          <p:cNvPr id="2" name="Группа 129"/>
          <p:cNvGrpSpPr/>
          <p:nvPr/>
        </p:nvGrpSpPr>
        <p:grpSpPr>
          <a:xfrm>
            <a:off x="1023342" y="2573150"/>
            <a:ext cx="533165" cy="478360"/>
            <a:chOff x="5900762" y="718344"/>
            <a:chExt cx="638175" cy="642938"/>
          </a:xfrm>
          <a:solidFill>
            <a:srgbClr val="012747"/>
          </a:solidFill>
        </p:grpSpPr>
        <p:sp>
          <p:nvSpPr>
            <p:cNvPr id="71" name="Freeform 546"/>
            <p:cNvSpPr>
              <a:spLocks noEditPoints="1"/>
            </p:cNvSpPr>
            <p:nvPr/>
          </p:nvSpPr>
          <p:spPr bwMode="auto">
            <a:xfrm>
              <a:off x="6145237" y="967582"/>
              <a:ext cx="147638" cy="147638"/>
            </a:xfrm>
            <a:custGeom>
              <a:avLst/>
              <a:gdLst/>
              <a:ahLst/>
              <a:cxnLst>
                <a:cxn ang="0">
                  <a:pos x="47" y="18"/>
                </a:cxn>
                <a:cxn ang="0">
                  <a:pos x="35" y="21"/>
                </a:cxn>
                <a:cxn ang="0">
                  <a:pos x="27" y="27"/>
                </a:cxn>
                <a:cxn ang="0">
                  <a:pos x="20" y="35"/>
                </a:cxn>
                <a:cxn ang="0">
                  <a:pos x="18" y="47"/>
                </a:cxn>
                <a:cxn ang="0">
                  <a:pos x="20" y="58"/>
                </a:cxn>
                <a:cxn ang="0">
                  <a:pos x="27" y="66"/>
                </a:cxn>
                <a:cxn ang="0">
                  <a:pos x="35" y="73"/>
                </a:cxn>
                <a:cxn ang="0">
                  <a:pos x="47" y="75"/>
                </a:cxn>
                <a:cxn ang="0">
                  <a:pos x="59" y="73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76" y="47"/>
                </a:cxn>
                <a:cxn ang="0">
                  <a:pos x="74" y="35"/>
                </a:cxn>
                <a:cxn ang="0">
                  <a:pos x="67" y="27"/>
                </a:cxn>
                <a:cxn ang="0">
                  <a:pos x="59" y="21"/>
                </a:cxn>
                <a:cxn ang="0">
                  <a:pos x="47" y="18"/>
                </a:cxn>
                <a:cxn ang="0">
                  <a:pos x="47" y="0"/>
                </a:cxn>
                <a:cxn ang="0">
                  <a:pos x="62" y="2"/>
                </a:cxn>
                <a:cxn ang="0">
                  <a:pos x="75" y="10"/>
                </a:cxn>
                <a:cxn ang="0">
                  <a:pos x="84" y="19"/>
                </a:cxn>
                <a:cxn ang="0">
                  <a:pos x="91" y="32"/>
                </a:cxn>
                <a:cxn ang="0">
                  <a:pos x="93" y="47"/>
                </a:cxn>
                <a:cxn ang="0">
                  <a:pos x="91" y="62"/>
                </a:cxn>
                <a:cxn ang="0">
                  <a:pos x="84" y="75"/>
                </a:cxn>
                <a:cxn ang="0">
                  <a:pos x="75" y="85"/>
                </a:cxn>
                <a:cxn ang="0">
                  <a:pos x="62" y="91"/>
                </a:cxn>
                <a:cxn ang="0">
                  <a:pos x="47" y="93"/>
                </a:cxn>
                <a:cxn ang="0">
                  <a:pos x="32" y="91"/>
                </a:cxn>
                <a:cxn ang="0">
                  <a:pos x="19" y="85"/>
                </a:cxn>
                <a:cxn ang="0">
                  <a:pos x="10" y="75"/>
                </a:cxn>
                <a:cxn ang="0">
                  <a:pos x="2" y="62"/>
                </a:cxn>
                <a:cxn ang="0">
                  <a:pos x="0" y="47"/>
                </a:cxn>
                <a:cxn ang="0">
                  <a:pos x="2" y="32"/>
                </a:cxn>
                <a:cxn ang="0">
                  <a:pos x="10" y="19"/>
                </a:cxn>
                <a:cxn ang="0">
                  <a:pos x="19" y="10"/>
                </a:cxn>
                <a:cxn ang="0">
                  <a:pos x="32" y="2"/>
                </a:cxn>
                <a:cxn ang="0">
                  <a:pos x="47" y="0"/>
                </a:cxn>
              </a:cxnLst>
              <a:rect l="0" t="0" r="r" b="b"/>
              <a:pathLst>
                <a:path w="93" h="93">
                  <a:moveTo>
                    <a:pt x="47" y="18"/>
                  </a:moveTo>
                  <a:lnTo>
                    <a:pt x="35" y="21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8" y="47"/>
                  </a:lnTo>
                  <a:lnTo>
                    <a:pt x="20" y="58"/>
                  </a:lnTo>
                  <a:lnTo>
                    <a:pt x="27" y="66"/>
                  </a:lnTo>
                  <a:lnTo>
                    <a:pt x="35" y="73"/>
                  </a:lnTo>
                  <a:lnTo>
                    <a:pt x="47" y="75"/>
                  </a:lnTo>
                  <a:lnTo>
                    <a:pt x="59" y="73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76" y="47"/>
                  </a:lnTo>
                  <a:lnTo>
                    <a:pt x="74" y="35"/>
                  </a:lnTo>
                  <a:lnTo>
                    <a:pt x="67" y="27"/>
                  </a:lnTo>
                  <a:lnTo>
                    <a:pt x="59" y="21"/>
                  </a:lnTo>
                  <a:lnTo>
                    <a:pt x="47" y="18"/>
                  </a:lnTo>
                  <a:close/>
                  <a:moveTo>
                    <a:pt x="47" y="0"/>
                  </a:moveTo>
                  <a:lnTo>
                    <a:pt x="62" y="2"/>
                  </a:lnTo>
                  <a:lnTo>
                    <a:pt x="75" y="10"/>
                  </a:lnTo>
                  <a:lnTo>
                    <a:pt x="84" y="19"/>
                  </a:lnTo>
                  <a:lnTo>
                    <a:pt x="91" y="32"/>
                  </a:lnTo>
                  <a:lnTo>
                    <a:pt x="93" y="47"/>
                  </a:lnTo>
                  <a:lnTo>
                    <a:pt x="91" y="62"/>
                  </a:lnTo>
                  <a:lnTo>
                    <a:pt x="84" y="75"/>
                  </a:lnTo>
                  <a:lnTo>
                    <a:pt x="75" y="85"/>
                  </a:lnTo>
                  <a:lnTo>
                    <a:pt x="62" y="91"/>
                  </a:lnTo>
                  <a:lnTo>
                    <a:pt x="47" y="93"/>
                  </a:lnTo>
                  <a:lnTo>
                    <a:pt x="32" y="91"/>
                  </a:lnTo>
                  <a:lnTo>
                    <a:pt x="19" y="85"/>
                  </a:lnTo>
                  <a:lnTo>
                    <a:pt x="10" y="75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10" y="19"/>
                  </a:lnTo>
                  <a:lnTo>
                    <a:pt x="19" y="10"/>
                  </a:lnTo>
                  <a:lnTo>
                    <a:pt x="32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Rectangle 547"/>
            <p:cNvSpPr>
              <a:spLocks noChangeArrowheads="1"/>
            </p:cNvSpPr>
            <p:nvPr/>
          </p:nvSpPr>
          <p:spPr bwMode="auto">
            <a:xfrm>
              <a:off x="6007125" y="1189832"/>
              <a:ext cx="34925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Rectangle 548"/>
            <p:cNvSpPr>
              <a:spLocks noChangeArrowheads="1"/>
            </p:cNvSpPr>
            <p:nvPr/>
          </p:nvSpPr>
          <p:spPr bwMode="auto">
            <a:xfrm>
              <a:off x="6007125" y="1266032"/>
              <a:ext cx="34925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Freeform 549"/>
            <p:cNvSpPr>
              <a:spLocks/>
            </p:cNvSpPr>
            <p:nvPr/>
          </p:nvSpPr>
          <p:spPr bwMode="auto">
            <a:xfrm>
              <a:off x="6156350" y="1216819"/>
              <a:ext cx="123825" cy="1428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1" y="0"/>
                </a:cxn>
                <a:cxn ang="0">
                  <a:pos x="73" y="1"/>
                </a:cxn>
                <a:cxn ang="0">
                  <a:pos x="78" y="7"/>
                </a:cxn>
                <a:cxn ang="0">
                  <a:pos x="78" y="83"/>
                </a:cxn>
                <a:cxn ang="0">
                  <a:pos x="76" y="86"/>
                </a:cxn>
                <a:cxn ang="0">
                  <a:pos x="74" y="88"/>
                </a:cxn>
                <a:cxn ang="0">
                  <a:pos x="71" y="90"/>
                </a:cxn>
                <a:cxn ang="0">
                  <a:pos x="65" y="90"/>
                </a:cxn>
                <a:cxn ang="0">
                  <a:pos x="60" y="86"/>
                </a:cxn>
                <a:cxn ang="0">
                  <a:pos x="58" y="83"/>
                </a:cxn>
                <a:cxn ang="0">
                  <a:pos x="58" y="22"/>
                </a:cxn>
                <a:cxn ang="0">
                  <a:pos x="22" y="22"/>
                </a:cxn>
                <a:cxn ang="0">
                  <a:pos x="22" y="83"/>
                </a:cxn>
                <a:cxn ang="0">
                  <a:pos x="20" y="86"/>
                </a:cxn>
                <a:cxn ang="0">
                  <a:pos x="17" y="88"/>
                </a:cxn>
                <a:cxn ang="0">
                  <a:pos x="14" y="90"/>
                </a:cxn>
                <a:cxn ang="0">
                  <a:pos x="8" y="90"/>
                </a:cxn>
                <a:cxn ang="0">
                  <a:pos x="5" y="88"/>
                </a:cxn>
                <a:cxn ang="0">
                  <a:pos x="3" y="86"/>
                </a:cxn>
                <a:cxn ang="0">
                  <a:pos x="0" y="79"/>
                </a:cxn>
                <a:cxn ang="0">
                  <a:pos x="0" y="11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78" h="90">
                  <a:moveTo>
                    <a:pt x="8" y="0"/>
                  </a:moveTo>
                  <a:lnTo>
                    <a:pt x="71" y="0"/>
                  </a:lnTo>
                  <a:lnTo>
                    <a:pt x="73" y="1"/>
                  </a:lnTo>
                  <a:lnTo>
                    <a:pt x="78" y="7"/>
                  </a:lnTo>
                  <a:lnTo>
                    <a:pt x="78" y="83"/>
                  </a:lnTo>
                  <a:lnTo>
                    <a:pt x="76" y="86"/>
                  </a:lnTo>
                  <a:lnTo>
                    <a:pt x="74" y="88"/>
                  </a:lnTo>
                  <a:lnTo>
                    <a:pt x="71" y="90"/>
                  </a:lnTo>
                  <a:lnTo>
                    <a:pt x="65" y="90"/>
                  </a:lnTo>
                  <a:lnTo>
                    <a:pt x="60" y="86"/>
                  </a:lnTo>
                  <a:lnTo>
                    <a:pt x="58" y="83"/>
                  </a:lnTo>
                  <a:lnTo>
                    <a:pt x="58" y="22"/>
                  </a:lnTo>
                  <a:lnTo>
                    <a:pt x="22" y="22"/>
                  </a:lnTo>
                  <a:lnTo>
                    <a:pt x="22" y="83"/>
                  </a:lnTo>
                  <a:lnTo>
                    <a:pt x="20" y="86"/>
                  </a:lnTo>
                  <a:lnTo>
                    <a:pt x="17" y="88"/>
                  </a:lnTo>
                  <a:lnTo>
                    <a:pt x="14" y="90"/>
                  </a:lnTo>
                  <a:lnTo>
                    <a:pt x="8" y="90"/>
                  </a:lnTo>
                  <a:lnTo>
                    <a:pt x="5" y="88"/>
                  </a:lnTo>
                  <a:lnTo>
                    <a:pt x="3" y="86"/>
                  </a:lnTo>
                  <a:lnTo>
                    <a:pt x="0" y="79"/>
                  </a:lnTo>
                  <a:lnTo>
                    <a:pt x="0" y="11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Rectangle 550"/>
            <p:cNvSpPr>
              <a:spLocks noChangeArrowheads="1"/>
            </p:cNvSpPr>
            <p:nvPr/>
          </p:nvSpPr>
          <p:spPr bwMode="auto">
            <a:xfrm>
              <a:off x="6397650" y="1189832"/>
              <a:ext cx="33338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Rectangle 551"/>
            <p:cNvSpPr>
              <a:spLocks noChangeArrowheads="1"/>
            </p:cNvSpPr>
            <p:nvPr/>
          </p:nvSpPr>
          <p:spPr bwMode="auto">
            <a:xfrm>
              <a:off x="6397650" y="1266032"/>
              <a:ext cx="33338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Freeform 552"/>
            <p:cNvSpPr>
              <a:spLocks noEditPoints="1"/>
            </p:cNvSpPr>
            <p:nvPr/>
          </p:nvSpPr>
          <p:spPr bwMode="auto">
            <a:xfrm>
              <a:off x="6326212" y="980282"/>
              <a:ext cx="212725" cy="381000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22" y="81"/>
                </a:cxn>
                <a:cxn ang="0">
                  <a:pos x="113" y="81"/>
                </a:cxn>
                <a:cxn ang="0">
                  <a:pos x="113" y="60"/>
                </a:cxn>
                <a:cxn ang="0">
                  <a:pos x="22" y="60"/>
                </a:cxn>
                <a:cxn ang="0">
                  <a:pos x="0" y="0"/>
                </a:cxn>
                <a:cxn ang="0">
                  <a:pos x="22" y="10"/>
                </a:cxn>
                <a:cxn ang="0">
                  <a:pos x="22" y="38"/>
                </a:cxn>
                <a:cxn ang="0">
                  <a:pos x="123" y="38"/>
                </a:cxn>
                <a:cxn ang="0">
                  <a:pos x="128" y="39"/>
                </a:cxn>
                <a:cxn ang="0">
                  <a:pos x="131" y="41"/>
                </a:cxn>
                <a:cxn ang="0">
                  <a:pos x="133" y="45"/>
                </a:cxn>
                <a:cxn ang="0">
                  <a:pos x="134" y="49"/>
                </a:cxn>
                <a:cxn ang="0">
                  <a:pos x="134" y="91"/>
                </a:cxn>
                <a:cxn ang="0">
                  <a:pos x="132" y="97"/>
                </a:cxn>
                <a:cxn ang="0">
                  <a:pos x="130" y="99"/>
                </a:cxn>
                <a:cxn ang="0">
                  <a:pos x="126" y="101"/>
                </a:cxn>
                <a:cxn ang="0">
                  <a:pos x="22" y="101"/>
                </a:cxn>
                <a:cxn ang="0">
                  <a:pos x="22" y="233"/>
                </a:cxn>
                <a:cxn ang="0">
                  <a:pos x="20" y="236"/>
                </a:cxn>
                <a:cxn ang="0">
                  <a:pos x="17" y="238"/>
                </a:cxn>
                <a:cxn ang="0">
                  <a:pos x="11" y="240"/>
                </a:cxn>
                <a:cxn ang="0">
                  <a:pos x="7" y="239"/>
                </a:cxn>
                <a:cxn ang="0">
                  <a:pos x="4" y="237"/>
                </a:cxn>
                <a:cxn ang="0">
                  <a:pos x="1" y="234"/>
                </a:cxn>
                <a:cxn ang="0">
                  <a:pos x="0" y="230"/>
                </a:cxn>
                <a:cxn ang="0">
                  <a:pos x="0" y="0"/>
                </a:cxn>
              </a:cxnLst>
              <a:rect l="0" t="0" r="r" b="b"/>
              <a:pathLst>
                <a:path w="134" h="240">
                  <a:moveTo>
                    <a:pt x="22" y="60"/>
                  </a:moveTo>
                  <a:lnTo>
                    <a:pt x="22" y="81"/>
                  </a:lnTo>
                  <a:lnTo>
                    <a:pt x="113" y="81"/>
                  </a:lnTo>
                  <a:lnTo>
                    <a:pt x="113" y="60"/>
                  </a:lnTo>
                  <a:lnTo>
                    <a:pt x="22" y="60"/>
                  </a:lnTo>
                  <a:close/>
                  <a:moveTo>
                    <a:pt x="0" y="0"/>
                  </a:moveTo>
                  <a:lnTo>
                    <a:pt x="22" y="10"/>
                  </a:lnTo>
                  <a:lnTo>
                    <a:pt x="22" y="38"/>
                  </a:lnTo>
                  <a:lnTo>
                    <a:pt x="123" y="38"/>
                  </a:lnTo>
                  <a:lnTo>
                    <a:pt x="128" y="39"/>
                  </a:lnTo>
                  <a:lnTo>
                    <a:pt x="131" y="41"/>
                  </a:lnTo>
                  <a:lnTo>
                    <a:pt x="133" y="45"/>
                  </a:lnTo>
                  <a:lnTo>
                    <a:pt x="134" y="49"/>
                  </a:lnTo>
                  <a:lnTo>
                    <a:pt x="134" y="91"/>
                  </a:lnTo>
                  <a:lnTo>
                    <a:pt x="132" y="97"/>
                  </a:lnTo>
                  <a:lnTo>
                    <a:pt x="130" y="99"/>
                  </a:lnTo>
                  <a:lnTo>
                    <a:pt x="126" y="101"/>
                  </a:lnTo>
                  <a:lnTo>
                    <a:pt x="22" y="101"/>
                  </a:lnTo>
                  <a:lnTo>
                    <a:pt x="22" y="233"/>
                  </a:lnTo>
                  <a:lnTo>
                    <a:pt x="20" y="236"/>
                  </a:lnTo>
                  <a:lnTo>
                    <a:pt x="17" y="238"/>
                  </a:lnTo>
                  <a:lnTo>
                    <a:pt x="11" y="240"/>
                  </a:lnTo>
                  <a:lnTo>
                    <a:pt x="7" y="239"/>
                  </a:lnTo>
                  <a:lnTo>
                    <a:pt x="4" y="237"/>
                  </a:lnTo>
                  <a:lnTo>
                    <a:pt x="1" y="234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Freeform 553"/>
            <p:cNvSpPr>
              <a:spLocks/>
            </p:cNvSpPr>
            <p:nvPr/>
          </p:nvSpPr>
          <p:spPr bwMode="auto">
            <a:xfrm>
              <a:off x="5935687" y="1169194"/>
              <a:ext cx="34925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2" y="109"/>
                </a:cxn>
                <a:cxn ang="0">
                  <a:pos x="20" y="116"/>
                </a:cxn>
                <a:cxn ang="0">
                  <a:pos x="17" y="118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5" y="118"/>
                </a:cxn>
                <a:cxn ang="0">
                  <a:pos x="3" y="116"/>
                </a:cxn>
                <a:cxn ang="0">
                  <a:pos x="0" y="109"/>
                </a:cxn>
                <a:cxn ang="0">
                  <a:pos x="0" y="0"/>
                </a:cxn>
              </a:cxnLst>
              <a:rect l="0" t="0" r="r" b="b"/>
              <a:pathLst>
                <a:path w="22" h="120">
                  <a:moveTo>
                    <a:pt x="0" y="0"/>
                  </a:moveTo>
                  <a:lnTo>
                    <a:pt x="22" y="0"/>
                  </a:lnTo>
                  <a:lnTo>
                    <a:pt x="22" y="109"/>
                  </a:lnTo>
                  <a:lnTo>
                    <a:pt x="20" y="116"/>
                  </a:lnTo>
                  <a:lnTo>
                    <a:pt x="17" y="118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5" y="118"/>
                  </a:lnTo>
                  <a:lnTo>
                    <a:pt x="3" y="116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Freeform 554"/>
            <p:cNvSpPr>
              <a:spLocks/>
            </p:cNvSpPr>
            <p:nvPr/>
          </p:nvSpPr>
          <p:spPr bwMode="auto">
            <a:xfrm>
              <a:off x="6469087" y="1169194"/>
              <a:ext cx="31750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20" y="113"/>
                </a:cxn>
                <a:cxn ang="0">
                  <a:pos x="18" y="116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4" y="118"/>
                </a:cxn>
                <a:cxn ang="0">
                  <a:pos x="2" y="116"/>
                </a:cxn>
                <a:cxn ang="0">
                  <a:pos x="0" y="113"/>
                </a:cxn>
                <a:cxn ang="0">
                  <a:pos x="0" y="0"/>
                </a:cxn>
              </a:cxnLst>
              <a:rect l="0" t="0" r="r" b="b"/>
              <a:pathLst>
                <a:path w="20" h="120">
                  <a:moveTo>
                    <a:pt x="0" y="0"/>
                  </a:moveTo>
                  <a:lnTo>
                    <a:pt x="20" y="0"/>
                  </a:lnTo>
                  <a:lnTo>
                    <a:pt x="20" y="113"/>
                  </a:lnTo>
                  <a:lnTo>
                    <a:pt x="18" y="116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Freeform 555"/>
            <p:cNvSpPr>
              <a:spLocks noEditPoints="1"/>
            </p:cNvSpPr>
            <p:nvPr/>
          </p:nvSpPr>
          <p:spPr bwMode="auto">
            <a:xfrm>
              <a:off x="5900762" y="978694"/>
              <a:ext cx="211138" cy="382588"/>
            </a:xfrm>
            <a:custGeom>
              <a:avLst/>
              <a:gdLst/>
              <a:ahLst/>
              <a:cxnLst>
                <a:cxn ang="0">
                  <a:pos x="21" y="61"/>
                </a:cxn>
                <a:cxn ang="0">
                  <a:pos x="21" y="82"/>
                </a:cxn>
                <a:cxn ang="0">
                  <a:pos x="111" y="82"/>
                </a:cxn>
                <a:cxn ang="0">
                  <a:pos x="111" y="61"/>
                </a:cxn>
                <a:cxn ang="0">
                  <a:pos x="21" y="61"/>
                </a:cxn>
                <a:cxn ang="0">
                  <a:pos x="133" y="0"/>
                </a:cxn>
                <a:cxn ang="0">
                  <a:pos x="133" y="234"/>
                </a:cxn>
                <a:cxn ang="0">
                  <a:pos x="130" y="237"/>
                </a:cxn>
                <a:cxn ang="0">
                  <a:pos x="128" y="239"/>
                </a:cxn>
                <a:cxn ang="0">
                  <a:pos x="122" y="241"/>
                </a:cxn>
                <a:cxn ang="0">
                  <a:pos x="119" y="240"/>
                </a:cxn>
                <a:cxn ang="0">
                  <a:pos x="116" y="239"/>
                </a:cxn>
                <a:cxn ang="0">
                  <a:pos x="114" y="237"/>
                </a:cxn>
                <a:cxn ang="0">
                  <a:pos x="112" y="234"/>
                </a:cxn>
                <a:cxn ang="0">
                  <a:pos x="112" y="102"/>
                </a:cxn>
                <a:cxn ang="0">
                  <a:pos x="7" y="102"/>
                </a:cxn>
                <a:cxn ang="0">
                  <a:pos x="4" y="100"/>
                </a:cxn>
                <a:cxn ang="0">
                  <a:pos x="2" y="98"/>
                </a:cxn>
                <a:cxn ang="0">
                  <a:pos x="0" y="95"/>
                </a:cxn>
                <a:cxn ang="0">
                  <a:pos x="0" y="47"/>
                </a:cxn>
                <a:cxn ang="0">
                  <a:pos x="2" y="43"/>
                </a:cxn>
                <a:cxn ang="0">
                  <a:pos x="4" y="41"/>
                </a:cxn>
                <a:cxn ang="0">
                  <a:pos x="11" y="39"/>
                </a:cxn>
                <a:cxn ang="0">
                  <a:pos x="112" y="39"/>
                </a:cxn>
                <a:cxn ang="0">
                  <a:pos x="112" y="10"/>
                </a:cxn>
                <a:cxn ang="0">
                  <a:pos x="133" y="0"/>
                </a:cxn>
              </a:cxnLst>
              <a:rect l="0" t="0" r="r" b="b"/>
              <a:pathLst>
                <a:path w="133" h="241">
                  <a:moveTo>
                    <a:pt x="21" y="61"/>
                  </a:moveTo>
                  <a:lnTo>
                    <a:pt x="21" y="82"/>
                  </a:lnTo>
                  <a:lnTo>
                    <a:pt x="111" y="82"/>
                  </a:lnTo>
                  <a:lnTo>
                    <a:pt x="111" y="61"/>
                  </a:lnTo>
                  <a:lnTo>
                    <a:pt x="21" y="61"/>
                  </a:lnTo>
                  <a:close/>
                  <a:moveTo>
                    <a:pt x="133" y="0"/>
                  </a:moveTo>
                  <a:lnTo>
                    <a:pt x="133" y="234"/>
                  </a:lnTo>
                  <a:lnTo>
                    <a:pt x="130" y="237"/>
                  </a:lnTo>
                  <a:lnTo>
                    <a:pt x="128" y="239"/>
                  </a:lnTo>
                  <a:lnTo>
                    <a:pt x="122" y="241"/>
                  </a:lnTo>
                  <a:lnTo>
                    <a:pt x="119" y="240"/>
                  </a:lnTo>
                  <a:lnTo>
                    <a:pt x="116" y="239"/>
                  </a:lnTo>
                  <a:lnTo>
                    <a:pt x="114" y="237"/>
                  </a:lnTo>
                  <a:lnTo>
                    <a:pt x="112" y="234"/>
                  </a:lnTo>
                  <a:lnTo>
                    <a:pt x="112" y="102"/>
                  </a:lnTo>
                  <a:lnTo>
                    <a:pt x="7" y="102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0" y="95"/>
                  </a:lnTo>
                  <a:lnTo>
                    <a:pt x="0" y="47"/>
                  </a:lnTo>
                  <a:lnTo>
                    <a:pt x="2" y="43"/>
                  </a:lnTo>
                  <a:lnTo>
                    <a:pt x="4" y="41"/>
                  </a:lnTo>
                  <a:lnTo>
                    <a:pt x="11" y="39"/>
                  </a:lnTo>
                  <a:lnTo>
                    <a:pt x="112" y="39"/>
                  </a:lnTo>
                  <a:lnTo>
                    <a:pt x="112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Freeform 556"/>
            <p:cNvSpPr>
              <a:spLocks noEditPoints="1"/>
            </p:cNvSpPr>
            <p:nvPr/>
          </p:nvSpPr>
          <p:spPr bwMode="auto">
            <a:xfrm>
              <a:off x="6024587" y="718344"/>
              <a:ext cx="390525" cy="263525"/>
            </a:xfrm>
            <a:custGeom>
              <a:avLst/>
              <a:gdLst/>
              <a:ahLst/>
              <a:cxnLst>
                <a:cxn ang="0">
                  <a:pos x="134" y="26"/>
                </a:cxn>
                <a:cxn ang="0">
                  <a:pos x="134" y="48"/>
                </a:cxn>
                <a:cxn ang="0">
                  <a:pos x="161" y="37"/>
                </a:cxn>
                <a:cxn ang="0">
                  <a:pos x="134" y="26"/>
                </a:cxn>
                <a:cxn ang="0">
                  <a:pos x="121" y="0"/>
                </a:cxn>
                <a:cxn ang="0">
                  <a:pos x="127" y="0"/>
                </a:cxn>
                <a:cxn ang="0">
                  <a:pos x="194" y="28"/>
                </a:cxn>
                <a:cxn ang="0">
                  <a:pos x="195" y="28"/>
                </a:cxn>
                <a:cxn ang="0">
                  <a:pos x="196" y="29"/>
                </a:cxn>
                <a:cxn ang="0">
                  <a:pos x="197" y="29"/>
                </a:cxn>
                <a:cxn ang="0">
                  <a:pos x="197" y="30"/>
                </a:cxn>
                <a:cxn ang="0">
                  <a:pos x="198" y="31"/>
                </a:cxn>
                <a:cxn ang="0">
                  <a:pos x="198" y="32"/>
                </a:cxn>
                <a:cxn ang="0">
                  <a:pos x="199" y="33"/>
                </a:cxn>
                <a:cxn ang="0">
                  <a:pos x="199" y="35"/>
                </a:cxn>
                <a:cxn ang="0">
                  <a:pos x="200" y="36"/>
                </a:cxn>
                <a:cxn ang="0">
                  <a:pos x="200" y="39"/>
                </a:cxn>
                <a:cxn ang="0">
                  <a:pos x="199" y="40"/>
                </a:cxn>
                <a:cxn ang="0">
                  <a:pos x="199" y="41"/>
                </a:cxn>
                <a:cxn ang="0">
                  <a:pos x="198" y="42"/>
                </a:cxn>
                <a:cxn ang="0">
                  <a:pos x="198" y="44"/>
                </a:cxn>
                <a:cxn ang="0">
                  <a:pos x="197" y="44"/>
                </a:cxn>
                <a:cxn ang="0">
                  <a:pos x="197" y="45"/>
                </a:cxn>
                <a:cxn ang="0">
                  <a:pos x="196" y="45"/>
                </a:cxn>
                <a:cxn ang="0">
                  <a:pos x="195" y="46"/>
                </a:cxn>
                <a:cxn ang="0">
                  <a:pos x="194" y="46"/>
                </a:cxn>
                <a:cxn ang="0">
                  <a:pos x="194" y="47"/>
                </a:cxn>
                <a:cxn ang="0">
                  <a:pos x="134" y="71"/>
                </a:cxn>
                <a:cxn ang="0">
                  <a:pos x="134" y="88"/>
                </a:cxn>
                <a:cxn ang="0">
                  <a:pos x="133" y="89"/>
                </a:cxn>
                <a:cxn ang="0">
                  <a:pos x="133" y="90"/>
                </a:cxn>
                <a:cxn ang="0">
                  <a:pos x="134" y="91"/>
                </a:cxn>
                <a:cxn ang="0">
                  <a:pos x="241" y="147"/>
                </a:cxn>
                <a:cxn ang="0">
                  <a:pos x="245" y="151"/>
                </a:cxn>
                <a:cxn ang="0">
                  <a:pos x="246" y="154"/>
                </a:cxn>
                <a:cxn ang="0">
                  <a:pos x="246" y="157"/>
                </a:cxn>
                <a:cxn ang="0">
                  <a:pos x="245" y="160"/>
                </a:cxn>
                <a:cxn ang="0">
                  <a:pos x="241" y="165"/>
                </a:cxn>
                <a:cxn ang="0">
                  <a:pos x="238" y="166"/>
                </a:cxn>
                <a:cxn ang="0">
                  <a:pos x="232" y="166"/>
                </a:cxn>
                <a:cxn ang="0">
                  <a:pos x="231" y="165"/>
                </a:cxn>
                <a:cxn ang="0">
                  <a:pos x="123" y="109"/>
                </a:cxn>
                <a:cxn ang="0">
                  <a:pos x="15" y="165"/>
                </a:cxn>
                <a:cxn ang="0">
                  <a:pos x="14" y="166"/>
                </a:cxn>
                <a:cxn ang="0">
                  <a:pos x="7" y="166"/>
                </a:cxn>
                <a:cxn ang="0">
                  <a:pos x="5" y="165"/>
                </a:cxn>
                <a:cxn ang="0">
                  <a:pos x="1" y="160"/>
                </a:cxn>
                <a:cxn ang="0">
                  <a:pos x="0" y="157"/>
                </a:cxn>
                <a:cxn ang="0">
                  <a:pos x="0" y="154"/>
                </a:cxn>
                <a:cxn ang="0">
                  <a:pos x="1" y="151"/>
                </a:cxn>
                <a:cxn ang="0">
                  <a:pos x="2" y="149"/>
                </a:cxn>
                <a:cxn ang="0">
                  <a:pos x="5" y="147"/>
                </a:cxn>
                <a:cxn ang="0">
                  <a:pos x="111" y="91"/>
                </a:cxn>
                <a:cxn ang="0">
                  <a:pos x="112" y="90"/>
                </a:cxn>
                <a:cxn ang="0">
                  <a:pos x="112" y="8"/>
                </a:cxn>
                <a:cxn ang="0">
                  <a:pos x="113" y="5"/>
                </a:cxn>
                <a:cxn ang="0">
                  <a:pos x="118" y="1"/>
                </a:cxn>
                <a:cxn ang="0">
                  <a:pos x="121" y="0"/>
                </a:cxn>
              </a:cxnLst>
              <a:rect l="0" t="0" r="r" b="b"/>
              <a:pathLst>
                <a:path w="246" h="166">
                  <a:moveTo>
                    <a:pt x="134" y="26"/>
                  </a:moveTo>
                  <a:lnTo>
                    <a:pt x="134" y="48"/>
                  </a:lnTo>
                  <a:lnTo>
                    <a:pt x="161" y="37"/>
                  </a:lnTo>
                  <a:lnTo>
                    <a:pt x="134" y="26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6" y="29"/>
                  </a:lnTo>
                  <a:lnTo>
                    <a:pt x="197" y="29"/>
                  </a:lnTo>
                  <a:lnTo>
                    <a:pt x="197" y="30"/>
                  </a:lnTo>
                  <a:lnTo>
                    <a:pt x="198" y="31"/>
                  </a:lnTo>
                  <a:lnTo>
                    <a:pt x="198" y="32"/>
                  </a:lnTo>
                  <a:lnTo>
                    <a:pt x="199" y="33"/>
                  </a:lnTo>
                  <a:lnTo>
                    <a:pt x="199" y="35"/>
                  </a:lnTo>
                  <a:lnTo>
                    <a:pt x="200" y="36"/>
                  </a:lnTo>
                  <a:lnTo>
                    <a:pt x="200" y="39"/>
                  </a:lnTo>
                  <a:lnTo>
                    <a:pt x="199" y="40"/>
                  </a:lnTo>
                  <a:lnTo>
                    <a:pt x="199" y="41"/>
                  </a:lnTo>
                  <a:lnTo>
                    <a:pt x="198" y="42"/>
                  </a:lnTo>
                  <a:lnTo>
                    <a:pt x="198" y="44"/>
                  </a:lnTo>
                  <a:lnTo>
                    <a:pt x="197" y="44"/>
                  </a:lnTo>
                  <a:lnTo>
                    <a:pt x="197" y="45"/>
                  </a:lnTo>
                  <a:lnTo>
                    <a:pt x="196" y="45"/>
                  </a:lnTo>
                  <a:lnTo>
                    <a:pt x="195" y="46"/>
                  </a:lnTo>
                  <a:lnTo>
                    <a:pt x="194" y="46"/>
                  </a:lnTo>
                  <a:lnTo>
                    <a:pt x="194" y="47"/>
                  </a:lnTo>
                  <a:lnTo>
                    <a:pt x="134" y="71"/>
                  </a:lnTo>
                  <a:lnTo>
                    <a:pt x="134" y="88"/>
                  </a:lnTo>
                  <a:lnTo>
                    <a:pt x="133" y="89"/>
                  </a:lnTo>
                  <a:lnTo>
                    <a:pt x="133" y="90"/>
                  </a:lnTo>
                  <a:lnTo>
                    <a:pt x="134" y="91"/>
                  </a:lnTo>
                  <a:lnTo>
                    <a:pt x="241" y="147"/>
                  </a:lnTo>
                  <a:lnTo>
                    <a:pt x="245" y="151"/>
                  </a:lnTo>
                  <a:lnTo>
                    <a:pt x="246" y="154"/>
                  </a:lnTo>
                  <a:lnTo>
                    <a:pt x="246" y="157"/>
                  </a:lnTo>
                  <a:lnTo>
                    <a:pt x="245" y="160"/>
                  </a:lnTo>
                  <a:lnTo>
                    <a:pt x="241" y="165"/>
                  </a:lnTo>
                  <a:lnTo>
                    <a:pt x="238" y="166"/>
                  </a:lnTo>
                  <a:lnTo>
                    <a:pt x="232" y="166"/>
                  </a:lnTo>
                  <a:lnTo>
                    <a:pt x="231" y="165"/>
                  </a:lnTo>
                  <a:lnTo>
                    <a:pt x="123" y="109"/>
                  </a:lnTo>
                  <a:lnTo>
                    <a:pt x="15" y="165"/>
                  </a:lnTo>
                  <a:lnTo>
                    <a:pt x="14" y="166"/>
                  </a:lnTo>
                  <a:lnTo>
                    <a:pt x="7" y="166"/>
                  </a:lnTo>
                  <a:lnTo>
                    <a:pt x="5" y="165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1" y="151"/>
                  </a:lnTo>
                  <a:lnTo>
                    <a:pt x="2" y="149"/>
                  </a:lnTo>
                  <a:lnTo>
                    <a:pt x="5" y="147"/>
                  </a:lnTo>
                  <a:lnTo>
                    <a:pt x="111" y="91"/>
                  </a:lnTo>
                  <a:lnTo>
                    <a:pt x="112" y="90"/>
                  </a:lnTo>
                  <a:lnTo>
                    <a:pt x="112" y="8"/>
                  </a:lnTo>
                  <a:lnTo>
                    <a:pt x="113" y="5"/>
                  </a:lnTo>
                  <a:lnTo>
                    <a:pt x="118" y="1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Группа 57"/>
          <p:cNvGrpSpPr/>
          <p:nvPr/>
        </p:nvGrpSpPr>
        <p:grpSpPr>
          <a:xfrm>
            <a:off x="1018579" y="5805264"/>
            <a:ext cx="554743" cy="450782"/>
            <a:chOff x="657225" y="2870200"/>
            <a:chExt cx="219075" cy="211138"/>
          </a:xfrm>
          <a:solidFill>
            <a:srgbClr val="01194F"/>
          </a:solidFill>
        </p:grpSpPr>
        <p:sp>
          <p:nvSpPr>
            <p:cNvPr id="59" name="Freeform 25"/>
            <p:cNvSpPr>
              <a:spLocks/>
            </p:cNvSpPr>
            <p:nvPr/>
          </p:nvSpPr>
          <p:spPr bwMode="auto">
            <a:xfrm>
              <a:off x="725488" y="2927350"/>
              <a:ext cx="95250" cy="33338"/>
            </a:xfrm>
            <a:custGeom>
              <a:avLst/>
              <a:gdLst/>
              <a:ahLst/>
              <a:cxnLst>
                <a:cxn ang="0">
                  <a:pos x="730" y="0"/>
                </a:cxn>
                <a:cxn ang="0">
                  <a:pos x="1029" y="118"/>
                </a:cxn>
                <a:cxn ang="0">
                  <a:pos x="1029" y="10"/>
                </a:cxn>
                <a:cxn ang="0">
                  <a:pos x="1165" y="10"/>
                </a:cxn>
                <a:cxn ang="0">
                  <a:pos x="1165" y="170"/>
                </a:cxn>
                <a:cxn ang="0">
                  <a:pos x="1342" y="239"/>
                </a:cxn>
                <a:cxn ang="0">
                  <a:pos x="1439" y="506"/>
                </a:cxn>
                <a:cxn ang="0">
                  <a:pos x="0" y="506"/>
                </a:cxn>
                <a:cxn ang="0">
                  <a:pos x="109" y="230"/>
                </a:cxn>
                <a:cxn ang="0">
                  <a:pos x="730" y="0"/>
                </a:cxn>
              </a:cxnLst>
              <a:rect l="0" t="0" r="r" b="b"/>
              <a:pathLst>
                <a:path w="1439" h="506">
                  <a:moveTo>
                    <a:pt x="730" y="0"/>
                  </a:moveTo>
                  <a:lnTo>
                    <a:pt x="1029" y="118"/>
                  </a:lnTo>
                  <a:lnTo>
                    <a:pt x="1029" y="10"/>
                  </a:lnTo>
                  <a:lnTo>
                    <a:pt x="1165" y="10"/>
                  </a:lnTo>
                  <a:lnTo>
                    <a:pt x="1165" y="170"/>
                  </a:lnTo>
                  <a:lnTo>
                    <a:pt x="1342" y="239"/>
                  </a:lnTo>
                  <a:lnTo>
                    <a:pt x="1439" y="506"/>
                  </a:lnTo>
                  <a:lnTo>
                    <a:pt x="0" y="506"/>
                  </a:lnTo>
                  <a:lnTo>
                    <a:pt x="109" y="230"/>
                  </a:lnTo>
                  <a:lnTo>
                    <a:pt x="7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Freeform 26"/>
            <p:cNvSpPr>
              <a:spLocks noEditPoints="1"/>
            </p:cNvSpPr>
            <p:nvPr/>
          </p:nvSpPr>
          <p:spPr bwMode="auto">
            <a:xfrm>
              <a:off x="733425" y="2967038"/>
              <a:ext cx="82550" cy="44450"/>
            </a:xfrm>
            <a:custGeom>
              <a:avLst/>
              <a:gdLst/>
              <a:ahLst/>
              <a:cxnLst>
                <a:cxn ang="0">
                  <a:pos x="473" y="189"/>
                </a:cxn>
                <a:cxn ang="0">
                  <a:pos x="473" y="482"/>
                </a:cxn>
                <a:cxn ang="0">
                  <a:pos x="779" y="482"/>
                </a:cxn>
                <a:cxn ang="0">
                  <a:pos x="779" y="189"/>
                </a:cxn>
                <a:cxn ang="0">
                  <a:pos x="473" y="189"/>
                </a:cxn>
                <a:cxn ang="0">
                  <a:pos x="0" y="0"/>
                </a:cxn>
                <a:cxn ang="0">
                  <a:pos x="1251" y="0"/>
                </a:cxn>
                <a:cxn ang="0">
                  <a:pos x="1251" y="671"/>
                </a:cxn>
                <a:cxn ang="0">
                  <a:pos x="0" y="671"/>
                </a:cxn>
                <a:cxn ang="0">
                  <a:pos x="0" y="0"/>
                </a:cxn>
              </a:cxnLst>
              <a:rect l="0" t="0" r="r" b="b"/>
              <a:pathLst>
                <a:path w="1251" h="671">
                  <a:moveTo>
                    <a:pt x="473" y="189"/>
                  </a:moveTo>
                  <a:lnTo>
                    <a:pt x="473" y="482"/>
                  </a:lnTo>
                  <a:lnTo>
                    <a:pt x="779" y="482"/>
                  </a:lnTo>
                  <a:lnTo>
                    <a:pt x="779" y="189"/>
                  </a:lnTo>
                  <a:lnTo>
                    <a:pt x="473" y="189"/>
                  </a:lnTo>
                  <a:close/>
                  <a:moveTo>
                    <a:pt x="0" y="0"/>
                  </a:moveTo>
                  <a:lnTo>
                    <a:pt x="1251" y="0"/>
                  </a:lnTo>
                  <a:lnTo>
                    <a:pt x="1251" y="671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Freeform 27"/>
            <p:cNvSpPr>
              <a:spLocks noEditPoints="1"/>
            </p:cNvSpPr>
            <p:nvPr/>
          </p:nvSpPr>
          <p:spPr bwMode="auto">
            <a:xfrm>
              <a:off x="657225" y="2870200"/>
              <a:ext cx="219075" cy="211138"/>
            </a:xfrm>
            <a:custGeom>
              <a:avLst/>
              <a:gdLst/>
              <a:ahLst/>
              <a:cxnLst>
                <a:cxn ang="0">
                  <a:pos x="1528" y="415"/>
                </a:cxn>
                <a:cxn ang="0">
                  <a:pos x="1233" y="525"/>
                </a:cxn>
                <a:cxn ang="0">
                  <a:pos x="982" y="706"/>
                </a:cxn>
                <a:cxn ang="0">
                  <a:pos x="787" y="949"/>
                </a:cxn>
                <a:cxn ang="0">
                  <a:pos x="662" y="1241"/>
                </a:cxn>
                <a:cxn ang="0">
                  <a:pos x="616" y="1566"/>
                </a:cxn>
                <a:cxn ang="0">
                  <a:pos x="662" y="1893"/>
                </a:cxn>
                <a:cxn ang="0">
                  <a:pos x="787" y="2184"/>
                </a:cxn>
                <a:cxn ang="0">
                  <a:pos x="982" y="2427"/>
                </a:cxn>
                <a:cxn ang="0">
                  <a:pos x="1233" y="2609"/>
                </a:cxn>
                <a:cxn ang="0">
                  <a:pos x="1528" y="2719"/>
                </a:cxn>
                <a:cxn ang="0">
                  <a:pos x="1852" y="2742"/>
                </a:cxn>
                <a:cxn ang="0">
                  <a:pos x="2164" y="2675"/>
                </a:cxn>
                <a:cxn ang="0">
                  <a:pos x="2439" y="2527"/>
                </a:cxn>
                <a:cxn ang="0">
                  <a:pos x="2663" y="2312"/>
                </a:cxn>
                <a:cxn ang="0">
                  <a:pos x="2825" y="2044"/>
                </a:cxn>
                <a:cxn ang="0">
                  <a:pos x="2912" y="1733"/>
                </a:cxn>
                <a:cxn ang="0">
                  <a:pos x="2912" y="1400"/>
                </a:cxn>
                <a:cxn ang="0">
                  <a:pos x="2825" y="1090"/>
                </a:cxn>
                <a:cxn ang="0">
                  <a:pos x="2663" y="821"/>
                </a:cxn>
                <a:cxn ang="0">
                  <a:pos x="2439" y="607"/>
                </a:cxn>
                <a:cxn ang="0">
                  <a:pos x="2164" y="459"/>
                </a:cxn>
                <a:cxn ang="0">
                  <a:pos x="1852" y="392"/>
                </a:cxn>
                <a:cxn ang="0">
                  <a:pos x="1964" y="12"/>
                </a:cxn>
                <a:cxn ang="0">
                  <a:pos x="2328" y="104"/>
                </a:cxn>
                <a:cxn ang="0">
                  <a:pos x="2651" y="276"/>
                </a:cxn>
                <a:cxn ang="0">
                  <a:pos x="2923" y="518"/>
                </a:cxn>
                <a:cxn ang="0">
                  <a:pos x="3132" y="818"/>
                </a:cxn>
                <a:cxn ang="0">
                  <a:pos x="3266" y="1164"/>
                </a:cxn>
                <a:cxn ang="0">
                  <a:pos x="3313" y="1543"/>
                </a:cxn>
                <a:cxn ang="0">
                  <a:pos x="3282" y="1851"/>
                </a:cxn>
                <a:cxn ang="0">
                  <a:pos x="3165" y="2201"/>
                </a:cxn>
                <a:cxn ang="0">
                  <a:pos x="2974" y="2509"/>
                </a:cxn>
                <a:cxn ang="0">
                  <a:pos x="2718" y="2762"/>
                </a:cxn>
                <a:cxn ang="0">
                  <a:pos x="2407" y="2950"/>
                </a:cxn>
                <a:cxn ang="0">
                  <a:pos x="2055" y="3061"/>
                </a:cxn>
                <a:cxn ang="0">
                  <a:pos x="1675" y="3085"/>
                </a:cxn>
                <a:cxn ang="0">
                  <a:pos x="1311" y="3018"/>
                </a:cxn>
                <a:cxn ang="0">
                  <a:pos x="984" y="2872"/>
                </a:cxn>
                <a:cxn ang="0">
                  <a:pos x="348" y="3118"/>
                </a:cxn>
                <a:cxn ang="0">
                  <a:pos x="77" y="2821"/>
                </a:cxn>
                <a:cxn ang="0">
                  <a:pos x="420" y="2291"/>
                </a:cxn>
                <a:cxn ang="0">
                  <a:pos x="281" y="1949"/>
                </a:cxn>
                <a:cxn ang="0">
                  <a:pos x="228" y="1571"/>
                </a:cxn>
                <a:cxn ang="0">
                  <a:pos x="239" y="1349"/>
                </a:cxn>
                <a:cxn ang="0">
                  <a:pos x="331" y="986"/>
                </a:cxn>
                <a:cxn ang="0">
                  <a:pos x="504" y="662"/>
                </a:cxn>
                <a:cxn ang="0">
                  <a:pos x="746" y="390"/>
                </a:cxn>
                <a:cxn ang="0">
                  <a:pos x="1045" y="181"/>
                </a:cxn>
                <a:cxn ang="0">
                  <a:pos x="1390" y="47"/>
                </a:cxn>
                <a:cxn ang="0">
                  <a:pos x="1770" y="0"/>
                </a:cxn>
              </a:cxnLst>
              <a:rect l="0" t="0" r="r" b="b"/>
              <a:pathLst>
                <a:path w="3313" h="3184">
                  <a:moveTo>
                    <a:pt x="1770" y="389"/>
                  </a:moveTo>
                  <a:lnTo>
                    <a:pt x="1688" y="392"/>
                  </a:lnTo>
                  <a:lnTo>
                    <a:pt x="1606" y="401"/>
                  </a:lnTo>
                  <a:lnTo>
                    <a:pt x="1528" y="415"/>
                  </a:lnTo>
                  <a:lnTo>
                    <a:pt x="1451" y="435"/>
                  </a:lnTo>
                  <a:lnTo>
                    <a:pt x="1375" y="459"/>
                  </a:lnTo>
                  <a:lnTo>
                    <a:pt x="1303" y="489"/>
                  </a:lnTo>
                  <a:lnTo>
                    <a:pt x="1233" y="525"/>
                  </a:lnTo>
                  <a:lnTo>
                    <a:pt x="1166" y="564"/>
                  </a:lnTo>
                  <a:lnTo>
                    <a:pt x="1101" y="607"/>
                  </a:lnTo>
                  <a:lnTo>
                    <a:pt x="1040" y="655"/>
                  </a:lnTo>
                  <a:lnTo>
                    <a:pt x="982" y="706"/>
                  </a:lnTo>
                  <a:lnTo>
                    <a:pt x="928" y="762"/>
                  </a:lnTo>
                  <a:lnTo>
                    <a:pt x="876" y="821"/>
                  </a:lnTo>
                  <a:lnTo>
                    <a:pt x="830" y="884"/>
                  </a:lnTo>
                  <a:lnTo>
                    <a:pt x="787" y="949"/>
                  </a:lnTo>
                  <a:lnTo>
                    <a:pt x="749" y="1019"/>
                  </a:lnTo>
                  <a:lnTo>
                    <a:pt x="715" y="1090"/>
                  </a:lnTo>
                  <a:lnTo>
                    <a:pt x="686" y="1164"/>
                  </a:lnTo>
                  <a:lnTo>
                    <a:pt x="662" y="1241"/>
                  </a:lnTo>
                  <a:lnTo>
                    <a:pt x="642" y="1319"/>
                  </a:lnTo>
                  <a:lnTo>
                    <a:pt x="627" y="1400"/>
                  </a:lnTo>
                  <a:lnTo>
                    <a:pt x="619" y="1482"/>
                  </a:lnTo>
                  <a:lnTo>
                    <a:pt x="616" y="1566"/>
                  </a:lnTo>
                  <a:lnTo>
                    <a:pt x="619" y="1651"/>
                  </a:lnTo>
                  <a:lnTo>
                    <a:pt x="627" y="1733"/>
                  </a:lnTo>
                  <a:lnTo>
                    <a:pt x="642" y="1814"/>
                  </a:lnTo>
                  <a:lnTo>
                    <a:pt x="662" y="1893"/>
                  </a:lnTo>
                  <a:lnTo>
                    <a:pt x="686" y="1969"/>
                  </a:lnTo>
                  <a:lnTo>
                    <a:pt x="715" y="2044"/>
                  </a:lnTo>
                  <a:lnTo>
                    <a:pt x="749" y="2115"/>
                  </a:lnTo>
                  <a:lnTo>
                    <a:pt x="787" y="2184"/>
                  </a:lnTo>
                  <a:lnTo>
                    <a:pt x="830" y="2250"/>
                  </a:lnTo>
                  <a:lnTo>
                    <a:pt x="876" y="2312"/>
                  </a:lnTo>
                  <a:lnTo>
                    <a:pt x="928" y="2371"/>
                  </a:lnTo>
                  <a:lnTo>
                    <a:pt x="982" y="2427"/>
                  </a:lnTo>
                  <a:lnTo>
                    <a:pt x="1040" y="2479"/>
                  </a:lnTo>
                  <a:lnTo>
                    <a:pt x="1101" y="2527"/>
                  </a:lnTo>
                  <a:lnTo>
                    <a:pt x="1166" y="2570"/>
                  </a:lnTo>
                  <a:lnTo>
                    <a:pt x="1233" y="2609"/>
                  </a:lnTo>
                  <a:lnTo>
                    <a:pt x="1303" y="2644"/>
                  </a:lnTo>
                  <a:lnTo>
                    <a:pt x="1375" y="2675"/>
                  </a:lnTo>
                  <a:lnTo>
                    <a:pt x="1451" y="2699"/>
                  </a:lnTo>
                  <a:lnTo>
                    <a:pt x="1528" y="2719"/>
                  </a:lnTo>
                  <a:lnTo>
                    <a:pt x="1606" y="2733"/>
                  </a:lnTo>
                  <a:lnTo>
                    <a:pt x="1688" y="2742"/>
                  </a:lnTo>
                  <a:lnTo>
                    <a:pt x="1770" y="2745"/>
                  </a:lnTo>
                  <a:lnTo>
                    <a:pt x="1852" y="2742"/>
                  </a:lnTo>
                  <a:lnTo>
                    <a:pt x="1934" y="2733"/>
                  </a:lnTo>
                  <a:lnTo>
                    <a:pt x="2012" y="2719"/>
                  </a:lnTo>
                  <a:lnTo>
                    <a:pt x="2089" y="2699"/>
                  </a:lnTo>
                  <a:lnTo>
                    <a:pt x="2164" y="2675"/>
                  </a:lnTo>
                  <a:lnTo>
                    <a:pt x="2237" y="2644"/>
                  </a:lnTo>
                  <a:lnTo>
                    <a:pt x="2307" y="2609"/>
                  </a:lnTo>
                  <a:lnTo>
                    <a:pt x="2374" y="2570"/>
                  </a:lnTo>
                  <a:lnTo>
                    <a:pt x="2439" y="2527"/>
                  </a:lnTo>
                  <a:lnTo>
                    <a:pt x="2500" y="2479"/>
                  </a:lnTo>
                  <a:lnTo>
                    <a:pt x="2558" y="2427"/>
                  </a:lnTo>
                  <a:lnTo>
                    <a:pt x="2612" y="2371"/>
                  </a:lnTo>
                  <a:lnTo>
                    <a:pt x="2663" y="2312"/>
                  </a:lnTo>
                  <a:lnTo>
                    <a:pt x="2710" y="2250"/>
                  </a:lnTo>
                  <a:lnTo>
                    <a:pt x="2753" y="2184"/>
                  </a:lnTo>
                  <a:lnTo>
                    <a:pt x="2791" y="2115"/>
                  </a:lnTo>
                  <a:lnTo>
                    <a:pt x="2825" y="2044"/>
                  </a:lnTo>
                  <a:lnTo>
                    <a:pt x="2854" y="1969"/>
                  </a:lnTo>
                  <a:lnTo>
                    <a:pt x="2878" y="1893"/>
                  </a:lnTo>
                  <a:lnTo>
                    <a:pt x="2898" y="1814"/>
                  </a:lnTo>
                  <a:lnTo>
                    <a:pt x="2912" y="1733"/>
                  </a:lnTo>
                  <a:lnTo>
                    <a:pt x="2920" y="1651"/>
                  </a:lnTo>
                  <a:lnTo>
                    <a:pt x="2923" y="1566"/>
                  </a:lnTo>
                  <a:lnTo>
                    <a:pt x="2920" y="1482"/>
                  </a:lnTo>
                  <a:lnTo>
                    <a:pt x="2912" y="1400"/>
                  </a:lnTo>
                  <a:lnTo>
                    <a:pt x="2898" y="1319"/>
                  </a:lnTo>
                  <a:lnTo>
                    <a:pt x="2878" y="1241"/>
                  </a:lnTo>
                  <a:lnTo>
                    <a:pt x="2854" y="1164"/>
                  </a:lnTo>
                  <a:lnTo>
                    <a:pt x="2825" y="1090"/>
                  </a:lnTo>
                  <a:lnTo>
                    <a:pt x="2791" y="1019"/>
                  </a:lnTo>
                  <a:lnTo>
                    <a:pt x="2753" y="949"/>
                  </a:lnTo>
                  <a:lnTo>
                    <a:pt x="2710" y="884"/>
                  </a:lnTo>
                  <a:lnTo>
                    <a:pt x="2663" y="821"/>
                  </a:lnTo>
                  <a:lnTo>
                    <a:pt x="2612" y="762"/>
                  </a:lnTo>
                  <a:lnTo>
                    <a:pt x="2558" y="706"/>
                  </a:lnTo>
                  <a:lnTo>
                    <a:pt x="2500" y="655"/>
                  </a:lnTo>
                  <a:lnTo>
                    <a:pt x="2439" y="607"/>
                  </a:lnTo>
                  <a:lnTo>
                    <a:pt x="2374" y="564"/>
                  </a:lnTo>
                  <a:lnTo>
                    <a:pt x="2307" y="525"/>
                  </a:lnTo>
                  <a:lnTo>
                    <a:pt x="2237" y="489"/>
                  </a:lnTo>
                  <a:lnTo>
                    <a:pt x="2164" y="459"/>
                  </a:lnTo>
                  <a:lnTo>
                    <a:pt x="2089" y="435"/>
                  </a:lnTo>
                  <a:lnTo>
                    <a:pt x="2012" y="415"/>
                  </a:lnTo>
                  <a:lnTo>
                    <a:pt x="1934" y="401"/>
                  </a:lnTo>
                  <a:lnTo>
                    <a:pt x="1852" y="392"/>
                  </a:lnTo>
                  <a:lnTo>
                    <a:pt x="1770" y="389"/>
                  </a:lnTo>
                  <a:close/>
                  <a:moveTo>
                    <a:pt x="1770" y="0"/>
                  </a:moveTo>
                  <a:lnTo>
                    <a:pt x="1867" y="3"/>
                  </a:lnTo>
                  <a:lnTo>
                    <a:pt x="1964" y="12"/>
                  </a:lnTo>
                  <a:lnTo>
                    <a:pt x="2058" y="27"/>
                  </a:lnTo>
                  <a:lnTo>
                    <a:pt x="2149" y="47"/>
                  </a:lnTo>
                  <a:lnTo>
                    <a:pt x="2240" y="73"/>
                  </a:lnTo>
                  <a:lnTo>
                    <a:pt x="2328" y="104"/>
                  </a:lnTo>
                  <a:lnTo>
                    <a:pt x="2412" y="140"/>
                  </a:lnTo>
                  <a:lnTo>
                    <a:pt x="2496" y="181"/>
                  </a:lnTo>
                  <a:lnTo>
                    <a:pt x="2575" y="226"/>
                  </a:lnTo>
                  <a:lnTo>
                    <a:pt x="2651" y="276"/>
                  </a:lnTo>
                  <a:lnTo>
                    <a:pt x="2725" y="331"/>
                  </a:lnTo>
                  <a:lnTo>
                    <a:pt x="2795" y="390"/>
                  </a:lnTo>
                  <a:lnTo>
                    <a:pt x="2861" y="452"/>
                  </a:lnTo>
                  <a:lnTo>
                    <a:pt x="2923" y="518"/>
                  </a:lnTo>
                  <a:lnTo>
                    <a:pt x="2982" y="589"/>
                  </a:lnTo>
                  <a:lnTo>
                    <a:pt x="3037" y="662"/>
                  </a:lnTo>
                  <a:lnTo>
                    <a:pt x="3087" y="739"/>
                  </a:lnTo>
                  <a:lnTo>
                    <a:pt x="3132" y="818"/>
                  </a:lnTo>
                  <a:lnTo>
                    <a:pt x="3173" y="900"/>
                  </a:lnTo>
                  <a:lnTo>
                    <a:pt x="3210" y="986"/>
                  </a:lnTo>
                  <a:lnTo>
                    <a:pt x="3240" y="1073"/>
                  </a:lnTo>
                  <a:lnTo>
                    <a:pt x="3266" y="1164"/>
                  </a:lnTo>
                  <a:lnTo>
                    <a:pt x="3286" y="1256"/>
                  </a:lnTo>
                  <a:lnTo>
                    <a:pt x="3301" y="1349"/>
                  </a:lnTo>
                  <a:lnTo>
                    <a:pt x="3310" y="1446"/>
                  </a:lnTo>
                  <a:lnTo>
                    <a:pt x="3313" y="1543"/>
                  </a:lnTo>
                  <a:lnTo>
                    <a:pt x="3312" y="1566"/>
                  </a:lnTo>
                  <a:lnTo>
                    <a:pt x="3308" y="1663"/>
                  </a:lnTo>
                  <a:lnTo>
                    <a:pt x="3298" y="1757"/>
                  </a:lnTo>
                  <a:lnTo>
                    <a:pt x="3282" y="1851"/>
                  </a:lnTo>
                  <a:lnTo>
                    <a:pt x="3261" y="1941"/>
                  </a:lnTo>
                  <a:lnTo>
                    <a:pt x="3234" y="2031"/>
                  </a:lnTo>
                  <a:lnTo>
                    <a:pt x="3203" y="2117"/>
                  </a:lnTo>
                  <a:lnTo>
                    <a:pt x="3165" y="2201"/>
                  </a:lnTo>
                  <a:lnTo>
                    <a:pt x="3124" y="2283"/>
                  </a:lnTo>
                  <a:lnTo>
                    <a:pt x="3079" y="2361"/>
                  </a:lnTo>
                  <a:lnTo>
                    <a:pt x="3029" y="2436"/>
                  </a:lnTo>
                  <a:lnTo>
                    <a:pt x="2974" y="2509"/>
                  </a:lnTo>
                  <a:lnTo>
                    <a:pt x="2915" y="2577"/>
                  </a:lnTo>
                  <a:lnTo>
                    <a:pt x="2853" y="2642"/>
                  </a:lnTo>
                  <a:lnTo>
                    <a:pt x="2787" y="2705"/>
                  </a:lnTo>
                  <a:lnTo>
                    <a:pt x="2718" y="2762"/>
                  </a:lnTo>
                  <a:lnTo>
                    <a:pt x="2644" y="2815"/>
                  </a:lnTo>
                  <a:lnTo>
                    <a:pt x="2568" y="2864"/>
                  </a:lnTo>
                  <a:lnTo>
                    <a:pt x="2489" y="2910"/>
                  </a:lnTo>
                  <a:lnTo>
                    <a:pt x="2407" y="2950"/>
                  </a:lnTo>
                  <a:lnTo>
                    <a:pt x="2323" y="2985"/>
                  </a:lnTo>
                  <a:lnTo>
                    <a:pt x="2236" y="3016"/>
                  </a:lnTo>
                  <a:lnTo>
                    <a:pt x="2146" y="3041"/>
                  </a:lnTo>
                  <a:lnTo>
                    <a:pt x="2055" y="3061"/>
                  </a:lnTo>
                  <a:lnTo>
                    <a:pt x="1962" y="3075"/>
                  </a:lnTo>
                  <a:lnTo>
                    <a:pt x="1866" y="3085"/>
                  </a:lnTo>
                  <a:lnTo>
                    <a:pt x="1770" y="3088"/>
                  </a:lnTo>
                  <a:lnTo>
                    <a:pt x="1675" y="3085"/>
                  </a:lnTo>
                  <a:lnTo>
                    <a:pt x="1581" y="3076"/>
                  </a:lnTo>
                  <a:lnTo>
                    <a:pt x="1490" y="3062"/>
                  </a:lnTo>
                  <a:lnTo>
                    <a:pt x="1399" y="3042"/>
                  </a:lnTo>
                  <a:lnTo>
                    <a:pt x="1311" y="3018"/>
                  </a:lnTo>
                  <a:lnTo>
                    <a:pt x="1226" y="2989"/>
                  </a:lnTo>
                  <a:lnTo>
                    <a:pt x="1142" y="2954"/>
                  </a:lnTo>
                  <a:lnTo>
                    <a:pt x="1062" y="2916"/>
                  </a:lnTo>
                  <a:lnTo>
                    <a:pt x="984" y="2872"/>
                  </a:lnTo>
                  <a:lnTo>
                    <a:pt x="909" y="2824"/>
                  </a:lnTo>
                  <a:lnTo>
                    <a:pt x="836" y="2772"/>
                  </a:lnTo>
                  <a:lnTo>
                    <a:pt x="425" y="3184"/>
                  </a:lnTo>
                  <a:lnTo>
                    <a:pt x="348" y="3118"/>
                  </a:lnTo>
                  <a:lnTo>
                    <a:pt x="275" y="3048"/>
                  </a:lnTo>
                  <a:lnTo>
                    <a:pt x="206" y="2976"/>
                  </a:lnTo>
                  <a:lnTo>
                    <a:pt x="141" y="2900"/>
                  </a:lnTo>
                  <a:lnTo>
                    <a:pt x="77" y="2821"/>
                  </a:lnTo>
                  <a:lnTo>
                    <a:pt x="19" y="2739"/>
                  </a:lnTo>
                  <a:lnTo>
                    <a:pt x="17" y="2736"/>
                  </a:lnTo>
                  <a:lnTo>
                    <a:pt x="0" y="2712"/>
                  </a:lnTo>
                  <a:lnTo>
                    <a:pt x="420" y="2291"/>
                  </a:lnTo>
                  <a:lnTo>
                    <a:pt x="377" y="2209"/>
                  </a:lnTo>
                  <a:lnTo>
                    <a:pt x="340" y="2125"/>
                  </a:lnTo>
                  <a:lnTo>
                    <a:pt x="308" y="2038"/>
                  </a:lnTo>
                  <a:lnTo>
                    <a:pt x="281" y="1949"/>
                  </a:lnTo>
                  <a:lnTo>
                    <a:pt x="259" y="1858"/>
                  </a:lnTo>
                  <a:lnTo>
                    <a:pt x="243" y="1764"/>
                  </a:lnTo>
                  <a:lnTo>
                    <a:pt x="233" y="1669"/>
                  </a:lnTo>
                  <a:lnTo>
                    <a:pt x="228" y="1571"/>
                  </a:lnTo>
                  <a:lnTo>
                    <a:pt x="228" y="1568"/>
                  </a:lnTo>
                  <a:lnTo>
                    <a:pt x="227" y="1543"/>
                  </a:lnTo>
                  <a:lnTo>
                    <a:pt x="230" y="1446"/>
                  </a:lnTo>
                  <a:lnTo>
                    <a:pt x="239" y="1349"/>
                  </a:lnTo>
                  <a:lnTo>
                    <a:pt x="254" y="1256"/>
                  </a:lnTo>
                  <a:lnTo>
                    <a:pt x="274" y="1164"/>
                  </a:lnTo>
                  <a:lnTo>
                    <a:pt x="300" y="1073"/>
                  </a:lnTo>
                  <a:lnTo>
                    <a:pt x="331" y="986"/>
                  </a:lnTo>
                  <a:lnTo>
                    <a:pt x="366" y="900"/>
                  </a:lnTo>
                  <a:lnTo>
                    <a:pt x="408" y="818"/>
                  </a:lnTo>
                  <a:lnTo>
                    <a:pt x="454" y="739"/>
                  </a:lnTo>
                  <a:lnTo>
                    <a:pt x="504" y="662"/>
                  </a:lnTo>
                  <a:lnTo>
                    <a:pt x="558" y="589"/>
                  </a:lnTo>
                  <a:lnTo>
                    <a:pt x="616" y="518"/>
                  </a:lnTo>
                  <a:lnTo>
                    <a:pt x="679" y="452"/>
                  </a:lnTo>
                  <a:lnTo>
                    <a:pt x="746" y="390"/>
                  </a:lnTo>
                  <a:lnTo>
                    <a:pt x="815" y="331"/>
                  </a:lnTo>
                  <a:lnTo>
                    <a:pt x="888" y="276"/>
                  </a:lnTo>
                  <a:lnTo>
                    <a:pt x="966" y="226"/>
                  </a:lnTo>
                  <a:lnTo>
                    <a:pt x="1045" y="181"/>
                  </a:lnTo>
                  <a:lnTo>
                    <a:pt x="1127" y="140"/>
                  </a:lnTo>
                  <a:lnTo>
                    <a:pt x="1213" y="104"/>
                  </a:lnTo>
                  <a:lnTo>
                    <a:pt x="1300" y="73"/>
                  </a:lnTo>
                  <a:lnTo>
                    <a:pt x="1390" y="47"/>
                  </a:lnTo>
                  <a:lnTo>
                    <a:pt x="1483" y="27"/>
                  </a:lnTo>
                  <a:lnTo>
                    <a:pt x="1576" y="12"/>
                  </a:lnTo>
                  <a:lnTo>
                    <a:pt x="1673" y="3"/>
                  </a:lnTo>
                  <a:lnTo>
                    <a:pt x="17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Группа 83"/>
          <p:cNvGrpSpPr/>
          <p:nvPr/>
        </p:nvGrpSpPr>
        <p:grpSpPr>
          <a:xfrm>
            <a:off x="1392422" y="4695522"/>
            <a:ext cx="540000" cy="504056"/>
            <a:chOff x="3263900" y="5229226"/>
            <a:chExt cx="485776" cy="481013"/>
          </a:xfrm>
          <a:solidFill>
            <a:srgbClr val="012853"/>
          </a:solidFill>
        </p:grpSpPr>
        <p:sp>
          <p:nvSpPr>
            <p:cNvPr id="85" name="Freeform 346"/>
            <p:cNvSpPr>
              <a:spLocks noEditPoints="1"/>
            </p:cNvSpPr>
            <p:nvPr/>
          </p:nvSpPr>
          <p:spPr bwMode="auto">
            <a:xfrm>
              <a:off x="3397250" y="5365751"/>
              <a:ext cx="201613" cy="246063"/>
            </a:xfrm>
            <a:custGeom>
              <a:avLst/>
              <a:gdLst/>
              <a:ahLst/>
              <a:cxnLst>
                <a:cxn ang="0">
                  <a:pos x="107" y="24"/>
                </a:cxn>
                <a:cxn ang="0">
                  <a:pos x="22" y="106"/>
                </a:cxn>
                <a:cxn ang="0">
                  <a:pos x="22" y="282"/>
                </a:cxn>
                <a:cxn ang="0">
                  <a:pos x="24" y="284"/>
                </a:cxn>
                <a:cxn ang="0">
                  <a:pos x="25" y="286"/>
                </a:cxn>
                <a:cxn ang="0">
                  <a:pos x="28" y="288"/>
                </a:cxn>
                <a:cxn ang="0">
                  <a:pos x="228" y="288"/>
                </a:cxn>
                <a:cxn ang="0">
                  <a:pos x="231" y="286"/>
                </a:cxn>
                <a:cxn ang="0">
                  <a:pos x="232" y="284"/>
                </a:cxn>
                <a:cxn ang="0">
                  <a:pos x="232" y="26"/>
                </a:cxn>
                <a:cxn ang="0">
                  <a:pos x="231" y="25"/>
                </a:cxn>
                <a:cxn ang="0">
                  <a:pos x="228" y="24"/>
                </a:cxn>
                <a:cxn ang="0">
                  <a:pos x="107" y="24"/>
                </a:cxn>
                <a:cxn ang="0">
                  <a:pos x="102" y="0"/>
                </a:cxn>
                <a:cxn ang="0">
                  <a:pos x="226" y="0"/>
                </a:cxn>
                <a:cxn ang="0">
                  <a:pos x="237" y="3"/>
                </a:cxn>
                <a:cxn ang="0">
                  <a:pos x="246" y="9"/>
                </a:cxn>
                <a:cxn ang="0">
                  <a:pos x="252" y="18"/>
                </a:cxn>
                <a:cxn ang="0">
                  <a:pos x="254" y="29"/>
                </a:cxn>
                <a:cxn ang="0">
                  <a:pos x="254" y="282"/>
                </a:cxn>
                <a:cxn ang="0">
                  <a:pos x="252" y="293"/>
                </a:cxn>
                <a:cxn ang="0">
                  <a:pos x="246" y="301"/>
                </a:cxn>
                <a:cxn ang="0">
                  <a:pos x="237" y="307"/>
                </a:cxn>
                <a:cxn ang="0">
                  <a:pos x="226" y="310"/>
                </a:cxn>
                <a:cxn ang="0">
                  <a:pos x="30" y="310"/>
                </a:cxn>
                <a:cxn ang="0">
                  <a:pos x="19" y="307"/>
                </a:cxn>
                <a:cxn ang="0">
                  <a:pos x="10" y="301"/>
                </a:cxn>
                <a:cxn ang="0">
                  <a:pos x="3" y="293"/>
                </a:cxn>
                <a:cxn ang="0">
                  <a:pos x="0" y="282"/>
                </a:cxn>
                <a:cxn ang="0">
                  <a:pos x="0" y="101"/>
                </a:cxn>
                <a:cxn ang="0">
                  <a:pos x="3" y="92"/>
                </a:cxn>
                <a:cxn ang="0">
                  <a:pos x="95" y="3"/>
                </a:cxn>
                <a:cxn ang="0">
                  <a:pos x="98" y="2"/>
                </a:cxn>
                <a:cxn ang="0">
                  <a:pos x="102" y="0"/>
                </a:cxn>
              </a:cxnLst>
              <a:rect l="0" t="0" r="r" b="b"/>
              <a:pathLst>
                <a:path w="254" h="310">
                  <a:moveTo>
                    <a:pt x="107" y="24"/>
                  </a:moveTo>
                  <a:lnTo>
                    <a:pt x="22" y="106"/>
                  </a:lnTo>
                  <a:lnTo>
                    <a:pt x="22" y="282"/>
                  </a:lnTo>
                  <a:lnTo>
                    <a:pt x="24" y="284"/>
                  </a:lnTo>
                  <a:lnTo>
                    <a:pt x="25" y="286"/>
                  </a:lnTo>
                  <a:lnTo>
                    <a:pt x="28" y="288"/>
                  </a:lnTo>
                  <a:lnTo>
                    <a:pt x="228" y="288"/>
                  </a:lnTo>
                  <a:lnTo>
                    <a:pt x="231" y="286"/>
                  </a:lnTo>
                  <a:lnTo>
                    <a:pt x="232" y="284"/>
                  </a:lnTo>
                  <a:lnTo>
                    <a:pt x="232" y="26"/>
                  </a:lnTo>
                  <a:lnTo>
                    <a:pt x="231" y="25"/>
                  </a:lnTo>
                  <a:lnTo>
                    <a:pt x="228" y="24"/>
                  </a:lnTo>
                  <a:lnTo>
                    <a:pt x="107" y="24"/>
                  </a:lnTo>
                  <a:close/>
                  <a:moveTo>
                    <a:pt x="102" y="0"/>
                  </a:moveTo>
                  <a:lnTo>
                    <a:pt x="226" y="0"/>
                  </a:lnTo>
                  <a:lnTo>
                    <a:pt x="237" y="3"/>
                  </a:lnTo>
                  <a:lnTo>
                    <a:pt x="246" y="9"/>
                  </a:lnTo>
                  <a:lnTo>
                    <a:pt x="252" y="18"/>
                  </a:lnTo>
                  <a:lnTo>
                    <a:pt x="254" y="29"/>
                  </a:lnTo>
                  <a:lnTo>
                    <a:pt x="254" y="282"/>
                  </a:lnTo>
                  <a:lnTo>
                    <a:pt x="252" y="293"/>
                  </a:lnTo>
                  <a:lnTo>
                    <a:pt x="246" y="301"/>
                  </a:lnTo>
                  <a:lnTo>
                    <a:pt x="237" y="307"/>
                  </a:lnTo>
                  <a:lnTo>
                    <a:pt x="226" y="310"/>
                  </a:lnTo>
                  <a:lnTo>
                    <a:pt x="30" y="310"/>
                  </a:lnTo>
                  <a:lnTo>
                    <a:pt x="19" y="307"/>
                  </a:lnTo>
                  <a:lnTo>
                    <a:pt x="10" y="301"/>
                  </a:lnTo>
                  <a:lnTo>
                    <a:pt x="3" y="293"/>
                  </a:lnTo>
                  <a:lnTo>
                    <a:pt x="0" y="282"/>
                  </a:lnTo>
                  <a:lnTo>
                    <a:pt x="0" y="101"/>
                  </a:lnTo>
                  <a:lnTo>
                    <a:pt x="3" y="92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Freeform 347"/>
            <p:cNvSpPr>
              <a:spLocks/>
            </p:cNvSpPr>
            <p:nvPr/>
          </p:nvSpPr>
          <p:spPr bwMode="auto">
            <a:xfrm>
              <a:off x="3278188" y="5308601"/>
              <a:ext cx="100013" cy="315913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4" y="0"/>
                </a:cxn>
                <a:cxn ang="0">
                  <a:pos x="122" y="5"/>
                </a:cxn>
                <a:cxn ang="0">
                  <a:pos x="125" y="11"/>
                </a:cxn>
                <a:cxn ang="0">
                  <a:pos x="124" y="15"/>
                </a:cxn>
                <a:cxn ang="0">
                  <a:pos x="122" y="18"/>
                </a:cxn>
                <a:cxn ang="0">
                  <a:pos x="119" y="20"/>
                </a:cxn>
                <a:cxn ang="0">
                  <a:pos x="91" y="47"/>
                </a:cxn>
                <a:cxn ang="0">
                  <a:pos x="67" y="77"/>
                </a:cxn>
                <a:cxn ang="0">
                  <a:pos x="48" y="111"/>
                </a:cxn>
                <a:cxn ang="0">
                  <a:pos x="33" y="147"/>
                </a:cxn>
                <a:cxn ang="0">
                  <a:pos x="25" y="184"/>
                </a:cxn>
                <a:cxn ang="0">
                  <a:pos x="22" y="224"/>
                </a:cxn>
                <a:cxn ang="0">
                  <a:pos x="25" y="265"/>
                </a:cxn>
                <a:cxn ang="0">
                  <a:pos x="36" y="305"/>
                </a:cxn>
                <a:cxn ang="0">
                  <a:pos x="51" y="344"/>
                </a:cxn>
                <a:cxn ang="0">
                  <a:pos x="73" y="378"/>
                </a:cxn>
                <a:cxn ang="0">
                  <a:pos x="75" y="382"/>
                </a:cxn>
                <a:cxn ang="0">
                  <a:pos x="75" y="386"/>
                </a:cxn>
                <a:cxn ang="0">
                  <a:pos x="74" y="390"/>
                </a:cxn>
                <a:cxn ang="0">
                  <a:pos x="71" y="394"/>
                </a:cxn>
                <a:cxn ang="0">
                  <a:pos x="66" y="397"/>
                </a:cxn>
                <a:cxn ang="0">
                  <a:pos x="62" y="397"/>
                </a:cxn>
                <a:cxn ang="0">
                  <a:pos x="59" y="396"/>
                </a:cxn>
                <a:cxn ang="0">
                  <a:pos x="58" y="393"/>
                </a:cxn>
                <a:cxn ang="0">
                  <a:pos x="55" y="392"/>
                </a:cxn>
                <a:cxn ang="0">
                  <a:pos x="31" y="353"/>
                </a:cxn>
                <a:cxn ang="0">
                  <a:pos x="14" y="312"/>
                </a:cxn>
                <a:cxn ang="0">
                  <a:pos x="4" y="269"/>
                </a:cxn>
                <a:cxn ang="0">
                  <a:pos x="0" y="224"/>
                </a:cxn>
                <a:cxn ang="0">
                  <a:pos x="3" y="181"/>
                </a:cxn>
                <a:cxn ang="0">
                  <a:pos x="12" y="140"/>
                </a:cxn>
                <a:cxn ang="0">
                  <a:pos x="27" y="102"/>
                </a:cxn>
                <a:cxn ang="0">
                  <a:pos x="48" y="66"/>
                </a:cxn>
                <a:cxn ang="0">
                  <a:pos x="74" y="31"/>
                </a:cxn>
                <a:cxn ang="0">
                  <a:pos x="106" y="3"/>
                </a:cxn>
                <a:cxn ang="0">
                  <a:pos x="110" y="0"/>
                </a:cxn>
              </a:cxnLst>
              <a:rect l="0" t="0" r="r" b="b"/>
              <a:pathLst>
                <a:path w="125" h="397">
                  <a:moveTo>
                    <a:pt x="110" y="0"/>
                  </a:moveTo>
                  <a:lnTo>
                    <a:pt x="114" y="0"/>
                  </a:lnTo>
                  <a:lnTo>
                    <a:pt x="122" y="5"/>
                  </a:lnTo>
                  <a:lnTo>
                    <a:pt x="125" y="11"/>
                  </a:lnTo>
                  <a:lnTo>
                    <a:pt x="124" y="15"/>
                  </a:lnTo>
                  <a:lnTo>
                    <a:pt x="122" y="18"/>
                  </a:lnTo>
                  <a:lnTo>
                    <a:pt x="119" y="20"/>
                  </a:lnTo>
                  <a:lnTo>
                    <a:pt x="91" y="47"/>
                  </a:lnTo>
                  <a:lnTo>
                    <a:pt x="67" y="77"/>
                  </a:lnTo>
                  <a:lnTo>
                    <a:pt x="48" y="111"/>
                  </a:lnTo>
                  <a:lnTo>
                    <a:pt x="33" y="147"/>
                  </a:lnTo>
                  <a:lnTo>
                    <a:pt x="25" y="184"/>
                  </a:lnTo>
                  <a:lnTo>
                    <a:pt x="22" y="224"/>
                  </a:lnTo>
                  <a:lnTo>
                    <a:pt x="25" y="265"/>
                  </a:lnTo>
                  <a:lnTo>
                    <a:pt x="36" y="305"/>
                  </a:lnTo>
                  <a:lnTo>
                    <a:pt x="51" y="344"/>
                  </a:lnTo>
                  <a:lnTo>
                    <a:pt x="73" y="378"/>
                  </a:lnTo>
                  <a:lnTo>
                    <a:pt x="75" y="382"/>
                  </a:lnTo>
                  <a:lnTo>
                    <a:pt x="75" y="386"/>
                  </a:lnTo>
                  <a:lnTo>
                    <a:pt x="74" y="390"/>
                  </a:lnTo>
                  <a:lnTo>
                    <a:pt x="71" y="394"/>
                  </a:lnTo>
                  <a:lnTo>
                    <a:pt x="66" y="397"/>
                  </a:lnTo>
                  <a:lnTo>
                    <a:pt x="62" y="397"/>
                  </a:lnTo>
                  <a:lnTo>
                    <a:pt x="59" y="396"/>
                  </a:lnTo>
                  <a:lnTo>
                    <a:pt x="58" y="393"/>
                  </a:lnTo>
                  <a:lnTo>
                    <a:pt x="55" y="392"/>
                  </a:lnTo>
                  <a:lnTo>
                    <a:pt x="31" y="353"/>
                  </a:lnTo>
                  <a:lnTo>
                    <a:pt x="14" y="312"/>
                  </a:lnTo>
                  <a:lnTo>
                    <a:pt x="4" y="269"/>
                  </a:lnTo>
                  <a:lnTo>
                    <a:pt x="0" y="224"/>
                  </a:lnTo>
                  <a:lnTo>
                    <a:pt x="3" y="181"/>
                  </a:lnTo>
                  <a:lnTo>
                    <a:pt x="12" y="140"/>
                  </a:lnTo>
                  <a:lnTo>
                    <a:pt x="27" y="102"/>
                  </a:lnTo>
                  <a:lnTo>
                    <a:pt x="48" y="66"/>
                  </a:lnTo>
                  <a:lnTo>
                    <a:pt x="74" y="31"/>
                  </a:lnTo>
                  <a:lnTo>
                    <a:pt x="106" y="3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Freeform 348"/>
            <p:cNvSpPr>
              <a:spLocks/>
            </p:cNvSpPr>
            <p:nvPr/>
          </p:nvSpPr>
          <p:spPr bwMode="auto">
            <a:xfrm>
              <a:off x="3362325" y="5499101"/>
              <a:ext cx="363538" cy="211138"/>
            </a:xfrm>
            <a:custGeom>
              <a:avLst/>
              <a:gdLst/>
              <a:ahLst/>
              <a:cxnLst>
                <a:cxn ang="0">
                  <a:pos x="443" y="0"/>
                </a:cxn>
                <a:cxn ang="0">
                  <a:pos x="448" y="0"/>
                </a:cxn>
                <a:cxn ang="0">
                  <a:pos x="452" y="1"/>
                </a:cxn>
                <a:cxn ang="0">
                  <a:pos x="454" y="4"/>
                </a:cxn>
                <a:cxn ang="0">
                  <a:pos x="456" y="7"/>
                </a:cxn>
                <a:cxn ang="0">
                  <a:pos x="457" y="12"/>
                </a:cxn>
                <a:cxn ang="0">
                  <a:pos x="450" y="54"/>
                </a:cxn>
                <a:cxn ang="0">
                  <a:pos x="438" y="92"/>
                </a:cxn>
                <a:cxn ang="0">
                  <a:pos x="419" y="129"/>
                </a:cxn>
                <a:cxn ang="0">
                  <a:pos x="395" y="164"/>
                </a:cxn>
                <a:cxn ang="0">
                  <a:pos x="366" y="194"/>
                </a:cxn>
                <a:cxn ang="0">
                  <a:pos x="334" y="220"/>
                </a:cxn>
                <a:cxn ang="0">
                  <a:pos x="298" y="239"/>
                </a:cxn>
                <a:cxn ang="0">
                  <a:pos x="258" y="254"/>
                </a:cxn>
                <a:cxn ang="0">
                  <a:pos x="218" y="264"/>
                </a:cxn>
                <a:cxn ang="0">
                  <a:pos x="176" y="267"/>
                </a:cxn>
                <a:cxn ang="0">
                  <a:pos x="138" y="264"/>
                </a:cxn>
                <a:cxn ang="0">
                  <a:pos x="103" y="257"/>
                </a:cxn>
                <a:cxn ang="0">
                  <a:pos x="68" y="246"/>
                </a:cxn>
                <a:cxn ang="0">
                  <a:pos x="35" y="230"/>
                </a:cxn>
                <a:cxn ang="0">
                  <a:pos x="4" y="209"/>
                </a:cxn>
                <a:cxn ang="0">
                  <a:pos x="1" y="206"/>
                </a:cxn>
                <a:cxn ang="0">
                  <a:pos x="0" y="204"/>
                </a:cxn>
                <a:cxn ang="0">
                  <a:pos x="0" y="199"/>
                </a:cxn>
                <a:cxn ang="0">
                  <a:pos x="1" y="195"/>
                </a:cxn>
                <a:cxn ang="0">
                  <a:pos x="2" y="193"/>
                </a:cxn>
                <a:cxn ang="0">
                  <a:pos x="5" y="190"/>
                </a:cxn>
                <a:cxn ang="0">
                  <a:pos x="9" y="188"/>
                </a:cxn>
                <a:cxn ang="0">
                  <a:pos x="13" y="188"/>
                </a:cxn>
                <a:cxn ang="0">
                  <a:pos x="18" y="191"/>
                </a:cxn>
                <a:cxn ang="0">
                  <a:pos x="53" y="215"/>
                </a:cxn>
                <a:cxn ang="0">
                  <a:pos x="92" y="231"/>
                </a:cxn>
                <a:cxn ang="0">
                  <a:pos x="133" y="241"/>
                </a:cxn>
                <a:cxn ang="0">
                  <a:pos x="176" y="245"/>
                </a:cxn>
                <a:cxn ang="0">
                  <a:pos x="219" y="241"/>
                </a:cxn>
                <a:cxn ang="0">
                  <a:pos x="261" y="231"/>
                </a:cxn>
                <a:cxn ang="0">
                  <a:pos x="299" y="213"/>
                </a:cxn>
                <a:cxn ang="0">
                  <a:pos x="335" y="191"/>
                </a:cxn>
                <a:cxn ang="0">
                  <a:pos x="365" y="162"/>
                </a:cxn>
                <a:cxn ang="0">
                  <a:pos x="391" y="129"/>
                </a:cxn>
                <a:cxn ang="0">
                  <a:pos x="412" y="94"/>
                </a:cxn>
                <a:cxn ang="0">
                  <a:pos x="427" y="52"/>
                </a:cxn>
                <a:cxn ang="0">
                  <a:pos x="435" y="10"/>
                </a:cxn>
                <a:cxn ang="0">
                  <a:pos x="435" y="6"/>
                </a:cxn>
                <a:cxn ang="0">
                  <a:pos x="438" y="3"/>
                </a:cxn>
                <a:cxn ang="0">
                  <a:pos x="443" y="0"/>
                </a:cxn>
              </a:cxnLst>
              <a:rect l="0" t="0" r="r" b="b"/>
              <a:pathLst>
                <a:path w="457" h="267">
                  <a:moveTo>
                    <a:pt x="443" y="0"/>
                  </a:moveTo>
                  <a:lnTo>
                    <a:pt x="448" y="0"/>
                  </a:lnTo>
                  <a:lnTo>
                    <a:pt x="452" y="1"/>
                  </a:lnTo>
                  <a:lnTo>
                    <a:pt x="454" y="4"/>
                  </a:lnTo>
                  <a:lnTo>
                    <a:pt x="456" y="7"/>
                  </a:lnTo>
                  <a:lnTo>
                    <a:pt x="457" y="12"/>
                  </a:lnTo>
                  <a:lnTo>
                    <a:pt x="450" y="54"/>
                  </a:lnTo>
                  <a:lnTo>
                    <a:pt x="438" y="92"/>
                  </a:lnTo>
                  <a:lnTo>
                    <a:pt x="419" y="129"/>
                  </a:lnTo>
                  <a:lnTo>
                    <a:pt x="395" y="164"/>
                  </a:lnTo>
                  <a:lnTo>
                    <a:pt x="366" y="194"/>
                  </a:lnTo>
                  <a:lnTo>
                    <a:pt x="334" y="220"/>
                  </a:lnTo>
                  <a:lnTo>
                    <a:pt x="298" y="239"/>
                  </a:lnTo>
                  <a:lnTo>
                    <a:pt x="258" y="254"/>
                  </a:lnTo>
                  <a:lnTo>
                    <a:pt x="218" y="264"/>
                  </a:lnTo>
                  <a:lnTo>
                    <a:pt x="176" y="267"/>
                  </a:lnTo>
                  <a:lnTo>
                    <a:pt x="138" y="264"/>
                  </a:lnTo>
                  <a:lnTo>
                    <a:pt x="103" y="257"/>
                  </a:lnTo>
                  <a:lnTo>
                    <a:pt x="68" y="246"/>
                  </a:lnTo>
                  <a:lnTo>
                    <a:pt x="35" y="230"/>
                  </a:lnTo>
                  <a:lnTo>
                    <a:pt x="4" y="209"/>
                  </a:lnTo>
                  <a:lnTo>
                    <a:pt x="1" y="206"/>
                  </a:lnTo>
                  <a:lnTo>
                    <a:pt x="0" y="204"/>
                  </a:lnTo>
                  <a:lnTo>
                    <a:pt x="0" y="199"/>
                  </a:lnTo>
                  <a:lnTo>
                    <a:pt x="1" y="195"/>
                  </a:lnTo>
                  <a:lnTo>
                    <a:pt x="2" y="193"/>
                  </a:lnTo>
                  <a:lnTo>
                    <a:pt x="5" y="190"/>
                  </a:lnTo>
                  <a:lnTo>
                    <a:pt x="9" y="188"/>
                  </a:lnTo>
                  <a:lnTo>
                    <a:pt x="13" y="188"/>
                  </a:lnTo>
                  <a:lnTo>
                    <a:pt x="18" y="191"/>
                  </a:lnTo>
                  <a:lnTo>
                    <a:pt x="53" y="215"/>
                  </a:lnTo>
                  <a:lnTo>
                    <a:pt x="92" y="231"/>
                  </a:lnTo>
                  <a:lnTo>
                    <a:pt x="133" y="241"/>
                  </a:lnTo>
                  <a:lnTo>
                    <a:pt x="176" y="245"/>
                  </a:lnTo>
                  <a:lnTo>
                    <a:pt x="219" y="241"/>
                  </a:lnTo>
                  <a:lnTo>
                    <a:pt x="261" y="231"/>
                  </a:lnTo>
                  <a:lnTo>
                    <a:pt x="299" y="213"/>
                  </a:lnTo>
                  <a:lnTo>
                    <a:pt x="335" y="191"/>
                  </a:lnTo>
                  <a:lnTo>
                    <a:pt x="365" y="162"/>
                  </a:lnTo>
                  <a:lnTo>
                    <a:pt x="391" y="129"/>
                  </a:lnTo>
                  <a:lnTo>
                    <a:pt x="412" y="94"/>
                  </a:lnTo>
                  <a:lnTo>
                    <a:pt x="427" y="52"/>
                  </a:lnTo>
                  <a:lnTo>
                    <a:pt x="435" y="10"/>
                  </a:lnTo>
                  <a:lnTo>
                    <a:pt x="435" y="6"/>
                  </a:lnTo>
                  <a:lnTo>
                    <a:pt x="438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Freeform 349"/>
            <p:cNvSpPr>
              <a:spLocks/>
            </p:cNvSpPr>
            <p:nvPr/>
          </p:nvSpPr>
          <p:spPr bwMode="auto">
            <a:xfrm>
              <a:off x="3417888" y="5262563"/>
              <a:ext cx="306388" cy="1968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53" y="4"/>
                </a:cxn>
                <a:cxn ang="0">
                  <a:pos x="195" y="13"/>
                </a:cxn>
                <a:cxn ang="0">
                  <a:pos x="237" y="30"/>
                </a:cxn>
                <a:cxn ang="0">
                  <a:pos x="274" y="53"/>
                </a:cxn>
                <a:cxn ang="0">
                  <a:pos x="307" y="81"/>
                </a:cxn>
                <a:cxn ang="0">
                  <a:pos x="334" y="114"/>
                </a:cxn>
                <a:cxn ang="0">
                  <a:pos x="358" y="150"/>
                </a:cxn>
                <a:cxn ang="0">
                  <a:pos x="375" y="191"/>
                </a:cxn>
                <a:cxn ang="0">
                  <a:pos x="386" y="235"/>
                </a:cxn>
                <a:cxn ang="0">
                  <a:pos x="386" y="240"/>
                </a:cxn>
                <a:cxn ang="0">
                  <a:pos x="385" y="244"/>
                </a:cxn>
                <a:cxn ang="0">
                  <a:pos x="381" y="247"/>
                </a:cxn>
                <a:cxn ang="0">
                  <a:pos x="377" y="249"/>
                </a:cxn>
                <a:cxn ang="0">
                  <a:pos x="375" y="249"/>
                </a:cxn>
                <a:cxn ang="0">
                  <a:pos x="371" y="247"/>
                </a:cxn>
                <a:cxn ang="0">
                  <a:pos x="369" y="246"/>
                </a:cxn>
                <a:cxn ang="0">
                  <a:pos x="366" y="243"/>
                </a:cxn>
                <a:cxn ang="0">
                  <a:pos x="364" y="239"/>
                </a:cxn>
                <a:cxn ang="0">
                  <a:pos x="353" y="199"/>
                </a:cxn>
                <a:cxn ang="0">
                  <a:pos x="338" y="161"/>
                </a:cxn>
                <a:cxn ang="0">
                  <a:pos x="316" y="128"/>
                </a:cxn>
                <a:cxn ang="0">
                  <a:pos x="290" y="97"/>
                </a:cxn>
                <a:cxn ang="0">
                  <a:pos x="260" y="73"/>
                </a:cxn>
                <a:cxn ang="0">
                  <a:pos x="226" y="51"/>
                </a:cxn>
                <a:cxn ang="0">
                  <a:pos x="189" y="35"/>
                </a:cxn>
                <a:cxn ang="0">
                  <a:pos x="149" y="26"/>
                </a:cxn>
                <a:cxn ang="0">
                  <a:pos x="108" y="23"/>
                </a:cxn>
                <a:cxn ang="0">
                  <a:pos x="61" y="27"/>
                </a:cxn>
                <a:cxn ang="0">
                  <a:pos x="17" y="40"/>
                </a:cxn>
                <a:cxn ang="0">
                  <a:pos x="13" y="41"/>
                </a:cxn>
                <a:cxn ang="0">
                  <a:pos x="10" y="40"/>
                </a:cxn>
                <a:cxn ang="0">
                  <a:pos x="6" y="38"/>
                </a:cxn>
                <a:cxn ang="0">
                  <a:pos x="3" y="35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3" y="23"/>
                </a:cxn>
                <a:cxn ang="0">
                  <a:pos x="4" y="20"/>
                </a:cxn>
                <a:cxn ang="0">
                  <a:pos x="9" y="19"/>
                </a:cxn>
                <a:cxn ang="0">
                  <a:pos x="40" y="8"/>
                </a:cxn>
                <a:cxn ang="0">
                  <a:pos x="73" y="2"/>
                </a:cxn>
                <a:cxn ang="0">
                  <a:pos x="108" y="0"/>
                </a:cxn>
              </a:cxnLst>
              <a:rect l="0" t="0" r="r" b="b"/>
              <a:pathLst>
                <a:path w="386" h="249">
                  <a:moveTo>
                    <a:pt x="108" y="0"/>
                  </a:moveTo>
                  <a:lnTo>
                    <a:pt x="153" y="4"/>
                  </a:lnTo>
                  <a:lnTo>
                    <a:pt x="195" y="13"/>
                  </a:lnTo>
                  <a:lnTo>
                    <a:pt x="237" y="30"/>
                  </a:lnTo>
                  <a:lnTo>
                    <a:pt x="274" y="53"/>
                  </a:lnTo>
                  <a:lnTo>
                    <a:pt x="307" y="81"/>
                  </a:lnTo>
                  <a:lnTo>
                    <a:pt x="334" y="114"/>
                  </a:lnTo>
                  <a:lnTo>
                    <a:pt x="358" y="150"/>
                  </a:lnTo>
                  <a:lnTo>
                    <a:pt x="375" y="191"/>
                  </a:lnTo>
                  <a:lnTo>
                    <a:pt x="386" y="235"/>
                  </a:lnTo>
                  <a:lnTo>
                    <a:pt x="386" y="240"/>
                  </a:lnTo>
                  <a:lnTo>
                    <a:pt x="385" y="244"/>
                  </a:lnTo>
                  <a:lnTo>
                    <a:pt x="381" y="247"/>
                  </a:lnTo>
                  <a:lnTo>
                    <a:pt x="377" y="249"/>
                  </a:lnTo>
                  <a:lnTo>
                    <a:pt x="375" y="249"/>
                  </a:lnTo>
                  <a:lnTo>
                    <a:pt x="371" y="247"/>
                  </a:lnTo>
                  <a:lnTo>
                    <a:pt x="369" y="246"/>
                  </a:lnTo>
                  <a:lnTo>
                    <a:pt x="366" y="243"/>
                  </a:lnTo>
                  <a:lnTo>
                    <a:pt x="364" y="239"/>
                  </a:lnTo>
                  <a:lnTo>
                    <a:pt x="353" y="199"/>
                  </a:lnTo>
                  <a:lnTo>
                    <a:pt x="338" y="161"/>
                  </a:lnTo>
                  <a:lnTo>
                    <a:pt x="316" y="128"/>
                  </a:lnTo>
                  <a:lnTo>
                    <a:pt x="290" y="97"/>
                  </a:lnTo>
                  <a:lnTo>
                    <a:pt x="260" y="73"/>
                  </a:lnTo>
                  <a:lnTo>
                    <a:pt x="226" y="51"/>
                  </a:lnTo>
                  <a:lnTo>
                    <a:pt x="189" y="35"/>
                  </a:lnTo>
                  <a:lnTo>
                    <a:pt x="149" y="26"/>
                  </a:lnTo>
                  <a:lnTo>
                    <a:pt x="108" y="23"/>
                  </a:lnTo>
                  <a:lnTo>
                    <a:pt x="61" y="27"/>
                  </a:lnTo>
                  <a:lnTo>
                    <a:pt x="17" y="40"/>
                  </a:lnTo>
                  <a:lnTo>
                    <a:pt x="13" y="41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9" y="19"/>
                  </a:lnTo>
                  <a:lnTo>
                    <a:pt x="40" y="8"/>
                  </a:lnTo>
                  <a:lnTo>
                    <a:pt x="73" y="2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Freeform 350"/>
            <p:cNvSpPr>
              <a:spLocks/>
            </p:cNvSpPr>
            <p:nvPr/>
          </p:nvSpPr>
          <p:spPr bwMode="auto">
            <a:xfrm>
              <a:off x="3662363" y="5497513"/>
              <a:ext cx="87313" cy="7620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4" y="0"/>
                </a:cxn>
                <a:cxn ang="0">
                  <a:pos x="78" y="3"/>
                </a:cxn>
                <a:cxn ang="0">
                  <a:pos x="81" y="7"/>
                </a:cxn>
                <a:cxn ang="0">
                  <a:pos x="110" y="81"/>
                </a:cxn>
                <a:cxn ang="0">
                  <a:pos x="110" y="88"/>
                </a:cxn>
                <a:cxn ang="0">
                  <a:pos x="109" y="91"/>
                </a:cxn>
                <a:cxn ang="0">
                  <a:pos x="106" y="94"/>
                </a:cxn>
                <a:cxn ang="0">
                  <a:pos x="103" y="95"/>
                </a:cxn>
                <a:cxn ang="0">
                  <a:pos x="102" y="97"/>
                </a:cxn>
                <a:cxn ang="0">
                  <a:pos x="96" y="97"/>
                </a:cxn>
                <a:cxn ang="0">
                  <a:pos x="92" y="95"/>
                </a:cxn>
                <a:cxn ang="0">
                  <a:pos x="89" y="92"/>
                </a:cxn>
                <a:cxn ang="0">
                  <a:pos x="88" y="88"/>
                </a:cxn>
                <a:cxn ang="0">
                  <a:pos x="66" y="31"/>
                </a:cxn>
                <a:cxn ang="0">
                  <a:pos x="19" y="72"/>
                </a:cxn>
                <a:cxn ang="0">
                  <a:pos x="15" y="73"/>
                </a:cxn>
                <a:cxn ang="0">
                  <a:pos x="7" y="73"/>
                </a:cxn>
                <a:cxn ang="0">
                  <a:pos x="3" y="70"/>
                </a:cxn>
                <a:cxn ang="0">
                  <a:pos x="1" y="68"/>
                </a:cxn>
                <a:cxn ang="0">
                  <a:pos x="0" y="64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" y="54"/>
                </a:cxn>
                <a:cxn ang="0">
                  <a:pos x="63" y="3"/>
                </a:cxn>
                <a:cxn ang="0">
                  <a:pos x="66" y="0"/>
                </a:cxn>
              </a:cxnLst>
              <a:rect l="0" t="0" r="r" b="b"/>
              <a:pathLst>
                <a:path w="110" h="97">
                  <a:moveTo>
                    <a:pt x="66" y="0"/>
                  </a:moveTo>
                  <a:lnTo>
                    <a:pt x="74" y="0"/>
                  </a:lnTo>
                  <a:lnTo>
                    <a:pt x="78" y="3"/>
                  </a:lnTo>
                  <a:lnTo>
                    <a:pt x="81" y="7"/>
                  </a:lnTo>
                  <a:lnTo>
                    <a:pt x="110" y="81"/>
                  </a:lnTo>
                  <a:lnTo>
                    <a:pt x="110" y="88"/>
                  </a:lnTo>
                  <a:lnTo>
                    <a:pt x="109" y="91"/>
                  </a:lnTo>
                  <a:lnTo>
                    <a:pt x="106" y="94"/>
                  </a:lnTo>
                  <a:lnTo>
                    <a:pt x="103" y="95"/>
                  </a:lnTo>
                  <a:lnTo>
                    <a:pt x="102" y="97"/>
                  </a:lnTo>
                  <a:lnTo>
                    <a:pt x="96" y="97"/>
                  </a:lnTo>
                  <a:lnTo>
                    <a:pt x="92" y="95"/>
                  </a:lnTo>
                  <a:lnTo>
                    <a:pt x="89" y="92"/>
                  </a:lnTo>
                  <a:lnTo>
                    <a:pt x="88" y="88"/>
                  </a:lnTo>
                  <a:lnTo>
                    <a:pt x="66" y="31"/>
                  </a:lnTo>
                  <a:lnTo>
                    <a:pt x="19" y="72"/>
                  </a:lnTo>
                  <a:lnTo>
                    <a:pt x="15" y="73"/>
                  </a:lnTo>
                  <a:lnTo>
                    <a:pt x="7" y="73"/>
                  </a:lnTo>
                  <a:lnTo>
                    <a:pt x="3" y="70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1" y="57"/>
                  </a:lnTo>
                  <a:lnTo>
                    <a:pt x="4" y="54"/>
                  </a:lnTo>
                  <a:lnTo>
                    <a:pt x="63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Freeform 351"/>
            <p:cNvSpPr>
              <a:spLocks/>
            </p:cNvSpPr>
            <p:nvPr/>
          </p:nvSpPr>
          <p:spPr bwMode="auto">
            <a:xfrm>
              <a:off x="3263900" y="5545138"/>
              <a:ext cx="80963" cy="8096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9" y="0"/>
                </a:cxn>
                <a:cxn ang="0">
                  <a:pos x="93" y="1"/>
                </a:cxn>
                <a:cxn ang="0">
                  <a:pos x="98" y="4"/>
                </a:cxn>
                <a:cxn ang="0">
                  <a:pos x="99" y="7"/>
                </a:cxn>
                <a:cxn ang="0">
                  <a:pos x="100" y="12"/>
                </a:cxn>
                <a:cxn ang="0">
                  <a:pos x="96" y="91"/>
                </a:cxn>
                <a:cxn ang="0">
                  <a:pos x="93" y="96"/>
                </a:cxn>
                <a:cxn ang="0">
                  <a:pos x="91" y="100"/>
                </a:cxn>
                <a:cxn ang="0">
                  <a:pos x="88" y="100"/>
                </a:cxn>
                <a:cxn ang="0">
                  <a:pos x="87" y="102"/>
                </a:cxn>
                <a:cxn ang="0">
                  <a:pos x="82" y="102"/>
                </a:cxn>
                <a:cxn ang="0">
                  <a:pos x="80" y="100"/>
                </a:cxn>
                <a:cxn ang="0">
                  <a:pos x="7" y="70"/>
                </a:cxn>
                <a:cxn ang="0">
                  <a:pos x="3" y="67"/>
                </a:cxn>
                <a:cxn ang="0">
                  <a:pos x="0" y="59"/>
                </a:cxn>
                <a:cxn ang="0">
                  <a:pos x="1" y="55"/>
                </a:cxn>
                <a:cxn ang="0">
                  <a:pos x="4" y="51"/>
                </a:cxn>
                <a:cxn ang="0">
                  <a:pos x="12" y="48"/>
                </a:cxn>
                <a:cxn ang="0">
                  <a:pos x="16" y="49"/>
                </a:cxn>
                <a:cxn ang="0">
                  <a:pos x="74" y="73"/>
                </a:cxn>
                <a:cxn ang="0">
                  <a:pos x="77" y="11"/>
                </a:cxn>
                <a:cxn ang="0">
                  <a:pos x="77" y="7"/>
                </a:cxn>
                <a:cxn ang="0">
                  <a:pos x="82" y="1"/>
                </a:cxn>
                <a:cxn ang="0">
                  <a:pos x="85" y="0"/>
                </a:cxn>
              </a:cxnLst>
              <a:rect l="0" t="0" r="r" b="b"/>
              <a:pathLst>
                <a:path w="100" h="102">
                  <a:moveTo>
                    <a:pt x="85" y="0"/>
                  </a:moveTo>
                  <a:lnTo>
                    <a:pt x="89" y="0"/>
                  </a:lnTo>
                  <a:lnTo>
                    <a:pt x="93" y="1"/>
                  </a:lnTo>
                  <a:lnTo>
                    <a:pt x="98" y="4"/>
                  </a:lnTo>
                  <a:lnTo>
                    <a:pt x="99" y="7"/>
                  </a:lnTo>
                  <a:lnTo>
                    <a:pt x="100" y="12"/>
                  </a:lnTo>
                  <a:lnTo>
                    <a:pt x="96" y="91"/>
                  </a:lnTo>
                  <a:lnTo>
                    <a:pt x="93" y="96"/>
                  </a:lnTo>
                  <a:lnTo>
                    <a:pt x="91" y="100"/>
                  </a:lnTo>
                  <a:lnTo>
                    <a:pt x="88" y="100"/>
                  </a:lnTo>
                  <a:lnTo>
                    <a:pt x="87" y="102"/>
                  </a:lnTo>
                  <a:lnTo>
                    <a:pt x="82" y="102"/>
                  </a:lnTo>
                  <a:lnTo>
                    <a:pt x="80" y="100"/>
                  </a:lnTo>
                  <a:lnTo>
                    <a:pt x="7" y="70"/>
                  </a:lnTo>
                  <a:lnTo>
                    <a:pt x="3" y="67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4" y="51"/>
                  </a:lnTo>
                  <a:lnTo>
                    <a:pt x="12" y="48"/>
                  </a:lnTo>
                  <a:lnTo>
                    <a:pt x="16" y="49"/>
                  </a:lnTo>
                  <a:lnTo>
                    <a:pt x="74" y="73"/>
                  </a:lnTo>
                  <a:lnTo>
                    <a:pt x="77" y="11"/>
                  </a:lnTo>
                  <a:lnTo>
                    <a:pt x="77" y="7"/>
                  </a:lnTo>
                  <a:lnTo>
                    <a:pt x="82" y="1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Freeform 352"/>
            <p:cNvSpPr>
              <a:spLocks/>
            </p:cNvSpPr>
            <p:nvPr/>
          </p:nvSpPr>
          <p:spPr bwMode="auto">
            <a:xfrm>
              <a:off x="3416300" y="5229226"/>
              <a:ext cx="77788" cy="8731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6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3" y="10"/>
                </a:cxn>
                <a:cxn ang="0">
                  <a:pos x="73" y="14"/>
                </a:cxn>
                <a:cxn ang="0">
                  <a:pos x="70" y="18"/>
                </a:cxn>
                <a:cxn ang="0">
                  <a:pos x="30" y="66"/>
                </a:cxn>
                <a:cxn ang="0">
                  <a:pos x="89" y="87"/>
                </a:cxn>
                <a:cxn ang="0">
                  <a:pos x="95" y="93"/>
                </a:cxn>
                <a:cxn ang="0">
                  <a:pos x="96" y="95"/>
                </a:cxn>
                <a:cxn ang="0">
                  <a:pos x="98" y="99"/>
                </a:cxn>
                <a:cxn ang="0">
                  <a:pos x="95" y="105"/>
                </a:cxn>
                <a:cxn ang="0">
                  <a:pos x="92" y="108"/>
                </a:cxn>
                <a:cxn ang="0">
                  <a:pos x="89" y="109"/>
                </a:cxn>
                <a:cxn ang="0">
                  <a:pos x="82" y="109"/>
                </a:cxn>
                <a:cxn ang="0">
                  <a:pos x="8" y="83"/>
                </a:cxn>
                <a:cxn ang="0">
                  <a:pos x="4" y="82"/>
                </a:cxn>
                <a:cxn ang="0">
                  <a:pos x="1" y="79"/>
                </a:cxn>
                <a:cxn ang="0">
                  <a:pos x="0" y="75"/>
                </a:cxn>
                <a:cxn ang="0">
                  <a:pos x="0" y="71"/>
                </a:cxn>
                <a:cxn ang="0">
                  <a:pos x="3" y="65"/>
                </a:cxn>
                <a:cxn ang="0">
                  <a:pos x="52" y="5"/>
                </a:cxn>
                <a:cxn ang="0">
                  <a:pos x="55" y="2"/>
                </a:cxn>
                <a:cxn ang="0">
                  <a:pos x="58" y="0"/>
                </a:cxn>
              </a:cxnLst>
              <a:rect l="0" t="0" r="r" b="b"/>
              <a:pathLst>
                <a:path w="98" h="109">
                  <a:moveTo>
                    <a:pt x="58" y="0"/>
                  </a:moveTo>
                  <a:lnTo>
                    <a:pt x="66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3" y="10"/>
                  </a:lnTo>
                  <a:lnTo>
                    <a:pt x="73" y="14"/>
                  </a:lnTo>
                  <a:lnTo>
                    <a:pt x="70" y="18"/>
                  </a:lnTo>
                  <a:lnTo>
                    <a:pt x="30" y="66"/>
                  </a:lnTo>
                  <a:lnTo>
                    <a:pt x="89" y="87"/>
                  </a:lnTo>
                  <a:lnTo>
                    <a:pt x="95" y="93"/>
                  </a:lnTo>
                  <a:lnTo>
                    <a:pt x="96" y="95"/>
                  </a:lnTo>
                  <a:lnTo>
                    <a:pt x="98" y="99"/>
                  </a:lnTo>
                  <a:lnTo>
                    <a:pt x="95" y="105"/>
                  </a:lnTo>
                  <a:lnTo>
                    <a:pt x="92" y="108"/>
                  </a:lnTo>
                  <a:lnTo>
                    <a:pt x="89" y="109"/>
                  </a:lnTo>
                  <a:lnTo>
                    <a:pt x="82" y="109"/>
                  </a:lnTo>
                  <a:lnTo>
                    <a:pt x="8" y="83"/>
                  </a:lnTo>
                  <a:lnTo>
                    <a:pt x="4" y="82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3" y="65"/>
                  </a:lnTo>
                  <a:lnTo>
                    <a:pt x="52" y="5"/>
                  </a:lnTo>
                  <a:lnTo>
                    <a:pt x="55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Freeform 353"/>
            <p:cNvSpPr>
              <a:spLocks/>
            </p:cNvSpPr>
            <p:nvPr/>
          </p:nvSpPr>
          <p:spPr bwMode="auto">
            <a:xfrm>
              <a:off x="3438525" y="5457826"/>
              <a:ext cx="120650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2" y="0"/>
                </a:cxn>
                <a:cxn ang="0">
                  <a:pos x="146" y="1"/>
                </a:cxn>
                <a:cxn ang="0">
                  <a:pos x="150" y="4"/>
                </a:cxn>
                <a:cxn ang="0">
                  <a:pos x="152" y="7"/>
                </a:cxn>
                <a:cxn ang="0">
                  <a:pos x="153" y="12"/>
                </a:cxn>
                <a:cxn ang="0">
                  <a:pos x="150" y="20"/>
                </a:cxn>
                <a:cxn ang="0">
                  <a:pos x="142" y="23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153" h="23">
                  <a:moveTo>
                    <a:pt x="11" y="0"/>
                  </a:moveTo>
                  <a:lnTo>
                    <a:pt x="142" y="0"/>
                  </a:lnTo>
                  <a:lnTo>
                    <a:pt x="146" y="1"/>
                  </a:lnTo>
                  <a:lnTo>
                    <a:pt x="150" y="4"/>
                  </a:lnTo>
                  <a:lnTo>
                    <a:pt x="152" y="7"/>
                  </a:lnTo>
                  <a:lnTo>
                    <a:pt x="153" y="12"/>
                  </a:lnTo>
                  <a:lnTo>
                    <a:pt x="150" y="20"/>
                  </a:lnTo>
                  <a:lnTo>
                    <a:pt x="142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Freeform 354"/>
            <p:cNvSpPr>
              <a:spLocks/>
            </p:cNvSpPr>
            <p:nvPr/>
          </p:nvSpPr>
          <p:spPr bwMode="auto">
            <a:xfrm>
              <a:off x="3438525" y="5494338"/>
              <a:ext cx="120650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2" y="0"/>
                </a:cxn>
                <a:cxn ang="0">
                  <a:pos x="146" y="1"/>
                </a:cxn>
                <a:cxn ang="0">
                  <a:pos x="150" y="4"/>
                </a:cxn>
                <a:cxn ang="0">
                  <a:pos x="152" y="6"/>
                </a:cxn>
                <a:cxn ang="0">
                  <a:pos x="153" y="12"/>
                </a:cxn>
                <a:cxn ang="0">
                  <a:pos x="150" y="20"/>
                </a:cxn>
                <a:cxn ang="0">
                  <a:pos x="142" y="23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153" h="23">
                  <a:moveTo>
                    <a:pt x="11" y="0"/>
                  </a:moveTo>
                  <a:lnTo>
                    <a:pt x="142" y="0"/>
                  </a:lnTo>
                  <a:lnTo>
                    <a:pt x="146" y="1"/>
                  </a:lnTo>
                  <a:lnTo>
                    <a:pt x="150" y="4"/>
                  </a:lnTo>
                  <a:lnTo>
                    <a:pt x="152" y="6"/>
                  </a:lnTo>
                  <a:lnTo>
                    <a:pt x="153" y="12"/>
                  </a:lnTo>
                  <a:lnTo>
                    <a:pt x="150" y="20"/>
                  </a:lnTo>
                  <a:lnTo>
                    <a:pt x="142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6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Группа 93"/>
          <p:cNvGrpSpPr/>
          <p:nvPr/>
        </p:nvGrpSpPr>
        <p:grpSpPr>
          <a:xfrm>
            <a:off x="1378785" y="3617948"/>
            <a:ext cx="549879" cy="531131"/>
            <a:chOff x="1190625" y="769938"/>
            <a:chExt cx="425450" cy="473076"/>
          </a:xfrm>
          <a:solidFill>
            <a:srgbClr val="012853"/>
          </a:solidFill>
        </p:grpSpPr>
        <p:sp>
          <p:nvSpPr>
            <p:cNvPr id="95" name="Freeform 8"/>
            <p:cNvSpPr>
              <a:spLocks noEditPoints="1"/>
            </p:cNvSpPr>
            <p:nvPr/>
          </p:nvSpPr>
          <p:spPr bwMode="auto">
            <a:xfrm>
              <a:off x="1271588" y="1028701"/>
              <a:ext cx="265113" cy="214313"/>
            </a:xfrm>
            <a:custGeom>
              <a:avLst/>
              <a:gdLst/>
              <a:ahLst/>
              <a:cxnLst>
                <a:cxn ang="0">
                  <a:pos x="32" y="23"/>
                </a:cxn>
                <a:cxn ang="0">
                  <a:pos x="28" y="24"/>
                </a:cxn>
                <a:cxn ang="0">
                  <a:pos x="25" y="26"/>
                </a:cxn>
                <a:cxn ang="0">
                  <a:pos x="22" y="34"/>
                </a:cxn>
                <a:cxn ang="0">
                  <a:pos x="34" y="235"/>
                </a:cxn>
                <a:cxn ang="0">
                  <a:pos x="34" y="236"/>
                </a:cxn>
                <a:cxn ang="0">
                  <a:pos x="36" y="240"/>
                </a:cxn>
                <a:cxn ang="0">
                  <a:pos x="37" y="243"/>
                </a:cxn>
                <a:cxn ang="0">
                  <a:pos x="40" y="246"/>
                </a:cxn>
                <a:cxn ang="0">
                  <a:pos x="44" y="247"/>
                </a:cxn>
                <a:cxn ang="0">
                  <a:pos x="291" y="247"/>
                </a:cxn>
                <a:cxn ang="0">
                  <a:pos x="295" y="246"/>
                </a:cxn>
                <a:cxn ang="0">
                  <a:pos x="298" y="243"/>
                </a:cxn>
                <a:cxn ang="0">
                  <a:pos x="300" y="240"/>
                </a:cxn>
                <a:cxn ang="0">
                  <a:pos x="301" y="236"/>
                </a:cxn>
                <a:cxn ang="0">
                  <a:pos x="301" y="235"/>
                </a:cxn>
                <a:cxn ang="0">
                  <a:pos x="313" y="34"/>
                </a:cxn>
                <a:cxn ang="0">
                  <a:pos x="311" y="26"/>
                </a:cxn>
                <a:cxn ang="0">
                  <a:pos x="308" y="24"/>
                </a:cxn>
                <a:cxn ang="0">
                  <a:pos x="304" y="23"/>
                </a:cxn>
                <a:cxn ang="0">
                  <a:pos x="32" y="23"/>
                </a:cxn>
                <a:cxn ang="0">
                  <a:pos x="32" y="0"/>
                </a:cxn>
                <a:cxn ang="0">
                  <a:pos x="304" y="0"/>
                </a:cxn>
                <a:cxn ang="0">
                  <a:pos x="316" y="2"/>
                </a:cxn>
                <a:cxn ang="0">
                  <a:pos x="326" y="9"/>
                </a:cxn>
                <a:cxn ang="0">
                  <a:pos x="333" y="20"/>
                </a:cxn>
                <a:cxn ang="0">
                  <a:pos x="335" y="34"/>
                </a:cxn>
                <a:cxn ang="0">
                  <a:pos x="335" y="35"/>
                </a:cxn>
                <a:cxn ang="0">
                  <a:pos x="324" y="236"/>
                </a:cxn>
                <a:cxn ang="0">
                  <a:pos x="322" y="250"/>
                </a:cxn>
                <a:cxn ang="0">
                  <a:pos x="315" y="259"/>
                </a:cxn>
                <a:cxn ang="0">
                  <a:pos x="304" y="266"/>
                </a:cxn>
                <a:cxn ang="0">
                  <a:pos x="291" y="269"/>
                </a:cxn>
                <a:cxn ang="0">
                  <a:pos x="44" y="269"/>
                </a:cxn>
                <a:cxn ang="0">
                  <a:pos x="32" y="266"/>
                </a:cxn>
                <a:cxn ang="0">
                  <a:pos x="21" y="259"/>
                </a:cxn>
                <a:cxn ang="0">
                  <a:pos x="14" y="250"/>
                </a:cxn>
                <a:cxn ang="0">
                  <a:pos x="11" y="236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3" y="20"/>
                </a:cxn>
                <a:cxn ang="0">
                  <a:pos x="10" y="9"/>
                </a:cxn>
                <a:cxn ang="0">
                  <a:pos x="19" y="2"/>
                </a:cxn>
                <a:cxn ang="0">
                  <a:pos x="32" y="0"/>
                </a:cxn>
              </a:cxnLst>
              <a:rect l="0" t="0" r="r" b="b"/>
              <a:pathLst>
                <a:path w="335" h="269">
                  <a:moveTo>
                    <a:pt x="32" y="23"/>
                  </a:moveTo>
                  <a:lnTo>
                    <a:pt x="28" y="24"/>
                  </a:lnTo>
                  <a:lnTo>
                    <a:pt x="25" y="26"/>
                  </a:lnTo>
                  <a:lnTo>
                    <a:pt x="22" y="34"/>
                  </a:lnTo>
                  <a:lnTo>
                    <a:pt x="34" y="235"/>
                  </a:lnTo>
                  <a:lnTo>
                    <a:pt x="34" y="236"/>
                  </a:lnTo>
                  <a:lnTo>
                    <a:pt x="36" y="240"/>
                  </a:lnTo>
                  <a:lnTo>
                    <a:pt x="37" y="243"/>
                  </a:lnTo>
                  <a:lnTo>
                    <a:pt x="40" y="246"/>
                  </a:lnTo>
                  <a:lnTo>
                    <a:pt x="44" y="247"/>
                  </a:lnTo>
                  <a:lnTo>
                    <a:pt x="291" y="247"/>
                  </a:lnTo>
                  <a:lnTo>
                    <a:pt x="295" y="246"/>
                  </a:lnTo>
                  <a:lnTo>
                    <a:pt x="298" y="243"/>
                  </a:lnTo>
                  <a:lnTo>
                    <a:pt x="300" y="240"/>
                  </a:lnTo>
                  <a:lnTo>
                    <a:pt x="301" y="236"/>
                  </a:lnTo>
                  <a:lnTo>
                    <a:pt x="301" y="235"/>
                  </a:lnTo>
                  <a:lnTo>
                    <a:pt x="313" y="34"/>
                  </a:lnTo>
                  <a:lnTo>
                    <a:pt x="311" y="26"/>
                  </a:lnTo>
                  <a:lnTo>
                    <a:pt x="308" y="24"/>
                  </a:lnTo>
                  <a:lnTo>
                    <a:pt x="304" y="23"/>
                  </a:lnTo>
                  <a:lnTo>
                    <a:pt x="32" y="23"/>
                  </a:lnTo>
                  <a:close/>
                  <a:moveTo>
                    <a:pt x="32" y="0"/>
                  </a:moveTo>
                  <a:lnTo>
                    <a:pt x="304" y="0"/>
                  </a:lnTo>
                  <a:lnTo>
                    <a:pt x="316" y="2"/>
                  </a:lnTo>
                  <a:lnTo>
                    <a:pt x="326" y="9"/>
                  </a:lnTo>
                  <a:lnTo>
                    <a:pt x="333" y="20"/>
                  </a:lnTo>
                  <a:lnTo>
                    <a:pt x="335" y="34"/>
                  </a:lnTo>
                  <a:lnTo>
                    <a:pt x="335" y="35"/>
                  </a:lnTo>
                  <a:lnTo>
                    <a:pt x="324" y="236"/>
                  </a:lnTo>
                  <a:lnTo>
                    <a:pt x="322" y="250"/>
                  </a:lnTo>
                  <a:lnTo>
                    <a:pt x="315" y="259"/>
                  </a:lnTo>
                  <a:lnTo>
                    <a:pt x="304" y="266"/>
                  </a:lnTo>
                  <a:lnTo>
                    <a:pt x="291" y="269"/>
                  </a:lnTo>
                  <a:lnTo>
                    <a:pt x="44" y="269"/>
                  </a:lnTo>
                  <a:lnTo>
                    <a:pt x="32" y="266"/>
                  </a:lnTo>
                  <a:lnTo>
                    <a:pt x="21" y="259"/>
                  </a:lnTo>
                  <a:lnTo>
                    <a:pt x="14" y="250"/>
                  </a:lnTo>
                  <a:lnTo>
                    <a:pt x="11" y="236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0" y="9"/>
                  </a:lnTo>
                  <a:lnTo>
                    <a:pt x="19" y="2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1190625" y="769938"/>
              <a:ext cx="425450" cy="438150"/>
            </a:xfrm>
            <a:custGeom>
              <a:avLst/>
              <a:gdLst/>
              <a:ahLst/>
              <a:cxnLst>
                <a:cxn ang="0">
                  <a:pos x="341" y="31"/>
                </a:cxn>
                <a:cxn ang="0">
                  <a:pos x="395" y="99"/>
                </a:cxn>
                <a:cxn ang="0">
                  <a:pos x="393" y="170"/>
                </a:cxn>
                <a:cxn ang="0">
                  <a:pos x="336" y="227"/>
                </a:cxn>
                <a:cxn ang="0">
                  <a:pos x="382" y="260"/>
                </a:cxn>
                <a:cxn ang="0">
                  <a:pos x="431" y="273"/>
                </a:cxn>
                <a:cxn ang="0">
                  <a:pos x="474" y="332"/>
                </a:cxn>
                <a:cxn ang="0">
                  <a:pos x="511" y="419"/>
                </a:cxn>
                <a:cxn ang="0">
                  <a:pos x="534" y="467"/>
                </a:cxn>
                <a:cxn ang="0">
                  <a:pos x="530" y="515"/>
                </a:cxn>
                <a:cxn ang="0">
                  <a:pos x="468" y="552"/>
                </a:cxn>
                <a:cxn ang="0">
                  <a:pos x="457" y="536"/>
                </a:cxn>
                <a:cxn ang="0">
                  <a:pos x="483" y="528"/>
                </a:cxn>
                <a:cxn ang="0">
                  <a:pos x="512" y="492"/>
                </a:cxn>
                <a:cxn ang="0">
                  <a:pos x="501" y="452"/>
                </a:cxn>
                <a:cxn ang="0">
                  <a:pos x="453" y="342"/>
                </a:cxn>
                <a:cxn ang="0">
                  <a:pos x="413" y="290"/>
                </a:cxn>
                <a:cxn ang="0">
                  <a:pos x="376" y="282"/>
                </a:cxn>
                <a:cxn ang="0">
                  <a:pos x="298" y="276"/>
                </a:cxn>
                <a:cxn ang="0">
                  <a:pos x="302" y="222"/>
                </a:cxn>
                <a:cxn ang="0">
                  <a:pos x="349" y="167"/>
                </a:cxn>
                <a:cxn ang="0">
                  <a:pos x="372" y="161"/>
                </a:cxn>
                <a:cxn ang="0">
                  <a:pos x="372" y="107"/>
                </a:cxn>
                <a:cxn ang="0">
                  <a:pos x="353" y="97"/>
                </a:cxn>
                <a:cxn ang="0">
                  <a:pos x="310" y="34"/>
                </a:cxn>
                <a:cxn ang="0">
                  <a:pos x="225" y="34"/>
                </a:cxn>
                <a:cxn ang="0">
                  <a:pos x="183" y="97"/>
                </a:cxn>
                <a:cxn ang="0">
                  <a:pos x="163" y="107"/>
                </a:cxn>
                <a:cxn ang="0">
                  <a:pos x="163" y="161"/>
                </a:cxn>
                <a:cxn ang="0">
                  <a:pos x="185" y="167"/>
                </a:cxn>
                <a:cxn ang="0">
                  <a:pos x="233" y="222"/>
                </a:cxn>
                <a:cxn ang="0">
                  <a:pos x="237" y="276"/>
                </a:cxn>
                <a:cxn ang="0">
                  <a:pos x="159" y="282"/>
                </a:cxn>
                <a:cxn ang="0">
                  <a:pos x="122" y="290"/>
                </a:cxn>
                <a:cxn ang="0">
                  <a:pos x="82" y="342"/>
                </a:cxn>
                <a:cxn ang="0">
                  <a:pos x="33" y="452"/>
                </a:cxn>
                <a:cxn ang="0">
                  <a:pos x="23" y="492"/>
                </a:cxn>
                <a:cxn ang="0">
                  <a:pos x="53" y="528"/>
                </a:cxn>
                <a:cxn ang="0">
                  <a:pos x="78" y="536"/>
                </a:cxn>
                <a:cxn ang="0">
                  <a:pos x="69" y="552"/>
                </a:cxn>
                <a:cxn ang="0">
                  <a:pos x="5" y="515"/>
                </a:cxn>
                <a:cxn ang="0">
                  <a:pos x="1" y="469"/>
                </a:cxn>
                <a:cxn ang="0">
                  <a:pos x="20" y="427"/>
                </a:cxn>
                <a:cxn ang="0">
                  <a:pos x="55" y="349"/>
                </a:cxn>
                <a:cxn ang="0">
                  <a:pos x="90" y="283"/>
                </a:cxn>
                <a:cxn ang="0">
                  <a:pos x="145" y="261"/>
                </a:cxn>
                <a:cxn ang="0">
                  <a:pos x="217" y="240"/>
                </a:cxn>
                <a:cxn ang="0">
                  <a:pos x="154" y="183"/>
                </a:cxn>
                <a:cxn ang="0">
                  <a:pos x="132" y="115"/>
                </a:cxn>
                <a:cxn ang="0">
                  <a:pos x="176" y="53"/>
                </a:cxn>
                <a:cxn ang="0">
                  <a:pos x="268" y="0"/>
                </a:cxn>
              </a:cxnLst>
              <a:rect l="0" t="0" r="r" b="b"/>
              <a:pathLst>
                <a:path w="536" h="552">
                  <a:moveTo>
                    <a:pt x="268" y="0"/>
                  </a:moveTo>
                  <a:lnTo>
                    <a:pt x="295" y="4"/>
                  </a:lnTo>
                  <a:lnTo>
                    <a:pt x="320" y="13"/>
                  </a:lnTo>
                  <a:lnTo>
                    <a:pt x="341" y="31"/>
                  </a:lnTo>
                  <a:lnTo>
                    <a:pt x="358" y="53"/>
                  </a:lnTo>
                  <a:lnTo>
                    <a:pt x="371" y="81"/>
                  </a:lnTo>
                  <a:lnTo>
                    <a:pt x="385" y="88"/>
                  </a:lnTo>
                  <a:lnTo>
                    <a:pt x="395" y="99"/>
                  </a:lnTo>
                  <a:lnTo>
                    <a:pt x="402" y="115"/>
                  </a:lnTo>
                  <a:lnTo>
                    <a:pt x="405" y="133"/>
                  </a:lnTo>
                  <a:lnTo>
                    <a:pt x="402" y="154"/>
                  </a:lnTo>
                  <a:lnTo>
                    <a:pt x="393" y="170"/>
                  </a:lnTo>
                  <a:lnTo>
                    <a:pt x="380" y="183"/>
                  </a:lnTo>
                  <a:lnTo>
                    <a:pt x="365" y="188"/>
                  </a:lnTo>
                  <a:lnTo>
                    <a:pt x="353" y="209"/>
                  </a:lnTo>
                  <a:lnTo>
                    <a:pt x="336" y="227"/>
                  </a:lnTo>
                  <a:lnTo>
                    <a:pt x="319" y="240"/>
                  </a:lnTo>
                  <a:lnTo>
                    <a:pt x="319" y="258"/>
                  </a:lnTo>
                  <a:lnTo>
                    <a:pt x="376" y="260"/>
                  </a:lnTo>
                  <a:lnTo>
                    <a:pt x="382" y="260"/>
                  </a:lnTo>
                  <a:lnTo>
                    <a:pt x="390" y="261"/>
                  </a:lnTo>
                  <a:lnTo>
                    <a:pt x="402" y="262"/>
                  </a:lnTo>
                  <a:lnTo>
                    <a:pt x="416" y="266"/>
                  </a:lnTo>
                  <a:lnTo>
                    <a:pt x="431" y="273"/>
                  </a:lnTo>
                  <a:lnTo>
                    <a:pt x="445" y="283"/>
                  </a:lnTo>
                  <a:lnTo>
                    <a:pt x="457" y="297"/>
                  </a:lnTo>
                  <a:lnTo>
                    <a:pt x="467" y="315"/>
                  </a:lnTo>
                  <a:lnTo>
                    <a:pt x="474" y="332"/>
                  </a:lnTo>
                  <a:lnTo>
                    <a:pt x="482" y="353"/>
                  </a:lnTo>
                  <a:lnTo>
                    <a:pt x="492" y="376"/>
                  </a:lnTo>
                  <a:lnTo>
                    <a:pt x="501" y="398"/>
                  </a:lnTo>
                  <a:lnTo>
                    <a:pt x="511" y="419"/>
                  </a:lnTo>
                  <a:lnTo>
                    <a:pt x="521" y="438"/>
                  </a:lnTo>
                  <a:lnTo>
                    <a:pt x="527" y="453"/>
                  </a:lnTo>
                  <a:lnTo>
                    <a:pt x="532" y="463"/>
                  </a:lnTo>
                  <a:lnTo>
                    <a:pt x="534" y="467"/>
                  </a:lnTo>
                  <a:lnTo>
                    <a:pt x="534" y="474"/>
                  </a:lnTo>
                  <a:lnTo>
                    <a:pt x="536" y="485"/>
                  </a:lnTo>
                  <a:lnTo>
                    <a:pt x="534" y="499"/>
                  </a:lnTo>
                  <a:lnTo>
                    <a:pt x="530" y="515"/>
                  </a:lnTo>
                  <a:lnTo>
                    <a:pt x="521" y="530"/>
                  </a:lnTo>
                  <a:lnTo>
                    <a:pt x="507" y="543"/>
                  </a:lnTo>
                  <a:lnTo>
                    <a:pt x="490" y="550"/>
                  </a:lnTo>
                  <a:lnTo>
                    <a:pt x="468" y="552"/>
                  </a:lnTo>
                  <a:lnTo>
                    <a:pt x="463" y="551"/>
                  </a:lnTo>
                  <a:lnTo>
                    <a:pt x="457" y="546"/>
                  </a:lnTo>
                  <a:lnTo>
                    <a:pt x="456" y="540"/>
                  </a:lnTo>
                  <a:lnTo>
                    <a:pt x="457" y="536"/>
                  </a:lnTo>
                  <a:lnTo>
                    <a:pt x="460" y="532"/>
                  </a:lnTo>
                  <a:lnTo>
                    <a:pt x="463" y="530"/>
                  </a:lnTo>
                  <a:lnTo>
                    <a:pt x="468" y="529"/>
                  </a:lnTo>
                  <a:lnTo>
                    <a:pt x="483" y="528"/>
                  </a:lnTo>
                  <a:lnTo>
                    <a:pt x="494" y="524"/>
                  </a:lnTo>
                  <a:lnTo>
                    <a:pt x="504" y="517"/>
                  </a:lnTo>
                  <a:lnTo>
                    <a:pt x="510" y="504"/>
                  </a:lnTo>
                  <a:lnTo>
                    <a:pt x="512" y="492"/>
                  </a:lnTo>
                  <a:lnTo>
                    <a:pt x="514" y="482"/>
                  </a:lnTo>
                  <a:lnTo>
                    <a:pt x="512" y="475"/>
                  </a:lnTo>
                  <a:lnTo>
                    <a:pt x="508" y="467"/>
                  </a:lnTo>
                  <a:lnTo>
                    <a:pt x="501" y="452"/>
                  </a:lnTo>
                  <a:lnTo>
                    <a:pt x="493" y="434"/>
                  </a:lnTo>
                  <a:lnTo>
                    <a:pt x="483" y="412"/>
                  </a:lnTo>
                  <a:lnTo>
                    <a:pt x="472" y="389"/>
                  </a:lnTo>
                  <a:lnTo>
                    <a:pt x="453" y="342"/>
                  </a:lnTo>
                  <a:lnTo>
                    <a:pt x="446" y="323"/>
                  </a:lnTo>
                  <a:lnTo>
                    <a:pt x="438" y="308"/>
                  </a:lnTo>
                  <a:lnTo>
                    <a:pt x="426" y="297"/>
                  </a:lnTo>
                  <a:lnTo>
                    <a:pt x="413" y="290"/>
                  </a:lnTo>
                  <a:lnTo>
                    <a:pt x="400" y="284"/>
                  </a:lnTo>
                  <a:lnTo>
                    <a:pt x="389" y="283"/>
                  </a:lnTo>
                  <a:lnTo>
                    <a:pt x="380" y="282"/>
                  </a:lnTo>
                  <a:lnTo>
                    <a:pt x="376" y="282"/>
                  </a:lnTo>
                  <a:lnTo>
                    <a:pt x="308" y="280"/>
                  </a:lnTo>
                  <a:lnTo>
                    <a:pt x="303" y="280"/>
                  </a:lnTo>
                  <a:lnTo>
                    <a:pt x="299" y="279"/>
                  </a:lnTo>
                  <a:lnTo>
                    <a:pt x="298" y="276"/>
                  </a:lnTo>
                  <a:lnTo>
                    <a:pt x="295" y="273"/>
                  </a:lnTo>
                  <a:lnTo>
                    <a:pt x="295" y="233"/>
                  </a:lnTo>
                  <a:lnTo>
                    <a:pt x="298" y="225"/>
                  </a:lnTo>
                  <a:lnTo>
                    <a:pt x="302" y="222"/>
                  </a:lnTo>
                  <a:lnTo>
                    <a:pt x="320" y="210"/>
                  </a:lnTo>
                  <a:lnTo>
                    <a:pt x="335" y="194"/>
                  </a:lnTo>
                  <a:lnTo>
                    <a:pt x="347" y="172"/>
                  </a:lnTo>
                  <a:lnTo>
                    <a:pt x="349" y="167"/>
                  </a:lnTo>
                  <a:lnTo>
                    <a:pt x="352" y="166"/>
                  </a:lnTo>
                  <a:lnTo>
                    <a:pt x="356" y="165"/>
                  </a:lnTo>
                  <a:lnTo>
                    <a:pt x="363" y="165"/>
                  </a:lnTo>
                  <a:lnTo>
                    <a:pt x="372" y="161"/>
                  </a:lnTo>
                  <a:lnTo>
                    <a:pt x="380" y="150"/>
                  </a:lnTo>
                  <a:lnTo>
                    <a:pt x="383" y="133"/>
                  </a:lnTo>
                  <a:lnTo>
                    <a:pt x="380" y="118"/>
                  </a:lnTo>
                  <a:lnTo>
                    <a:pt x="372" y="107"/>
                  </a:lnTo>
                  <a:lnTo>
                    <a:pt x="363" y="103"/>
                  </a:lnTo>
                  <a:lnTo>
                    <a:pt x="358" y="101"/>
                  </a:lnTo>
                  <a:lnTo>
                    <a:pt x="356" y="100"/>
                  </a:lnTo>
                  <a:lnTo>
                    <a:pt x="353" y="97"/>
                  </a:lnTo>
                  <a:lnTo>
                    <a:pt x="352" y="95"/>
                  </a:lnTo>
                  <a:lnTo>
                    <a:pt x="342" y="70"/>
                  </a:lnTo>
                  <a:lnTo>
                    <a:pt x="328" y="51"/>
                  </a:lnTo>
                  <a:lnTo>
                    <a:pt x="310" y="34"/>
                  </a:lnTo>
                  <a:lnTo>
                    <a:pt x="290" y="24"/>
                  </a:lnTo>
                  <a:lnTo>
                    <a:pt x="268" y="22"/>
                  </a:lnTo>
                  <a:lnTo>
                    <a:pt x="246" y="24"/>
                  </a:lnTo>
                  <a:lnTo>
                    <a:pt x="225" y="34"/>
                  </a:lnTo>
                  <a:lnTo>
                    <a:pt x="207" y="51"/>
                  </a:lnTo>
                  <a:lnTo>
                    <a:pt x="194" y="70"/>
                  </a:lnTo>
                  <a:lnTo>
                    <a:pt x="184" y="95"/>
                  </a:lnTo>
                  <a:lnTo>
                    <a:pt x="183" y="97"/>
                  </a:lnTo>
                  <a:lnTo>
                    <a:pt x="180" y="100"/>
                  </a:lnTo>
                  <a:lnTo>
                    <a:pt x="176" y="101"/>
                  </a:lnTo>
                  <a:lnTo>
                    <a:pt x="173" y="103"/>
                  </a:lnTo>
                  <a:lnTo>
                    <a:pt x="163" y="107"/>
                  </a:lnTo>
                  <a:lnTo>
                    <a:pt x="155" y="118"/>
                  </a:lnTo>
                  <a:lnTo>
                    <a:pt x="152" y="133"/>
                  </a:lnTo>
                  <a:lnTo>
                    <a:pt x="155" y="150"/>
                  </a:lnTo>
                  <a:lnTo>
                    <a:pt x="163" y="161"/>
                  </a:lnTo>
                  <a:lnTo>
                    <a:pt x="173" y="165"/>
                  </a:lnTo>
                  <a:lnTo>
                    <a:pt x="178" y="165"/>
                  </a:lnTo>
                  <a:lnTo>
                    <a:pt x="183" y="166"/>
                  </a:lnTo>
                  <a:lnTo>
                    <a:pt x="185" y="167"/>
                  </a:lnTo>
                  <a:lnTo>
                    <a:pt x="188" y="172"/>
                  </a:lnTo>
                  <a:lnTo>
                    <a:pt x="199" y="194"/>
                  </a:lnTo>
                  <a:lnTo>
                    <a:pt x="214" y="210"/>
                  </a:lnTo>
                  <a:lnTo>
                    <a:pt x="233" y="222"/>
                  </a:lnTo>
                  <a:lnTo>
                    <a:pt x="236" y="225"/>
                  </a:lnTo>
                  <a:lnTo>
                    <a:pt x="239" y="231"/>
                  </a:lnTo>
                  <a:lnTo>
                    <a:pt x="239" y="272"/>
                  </a:lnTo>
                  <a:lnTo>
                    <a:pt x="237" y="276"/>
                  </a:lnTo>
                  <a:lnTo>
                    <a:pt x="235" y="277"/>
                  </a:lnTo>
                  <a:lnTo>
                    <a:pt x="232" y="280"/>
                  </a:lnTo>
                  <a:lnTo>
                    <a:pt x="228" y="280"/>
                  </a:lnTo>
                  <a:lnTo>
                    <a:pt x="159" y="282"/>
                  </a:lnTo>
                  <a:lnTo>
                    <a:pt x="155" y="282"/>
                  </a:lnTo>
                  <a:lnTo>
                    <a:pt x="147" y="283"/>
                  </a:lnTo>
                  <a:lnTo>
                    <a:pt x="136" y="284"/>
                  </a:lnTo>
                  <a:lnTo>
                    <a:pt x="122" y="290"/>
                  </a:lnTo>
                  <a:lnTo>
                    <a:pt x="110" y="297"/>
                  </a:lnTo>
                  <a:lnTo>
                    <a:pt x="97" y="308"/>
                  </a:lnTo>
                  <a:lnTo>
                    <a:pt x="89" y="323"/>
                  </a:lnTo>
                  <a:lnTo>
                    <a:pt x="82" y="342"/>
                  </a:lnTo>
                  <a:lnTo>
                    <a:pt x="63" y="389"/>
                  </a:lnTo>
                  <a:lnTo>
                    <a:pt x="52" y="412"/>
                  </a:lnTo>
                  <a:lnTo>
                    <a:pt x="42" y="434"/>
                  </a:lnTo>
                  <a:lnTo>
                    <a:pt x="33" y="452"/>
                  </a:lnTo>
                  <a:lnTo>
                    <a:pt x="27" y="467"/>
                  </a:lnTo>
                  <a:lnTo>
                    <a:pt x="23" y="475"/>
                  </a:lnTo>
                  <a:lnTo>
                    <a:pt x="22" y="482"/>
                  </a:lnTo>
                  <a:lnTo>
                    <a:pt x="23" y="492"/>
                  </a:lnTo>
                  <a:lnTo>
                    <a:pt x="26" y="504"/>
                  </a:lnTo>
                  <a:lnTo>
                    <a:pt x="31" y="517"/>
                  </a:lnTo>
                  <a:lnTo>
                    <a:pt x="41" y="524"/>
                  </a:lnTo>
                  <a:lnTo>
                    <a:pt x="53" y="528"/>
                  </a:lnTo>
                  <a:lnTo>
                    <a:pt x="69" y="529"/>
                  </a:lnTo>
                  <a:lnTo>
                    <a:pt x="73" y="530"/>
                  </a:lnTo>
                  <a:lnTo>
                    <a:pt x="75" y="532"/>
                  </a:lnTo>
                  <a:lnTo>
                    <a:pt x="78" y="536"/>
                  </a:lnTo>
                  <a:lnTo>
                    <a:pt x="79" y="540"/>
                  </a:lnTo>
                  <a:lnTo>
                    <a:pt x="78" y="546"/>
                  </a:lnTo>
                  <a:lnTo>
                    <a:pt x="73" y="551"/>
                  </a:lnTo>
                  <a:lnTo>
                    <a:pt x="69" y="552"/>
                  </a:lnTo>
                  <a:lnTo>
                    <a:pt x="47" y="550"/>
                  </a:lnTo>
                  <a:lnTo>
                    <a:pt x="29" y="543"/>
                  </a:lnTo>
                  <a:lnTo>
                    <a:pt x="15" y="530"/>
                  </a:lnTo>
                  <a:lnTo>
                    <a:pt x="5" y="515"/>
                  </a:lnTo>
                  <a:lnTo>
                    <a:pt x="1" y="499"/>
                  </a:lnTo>
                  <a:lnTo>
                    <a:pt x="0" y="485"/>
                  </a:lnTo>
                  <a:lnTo>
                    <a:pt x="1" y="474"/>
                  </a:lnTo>
                  <a:lnTo>
                    <a:pt x="1" y="469"/>
                  </a:lnTo>
                  <a:lnTo>
                    <a:pt x="3" y="467"/>
                  </a:lnTo>
                  <a:lnTo>
                    <a:pt x="8" y="456"/>
                  </a:lnTo>
                  <a:lnTo>
                    <a:pt x="14" y="442"/>
                  </a:lnTo>
                  <a:lnTo>
                    <a:pt x="20" y="427"/>
                  </a:lnTo>
                  <a:lnTo>
                    <a:pt x="29" y="409"/>
                  </a:lnTo>
                  <a:lnTo>
                    <a:pt x="37" y="389"/>
                  </a:lnTo>
                  <a:lnTo>
                    <a:pt x="47" y="370"/>
                  </a:lnTo>
                  <a:lnTo>
                    <a:pt x="55" y="349"/>
                  </a:lnTo>
                  <a:lnTo>
                    <a:pt x="62" y="331"/>
                  </a:lnTo>
                  <a:lnTo>
                    <a:pt x="69" y="315"/>
                  </a:lnTo>
                  <a:lnTo>
                    <a:pt x="78" y="297"/>
                  </a:lnTo>
                  <a:lnTo>
                    <a:pt x="90" y="283"/>
                  </a:lnTo>
                  <a:lnTo>
                    <a:pt x="104" y="273"/>
                  </a:lnTo>
                  <a:lnTo>
                    <a:pt x="119" y="266"/>
                  </a:lnTo>
                  <a:lnTo>
                    <a:pt x="133" y="262"/>
                  </a:lnTo>
                  <a:lnTo>
                    <a:pt x="145" y="261"/>
                  </a:lnTo>
                  <a:lnTo>
                    <a:pt x="155" y="260"/>
                  </a:lnTo>
                  <a:lnTo>
                    <a:pt x="159" y="260"/>
                  </a:lnTo>
                  <a:lnTo>
                    <a:pt x="217" y="258"/>
                  </a:lnTo>
                  <a:lnTo>
                    <a:pt x="217" y="240"/>
                  </a:lnTo>
                  <a:lnTo>
                    <a:pt x="198" y="227"/>
                  </a:lnTo>
                  <a:lnTo>
                    <a:pt x="183" y="209"/>
                  </a:lnTo>
                  <a:lnTo>
                    <a:pt x="170" y="188"/>
                  </a:lnTo>
                  <a:lnTo>
                    <a:pt x="154" y="183"/>
                  </a:lnTo>
                  <a:lnTo>
                    <a:pt x="141" y="170"/>
                  </a:lnTo>
                  <a:lnTo>
                    <a:pt x="132" y="154"/>
                  </a:lnTo>
                  <a:lnTo>
                    <a:pt x="129" y="133"/>
                  </a:lnTo>
                  <a:lnTo>
                    <a:pt x="132" y="115"/>
                  </a:lnTo>
                  <a:lnTo>
                    <a:pt x="139" y="99"/>
                  </a:lnTo>
                  <a:lnTo>
                    <a:pt x="150" y="88"/>
                  </a:lnTo>
                  <a:lnTo>
                    <a:pt x="163" y="81"/>
                  </a:lnTo>
                  <a:lnTo>
                    <a:pt x="176" y="53"/>
                  </a:lnTo>
                  <a:lnTo>
                    <a:pt x="194" y="31"/>
                  </a:lnTo>
                  <a:lnTo>
                    <a:pt x="216" y="13"/>
                  </a:lnTo>
                  <a:lnTo>
                    <a:pt x="240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1385888" y="900113"/>
              <a:ext cx="47625" cy="3016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0" y="1"/>
                </a:cxn>
                <a:cxn ang="0">
                  <a:pos x="49" y="5"/>
                </a:cxn>
                <a:cxn ang="0">
                  <a:pos x="56" y="11"/>
                </a:cxn>
                <a:cxn ang="0">
                  <a:pos x="59" y="19"/>
                </a:cxn>
                <a:cxn ang="0">
                  <a:pos x="55" y="27"/>
                </a:cxn>
                <a:cxn ang="0">
                  <a:pos x="44" y="34"/>
                </a:cxn>
                <a:cxn ang="0">
                  <a:pos x="29" y="37"/>
                </a:cxn>
                <a:cxn ang="0">
                  <a:pos x="13" y="34"/>
                </a:cxn>
                <a:cxn ang="0">
                  <a:pos x="4" y="27"/>
                </a:cxn>
                <a:cxn ang="0">
                  <a:pos x="0" y="19"/>
                </a:cxn>
                <a:cxn ang="0">
                  <a:pos x="4" y="9"/>
                </a:cxn>
                <a:cxn ang="0">
                  <a:pos x="13" y="2"/>
                </a:cxn>
                <a:cxn ang="0">
                  <a:pos x="29" y="0"/>
                </a:cxn>
              </a:cxnLst>
              <a:rect l="0" t="0" r="r" b="b"/>
              <a:pathLst>
                <a:path w="59" h="37">
                  <a:moveTo>
                    <a:pt x="29" y="0"/>
                  </a:moveTo>
                  <a:lnTo>
                    <a:pt x="40" y="1"/>
                  </a:lnTo>
                  <a:lnTo>
                    <a:pt x="49" y="5"/>
                  </a:lnTo>
                  <a:lnTo>
                    <a:pt x="56" y="11"/>
                  </a:lnTo>
                  <a:lnTo>
                    <a:pt x="59" y="19"/>
                  </a:lnTo>
                  <a:lnTo>
                    <a:pt x="55" y="27"/>
                  </a:lnTo>
                  <a:lnTo>
                    <a:pt x="44" y="34"/>
                  </a:lnTo>
                  <a:lnTo>
                    <a:pt x="29" y="37"/>
                  </a:lnTo>
                  <a:lnTo>
                    <a:pt x="13" y="34"/>
                  </a:lnTo>
                  <a:lnTo>
                    <a:pt x="4" y="27"/>
                  </a:lnTo>
                  <a:lnTo>
                    <a:pt x="0" y="19"/>
                  </a:lnTo>
                  <a:lnTo>
                    <a:pt x="4" y="9"/>
                  </a:lnTo>
                  <a:lnTo>
                    <a:pt x="13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Freeform 11"/>
            <p:cNvSpPr>
              <a:spLocks/>
            </p:cNvSpPr>
            <p:nvPr/>
          </p:nvSpPr>
          <p:spPr bwMode="auto">
            <a:xfrm>
              <a:off x="1406525" y="901701"/>
              <a:ext cx="69850" cy="285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1" y="0"/>
                </a:cxn>
                <a:cxn ang="0">
                  <a:pos x="84" y="1"/>
                </a:cxn>
                <a:cxn ang="0">
                  <a:pos x="86" y="4"/>
                </a:cxn>
                <a:cxn ang="0">
                  <a:pos x="88" y="8"/>
                </a:cxn>
                <a:cxn ang="0">
                  <a:pos x="88" y="12"/>
                </a:cxn>
                <a:cxn ang="0">
                  <a:pos x="82" y="21"/>
                </a:cxn>
                <a:cxn ang="0">
                  <a:pos x="64" y="29"/>
                </a:cxn>
                <a:cxn ang="0">
                  <a:pos x="49" y="34"/>
                </a:cxn>
                <a:cxn ang="0">
                  <a:pos x="36" y="36"/>
                </a:cxn>
                <a:cxn ang="0">
                  <a:pos x="22" y="34"/>
                </a:cxn>
                <a:cxn ang="0">
                  <a:pos x="12" y="30"/>
                </a:cxn>
                <a:cxn ang="0">
                  <a:pos x="5" y="26"/>
                </a:cxn>
                <a:cxn ang="0">
                  <a:pos x="1" y="22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5" y="6"/>
                </a:cxn>
                <a:cxn ang="0">
                  <a:pos x="19" y="8"/>
                </a:cxn>
                <a:cxn ang="0">
                  <a:pos x="20" y="10"/>
                </a:cxn>
                <a:cxn ang="0">
                  <a:pos x="26" y="11"/>
                </a:cxn>
                <a:cxn ang="0">
                  <a:pos x="33" y="12"/>
                </a:cxn>
                <a:cxn ang="0">
                  <a:pos x="42" y="12"/>
                </a:cxn>
                <a:cxn ang="0">
                  <a:pos x="55" y="10"/>
                </a:cxn>
                <a:cxn ang="0">
                  <a:pos x="70" y="1"/>
                </a:cxn>
                <a:cxn ang="0">
                  <a:pos x="73" y="0"/>
                </a:cxn>
              </a:cxnLst>
              <a:rect l="0" t="0" r="r" b="b"/>
              <a:pathLst>
                <a:path w="88" h="36">
                  <a:moveTo>
                    <a:pt x="73" y="0"/>
                  </a:moveTo>
                  <a:lnTo>
                    <a:pt x="81" y="0"/>
                  </a:lnTo>
                  <a:lnTo>
                    <a:pt x="84" y="1"/>
                  </a:lnTo>
                  <a:lnTo>
                    <a:pt x="86" y="4"/>
                  </a:lnTo>
                  <a:lnTo>
                    <a:pt x="88" y="8"/>
                  </a:lnTo>
                  <a:lnTo>
                    <a:pt x="88" y="12"/>
                  </a:lnTo>
                  <a:lnTo>
                    <a:pt x="82" y="21"/>
                  </a:lnTo>
                  <a:lnTo>
                    <a:pt x="64" y="29"/>
                  </a:lnTo>
                  <a:lnTo>
                    <a:pt x="49" y="34"/>
                  </a:lnTo>
                  <a:lnTo>
                    <a:pt x="36" y="36"/>
                  </a:lnTo>
                  <a:lnTo>
                    <a:pt x="22" y="34"/>
                  </a:lnTo>
                  <a:lnTo>
                    <a:pt x="12" y="30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7" y="6"/>
                  </a:lnTo>
                  <a:lnTo>
                    <a:pt x="15" y="6"/>
                  </a:lnTo>
                  <a:lnTo>
                    <a:pt x="19" y="8"/>
                  </a:lnTo>
                  <a:lnTo>
                    <a:pt x="20" y="10"/>
                  </a:lnTo>
                  <a:lnTo>
                    <a:pt x="26" y="11"/>
                  </a:lnTo>
                  <a:lnTo>
                    <a:pt x="33" y="12"/>
                  </a:lnTo>
                  <a:lnTo>
                    <a:pt x="42" y="12"/>
                  </a:lnTo>
                  <a:lnTo>
                    <a:pt x="55" y="10"/>
                  </a:lnTo>
                  <a:lnTo>
                    <a:pt x="70" y="1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676" y="4922"/>
            <a:ext cx="10067255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2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3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663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476250"/>
            <a:ext cx="999331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Цель бюджетной и налоговой политики города Нефтеюганска  на 2016 год:</a:t>
            </a: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 rot="5400000">
            <a:off x="3836774" y="-599580"/>
            <a:ext cx="2232450" cy="7202867"/>
          </a:xfrm>
          <a:prstGeom prst="rightArrowCallout">
            <a:avLst>
              <a:gd name="adj1" fmla="val 116067"/>
              <a:gd name="adj2" fmla="val 73365"/>
              <a:gd name="adj3" fmla="val 47426"/>
              <a:gd name="adj4" fmla="val 37944"/>
            </a:avLst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53333"/>
                  <a:invGamma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/>
            </a:endParaRPr>
          </a:p>
        </p:txBody>
      </p:sp>
      <p:sp>
        <p:nvSpPr>
          <p:cNvPr id="26641" name="Text Box 14"/>
          <p:cNvSpPr txBox="1">
            <a:spLocks noChangeArrowheads="1"/>
          </p:cNvSpPr>
          <p:nvPr/>
        </p:nvSpPr>
        <p:spPr bwMode="auto">
          <a:xfrm>
            <a:off x="1385888" y="1916113"/>
            <a:ext cx="72009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effectLst/>
                <a:latin typeface="Times New Roman" pitchFamily="18" charset="0"/>
                <a:cs typeface="Times New Roman" pitchFamily="18" charset="0"/>
              </a:rPr>
              <a:t>Комплексная реализация всех вышеперечисленных направлений ориентирована на обеспечение сбалансированности                                                             бюджета города                                                          Нефтеюганска</a:t>
            </a:r>
            <a:endParaRPr lang="ru-RU" altLang="ru-RU" sz="2000" b="1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42" name="Picture 7" descr="Новости Новости Дубны, транспорт, афиша Дубны. - Part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238" y="4595813"/>
            <a:ext cx="432117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-65676" y="4118079"/>
            <a:ext cx="9993314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unset" dir="tl"/>
            </a:scene3d>
            <a:sp3d contourW="25400" prstMaterial="metal">
              <a:bevelT w="25400" h="55880" prst="artDeco"/>
              <a:bevelB w="38100" h="381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ПОВЫШЕНИЕ УРОВНЯ И КАЧЕСТВА ЖИЗНИ НАСЕЛЕНИЯ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61984" y="5533649"/>
            <a:ext cx="211322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сбалансированность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22165" y="5533649"/>
            <a:ext cx="185738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устойчивость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52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765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9475" y="552450"/>
            <a:ext cx="77358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dirty="0"/>
              <a:t>Прогноз социально-экономического развития города Нефтеюганска на </a:t>
            </a:r>
            <a:r>
              <a:rPr lang="ru-RU" sz="3000"/>
              <a:t>2016-2018 годы, </a:t>
            </a:r>
            <a:r>
              <a:rPr lang="ru-RU" sz="3000" dirty="0"/>
              <a:t>руб.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23938" y="1817688"/>
          <a:ext cx="7929564" cy="4716464"/>
        </p:xfrm>
        <a:graphic>
          <a:graphicData uri="http://schemas.openxmlformats.org/drawingml/2006/table">
            <a:tbl>
              <a:tblPr/>
              <a:tblGrid>
                <a:gridCol w="1835176"/>
                <a:gridCol w="1450965"/>
                <a:gridCol w="1192214"/>
                <a:gridCol w="1071559"/>
                <a:gridCol w="1285871"/>
                <a:gridCol w="1093779"/>
              </a:tblGrid>
              <a:tr h="4362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526" marR="9526" marT="952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 год (факт)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 (оценка)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algn="ctr" fontAlgn="b"/>
                      <a:r>
                        <a:rPr lang="ru-RU" sz="14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(план)</a:t>
                      </a:r>
                      <a:endParaRPr lang="ru-RU" sz="1400" b="1" i="0" u="none" strike="noStrike" kern="120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4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(план)</a:t>
                      </a:r>
                      <a:endParaRPr lang="ru-RU" sz="1400" b="1" i="0" u="none" strike="noStrike" kern="120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15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6 696 487 335,19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6 915 801 126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6 009 435 000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5 919 731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5 666 213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51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 к 2014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-11,6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51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2015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-13,1%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51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 к 2016 году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838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% к 2017</a:t>
                      </a:r>
                      <a:r>
                        <a:rPr lang="ru-RU" sz="13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году</a:t>
                      </a:r>
                      <a:endParaRPr lang="ru-RU" sz="13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15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7 714 923 076,77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7 147 657 486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6 162 796 060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6 095 285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5 868 197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1608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 к 2014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-7,3%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-20,1%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-23,9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41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2015 году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-13,8%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-14,7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-17,9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41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 к 2016 году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-4,8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4116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% к 2017</a:t>
                      </a:r>
                      <a:r>
                        <a:rPr lang="ru-RU" sz="13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году</a:t>
                      </a:r>
                      <a:endParaRPr lang="ru-RU" sz="13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22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- 1 018 435 741,58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- 231 856 361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- 153 361 060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-175 554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-201 983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496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долг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59 560 233</a:t>
                      </a:r>
                    </a:p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175 554 959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201 983 912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27760" name="Picture 2" descr="http://investments.academic.ru/pictures/investments/img1937590_Konsolidatsiy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23875"/>
            <a:ext cx="141605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50042</TotalTime>
  <Words>6418</Words>
  <Application>Microsoft Office PowerPoint</Application>
  <PresentationFormat>Лист A4 (210x297 мм)</PresentationFormat>
  <Paragraphs>1323</Paragraphs>
  <Slides>46</Slides>
  <Notes>44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46</vt:i4>
      </vt:variant>
    </vt:vector>
  </HeadingPairs>
  <TitlesOfParts>
    <vt:vector size="57" baseType="lpstr">
      <vt:lpstr>Times New Roman</vt:lpstr>
      <vt:lpstr>Arial</vt:lpstr>
      <vt:lpstr>Arial Unicode MS</vt:lpstr>
      <vt:lpstr>Calibri</vt:lpstr>
      <vt:lpstr>Wingdings</vt:lpstr>
      <vt:lpstr>2_Оформление по умолчанию</vt:lpstr>
      <vt:lpstr>3_Оформление по умолчанию</vt:lpstr>
      <vt:lpstr>Диаграмма Microsoft Excel</vt:lpstr>
      <vt:lpstr>Microsoft Excel 97-2003 Worksheet</vt:lpstr>
      <vt:lpstr>Microsoft Graph Chart</vt:lpstr>
      <vt:lpstr>Microsoft Excel 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Duma</cp:lastModifiedBy>
  <cp:revision>2053</cp:revision>
  <cp:lastPrinted>2015-12-01T13:39:09Z</cp:lastPrinted>
  <dcterms:created xsi:type="dcterms:W3CDTF">2005-01-13T08:13:18Z</dcterms:created>
  <dcterms:modified xsi:type="dcterms:W3CDTF">2016-11-30T08:24:09Z</dcterms:modified>
</cp:coreProperties>
</file>