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93" r:id="rId2"/>
  </p:sldMasterIdLst>
  <p:notesMasterIdLst>
    <p:notesMasterId r:id="rId35"/>
  </p:notesMasterIdLst>
  <p:handoutMasterIdLst>
    <p:handoutMasterId r:id="rId36"/>
  </p:handoutMasterIdLst>
  <p:sldIdLst>
    <p:sldId id="965" r:id="rId3"/>
    <p:sldId id="962" r:id="rId4"/>
    <p:sldId id="963" r:id="rId5"/>
    <p:sldId id="935" r:id="rId6"/>
    <p:sldId id="987" r:id="rId7"/>
    <p:sldId id="988" r:id="rId8"/>
    <p:sldId id="938" r:id="rId9"/>
    <p:sldId id="989" r:id="rId10"/>
    <p:sldId id="940" r:id="rId11"/>
    <p:sldId id="939" r:id="rId12"/>
    <p:sldId id="960" r:id="rId13"/>
    <p:sldId id="944" r:id="rId14"/>
    <p:sldId id="951" r:id="rId15"/>
    <p:sldId id="966" r:id="rId16"/>
    <p:sldId id="947" r:id="rId17"/>
    <p:sldId id="969" r:id="rId18"/>
    <p:sldId id="970" r:id="rId19"/>
    <p:sldId id="971" r:id="rId20"/>
    <p:sldId id="972" r:id="rId21"/>
    <p:sldId id="973" r:id="rId22"/>
    <p:sldId id="975" r:id="rId23"/>
    <p:sldId id="976" r:id="rId24"/>
    <p:sldId id="977" r:id="rId25"/>
    <p:sldId id="978" r:id="rId26"/>
    <p:sldId id="979" r:id="rId27"/>
    <p:sldId id="980" r:id="rId28"/>
    <p:sldId id="981" r:id="rId29"/>
    <p:sldId id="982" r:id="rId30"/>
    <p:sldId id="983" r:id="rId31"/>
    <p:sldId id="968" r:id="rId32"/>
    <p:sldId id="967" r:id="rId33"/>
    <p:sldId id="957" r:id="rId34"/>
  </p:sldIdLst>
  <p:sldSz cx="9906000" cy="6858000" type="A4"/>
  <p:notesSz cx="6761163" cy="99425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accent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CCFF"/>
    <a:srgbClr val="99CCFF"/>
    <a:srgbClr val="CCECFF"/>
    <a:srgbClr val="66FFFF"/>
    <a:srgbClr val="0099CC"/>
    <a:srgbClr val="3366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5" autoAdjust="0"/>
    <p:restoredTop sz="95429" autoAdjust="0"/>
  </p:normalViewPr>
  <p:slideViewPr>
    <p:cSldViewPr snapToObjects="1">
      <p:cViewPr>
        <p:scale>
          <a:sx n="100" d="100"/>
          <a:sy n="100" d="100"/>
        </p:scale>
        <p:origin x="-300" y="-18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942" y="-78"/>
      </p:cViewPr>
      <p:guideLst>
        <p:guide orient="horz" pos="3133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B65A2-E569-4A29-957E-759DF71BE6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44576E-C264-4567-8F3F-DE766D6EEA0C}">
      <dgm:prSet phldrT="[Текст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Доходы</a:t>
          </a:r>
          <a:r>
            <a:rPr lang="ru-RU" sz="3500" baseline="0" dirty="0" smtClean="0">
              <a:solidFill>
                <a:srgbClr val="3333FF"/>
              </a:solidFill>
            </a:rPr>
            <a:t> </a:t>
          </a:r>
          <a:r>
            <a:rPr lang="ru-RU" alt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7 051 353 182,53</a:t>
          </a:r>
          <a:endParaRPr lang="ru-RU" sz="3500" baseline="0" dirty="0">
            <a:solidFill>
              <a:srgbClr val="3333FF"/>
            </a:solidFill>
          </a:endParaRPr>
        </a:p>
      </dgm:t>
    </dgm:pt>
    <dgm:pt modelId="{B09F0BF7-C978-466D-AEAB-E7C9C64960FD}" type="parTrans" cxnId="{CF7CB341-2E59-422A-926B-DB92EEFD9628}">
      <dgm:prSet/>
      <dgm:spPr/>
      <dgm:t>
        <a:bodyPr/>
        <a:lstStyle/>
        <a:p>
          <a:endParaRPr lang="ru-RU"/>
        </a:p>
      </dgm:t>
    </dgm:pt>
    <dgm:pt modelId="{636EF809-6F50-4569-933E-700E336AFD8D}" type="sibTrans" cxnId="{CF7CB341-2E59-422A-926B-DB92EEFD9628}">
      <dgm:prSet/>
      <dgm:spPr/>
      <dgm:t>
        <a:bodyPr/>
        <a:lstStyle/>
        <a:p>
          <a:endParaRPr lang="ru-RU"/>
        </a:p>
      </dgm:t>
    </dgm:pt>
    <dgm:pt modelId="{6674006D-7A1C-4582-A87E-E41DFBD5A044}">
      <dgm:prSet phldrT="[Текст]" custT="1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ru-RU" alt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Расходы 7 278 122 028,48</a:t>
          </a:r>
          <a:endParaRPr lang="ru-RU" sz="3500" baseline="0" dirty="0">
            <a:solidFill>
              <a:srgbClr val="3333FF"/>
            </a:solidFill>
          </a:endParaRPr>
        </a:p>
      </dgm:t>
    </dgm:pt>
    <dgm:pt modelId="{7ED30428-91E0-469C-B31B-43D5EBA10CF9}" type="parTrans" cxnId="{481BC956-9A90-426F-9B70-1F0368FF1999}">
      <dgm:prSet/>
      <dgm:spPr/>
      <dgm:t>
        <a:bodyPr/>
        <a:lstStyle/>
        <a:p>
          <a:endParaRPr lang="ru-RU"/>
        </a:p>
      </dgm:t>
    </dgm:pt>
    <dgm:pt modelId="{978EAB93-57FF-4A1B-AED1-3D60F64C527C}" type="sibTrans" cxnId="{481BC956-9A90-426F-9B70-1F0368FF1999}">
      <dgm:prSet/>
      <dgm:spPr/>
      <dgm:t>
        <a:bodyPr/>
        <a:lstStyle/>
        <a:p>
          <a:endParaRPr lang="ru-RU"/>
        </a:p>
      </dgm:t>
    </dgm:pt>
    <dgm:pt modelId="{DA5A7DD4-BCDA-4E47-AB99-019AFCA3C05B}">
      <dgm:prSet phldrT="[Текст]" custT="1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 sz="2900" b="1" dirty="0" smtClean="0">
            <a:solidFill>
              <a:srgbClr val="000000"/>
            </a:solidFill>
            <a:effectLst/>
            <a:latin typeface="Times New Roman" pitchFamily="18" charset="0"/>
            <a:cs typeface="Arial" charset="0"/>
          </a:endParaRPr>
        </a:p>
        <a:p>
          <a:r>
            <a:rPr 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Дефицит</a:t>
          </a:r>
          <a:r>
            <a:rPr lang="ru-RU" sz="3500" baseline="0" dirty="0" smtClean="0">
              <a:solidFill>
                <a:srgbClr val="3333FF"/>
              </a:solidFill>
            </a:rPr>
            <a:t> </a:t>
          </a:r>
          <a:r>
            <a:rPr 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- 226 768 845,95</a:t>
          </a:r>
        </a:p>
        <a:p>
          <a:r>
            <a:rPr lang="ru-RU" sz="2900" dirty="0" smtClean="0"/>
            <a:t> </a:t>
          </a:r>
          <a:endParaRPr lang="ru-RU" sz="2900" dirty="0"/>
        </a:p>
      </dgm:t>
    </dgm:pt>
    <dgm:pt modelId="{EFC85D02-F64A-4D25-B00D-DF5E9743778A}" type="parTrans" cxnId="{B975763C-9D6D-4375-AF9B-E090257D3B98}">
      <dgm:prSet/>
      <dgm:spPr/>
      <dgm:t>
        <a:bodyPr/>
        <a:lstStyle/>
        <a:p>
          <a:endParaRPr lang="ru-RU"/>
        </a:p>
      </dgm:t>
    </dgm:pt>
    <dgm:pt modelId="{3B8F921A-9850-435E-BB22-6247607452EC}" type="sibTrans" cxnId="{B975763C-9D6D-4375-AF9B-E090257D3B98}">
      <dgm:prSet/>
      <dgm:spPr/>
      <dgm:t>
        <a:bodyPr/>
        <a:lstStyle/>
        <a:p>
          <a:endParaRPr lang="ru-RU"/>
        </a:p>
      </dgm:t>
    </dgm:pt>
    <dgm:pt modelId="{07BD0C8A-A36F-494C-8A51-2EFC58C5599D}" type="pres">
      <dgm:prSet presAssocID="{D08B65A2-E569-4A29-957E-759DF71BE6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3C395-EEFA-4D16-9A07-34AA75D33CF9}" type="pres">
      <dgm:prSet presAssocID="{C044576E-C264-4567-8F3F-DE766D6EEA0C}" presName="parentLin" presStyleCnt="0"/>
      <dgm:spPr/>
    </dgm:pt>
    <dgm:pt modelId="{0DC193EF-99B2-4EA3-A01C-4B3D9F84F95F}" type="pres">
      <dgm:prSet presAssocID="{C044576E-C264-4567-8F3F-DE766D6EEA0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4FE4D7-635C-482C-88A0-9862EFA8211D}" type="pres">
      <dgm:prSet presAssocID="{C044576E-C264-4567-8F3F-DE766D6EEA0C}" presName="parentText" presStyleLbl="node1" presStyleIdx="0" presStyleCnt="3" custScaleX="118391" custLinFactNeighborX="11640" custLinFactNeighborY="203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7A0D2-B282-4512-A844-92FF7B44F1B3}" type="pres">
      <dgm:prSet presAssocID="{C044576E-C264-4567-8F3F-DE766D6EEA0C}" presName="negativeSpace" presStyleCnt="0"/>
      <dgm:spPr/>
    </dgm:pt>
    <dgm:pt modelId="{5637776B-3049-428D-84B5-FE2F3A03D482}" type="pres">
      <dgm:prSet presAssocID="{C044576E-C264-4567-8F3F-DE766D6EEA0C}" presName="childText" presStyleLbl="conFgAcc1" presStyleIdx="0" presStyleCnt="3" custScaleY="127236" custLinFactNeighborY="-18754">
        <dgm:presLayoutVars>
          <dgm:bulletEnabled val="1"/>
        </dgm:presLayoutVars>
      </dgm:prSet>
      <dgm:spPr>
        <a:solidFill>
          <a:srgbClr val="3333FF"/>
        </a:solidFill>
        <a:ln>
          <a:noFill/>
        </a:ln>
        <a:scene3d>
          <a:camera prst="orthographicFront"/>
          <a:lightRig rig="balanced" dir="t"/>
        </a:scene3d>
        <a:sp3d>
          <a:bevelT/>
          <a:bevelB/>
        </a:sp3d>
      </dgm:spPr>
    </dgm:pt>
    <dgm:pt modelId="{210C257F-6B1C-47A5-8BD0-2049AE1C29F7}" type="pres">
      <dgm:prSet presAssocID="{636EF809-6F50-4569-933E-700E336AFD8D}" presName="spaceBetweenRectangles" presStyleCnt="0"/>
      <dgm:spPr/>
    </dgm:pt>
    <dgm:pt modelId="{E52B542F-E7EA-4975-840B-67D73F56C873}" type="pres">
      <dgm:prSet presAssocID="{6674006D-7A1C-4582-A87E-E41DFBD5A044}" presName="parentLin" presStyleCnt="0"/>
      <dgm:spPr/>
    </dgm:pt>
    <dgm:pt modelId="{4CFAD494-29CA-4623-81B6-1074BFA1DC8F}" type="pres">
      <dgm:prSet presAssocID="{6674006D-7A1C-4582-A87E-E41DFBD5A04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A2D62E-1FFB-42EE-9191-15A3F796D037}" type="pres">
      <dgm:prSet presAssocID="{6674006D-7A1C-4582-A87E-E41DFBD5A044}" presName="parentText" presStyleLbl="node1" presStyleIdx="1" presStyleCnt="3" custScaleX="118837" custLinFactNeighborX="8518" custLinFactNeighborY="24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6D6EA-5F1F-4064-9550-426D35647F0B}" type="pres">
      <dgm:prSet presAssocID="{6674006D-7A1C-4582-A87E-E41DFBD5A044}" presName="negativeSpace" presStyleCnt="0"/>
      <dgm:spPr/>
    </dgm:pt>
    <dgm:pt modelId="{26B5C529-2343-4473-95C8-0E4958CE16F9}" type="pres">
      <dgm:prSet presAssocID="{6674006D-7A1C-4582-A87E-E41DFBD5A044}" presName="childText" presStyleLbl="conFgAcc1" presStyleIdx="1" presStyleCnt="3" custScaleY="136524">
        <dgm:presLayoutVars>
          <dgm:bulletEnabled val="1"/>
        </dgm:presLayoutVars>
      </dgm:prSet>
      <dgm:spPr>
        <a:solidFill>
          <a:srgbClr val="3333FF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  <dgm:pt modelId="{A8EB197D-78D6-43C3-966B-F7616F71E827}" type="pres">
      <dgm:prSet presAssocID="{978EAB93-57FF-4A1B-AED1-3D60F64C527C}" presName="spaceBetweenRectangles" presStyleCnt="0"/>
      <dgm:spPr/>
    </dgm:pt>
    <dgm:pt modelId="{B30CCEAD-C3FF-481C-AA8E-FCF67787CC6C}" type="pres">
      <dgm:prSet presAssocID="{DA5A7DD4-BCDA-4E47-AB99-019AFCA3C05B}" presName="parentLin" presStyleCnt="0"/>
      <dgm:spPr/>
    </dgm:pt>
    <dgm:pt modelId="{286A1535-8919-4BA8-B98D-421857F156B3}" type="pres">
      <dgm:prSet presAssocID="{DA5A7DD4-BCDA-4E47-AB99-019AFCA3C05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E320982-5A87-4DD7-8A0C-7C1D3DD1C3DE}" type="pres">
      <dgm:prSet presAssocID="{DA5A7DD4-BCDA-4E47-AB99-019AFCA3C05B}" presName="parentText" presStyleLbl="node1" presStyleIdx="2" presStyleCnt="3" custScaleX="118692" custLinFactNeighborX="9533" custLinFactNeighborY="206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02429-BA9B-4595-9C9E-41D7B95832F4}" type="pres">
      <dgm:prSet presAssocID="{DA5A7DD4-BCDA-4E47-AB99-019AFCA3C05B}" presName="negativeSpace" presStyleCnt="0"/>
      <dgm:spPr/>
    </dgm:pt>
    <dgm:pt modelId="{E1C16CA4-5035-461D-822A-34EA10242293}" type="pres">
      <dgm:prSet presAssocID="{DA5A7DD4-BCDA-4E47-AB99-019AFCA3C05B}" presName="childText" presStyleLbl="conFgAcc1" presStyleIdx="2" presStyleCnt="3" custScaleY="138915" custLinFactNeighborX="501" custLinFactNeighborY="-13993">
        <dgm:presLayoutVars>
          <dgm:bulletEnabled val="1"/>
        </dgm:presLayoutVars>
      </dgm:prSet>
      <dgm:spPr>
        <a:solidFill>
          <a:srgbClr val="3333FF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</dgm:ptLst>
  <dgm:cxnLst>
    <dgm:cxn modelId="{CF7CB341-2E59-422A-926B-DB92EEFD9628}" srcId="{D08B65A2-E569-4A29-957E-759DF71BE64C}" destId="{C044576E-C264-4567-8F3F-DE766D6EEA0C}" srcOrd="0" destOrd="0" parTransId="{B09F0BF7-C978-466D-AEAB-E7C9C64960FD}" sibTransId="{636EF809-6F50-4569-933E-700E336AFD8D}"/>
    <dgm:cxn modelId="{6CFC1E0D-A05F-4A6B-BBD9-D52122324990}" type="presOf" srcId="{C044576E-C264-4567-8F3F-DE766D6EEA0C}" destId="{0DC193EF-99B2-4EA3-A01C-4B3D9F84F95F}" srcOrd="0" destOrd="0" presId="urn:microsoft.com/office/officeart/2005/8/layout/list1"/>
    <dgm:cxn modelId="{408EA71F-CF1B-43FF-99F3-BF3BF4786294}" type="presOf" srcId="{DA5A7DD4-BCDA-4E47-AB99-019AFCA3C05B}" destId="{286A1535-8919-4BA8-B98D-421857F156B3}" srcOrd="0" destOrd="0" presId="urn:microsoft.com/office/officeart/2005/8/layout/list1"/>
    <dgm:cxn modelId="{00CC3D5D-A72B-4FD1-8057-AB1ECCD45656}" type="presOf" srcId="{C044576E-C264-4567-8F3F-DE766D6EEA0C}" destId="{3C4FE4D7-635C-482C-88A0-9862EFA8211D}" srcOrd="1" destOrd="0" presId="urn:microsoft.com/office/officeart/2005/8/layout/list1"/>
    <dgm:cxn modelId="{B975763C-9D6D-4375-AF9B-E090257D3B98}" srcId="{D08B65A2-E569-4A29-957E-759DF71BE64C}" destId="{DA5A7DD4-BCDA-4E47-AB99-019AFCA3C05B}" srcOrd="2" destOrd="0" parTransId="{EFC85D02-F64A-4D25-B00D-DF5E9743778A}" sibTransId="{3B8F921A-9850-435E-BB22-6247607452EC}"/>
    <dgm:cxn modelId="{71AD3DB4-9F56-4B24-8B39-5FF09E12B0DB}" type="presOf" srcId="{6674006D-7A1C-4582-A87E-E41DFBD5A044}" destId="{4CFAD494-29CA-4623-81B6-1074BFA1DC8F}" srcOrd="0" destOrd="0" presId="urn:microsoft.com/office/officeart/2005/8/layout/list1"/>
    <dgm:cxn modelId="{42969D30-E7D1-488F-9F78-41B4D4086F0D}" type="presOf" srcId="{D08B65A2-E569-4A29-957E-759DF71BE64C}" destId="{07BD0C8A-A36F-494C-8A51-2EFC58C5599D}" srcOrd="0" destOrd="0" presId="urn:microsoft.com/office/officeart/2005/8/layout/list1"/>
    <dgm:cxn modelId="{481BC956-9A90-426F-9B70-1F0368FF1999}" srcId="{D08B65A2-E569-4A29-957E-759DF71BE64C}" destId="{6674006D-7A1C-4582-A87E-E41DFBD5A044}" srcOrd="1" destOrd="0" parTransId="{7ED30428-91E0-469C-B31B-43D5EBA10CF9}" sibTransId="{978EAB93-57FF-4A1B-AED1-3D60F64C527C}"/>
    <dgm:cxn modelId="{91EED440-4545-43F2-9E13-9076CC7CC139}" type="presOf" srcId="{DA5A7DD4-BCDA-4E47-AB99-019AFCA3C05B}" destId="{9E320982-5A87-4DD7-8A0C-7C1D3DD1C3DE}" srcOrd="1" destOrd="0" presId="urn:microsoft.com/office/officeart/2005/8/layout/list1"/>
    <dgm:cxn modelId="{59CA7FF3-719C-490E-B67F-F710CF1FBAB8}" type="presOf" srcId="{6674006D-7A1C-4582-A87E-E41DFBD5A044}" destId="{C9A2D62E-1FFB-42EE-9191-15A3F796D037}" srcOrd="1" destOrd="0" presId="urn:microsoft.com/office/officeart/2005/8/layout/list1"/>
    <dgm:cxn modelId="{FC4DAC08-2E22-4124-B7AF-24DDACB5B930}" type="presParOf" srcId="{07BD0C8A-A36F-494C-8A51-2EFC58C5599D}" destId="{E7C3C395-EEFA-4D16-9A07-34AA75D33CF9}" srcOrd="0" destOrd="0" presId="urn:microsoft.com/office/officeart/2005/8/layout/list1"/>
    <dgm:cxn modelId="{5C2B59DB-5AA7-4E17-9F29-BB2FA77CA241}" type="presParOf" srcId="{E7C3C395-EEFA-4D16-9A07-34AA75D33CF9}" destId="{0DC193EF-99B2-4EA3-A01C-4B3D9F84F95F}" srcOrd="0" destOrd="0" presId="urn:microsoft.com/office/officeart/2005/8/layout/list1"/>
    <dgm:cxn modelId="{1C88D978-2BF3-4779-829D-6D04845D8395}" type="presParOf" srcId="{E7C3C395-EEFA-4D16-9A07-34AA75D33CF9}" destId="{3C4FE4D7-635C-482C-88A0-9862EFA8211D}" srcOrd="1" destOrd="0" presId="urn:microsoft.com/office/officeart/2005/8/layout/list1"/>
    <dgm:cxn modelId="{7A717819-658F-452A-ABF2-E86036D032B2}" type="presParOf" srcId="{07BD0C8A-A36F-494C-8A51-2EFC58C5599D}" destId="{D057A0D2-B282-4512-A844-92FF7B44F1B3}" srcOrd="1" destOrd="0" presId="urn:microsoft.com/office/officeart/2005/8/layout/list1"/>
    <dgm:cxn modelId="{286E6B9B-70BA-4EF8-9F28-171C1098FCF0}" type="presParOf" srcId="{07BD0C8A-A36F-494C-8A51-2EFC58C5599D}" destId="{5637776B-3049-428D-84B5-FE2F3A03D482}" srcOrd="2" destOrd="0" presId="urn:microsoft.com/office/officeart/2005/8/layout/list1"/>
    <dgm:cxn modelId="{9D2F305D-A948-43DD-B11B-8E7911610286}" type="presParOf" srcId="{07BD0C8A-A36F-494C-8A51-2EFC58C5599D}" destId="{210C257F-6B1C-47A5-8BD0-2049AE1C29F7}" srcOrd="3" destOrd="0" presId="urn:microsoft.com/office/officeart/2005/8/layout/list1"/>
    <dgm:cxn modelId="{471796E8-C512-4F2C-AA59-300B31C203E5}" type="presParOf" srcId="{07BD0C8A-A36F-494C-8A51-2EFC58C5599D}" destId="{E52B542F-E7EA-4975-840B-67D73F56C873}" srcOrd="4" destOrd="0" presId="urn:microsoft.com/office/officeart/2005/8/layout/list1"/>
    <dgm:cxn modelId="{5B17F8EA-97A8-49DB-A2A3-6646D48373AE}" type="presParOf" srcId="{E52B542F-E7EA-4975-840B-67D73F56C873}" destId="{4CFAD494-29CA-4623-81B6-1074BFA1DC8F}" srcOrd="0" destOrd="0" presId="urn:microsoft.com/office/officeart/2005/8/layout/list1"/>
    <dgm:cxn modelId="{F63A7798-172B-4051-89CA-2C0E516FFDA2}" type="presParOf" srcId="{E52B542F-E7EA-4975-840B-67D73F56C873}" destId="{C9A2D62E-1FFB-42EE-9191-15A3F796D037}" srcOrd="1" destOrd="0" presId="urn:microsoft.com/office/officeart/2005/8/layout/list1"/>
    <dgm:cxn modelId="{FF8F529E-53EB-4833-A2FD-554622FD2F97}" type="presParOf" srcId="{07BD0C8A-A36F-494C-8A51-2EFC58C5599D}" destId="{7BA6D6EA-5F1F-4064-9550-426D35647F0B}" srcOrd="5" destOrd="0" presId="urn:microsoft.com/office/officeart/2005/8/layout/list1"/>
    <dgm:cxn modelId="{294FE935-E130-48BE-B008-1D53A3ACDF91}" type="presParOf" srcId="{07BD0C8A-A36F-494C-8A51-2EFC58C5599D}" destId="{26B5C529-2343-4473-95C8-0E4958CE16F9}" srcOrd="6" destOrd="0" presId="urn:microsoft.com/office/officeart/2005/8/layout/list1"/>
    <dgm:cxn modelId="{85AB7E82-68DA-445A-B2D2-9D63F9627C33}" type="presParOf" srcId="{07BD0C8A-A36F-494C-8A51-2EFC58C5599D}" destId="{A8EB197D-78D6-43C3-966B-F7616F71E827}" srcOrd="7" destOrd="0" presId="urn:microsoft.com/office/officeart/2005/8/layout/list1"/>
    <dgm:cxn modelId="{64F15684-CF8A-4393-8CBD-7372F3C4256B}" type="presParOf" srcId="{07BD0C8A-A36F-494C-8A51-2EFC58C5599D}" destId="{B30CCEAD-C3FF-481C-AA8E-FCF67787CC6C}" srcOrd="8" destOrd="0" presId="urn:microsoft.com/office/officeart/2005/8/layout/list1"/>
    <dgm:cxn modelId="{2C399B04-2EB2-437B-B10F-D19C06CABD5C}" type="presParOf" srcId="{B30CCEAD-C3FF-481C-AA8E-FCF67787CC6C}" destId="{286A1535-8919-4BA8-B98D-421857F156B3}" srcOrd="0" destOrd="0" presId="urn:microsoft.com/office/officeart/2005/8/layout/list1"/>
    <dgm:cxn modelId="{62833938-E9A1-483C-8615-72FDDE30BDC7}" type="presParOf" srcId="{B30CCEAD-C3FF-481C-AA8E-FCF67787CC6C}" destId="{9E320982-5A87-4DD7-8A0C-7C1D3DD1C3DE}" srcOrd="1" destOrd="0" presId="urn:microsoft.com/office/officeart/2005/8/layout/list1"/>
    <dgm:cxn modelId="{530711CB-DD01-48A3-8A22-2B0C66F067CD}" type="presParOf" srcId="{07BD0C8A-A36F-494C-8A51-2EFC58C5599D}" destId="{E6F02429-BA9B-4595-9C9E-41D7B95832F4}" srcOrd="9" destOrd="0" presId="urn:microsoft.com/office/officeart/2005/8/layout/list1"/>
    <dgm:cxn modelId="{118ADAF3-C7F8-4084-AE9E-2A0FB8474775}" type="presParOf" srcId="{07BD0C8A-A36F-494C-8A51-2EFC58C5599D}" destId="{E1C16CA4-5035-461D-822A-34EA1024229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7776B-3049-428D-84B5-FE2F3A03D482}">
      <dsp:nvSpPr>
        <dsp:cNvPr id="0" name=""/>
        <dsp:cNvSpPr/>
      </dsp:nvSpPr>
      <dsp:spPr>
        <a:xfrm>
          <a:off x="0" y="494555"/>
          <a:ext cx="6604000" cy="1090158"/>
        </a:xfrm>
        <a:prstGeom prst="rect">
          <a:avLst/>
        </a:prstGeom>
        <a:solidFill>
          <a:srgbClr val="3333FF"/>
        </a:solidFill>
        <a:ln w="25400" cap="flat" cmpd="sng" algn="ctr">
          <a:noFill/>
          <a:prstDash val="solid"/>
        </a:ln>
        <a:effectLst/>
        <a:scene3d>
          <a:camera prst="orthographicFront"/>
          <a:lightRig rig="balanced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FE4D7-635C-482C-88A0-9862EFA8211D}">
      <dsp:nvSpPr>
        <dsp:cNvPr id="0" name=""/>
        <dsp:cNvSpPr/>
      </dsp:nvSpPr>
      <dsp:spPr>
        <a:xfrm>
          <a:off x="368635" y="231397"/>
          <a:ext cx="5472979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Доходы</a:t>
          </a:r>
          <a:r>
            <a:rPr lang="ru-RU" sz="3500" kern="1200" baseline="0" dirty="0" smtClean="0">
              <a:solidFill>
                <a:srgbClr val="3333FF"/>
              </a:solidFill>
            </a:rPr>
            <a:t> </a:t>
          </a:r>
          <a:r>
            <a:rPr lang="ru-RU" alt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7 051 353 182,53</a:t>
          </a:r>
          <a:endParaRPr lang="ru-RU" sz="3500" kern="1200" baseline="0" dirty="0">
            <a:solidFill>
              <a:srgbClr val="3333FF"/>
            </a:solidFill>
          </a:endParaRPr>
        </a:p>
      </dsp:txBody>
      <dsp:txXfrm>
        <a:off x="417631" y="280393"/>
        <a:ext cx="5374987" cy="905688"/>
      </dsp:txXfrm>
    </dsp:sp>
    <dsp:sp modelId="{26B5C529-2343-4473-95C8-0E4958CE16F9}">
      <dsp:nvSpPr>
        <dsp:cNvPr id="0" name=""/>
        <dsp:cNvSpPr/>
      </dsp:nvSpPr>
      <dsp:spPr>
        <a:xfrm>
          <a:off x="0" y="2304586"/>
          <a:ext cx="6604000" cy="1169737"/>
        </a:xfrm>
        <a:prstGeom prst="rect">
          <a:avLst/>
        </a:prstGeom>
        <a:solidFill>
          <a:srgbClr val="3333FF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2D62E-1FFB-42EE-9191-15A3F796D037}">
      <dsp:nvSpPr>
        <dsp:cNvPr id="0" name=""/>
        <dsp:cNvSpPr/>
      </dsp:nvSpPr>
      <dsp:spPr>
        <a:xfrm>
          <a:off x="358326" y="2051046"/>
          <a:ext cx="5493596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Расходы 7 278 122 028,48</a:t>
          </a:r>
          <a:endParaRPr lang="ru-RU" sz="3500" kern="1200" baseline="0" dirty="0">
            <a:solidFill>
              <a:srgbClr val="3333FF"/>
            </a:solidFill>
          </a:endParaRPr>
        </a:p>
      </dsp:txBody>
      <dsp:txXfrm>
        <a:off x="407322" y="2100042"/>
        <a:ext cx="5395604" cy="905688"/>
      </dsp:txXfrm>
    </dsp:sp>
    <dsp:sp modelId="{E1C16CA4-5035-461D-822A-34EA10242293}">
      <dsp:nvSpPr>
        <dsp:cNvPr id="0" name=""/>
        <dsp:cNvSpPr/>
      </dsp:nvSpPr>
      <dsp:spPr>
        <a:xfrm>
          <a:off x="0" y="4089541"/>
          <a:ext cx="6604000" cy="1190223"/>
        </a:xfrm>
        <a:prstGeom prst="rect">
          <a:avLst/>
        </a:prstGeom>
        <a:solidFill>
          <a:srgbClr val="3333FF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20982-5A87-4DD7-8A0C-7C1D3DD1C3DE}">
      <dsp:nvSpPr>
        <dsp:cNvPr id="0" name=""/>
        <dsp:cNvSpPr/>
      </dsp:nvSpPr>
      <dsp:spPr>
        <a:xfrm>
          <a:off x="361677" y="3864963"/>
          <a:ext cx="5486893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b="1" kern="1200" dirty="0" smtClean="0">
            <a:solidFill>
              <a:srgbClr val="000000"/>
            </a:solidFill>
            <a:effectLst/>
            <a:latin typeface="Times New Roman" pitchFamily="18" charset="0"/>
            <a:cs typeface="Arial" charset="0"/>
          </a:endParaRP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Дефицит</a:t>
          </a:r>
          <a:r>
            <a:rPr lang="ru-RU" sz="3500" kern="1200" baseline="0" dirty="0" smtClean="0">
              <a:solidFill>
                <a:srgbClr val="3333FF"/>
              </a:solidFill>
            </a:rPr>
            <a:t> </a:t>
          </a:r>
          <a:r>
            <a:rPr 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- 226 768 845,95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 </a:t>
          </a:r>
          <a:endParaRPr lang="ru-RU" sz="2900" kern="1200" dirty="0"/>
        </a:p>
      </dsp:txBody>
      <dsp:txXfrm>
        <a:off x="410673" y="3913959"/>
        <a:ext cx="5388901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5563" y="0"/>
            <a:ext cx="28813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4675"/>
            <a:ext cx="295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5563" y="9464675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3D356119-ED6E-469B-B57F-BC531AAB8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687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8975" y="746125"/>
            <a:ext cx="538321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1225"/>
            <a:ext cx="5408613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5625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4D090164-6BF0-40DF-B154-FD502394B867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17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Основные показатели исполнения бюджета города Нефтеюганска за 2015 год сложились следующие:</a:t>
            </a:r>
          </a:p>
          <a:p>
            <a:r>
              <a:rPr lang="ru-RU" altLang="ru-RU" smtClean="0"/>
              <a:t>- общий объем доходов, поступивших в бюджет города составил 7 051 353 182,53 рубля, или 99,4% к уточненному годовому плану;</a:t>
            </a:r>
          </a:p>
          <a:p>
            <a:r>
              <a:rPr lang="ru-RU" altLang="ru-RU" smtClean="0"/>
              <a:t>- общий объем расходов бюджета города составил 7 278 122 028,48  рублей или 95,8%  к уточненному плану года;</a:t>
            </a:r>
          </a:p>
          <a:p>
            <a:r>
              <a:rPr lang="ru-RU" altLang="ru-RU" smtClean="0"/>
              <a:t>- дефицит бюджета сложился в  сумме -226 768 845,95 рублей. (при уточненном плане дефицита -502 616 522  рубля). </a:t>
            </a:r>
          </a:p>
          <a:p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E22578-FB81-45A7-99C2-25D5E7E40455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Наибольший объем средств из бюджета 46,4% был направлен на образование. Расходы по данному разделу за отчетный период составили 3 378 236 407,29 рублей. Вторые по значимости расходы 17,9% это расходы на «Жилищно-коммунальное хозяйство», которые сложились в сумме 1 305 893 762,97 рубля. Третью позицию 8,6% по функциональной структуре расходов бюджета занимают расходы на национальную экономику в сумме         625 569 811,01  рублей.</a:t>
            </a: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235D42-B7E9-42ED-A808-58E385F677A6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Исходя из утвержденной функциональной структуры бюджета за 2015 год, бюджет города традиционно сохранил свою социальную направленность. На образование, культуру, здравоохранение, спорт и социальную политику направлено 63,9% всего расходов бюджета, которые составили 4 653 078 928  рублей. </a:t>
            </a: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9F1E4D-056D-4CCD-9617-48B7E45C17E3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Наибольшую долю расходов за 2015 год составляют безвозмездные перечисления 4 008 772 561,72 рубль  или 55,1%.  Которые в виде субсидий направлены на выполнение муниципальных заданий.</a:t>
            </a: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6BE3C9-EBC1-4994-BA6B-38F0DF1A92B7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Расходы бюджета города на 2015 год имеют программную структуру, основу которой составляют 14 муниципальных и одна ведомственная программы, охватывающих все сферы деятельности муниципального образования. На их реализацию в отчетном 2015 году было направлено 6 805 329 440,66 рублей, что составляет 95,9% к уточненному плану. Удельный вес программно-целевых расходов сложился в размере 93,5% к общему объему исполненных расходов. Непрограммные направления расходов бюджета города, сложились  в сумме  472 792 587,82 рублей.</a:t>
            </a: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BA0F94-CC2F-490D-ABC8-2E3B86634076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 реализацию 14 муниципальных и одной ведомственной программ за 2015 год направлено 6 805 329 440,66  рублей. Удельный вес программно-целевых расходов сложился в размере 93,5% к общему объему исполненных расходов. Непрограммные направления расходов бюджета города, сложились  в сумме  472 792 587,82 рублей.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859753-A93D-4F8C-9314-D6700D70F07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2EC616-C9DF-40FF-9768-E711F73F6F2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823DD8-4D4C-4A49-A049-A18BB4859E5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C94538-8A14-4C59-8D7F-0830E2A9D835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8E9249-38F3-4FE6-9C0A-F33B3A30ADFA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CFF5BDA-268D-4E29-8231-9CC02606BF3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Поступления в доход бюджета в отчетном периоде больше аналогичного периода прошлого года на 354 865 847,34 рублей. </a:t>
            </a:r>
          </a:p>
          <a:p>
            <a:r>
              <a:rPr lang="ru-RU" altLang="ru-RU" smtClean="0"/>
              <a:t>По сравнению с 2014 годом уменьшение поступлений по налогу на доходы физических лиц связано с изменением норматива отчислений в бюджет города, в  2014 году он составил 59,6% (дифференцированный норматив 21,1%), а в 2015 году 54,5% (дифференцированный норматив 20,5%).   Поступления доходов от государственной пошлины, являются разовыми платежами. </a:t>
            </a:r>
          </a:p>
          <a:p>
            <a:r>
              <a:rPr lang="ru-RU" altLang="ru-RU" smtClean="0"/>
              <a:t>Уменьшение поступлений доходов от использования имущества, находящегося в государственной и муниципальной собственности в сравнении с прошлым годом, связано с ранней оплатой в 2014 году по договорам аренды имущества, срок оплаты которых составлял январь 2015 года. </a:t>
            </a:r>
          </a:p>
          <a:p>
            <a:r>
              <a:rPr lang="ru-RU" altLang="ru-RU" smtClean="0"/>
              <a:t>Платежи при пользовании природными ресурсами составили 56,9%  по сравнению с прошлым годом, в связи  с усилением контрольно-надзорной деятельности в 2014 году, проведение мероприятий по уточнению невыясненных платежей за предыдущие периоды. </a:t>
            </a:r>
          </a:p>
          <a:p>
            <a:r>
              <a:rPr lang="ru-RU" altLang="ru-RU" smtClean="0"/>
              <a:t>Доходы от оказания платных услуг и компенсации затрат государства, больше аналогичного периода, в связи с поступлением возврата дебиторской задолженности.  </a:t>
            </a:r>
          </a:p>
          <a:p>
            <a:r>
              <a:rPr lang="ru-RU" altLang="ru-RU" smtClean="0"/>
              <a:t>Доходы от продажи материальных и нематериальных активов составили 76% в сравнении с прошлым периодом. Снижение, в связи с  уменьшением поступивших заявлений на выкуп земельных участков. </a:t>
            </a:r>
          </a:p>
          <a:p>
            <a:r>
              <a:rPr lang="ru-RU" altLang="ru-RU" smtClean="0"/>
              <a:t>Прочие неналоговые доходы, к ним отнесены невыясненные поступления, зачисляемые в бюджеты городских округов, которые не планируются.</a:t>
            </a:r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BE6942-2018-48B3-B320-1F00483528A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C7D1E8-779D-4851-B365-00AAF5B3302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C475D1-7C24-461D-B0E9-A002D1255F05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CEFF0F-C7A8-41B6-AD1D-6B06CD5E407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FB56F0-C4DF-4FB7-B32B-29D4A42B5A6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323BCD-6EBF-4541-883C-3F2A100F3A7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B6430-E137-482F-AD80-546503DF4131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5D804A-46BC-4238-83E3-32612E9DDB64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5925030-B0AA-43C1-9FE9-8316798FB844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5F7A28-8258-42C3-BCF0-541E53CEA87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E0447C-D6CD-418D-A671-5F6AD26C006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Удельный вес в общей сумме поступивших доходов в бюджет города составил:</a:t>
            </a:r>
          </a:p>
          <a:p>
            <a:r>
              <a:rPr lang="ru-RU" altLang="ru-RU" u="sng" smtClean="0"/>
              <a:t>безвозмездные поступления </a:t>
            </a:r>
            <a:r>
              <a:rPr lang="ru-RU" altLang="ru-RU" smtClean="0"/>
              <a:t>59,3% или 4 183 098 408,25 рублей, </a:t>
            </a:r>
          </a:p>
          <a:p>
            <a:r>
              <a:rPr lang="ru-RU" altLang="ru-RU" u="sng" smtClean="0"/>
              <a:t>неналоговые доходы</a:t>
            </a:r>
            <a:r>
              <a:rPr lang="ru-RU" altLang="ru-RU" smtClean="0"/>
              <a:t> 6,4% или 448 013 024,52 рубля, </a:t>
            </a:r>
          </a:p>
          <a:p>
            <a:r>
              <a:rPr lang="ru-RU" altLang="ru-RU" u="sng" smtClean="0"/>
              <a:t>налоговые доходы </a:t>
            </a:r>
            <a:r>
              <a:rPr lang="ru-RU" altLang="ru-RU" smtClean="0"/>
              <a:t> 34,3% или 2 420 241 749,76 рублей.</a:t>
            </a:r>
          </a:p>
          <a:p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9EC943-7698-4DFD-AD0F-72C62865737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32804D-44EA-4C69-AF66-A09B997E0AFB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Наибольший удельный вес в общей сумме налоговых доходов по-прежнему составляет налог на доходы физических лиц (81,3%), поступления по которому сложились в сумме 1 968 564 182,27 рубля и составило 99,4% к уточненному плану.</a:t>
            </a:r>
          </a:p>
          <a:p>
            <a:r>
              <a:rPr lang="ru-RU" altLang="ru-RU" smtClean="0"/>
              <a:t>По налогу на совокупный доход, занимающий 12,3% в общей сумме налоговых доходов, поступления составили 296 644 292,73 рубля (в том числе налог, взимаемый по упрощенной системе налогообложения, составил 180 932 388,81 рублей, или 99,2% от плана; единый налог на вмененный доход составил 95 388 988,65 рублей, или  84,4% от  уточненного плана; единый сельскохозяйственный налог составил 618 712,68 рублей и налог, взимаемый в связи с применением патентной системы составил 19 717 087,31 рублей) </a:t>
            </a:r>
          </a:p>
          <a:p>
            <a:r>
              <a:rPr lang="ru-RU" altLang="ru-RU" smtClean="0"/>
              <a:t>Акцизы на нефтепродукты, рассчитываемые исходя из протяженности автомобильных дорог местного значения, поступили в сумме 5 849 732,33  рубля, и занимают 5,2% в общем объеме налоговых доходов.</a:t>
            </a:r>
          </a:p>
          <a:p>
            <a:r>
              <a:rPr lang="ru-RU" altLang="ru-RU" smtClean="0"/>
              <a:t>По налогам на имущество  поступления составили 126 315 561,41 рубль, или  5,2 % в общем объеме налоговых платежей, из них:</a:t>
            </a:r>
          </a:p>
          <a:p>
            <a:r>
              <a:rPr lang="ru-RU" altLang="ru-RU" smtClean="0"/>
              <a:t>налог на имущество физических лиц, доля которого составляет 1,6%, поступил в сумме 39 532 606,59 рублей;</a:t>
            </a:r>
          </a:p>
          <a:p>
            <a:r>
              <a:rPr lang="ru-RU" altLang="ru-RU" smtClean="0"/>
              <a:t>земельный налог, доля которого составляет 3,6%, поступил в сумме 86 782 954,82 рубля.</a:t>
            </a:r>
          </a:p>
          <a:p>
            <a:r>
              <a:rPr lang="ru-RU" altLang="ru-RU" smtClean="0"/>
              <a:t>Государственная пошлина поступила в сумме 22 898 776,32 рублей, что составляет 97,9% планируемого объема.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7DE53CE-0664-444D-A7C9-CFB2B0D1B382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>- Поступления от налога на доходы физических лиц, составили 1 968 564 182,27 рубля, или 99,4% от уточненного плана, на что повлияли выплаты премии по итогам года на предприятиях города не в полном объеме.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>- Поступления от налогов на совокупный доход, зачисляемые в бюджет городского округа по нормативу 100% составили  296 644 292,73 рубля. Снижение доходов по результатам деятельности предпринимателей, применяемых единый налог на вмененный доход, связано с переходом налогоплательщиков на другую систему налогообложения (патент).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>- Налоги на имущество, состоящие из налога на имущество физических лиц и земельного налога, зачисляемые по нормативу 100%, поступили в бюджет города в размере 126 315 561,41 рубль (96,7%). Основными причинами неисполнения плановых назначений являются задолженность по уплате налога (в сравнении с прошлым годом задолженность увеличилась на 2 607 тыс.рублей), увеличилась сумма предоставленных налоговых льгот (в сравнении с прошлым годом на 2 750 тыс.рублей).</a:t>
            </a: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0336D37-D883-4A38-A0B5-C0364F0B85A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Неналоговые доходы исполнены в сумме 448 013 024,52 рублей, 103,3% к уточненному плану года. </a:t>
            </a:r>
          </a:p>
          <a:p>
            <a:r>
              <a:rPr lang="ru-RU" altLang="ru-RU" smtClean="0"/>
              <a:t>Основную часть 75,1% неналоговых доходов составляют поступления  от использования имущества находящегося в муниципальной собственности 336 405 505,42 рублей. Доходы от использования имущества, находящегося в муниципальной собственности выполнены на 101,6% к годовому плану.</a:t>
            </a:r>
          </a:p>
          <a:p>
            <a:r>
              <a:rPr lang="ru-RU" altLang="ru-RU" smtClean="0"/>
              <a:t>Платежи при пользовании природными ресурсами выполнены на 114,9% к годовому плану и составили 10 179 276,12  рублей.</a:t>
            </a:r>
          </a:p>
          <a:p>
            <a:r>
              <a:rPr lang="ru-RU" altLang="ru-RU" smtClean="0"/>
              <a:t>Доходы от оказания платных услуг и компенсации затрат государства составили 7 458 870,12 рублей и выполнены на 100,8% к годовому плану.</a:t>
            </a:r>
          </a:p>
          <a:p>
            <a:r>
              <a:rPr lang="ru-RU" altLang="ru-RU" smtClean="0"/>
              <a:t> Доходы от продажи материальных и нематериальных активов в сумме 42 155 549,22 рублей выполнены на 100,1% к годовому плану.</a:t>
            </a:r>
          </a:p>
          <a:p>
            <a:r>
              <a:rPr lang="ru-RU" altLang="ru-RU" smtClean="0"/>
              <a:t>Штрафы, санкции, возмещение ущерба выполнены на 117,6% к годовому плану. Согласно административному законодательству, данные суммы (штрафы, пени, сборы) являются принудительными и  оплачиваются в добровольном порядке  в течение месяца после вынесенных решений.</a:t>
            </a:r>
          </a:p>
          <a:p>
            <a:r>
              <a:rPr lang="ru-RU" altLang="ru-RU" smtClean="0"/>
              <a:t>Прочие неналоговые доходы составили 518 256,25 рублей.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ABA9BB-4708-485E-B1D8-FB982DEB7DC0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- Доходы от использования имущества, находящегося в государственной и муниципальной собственности составили  336 405 505,42  рублей, на 1,6% превысив плановый объем. Данные доходы сложились из: </a:t>
            </a:r>
          </a:p>
          <a:p>
            <a:r>
              <a:rPr lang="ru-RU" altLang="ru-RU" smtClean="0"/>
              <a:t> в связи с уточнением кода бюджетной классификации по поступлению за прошлый период;</a:t>
            </a:r>
          </a:p>
          <a:p>
            <a:r>
              <a:rPr lang="ru-RU" altLang="ru-RU" smtClean="0"/>
              <a:t>в связи с погашением задолженности по исполнительным листам;</a:t>
            </a:r>
          </a:p>
          <a:p>
            <a:r>
              <a:rPr lang="ru-RU" altLang="ru-RU" smtClean="0"/>
              <a:t>превышение в результате проведенной работы с населением, поступление дебиторской задолженности по социальному найму.</a:t>
            </a:r>
          </a:p>
          <a:p>
            <a:r>
              <a:rPr lang="ru-RU" altLang="ru-RU" smtClean="0"/>
              <a:t>- Платежи при пользовании природными ресурсами, состоящие из платы за негативное воздействие на окружающую среду, поступили в сумме 10 179 276,12 рублей, что составило 114,9% от  запланированного объема, на что повлияли своевременная оплата платежей, уточнение невыясненных доходов прошлых лет.</a:t>
            </a:r>
          </a:p>
          <a:p>
            <a:r>
              <a:rPr lang="ru-RU" altLang="ru-RU" smtClean="0"/>
              <a:t>- Доходы от оказания платных услуг и компенсации затрат государства составляют 7 458 870,12 рублей или  100,8 % от плановых показателей. Проведены мероприятия по снижению задолженности (возврат дебиторской задолженности прошлых лет).</a:t>
            </a:r>
          </a:p>
          <a:p>
            <a:r>
              <a:rPr lang="ru-RU" altLang="ru-RU" smtClean="0"/>
              <a:t>- Штрафы, санкции, возмещение ущерба, зачисляемые по нормативам в местный бюджет, составили 51 295 567,39 рублей (117,6%). Согласно административному законодательству, данные суммы (штрафы, пени, сборы) принудительного характера, в добровольном порядке оплачиваются в течение месяца после вынесенных решений, по всем неоплаченным решениям дела передаются в подразделение судебных приставов для принудительного взыскания.</a:t>
            </a:r>
          </a:p>
          <a:p>
            <a:r>
              <a:rPr lang="ru-RU" altLang="ru-RU" smtClean="0"/>
              <a:t>- Прочие неналоговые доходы составили 518 256,25 рублей, к ним отнесены доходы от возврата бюджетополучателями финансирования прошлых лет в и невыясненные поступления, зачисляемые в бюджеты городских округов.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91B16A7-CECB-4201-B1D2-5906EF464EAD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 сумму безвозмездных поступлений 4 183 098 408,25 рублей включены безвозмездные поступления из бюджета  автономного округа и прочие безвозмездные поступления.  </a:t>
            </a:r>
          </a:p>
          <a:p>
            <a:r>
              <a:rPr lang="ru-RU" altLang="ru-RU" smtClean="0"/>
              <a:t>Безвозмездные поступления из бюджета автономного округа составили в сумме 3 743 704 714,73 рублей, из них:</a:t>
            </a:r>
          </a:p>
          <a:p>
            <a:r>
              <a:rPr lang="ru-RU" altLang="ru-RU" smtClean="0"/>
              <a:t>дотации 23 420 882,98 рубля,</a:t>
            </a:r>
          </a:p>
          <a:p>
            <a:r>
              <a:rPr lang="ru-RU" altLang="ru-RU" smtClean="0"/>
              <a:t>субвенции 2 524 291 488,37 рублей,</a:t>
            </a:r>
          </a:p>
          <a:p>
            <a:r>
              <a:rPr lang="ru-RU" altLang="ru-RU" smtClean="0"/>
              <a:t>субсидии 1 168 575 589,32 рублей, </a:t>
            </a:r>
          </a:p>
          <a:p>
            <a:r>
              <a:rPr lang="ru-RU" altLang="ru-RU" smtClean="0"/>
              <a:t>иные межбюджетные трансферты 27 416 754,06 рубля.</a:t>
            </a:r>
          </a:p>
          <a:p>
            <a:r>
              <a:rPr lang="ru-RU" altLang="ru-RU" smtClean="0"/>
              <a:t>По прочим безвозмездным поступлениям в бюджеты городских округов отражено поступление по договору целевого пожертвования ООО «РН-Юганскнефтегаз» на сумму 439 724 723,73 рубля.</a:t>
            </a:r>
          </a:p>
          <a:p>
            <a:r>
              <a:rPr lang="ru-RU" altLang="ru-RU" smtClean="0"/>
              <a:t>Доходы бюджетов городских округов от возврата бюджетными учреждениями остатков субсидий прошлых лет составили 72 462,15 рубля.</a:t>
            </a:r>
          </a:p>
          <a:p>
            <a:r>
              <a:rPr lang="ru-RU" altLang="ru-RU" smtClean="0"/>
              <a:t>В бюджет Ханты - Мансийского автономного округа осуществлен возврат остатков субсидий и субвенций, имеющих целевое назначение  прошлых лет в сумме 403 522,36 рубля.</a:t>
            </a: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3CDBDB-639A-4D80-88B5-C17A7DCD828F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Общий объем расходов бюджета города, произведенных за 2015 год, составил 7 278 122 028,48 рублей или 95,8% к уточненному плану. По сравнению с прошлым года процент исполнения годовых бюджетных назначений выше на 1,2% (исполнение расходной части бюджета за 2014 год составило 7 714 923 076,77 рублей). </a:t>
            </a: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8BBDCDF-0265-445B-9474-127D21E3440C}" type="slidenum">
              <a:rPr altLang="ru-RU" sz="1100" smtClean="0">
                <a:solidFill>
                  <a:srgbClr val="C0504D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 sz="1100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549F9-42ED-4FE2-A918-F7CCD1212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32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A462A-F6EC-46E1-898F-1E188F80F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7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56E71-CABC-40A7-A4F8-0933216A7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307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D1DB833E-F3F4-41DB-A768-3E1FA9762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36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E7756F4D-EFCE-454A-AAA9-436EFF387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9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D9FA6D6B-9371-4705-AE16-723153D78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70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C12557C1-0BAD-44AD-8891-D0E717EB7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06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D2F9ED61-21CB-4A0D-A06F-F2451961C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42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97588884-63C5-4CBB-BC06-9D59DFE3E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84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434AF902-5E44-48CC-8A8F-3E6917416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202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DDCB35A1-7D4F-491F-8B5D-519428E73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3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74FF5-652B-4FA4-AABD-55F8D4F37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687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4FA49E2A-A5AA-4AAD-AF4B-E9B9A058E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8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217734A8-AAAB-4565-9A31-2FCA860B6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411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35B6D911-8A03-4539-85D0-A97739A9E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54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9398286F-B80D-431B-ABBB-EAA120169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19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CFD85B2C-2905-4433-A8A2-F10FA7419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287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89154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77CF1E92-E9EF-48C6-BF01-F36148399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657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2545F8A2-20DA-4899-A6ED-99BD0D5B8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130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43A1308F-BEA7-4A75-9113-9A7CF5801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9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D6CC5-BEB8-4DC2-9AF2-52E2B13F4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32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0B6CD-D57F-4652-97DE-2C27F8CBF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48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54D9-F7F1-48F6-9B49-B42113210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28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E2A07-995E-4A7E-9F1E-FCAA576C7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15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5B030-4CA9-4714-B143-3851F681E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1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D14E0-73D3-4F98-8465-51BD338E1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93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2906-EA43-4ACE-BC4C-C67664284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7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rgbClr val="F7F7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7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8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49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F871122-547D-47CF-96F0-32B6DFF66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1035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90153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4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5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390157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/>
                <a:ahLst/>
                <a:cxnLst>
                  <a:cxn ang="0">
                    <a:pos x="269" y="922"/>
                  </a:cxn>
                  <a:cxn ang="0">
                    <a:pos x="0" y="650"/>
                  </a:cxn>
                  <a:cxn ang="0">
                    <a:pos x="0" y="0"/>
                  </a:cxn>
                  <a:cxn ang="0">
                    <a:pos x="269" y="0"/>
                  </a:cxn>
                  <a:cxn ang="0">
                    <a:pos x="269" y="922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8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2" y="1568"/>
                  </a:cxn>
                  <a:cxn ang="0">
                    <a:pos x="0" y="1299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1568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59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0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1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2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0" y="1299"/>
                  </a:cxn>
                  <a:cxn ang="0">
                    <a:pos x="0" y="1568"/>
                  </a:cxn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129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0163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/>
                <a:ahLst/>
                <a:cxnLst>
                  <a:cxn ang="0">
                    <a:pos x="272" y="650"/>
                  </a:cxn>
                  <a:cxn ang="0">
                    <a:pos x="0" y="922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650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90164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7" r:id="rId1"/>
    <p:sldLayoutId id="2147485648" r:id="rId2"/>
    <p:sldLayoutId id="2147485649" r:id="rId3"/>
    <p:sldLayoutId id="2147485650" r:id="rId4"/>
    <p:sldLayoutId id="2147485651" r:id="rId5"/>
    <p:sldLayoutId id="2147485652" r:id="rId6"/>
    <p:sldLayoutId id="2147485653" r:id="rId7"/>
    <p:sldLayoutId id="2147485654" r:id="rId8"/>
    <p:sldLayoutId id="2147485655" r:id="rId9"/>
    <p:sldLayoutId id="2147485656" r:id="rId10"/>
    <p:sldLayoutId id="2147485657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291B23E1-E583-40C7-913B-5B426D144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5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2059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092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93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94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</p:grpSp>
        <p:grpSp>
          <p:nvGrpSpPr>
            <p:cNvPr id="2060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2061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>
                  <a:gd name="T0" fmla="*/ 94 w 269"/>
                  <a:gd name="T1" fmla="*/ 321 h 922"/>
                  <a:gd name="T2" fmla="*/ 0 w 269"/>
                  <a:gd name="T3" fmla="*/ 226 h 922"/>
                  <a:gd name="T4" fmla="*/ 0 w 269"/>
                  <a:gd name="T5" fmla="*/ 0 h 922"/>
                  <a:gd name="T6" fmla="*/ 94 w 269"/>
                  <a:gd name="T7" fmla="*/ 0 h 922"/>
                  <a:gd name="T8" fmla="*/ 94 w 269"/>
                  <a:gd name="T9" fmla="*/ 321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2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>
                  <a:gd name="T0" fmla="*/ 94 w 272"/>
                  <a:gd name="T1" fmla="*/ 546 h 1568"/>
                  <a:gd name="T2" fmla="*/ 0 w 272"/>
                  <a:gd name="T3" fmla="*/ 452 h 1568"/>
                  <a:gd name="T4" fmla="*/ 0 w 272"/>
                  <a:gd name="T5" fmla="*/ 0 h 1568"/>
                  <a:gd name="T6" fmla="*/ 94 w 272"/>
                  <a:gd name="T7" fmla="*/ 0 h 1568"/>
                  <a:gd name="T8" fmla="*/ 94 w 272"/>
                  <a:gd name="T9" fmla="*/ 546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87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88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3089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  <a:effectLst/>
                </a:endParaRPr>
              </a:p>
            </p:txBody>
          </p:sp>
          <p:sp>
            <p:nvSpPr>
              <p:cNvPr id="2066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>
                  <a:gd name="T0" fmla="*/ 94 w 270"/>
                  <a:gd name="T1" fmla="*/ 452 h 1568"/>
                  <a:gd name="T2" fmla="*/ 0 w 270"/>
                  <a:gd name="T3" fmla="*/ 546 h 1568"/>
                  <a:gd name="T4" fmla="*/ 0 w 270"/>
                  <a:gd name="T5" fmla="*/ 0 h 1568"/>
                  <a:gd name="T6" fmla="*/ 94 w 270"/>
                  <a:gd name="T7" fmla="*/ 0 h 1568"/>
                  <a:gd name="T8" fmla="*/ 94 w 270"/>
                  <a:gd name="T9" fmla="*/ 452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67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>
                  <a:gd name="T0" fmla="*/ 96 w 272"/>
                  <a:gd name="T1" fmla="*/ 226 h 922"/>
                  <a:gd name="T2" fmla="*/ 0 w 272"/>
                  <a:gd name="T3" fmla="*/ 321 h 922"/>
                  <a:gd name="T4" fmla="*/ 0 w 272"/>
                  <a:gd name="T5" fmla="*/ 0 h 922"/>
                  <a:gd name="T6" fmla="*/ 96 w 272"/>
                  <a:gd name="T7" fmla="*/ 0 h 922"/>
                  <a:gd name="T8" fmla="*/ 96 w 272"/>
                  <a:gd name="T9" fmla="*/ 226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6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8" r:id="rId1"/>
    <p:sldLayoutId id="2147485659" r:id="rId2"/>
    <p:sldLayoutId id="2147485660" r:id="rId3"/>
    <p:sldLayoutId id="2147485661" r:id="rId4"/>
    <p:sldLayoutId id="2147485662" r:id="rId5"/>
    <p:sldLayoutId id="2147485663" r:id="rId6"/>
    <p:sldLayoutId id="2147485664" r:id="rId7"/>
    <p:sldLayoutId id="2147485665" r:id="rId8"/>
    <p:sldLayoutId id="2147485666" r:id="rId9"/>
    <p:sldLayoutId id="2147485667" r:id="rId10"/>
    <p:sldLayoutId id="2147485668" r:id="rId11"/>
    <p:sldLayoutId id="2147485669" r:id="rId12"/>
    <p:sldLayoutId id="2147485670" r:id="rId13"/>
    <p:sldLayoutId id="2147485671" r:id="rId14"/>
    <p:sldLayoutId id="2147485672" r:id="rId15"/>
    <p:sldLayoutId id="2147485673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Microsoft_Excel_Chart7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6.jpe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Microsoft_Excel_Chart8.xls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4.jpeg"/><Relationship Id="rId5" Type="http://schemas.openxmlformats.org/officeDocument/2006/relationships/image" Target="../media/image2.jpeg"/><Relationship Id="rId10" Type="http://schemas.openxmlformats.org/officeDocument/2006/relationships/image" Target="../media/image23.jpeg"/><Relationship Id="rId4" Type="http://schemas.openxmlformats.org/officeDocument/2006/relationships/image" Target="../media/image21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Microsoft_Excel_Chart9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Chart10.xls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jpeg"/><Relationship Id="rId5" Type="http://schemas.openxmlformats.org/officeDocument/2006/relationships/image" Target="../media/image2.jpeg"/><Relationship Id="rId4" Type="http://schemas.openxmlformats.org/officeDocument/2006/relationships/image" Target="../media/image21.jpeg"/><Relationship Id="rId9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11" Type="http://schemas.microsoft.com/office/2007/relationships/diagramDrawing" Target="../diagrams/drawing1.xml"/><Relationship Id="rId5" Type="http://schemas.openxmlformats.org/officeDocument/2006/relationships/image" Target="../media/image5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jpeg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7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8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9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0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1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2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6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8.jpe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jpeg"/><Relationship Id="rId5" Type="http://schemas.openxmlformats.org/officeDocument/2006/relationships/hyperlink" Target="mailto:kom_fin@uganadm.wsnet.ru" TargetMode="Externa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5.xls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jpeg"/><Relationship Id="rId5" Type="http://schemas.openxmlformats.org/officeDocument/2006/relationships/image" Target="../media/image2.jpeg"/><Relationship Id="rId4" Type="http://schemas.openxmlformats.org/officeDocument/2006/relationships/image" Target="../media/image14.jpeg"/><Relationship Id="rId9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905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5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9466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946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19472" name="Picture 21" descr="K:\Колесникова\Александр Прихотько Фото\03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539750"/>
            <a:ext cx="9764712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00025" y="692150"/>
            <a:ext cx="9505950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Отчет об исполнении </a:t>
            </a:r>
          </a:p>
          <a:p>
            <a:pPr>
              <a:defRPr/>
            </a:pPr>
            <a:r>
              <a:rPr lang="ru-RU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бюджета города </a:t>
            </a:r>
          </a:p>
          <a:p>
            <a:pPr>
              <a:defRPr/>
            </a:pPr>
            <a:r>
              <a:rPr lang="ru-RU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Нефтеюганск </a:t>
            </a:r>
            <a:br>
              <a:rPr lang="ru-RU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8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 за 2015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241" y="9376"/>
            <a:ext cx="9905604" cy="691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868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498475"/>
            <a:ext cx="988536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Динамика расходов бюджета города Нефтеюганск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2014 – 2015 гг., руб.</a:t>
            </a:r>
            <a:endParaRPr lang="ru-RU" sz="3200" dirty="0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1254125" y="5934075"/>
          <a:ext cx="8523289" cy="846137"/>
        </p:xfrm>
        <a:graphic>
          <a:graphicData uri="http://schemas.openxmlformats.org/drawingml/2006/table">
            <a:tbl>
              <a:tblPr/>
              <a:tblGrid>
                <a:gridCol w="1610619"/>
                <a:gridCol w="2376230"/>
                <a:gridCol w="2160209"/>
                <a:gridCol w="2376231"/>
              </a:tblGrid>
              <a:tr h="28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 dirty="0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2014 </a:t>
                      </a:r>
                      <a:r>
                        <a:rPr lang="ru-RU" sz="1800" b="1" i="0" u="none" strike="noStrike" baseline="0" dirty="0"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2015 </a:t>
                      </a:r>
                      <a:r>
                        <a:rPr lang="ru-RU" sz="1800" b="1" i="0" u="none" strike="noStrike" baseline="0" dirty="0">
                          <a:latin typeface="Times New Roman"/>
                        </a:rPr>
                        <a:t>год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Отклонение 2015/2014</a:t>
                      </a:r>
                      <a:endParaRPr lang="ru-RU" sz="1800" b="1" i="0" u="none" strike="noStrike" baseline="0" dirty="0">
                        <a:latin typeface="Times New Roman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>
                          <a:latin typeface="Times New Roman"/>
                        </a:rPr>
                        <a:t>План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8 155 762 088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7 598 412 606,03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- 557 349 481,97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 dirty="0">
                          <a:latin typeface="Times New Roman"/>
                        </a:rPr>
                        <a:t>Исполнение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7 714 923 076,77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7 278 122 028,48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- 436 801 048,29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" name="AutoShape 10"/>
          <p:cNvSpPr>
            <a:spLocks noChangeArrowheads="1"/>
          </p:cNvSpPr>
          <p:nvPr/>
        </p:nvSpPr>
        <p:spPr bwMode="auto">
          <a:xfrm rot="16200000">
            <a:off x="338932" y="6065044"/>
            <a:ext cx="173037" cy="708025"/>
          </a:xfrm>
          <a:prstGeom prst="flowChartProcess">
            <a:avLst/>
          </a:prstGeom>
          <a:solidFill>
            <a:srgbClr val="9A9964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5" name="AutoShape 10"/>
          <p:cNvSpPr>
            <a:spLocks noChangeArrowheads="1"/>
          </p:cNvSpPr>
          <p:nvPr/>
        </p:nvSpPr>
        <p:spPr bwMode="auto">
          <a:xfrm rot="16200000">
            <a:off x="338932" y="6377781"/>
            <a:ext cx="173038" cy="708025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28708" name="Объект 4"/>
          <p:cNvGraphicFramePr>
            <a:graphicFrameLocks noChangeAspect="1"/>
          </p:cNvGraphicFramePr>
          <p:nvPr/>
        </p:nvGraphicFramePr>
        <p:xfrm>
          <a:off x="71438" y="2617788"/>
          <a:ext cx="9429750" cy="239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7" name="Лист" r:id="rId7" imgW="6696055" imgH="800010" progId="Excel.Sheet.8">
                  <p:embed/>
                </p:oleObj>
              </mc:Choice>
              <mc:Fallback>
                <p:oleObj name="Лист" r:id="rId7" imgW="6696055" imgH="800010" progId="Excel.Sheet.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2617788"/>
                        <a:ext cx="9429750" cy="239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Правая фигурная скобка 45"/>
          <p:cNvSpPr/>
          <p:nvPr/>
        </p:nvSpPr>
        <p:spPr bwMode="auto">
          <a:xfrm rot="5400000">
            <a:off x="2316956" y="3309144"/>
            <a:ext cx="233363" cy="3927475"/>
          </a:xfrm>
          <a:prstGeom prst="rightBrace">
            <a:avLst>
              <a:gd name="adj1" fmla="val 8333"/>
              <a:gd name="adj2" fmla="val 50523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 noProof="1"/>
          </a:p>
        </p:txBody>
      </p:sp>
      <p:sp>
        <p:nvSpPr>
          <p:cNvPr id="47" name="Правая фигурная скобка 46"/>
          <p:cNvSpPr/>
          <p:nvPr/>
        </p:nvSpPr>
        <p:spPr bwMode="auto">
          <a:xfrm rot="5400000">
            <a:off x="7013576" y="3248025"/>
            <a:ext cx="171450" cy="3984625"/>
          </a:xfrm>
          <a:prstGeom prst="rightBrace">
            <a:avLst>
              <a:gd name="adj1" fmla="val 8333"/>
              <a:gd name="adj2" fmla="val 50523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 noProof="1"/>
          </a:p>
        </p:txBody>
      </p:sp>
      <p:sp>
        <p:nvSpPr>
          <p:cNvPr id="48" name="Прямоугольник 47"/>
          <p:cNvSpPr/>
          <p:nvPr/>
        </p:nvSpPr>
        <p:spPr>
          <a:xfrm>
            <a:off x="1784350" y="5465763"/>
            <a:ext cx="130016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2014 год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477000" y="5453063"/>
            <a:ext cx="13017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2015 год</a:t>
            </a: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-174625" y="1885950"/>
            <a:ext cx="285750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</a:rPr>
              <a:t>8 155 762 088</a:t>
            </a: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2209800" y="2243138"/>
            <a:ext cx="304800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</a:rPr>
              <a:t>7 714 923 076,77</a:t>
            </a: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4875213" y="1892300"/>
            <a:ext cx="302895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</a:rPr>
              <a:t>7 598 412 606,03</a:t>
            </a:r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7040563" y="2368550"/>
            <a:ext cx="273685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</a:rPr>
              <a:t>7 278 122 028,48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1032"/>
            <a:ext cx="9929083" cy="690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970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38" y="513340"/>
            <a:ext cx="98774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Структура расходов бюджета города в функциональном разрезе за 2015 год, руб.</a:t>
            </a:r>
            <a:endParaRPr lang="ru-RU" sz="3000" dirty="0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6756400" y="1528763"/>
            <a:ext cx="3100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Общегосударственные вопросы 616 814 458,63 (8,5%)</a:t>
            </a:r>
            <a:endParaRPr lang="ru-RU" altLang="ru-RU" sz="1600" b="1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11" name="Text Box 14"/>
          <p:cNvSpPr txBox="1">
            <a:spLocks noChangeArrowheads="1"/>
          </p:cNvSpPr>
          <p:nvPr/>
        </p:nvSpPr>
        <p:spPr bwMode="auto">
          <a:xfrm>
            <a:off x="6735763" y="2027238"/>
            <a:ext cx="31432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39 573 458,82 (0,5%)</a:t>
            </a:r>
          </a:p>
        </p:txBody>
      </p:sp>
      <p:sp>
        <p:nvSpPr>
          <p:cNvPr id="29712" name="Text Box 14"/>
          <p:cNvSpPr txBox="1">
            <a:spLocks noChangeArrowheads="1"/>
          </p:cNvSpPr>
          <p:nvPr/>
        </p:nvSpPr>
        <p:spPr bwMode="auto">
          <a:xfrm>
            <a:off x="6750050" y="2844800"/>
            <a:ext cx="31321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Национальная экономика              625 569 811,01 (8,6%)</a:t>
            </a:r>
          </a:p>
        </p:txBody>
      </p:sp>
      <p:sp>
        <p:nvSpPr>
          <p:cNvPr id="29713" name="Text Box 14"/>
          <p:cNvSpPr txBox="1">
            <a:spLocks noChangeArrowheads="1"/>
          </p:cNvSpPr>
          <p:nvPr/>
        </p:nvSpPr>
        <p:spPr bwMode="auto">
          <a:xfrm>
            <a:off x="6775450" y="3335338"/>
            <a:ext cx="31321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Жилищно-коммунальное хозяйство                        1 305 893 762,97 (17,9%)</a:t>
            </a:r>
          </a:p>
        </p:txBody>
      </p:sp>
      <p:sp>
        <p:nvSpPr>
          <p:cNvPr id="29714" name="Text Box 14"/>
          <p:cNvSpPr txBox="1">
            <a:spLocks noChangeArrowheads="1"/>
          </p:cNvSpPr>
          <p:nvPr/>
        </p:nvSpPr>
        <p:spPr bwMode="auto">
          <a:xfrm>
            <a:off x="6743700" y="3862388"/>
            <a:ext cx="31623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Образование 3 378 236 407,29 (46,4%)</a:t>
            </a:r>
          </a:p>
        </p:txBody>
      </p:sp>
      <p:sp>
        <p:nvSpPr>
          <p:cNvPr id="29715" name="Text Box 14"/>
          <p:cNvSpPr txBox="1">
            <a:spLocks noChangeArrowheads="1"/>
          </p:cNvSpPr>
          <p:nvPr/>
        </p:nvSpPr>
        <p:spPr bwMode="auto">
          <a:xfrm>
            <a:off x="6756400" y="4352925"/>
            <a:ext cx="30257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Культура, кинематография          309 440 136,49 (4,3%)</a:t>
            </a:r>
          </a:p>
        </p:txBody>
      </p:sp>
      <p:sp>
        <p:nvSpPr>
          <p:cNvPr id="29716" name="Text Box 14"/>
          <p:cNvSpPr txBox="1">
            <a:spLocks noChangeArrowheads="1"/>
          </p:cNvSpPr>
          <p:nvPr/>
        </p:nvSpPr>
        <p:spPr bwMode="auto">
          <a:xfrm>
            <a:off x="6813550" y="5656263"/>
            <a:ext cx="29511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Физическая культура и спорт   537 084 804 (7,4%)</a:t>
            </a:r>
          </a:p>
        </p:txBody>
      </p:sp>
      <p:sp>
        <p:nvSpPr>
          <p:cNvPr id="29717" name="Text Box 14"/>
          <p:cNvSpPr txBox="1">
            <a:spLocks noChangeArrowheads="1"/>
          </p:cNvSpPr>
          <p:nvPr/>
        </p:nvSpPr>
        <p:spPr bwMode="auto">
          <a:xfrm>
            <a:off x="6815138" y="6165850"/>
            <a:ext cx="29511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Средства массовой информации 37 191 609,05 (0,5%)</a:t>
            </a:r>
          </a:p>
        </p:txBody>
      </p:sp>
      <p:sp>
        <p:nvSpPr>
          <p:cNvPr id="29718" name="Text Box 14"/>
          <p:cNvSpPr txBox="1">
            <a:spLocks noChangeArrowheads="1"/>
          </p:cNvSpPr>
          <p:nvPr/>
        </p:nvSpPr>
        <p:spPr bwMode="auto">
          <a:xfrm>
            <a:off x="6831013" y="5157788"/>
            <a:ext cx="29511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Социальная политика                  326 659 941,05 (4,5%)</a:t>
            </a:r>
          </a:p>
        </p:txBody>
      </p:sp>
      <p:sp>
        <p:nvSpPr>
          <p:cNvPr id="29719" name="Text Box 14"/>
          <p:cNvSpPr txBox="1">
            <a:spLocks noChangeArrowheads="1"/>
          </p:cNvSpPr>
          <p:nvPr/>
        </p:nvSpPr>
        <p:spPr bwMode="auto">
          <a:xfrm>
            <a:off x="6764338" y="4784725"/>
            <a:ext cx="3733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Здравоохранение 101 657 639,17 </a:t>
            </a:r>
            <a:r>
              <a:rPr lang="ru-RU" altLang="ru-RU" sz="1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(1,4%)</a:t>
            </a:r>
          </a:p>
        </p:txBody>
      </p:sp>
      <p:graphicFrame>
        <p:nvGraphicFramePr>
          <p:cNvPr id="29720" name="Объект 2"/>
          <p:cNvGraphicFramePr>
            <a:graphicFrameLocks/>
          </p:cNvGraphicFramePr>
          <p:nvPr/>
        </p:nvGraphicFramePr>
        <p:xfrm>
          <a:off x="-1162050" y="1266825"/>
          <a:ext cx="9086850" cy="548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Диаграмма" r:id="rId7" imgW="7972433" imgH="2981340" progId="Excel.Chart.8">
                  <p:embed/>
                </p:oleObj>
              </mc:Choice>
              <mc:Fallback>
                <p:oleObj name="Диаграмма" r:id="rId7" imgW="7972433" imgH="2981340" progId="Excel.Char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62050" y="1266825"/>
                        <a:ext cx="9086850" cy="548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607" y="0"/>
            <a:ext cx="993997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72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72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073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1706" y="287001"/>
            <a:ext cx="94470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на функционирование социальной сферы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2015 год, руб.</a:t>
            </a:r>
            <a:endParaRPr lang="ru-RU" sz="3000" dirty="0"/>
          </a:p>
        </p:txBody>
      </p:sp>
      <p:graphicFrame>
        <p:nvGraphicFramePr>
          <p:cNvPr id="30734" name="Объект 1"/>
          <p:cNvGraphicFramePr>
            <a:graphicFrameLocks/>
          </p:cNvGraphicFramePr>
          <p:nvPr/>
        </p:nvGraphicFramePr>
        <p:xfrm>
          <a:off x="-76200" y="1166813"/>
          <a:ext cx="97536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Диаграмма" r:id="rId7" imgW="9286900" imgH="2781270" progId="Excel.Chart.8">
                  <p:embed/>
                </p:oleObj>
              </mc:Choice>
              <mc:Fallback>
                <p:oleObj name="Диаграмма" r:id="rId7" imgW="9286900" imgH="278127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166813"/>
                        <a:ext cx="9753600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635500" y="4306888"/>
            <a:ext cx="4572000" cy="2493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500" b="1" dirty="0">
                <a:solidFill>
                  <a:schemeClr val="tx1"/>
                </a:solidFill>
              </a:rPr>
              <a:t>-</a:t>
            </a:r>
            <a:r>
              <a:rPr lang="ru-RU" sz="2600" b="1" dirty="0">
                <a:solidFill>
                  <a:schemeClr val="tx1"/>
                </a:solidFill>
              </a:rPr>
              <a:t>Образование</a:t>
            </a:r>
          </a:p>
          <a:p>
            <a:pPr algn="l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</a:rPr>
              <a:t>Культура </a:t>
            </a:r>
          </a:p>
          <a:p>
            <a:pPr algn="l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</a:rPr>
              <a:t>Здравоохранение</a:t>
            </a:r>
          </a:p>
          <a:p>
            <a:pPr algn="l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</a:rPr>
              <a:t>Социальная политика</a:t>
            </a:r>
          </a:p>
          <a:p>
            <a:pPr algn="l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</a:rPr>
              <a:t>Физическая культура и спорт</a:t>
            </a:r>
          </a:p>
        </p:txBody>
      </p:sp>
      <p:sp>
        <p:nvSpPr>
          <p:cNvPr id="29" name="AutoShape 20"/>
          <p:cNvSpPr>
            <a:spLocks/>
          </p:cNvSpPr>
          <p:nvPr/>
        </p:nvSpPr>
        <p:spPr bwMode="auto">
          <a:xfrm rot="10800000">
            <a:off x="4484688" y="4365625"/>
            <a:ext cx="215900" cy="2376488"/>
          </a:xfrm>
          <a:prstGeom prst="rightBrace">
            <a:avLst>
              <a:gd name="adj1" fmla="val 66728"/>
              <a:gd name="adj2" fmla="val 4986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-28575" y="5013325"/>
            <a:ext cx="666750" cy="522288"/>
          </a:xfrm>
          <a:prstGeom prst="flowChartProcess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23888" y="4945063"/>
            <a:ext cx="3941762" cy="59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>
                <a:solidFill>
                  <a:schemeClr val="tx1"/>
                </a:solidFill>
              </a:rPr>
              <a:t>Социальная сфера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571500" y="5672138"/>
            <a:ext cx="3927475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200" b="1" dirty="0">
                <a:solidFill>
                  <a:schemeClr val="tx1"/>
                </a:solidFill>
              </a:rPr>
              <a:t> 4 653 078 928</a:t>
            </a:r>
          </a:p>
        </p:txBody>
      </p:sp>
      <p:pic>
        <p:nvPicPr>
          <p:cNvPr id="30740" name="Picture 13" descr="Несколько слов о фрактальном анализе новости Пензы, News58.ru - пензенские новости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113" y="4191000"/>
            <a:ext cx="1079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5" descr="Классный форум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4750" y="4833938"/>
            <a:ext cx="8048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2" descr="Модернизация областного здравоохранения. Оренбургские новост…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9025" y="4991100"/>
            <a:ext cx="612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6" descr="развития Кто есть Кто. - Idwhoiswho.kz Pag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463" y="5580063"/>
            <a:ext cx="739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31" descr="Без малого 100 миллиардов на оздоровление Новости Челябинской области - Сайт города u74.ru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5950" y="6346825"/>
            <a:ext cx="692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45" name="Group 14"/>
          <p:cNvGrpSpPr>
            <a:grpSpLocks/>
          </p:cNvGrpSpPr>
          <p:nvPr/>
        </p:nvGrpSpPr>
        <p:grpSpPr bwMode="auto">
          <a:xfrm>
            <a:off x="3106738" y="2057400"/>
            <a:ext cx="3744912" cy="1144588"/>
            <a:chOff x="1033" y="1677"/>
            <a:chExt cx="781" cy="173"/>
          </a:xfrm>
        </p:grpSpPr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1033" y="1677"/>
              <a:ext cx="781" cy="173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1074" y="1705"/>
              <a:ext cx="72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ru-RU" sz="1200" b="1" dirty="0">
                  <a:solidFill>
                    <a:srgbClr val="0000CC"/>
                  </a:solidFill>
                  <a:latin typeface="Arial" charset="0"/>
                </a:rPr>
                <a:t> </a:t>
              </a:r>
              <a:r>
                <a:rPr lang="ru-RU" sz="3600" b="1" dirty="0">
                  <a:solidFill>
                    <a:srgbClr val="000000"/>
                  </a:solidFill>
                  <a:cs typeface="Times New Roman" pitchFamily="18" charset="0"/>
                </a:rPr>
                <a:t>7 278 122 028,48</a:t>
              </a:r>
              <a:endParaRPr lang="ru-RU" sz="3600" b="1" dirty="0">
                <a:solidFill>
                  <a:srgbClr val="000000"/>
                </a:solidFill>
                <a:latin typeface="Arial" charset="0"/>
              </a:endParaRPr>
            </a:p>
            <a:p>
              <a:pPr>
                <a:defRPr/>
              </a:pPr>
              <a:endParaRPr lang="ru-RU" sz="32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" y="0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49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31753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8" y="327939"/>
            <a:ext cx="9880252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Исполнение расходной части бюджета города за 2015 год в разрезе экономических статей, руб.</a:t>
            </a:r>
            <a:endParaRPr lang="ru-RU" sz="3000" dirty="0">
              <a:solidFill>
                <a:srgbClr val="333399"/>
              </a:solidFill>
            </a:endParaRPr>
          </a:p>
        </p:txBody>
      </p:sp>
      <p:graphicFrame>
        <p:nvGraphicFramePr>
          <p:cNvPr id="31757" name="Объект 1"/>
          <p:cNvGraphicFramePr>
            <a:graphicFrameLocks/>
          </p:cNvGraphicFramePr>
          <p:nvPr/>
        </p:nvGraphicFramePr>
        <p:xfrm>
          <a:off x="-2628900" y="1343025"/>
          <a:ext cx="14306550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Диаграмма" r:id="rId7" imgW="11630033" imgH="2676510" progId="Excel.Chart.8">
                  <p:embed/>
                </p:oleObj>
              </mc:Choice>
              <mc:Fallback>
                <p:oleObj name="Диаграмма" r:id="rId7" imgW="11630033" imgH="267651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28900" y="1343025"/>
                        <a:ext cx="14306550" cy="329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6"/>
          <p:cNvSpPr txBox="1">
            <a:spLocks noChangeArrowheads="1"/>
          </p:cNvSpPr>
          <p:nvPr/>
        </p:nvSpPr>
        <p:spPr bwMode="auto">
          <a:xfrm rot="16200000">
            <a:off x="265907" y="5044281"/>
            <a:ext cx="222250" cy="277813"/>
          </a:xfrm>
          <a:prstGeom prst="rect">
            <a:avLst/>
          </a:prstGeom>
          <a:solidFill>
            <a:srgbClr val="FFFFFF">
              <a:lumMod val="65000"/>
              <a:alpha val="60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1200" kern="0">
              <a:solidFill>
                <a:srgbClr val="333399"/>
              </a:solidFill>
              <a:effectLst/>
              <a:latin typeface="Times New Roman" pitchFamily="18" charset="0"/>
            </a:endParaRPr>
          </a:p>
        </p:txBody>
      </p:sp>
      <p:sp>
        <p:nvSpPr>
          <p:cNvPr id="31759" name="Text Box 14"/>
          <p:cNvSpPr txBox="1">
            <a:spLocks noChangeArrowheads="1"/>
          </p:cNvSpPr>
          <p:nvPr/>
        </p:nvSpPr>
        <p:spPr bwMode="auto">
          <a:xfrm>
            <a:off x="571500" y="5072063"/>
            <a:ext cx="39528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Оплата труда и начисления на выплаты по оплате труда 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831 994 728,49 (11,4%)</a:t>
            </a:r>
          </a:p>
        </p:txBody>
      </p:sp>
      <p:sp>
        <p:nvSpPr>
          <p:cNvPr id="31760" name="Text Box 6"/>
          <p:cNvSpPr txBox="1">
            <a:spLocks noChangeArrowheads="1"/>
          </p:cNvSpPr>
          <p:nvPr/>
        </p:nvSpPr>
        <p:spPr bwMode="auto">
          <a:xfrm rot="-5400000">
            <a:off x="265907" y="5704681"/>
            <a:ext cx="222250" cy="277813"/>
          </a:xfrm>
          <a:prstGeom prst="rect">
            <a:avLst/>
          </a:prstGeom>
          <a:solidFill>
            <a:srgbClr val="00FF00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61" name="Text Box 14"/>
          <p:cNvSpPr txBox="1">
            <a:spLocks noChangeArrowheads="1"/>
          </p:cNvSpPr>
          <p:nvPr/>
        </p:nvSpPr>
        <p:spPr bwMode="auto">
          <a:xfrm>
            <a:off x="538163" y="5670550"/>
            <a:ext cx="44862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Оплата работ услуг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741 508 059,24 (10,2%)</a:t>
            </a:r>
          </a:p>
        </p:txBody>
      </p:sp>
      <p:sp>
        <p:nvSpPr>
          <p:cNvPr id="31762" name="Text Box 6"/>
          <p:cNvSpPr txBox="1">
            <a:spLocks noChangeArrowheads="1"/>
          </p:cNvSpPr>
          <p:nvPr/>
        </p:nvSpPr>
        <p:spPr bwMode="auto">
          <a:xfrm rot="-5400000">
            <a:off x="265907" y="6082506"/>
            <a:ext cx="222250" cy="277813"/>
          </a:xfrm>
          <a:prstGeom prst="rect">
            <a:avLst/>
          </a:prstGeom>
          <a:solidFill>
            <a:srgbClr val="0000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63" name="Text Box 14"/>
          <p:cNvSpPr txBox="1">
            <a:spLocks noChangeArrowheads="1"/>
          </p:cNvSpPr>
          <p:nvPr/>
        </p:nvSpPr>
        <p:spPr bwMode="auto">
          <a:xfrm>
            <a:off x="534988" y="6065838"/>
            <a:ext cx="53482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перечисления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4 008 772 561,72(55,1%)</a:t>
            </a:r>
          </a:p>
        </p:txBody>
      </p:sp>
      <p:sp>
        <p:nvSpPr>
          <p:cNvPr id="31764" name="Text Box 6"/>
          <p:cNvSpPr txBox="1">
            <a:spLocks noChangeArrowheads="1"/>
          </p:cNvSpPr>
          <p:nvPr/>
        </p:nvSpPr>
        <p:spPr bwMode="auto">
          <a:xfrm rot="-5400000">
            <a:off x="280194" y="6465094"/>
            <a:ext cx="222250" cy="277812"/>
          </a:xfrm>
          <a:prstGeom prst="rect">
            <a:avLst/>
          </a:prstGeom>
          <a:solidFill>
            <a:srgbClr val="9966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65" name="Text Box 14"/>
          <p:cNvSpPr txBox="1">
            <a:spLocks noChangeArrowheads="1"/>
          </p:cNvSpPr>
          <p:nvPr/>
        </p:nvSpPr>
        <p:spPr bwMode="auto">
          <a:xfrm>
            <a:off x="571500" y="6448425"/>
            <a:ext cx="49704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Социальное обеспечение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222 504 855,36 (3,1%)</a:t>
            </a:r>
          </a:p>
        </p:txBody>
      </p:sp>
      <p:sp>
        <p:nvSpPr>
          <p:cNvPr id="31766" name="Text Box 6"/>
          <p:cNvSpPr txBox="1">
            <a:spLocks noChangeArrowheads="1"/>
          </p:cNvSpPr>
          <p:nvPr/>
        </p:nvSpPr>
        <p:spPr bwMode="auto">
          <a:xfrm rot="-5400000">
            <a:off x="5911057" y="5117306"/>
            <a:ext cx="222250" cy="277813"/>
          </a:xfrm>
          <a:prstGeom prst="rect">
            <a:avLst/>
          </a:prstGeom>
          <a:solidFill>
            <a:srgbClr val="D60093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67" name="Text Box 14"/>
          <p:cNvSpPr txBox="1">
            <a:spLocks noChangeArrowheads="1"/>
          </p:cNvSpPr>
          <p:nvPr/>
        </p:nvSpPr>
        <p:spPr bwMode="auto">
          <a:xfrm>
            <a:off x="6184900" y="5072063"/>
            <a:ext cx="380365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Прочие расходы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51 290 140,75 (0,7</a:t>
            </a:r>
            <a:r>
              <a:rPr lang="ru-RU" altLang="ru-RU" sz="19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1768" name="Text Box 6"/>
          <p:cNvSpPr txBox="1">
            <a:spLocks noChangeArrowheads="1"/>
          </p:cNvSpPr>
          <p:nvPr/>
        </p:nvSpPr>
        <p:spPr bwMode="auto">
          <a:xfrm rot="-5400000">
            <a:off x="5910263" y="5511800"/>
            <a:ext cx="223837" cy="277813"/>
          </a:xfrm>
          <a:prstGeom prst="rect">
            <a:avLst/>
          </a:prstGeom>
          <a:solidFill>
            <a:srgbClr val="00FF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69" name="Text Box 14"/>
          <p:cNvSpPr txBox="1">
            <a:spLocks noChangeArrowheads="1"/>
          </p:cNvSpPr>
          <p:nvPr/>
        </p:nvSpPr>
        <p:spPr bwMode="auto">
          <a:xfrm>
            <a:off x="6232525" y="5440363"/>
            <a:ext cx="36512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Увеличение стоимости основных средств 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1 405 342 194,56 (19,3%)</a:t>
            </a:r>
          </a:p>
        </p:txBody>
      </p:sp>
      <p:sp>
        <p:nvSpPr>
          <p:cNvPr id="31770" name="Text Box 6"/>
          <p:cNvSpPr txBox="1">
            <a:spLocks noChangeArrowheads="1"/>
          </p:cNvSpPr>
          <p:nvPr/>
        </p:nvSpPr>
        <p:spPr bwMode="auto">
          <a:xfrm rot="-5400000">
            <a:off x="5911057" y="6158706"/>
            <a:ext cx="222250" cy="277813"/>
          </a:xfrm>
          <a:prstGeom prst="rect">
            <a:avLst/>
          </a:prstGeom>
          <a:solidFill>
            <a:srgbClr val="990033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771" name="Text Box 14"/>
          <p:cNvSpPr txBox="1">
            <a:spLocks noChangeArrowheads="1"/>
          </p:cNvSpPr>
          <p:nvPr/>
        </p:nvSpPr>
        <p:spPr bwMode="auto">
          <a:xfrm>
            <a:off x="6261100" y="6065838"/>
            <a:ext cx="36449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Увеличение стоимости материальных запасов  </a:t>
            </a: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16 709 488,36 (0,2%)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13" y="0"/>
            <a:ext cx="991825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77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3277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4625" y="1196975"/>
          <a:ext cx="9577388" cy="5576941"/>
        </p:xfrm>
        <a:graphic>
          <a:graphicData uri="http://schemas.openxmlformats.org/drawingml/2006/table">
            <a:tbl>
              <a:tblPr/>
              <a:tblGrid>
                <a:gridCol w="6421438"/>
                <a:gridCol w="1152525"/>
                <a:gridCol w="1152525"/>
                <a:gridCol w="850900"/>
              </a:tblGrid>
              <a:tr h="15239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34312" marR="34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пан </a:t>
                      </a:r>
                    </a:p>
                  </a:txBody>
                  <a:tcPr marL="34312" marR="34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marL="34312" marR="34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34312" marR="34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657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Мун. программа "Развитие образования и молодёжной политики в городе Нефтеюганске на 2014-2020 гг"</a:t>
                      </a:r>
                    </a:p>
                  </a:txBody>
                  <a:tcPr marL="34312" marR="34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2 991 274 810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2 972 249 465,59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65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Мун. программа "Доступная среда  в городе Нефтеюганске на 2014-2020 гг"</a:t>
                      </a:r>
                    </a:p>
                  </a:txBody>
                  <a:tcPr marL="34312" marR="34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2 350 501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2 349 538,00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99,96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2381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Мун. программа "Развитие сферы культуры  города Нефтеюганска на 2014-2020 гг"</a:t>
                      </a:r>
                    </a:p>
                  </a:txBody>
                  <a:tcPr marL="34312" marR="34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460 918 929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460 712 957,52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99,96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Мун. программа "Развитие физической культуры и спорта в  городе Нефтеюганске на 2014-2020 гг"</a:t>
                      </a:r>
                    </a:p>
                  </a:txBody>
                  <a:tcPr marL="34312" marR="34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790 240 580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788 651 108,92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657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Мун. программа "Обеспечение доступным и комфортным жильем жителей  города Нефтеюганска в  2014-2020 гг"</a:t>
                      </a:r>
                    </a:p>
                  </a:txBody>
                  <a:tcPr marL="34312" marR="34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673 926 869,20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583 873 370,40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86,6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Мун. программа "Развитие жилищно-коммунального комплекса в городе Нефтеюганске в 2014-2020 гг"</a:t>
                      </a:r>
                    </a:p>
                  </a:txBody>
                  <a:tcPr marL="34312" marR="34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1 010 870 695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886 240 231,83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6191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Мун. программа "Профилактика правонарушений в сфере общественного  порядка, безопасности дорожного движения, пропаганда здорового образа жизни (профилактика наркомании, токсикомании, алкоголизма) в городе Нефтеюганске на 2014-2020 гг"</a:t>
                      </a:r>
                    </a:p>
                  </a:txBody>
                  <a:tcPr marL="34312" marR="34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22 254 269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20 506 416,14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92,1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Мун. программа "Защита населения и территории от  чрезвычайных ситуаций, обеспечение первичных мер пожарной безопасности в городе Нефтеюганске на 2014-2020 гг"</a:t>
                      </a:r>
                    </a:p>
                  </a:txBody>
                  <a:tcPr marL="34312" marR="34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54 947 698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52 035 172,03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9048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Мун. программа "Социально - экономическое развитие города Нефтеюганска на 2014-2020 гг"</a:t>
                      </a:r>
                    </a:p>
                  </a:txBody>
                  <a:tcPr marL="34312" marR="34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300 408 842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298 306 908,12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59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Мун. программа "Развитие транспортной системы  в городе  Нефтеюганске на 2014-2020 гг"</a:t>
                      </a:r>
                    </a:p>
                  </a:txBody>
                  <a:tcPr marL="34312" marR="34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494 940 108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490 411 323,55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657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Мун. программа "Управление муниципальными финансами в городе Нефтеюганске в 2014-2020 гг"</a:t>
                      </a:r>
                    </a:p>
                  </a:txBody>
                  <a:tcPr marL="34312" marR="34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64 007 138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63 399 976,87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5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муниципальным имуществом города Нефтеюганска на 2014-2020 гг"</a:t>
                      </a:r>
                    </a:p>
                  </a:txBody>
                  <a:tcPr marL="34312" marR="34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220 706 934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176 304 496,40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79,9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0000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экстремизма, гармонизация межэтнических и межкультурных отношений в городе Нефтеюганске на 2014-2020 гг"</a:t>
                      </a:r>
                    </a:p>
                  </a:txBody>
                  <a:tcPr marL="34312" marR="34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1 000 000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999 964,40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99,996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24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 ориентированных некоммерческих организаций, осуществляющих деятельность в городе Нефтеюганске, на 2014-2020 гг"</a:t>
                      </a:r>
                    </a:p>
                  </a:txBody>
                  <a:tcPr marL="34312" marR="34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2 234 200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2 205 280,89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8287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</a:p>
                  </a:txBody>
                  <a:tcPr marL="34312" marR="34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501 030 302,83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472 792 587,82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175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Ведомственные целевые программы муниципального образования</a:t>
                      </a:r>
                    </a:p>
                  </a:txBody>
                  <a:tcPr marL="34312" marR="3431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7 300 730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7 083 230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8287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7 598 412 606,03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7 278 122 028,48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</a:p>
                  </a:txBody>
                  <a:tcPr marL="34312" marR="3431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0" y="572760"/>
            <a:ext cx="993537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Times New Roman" pitchFamily="18" charset="0"/>
              </a:rPr>
              <a:t>«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Программная» структура расходов бюджета в 2015 году,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642" y="18752"/>
            <a:ext cx="9938518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380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4938" y="437356"/>
            <a:ext cx="98139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в рамках муниципальных программ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2015 год, руб.</a:t>
            </a:r>
            <a:endParaRPr lang="ru-RU" sz="3000" dirty="0"/>
          </a:p>
        </p:txBody>
      </p:sp>
      <p:pic>
        <p:nvPicPr>
          <p:cNvPr id="33806" name="Picture 4" descr="Дефицит госбюджета в ноябре - 167 млн. латов :: Балтийский курс новости и аналитик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" y="981075"/>
            <a:ext cx="184943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34938" y="2093913"/>
          <a:ext cx="5051425" cy="4359273"/>
        </p:xfrm>
        <a:graphic>
          <a:graphicData uri="http://schemas.openxmlformats.org/drawingml/2006/table">
            <a:tbl>
              <a:tblPr/>
              <a:tblGrid>
                <a:gridCol w="3089871"/>
                <a:gridCol w="1961554"/>
              </a:tblGrid>
              <a:tr h="277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7833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- всего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7 278 122 028,48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6019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757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муниципальных программ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6 805 329 440,66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непрограммную деятельность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472 792 587,82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830" name="Объект 1"/>
          <p:cNvGraphicFramePr>
            <a:graphicFrameLocks/>
          </p:cNvGraphicFramePr>
          <p:nvPr/>
        </p:nvGraphicFramePr>
        <p:xfrm>
          <a:off x="5091113" y="2286000"/>
          <a:ext cx="5767387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8" name="Диаграмма" r:id="rId8" imgW="9820143" imgH="4000590" progId="Excel.Chart.8">
                  <p:embed/>
                </p:oleObj>
              </mc:Choice>
              <mc:Fallback>
                <p:oleObj name="Диаграмма" r:id="rId8" imgW="9820143" imgH="4000590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2286000"/>
                        <a:ext cx="5767387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5548313" y="6084888"/>
            <a:ext cx="500062" cy="261937"/>
          </a:xfrm>
          <a:prstGeom prst="flowChartProcess">
            <a:avLst/>
          </a:prstGeom>
          <a:gradFill rotWithShape="1">
            <a:gsLst>
              <a:gs pos="15000">
                <a:srgbClr val="FFFF99"/>
              </a:gs>
              <a:gs pos="100000">
                <a:schemeClr val="bg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062663" y="6008688"/>
            <a:ext cx="3824287" cy="528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</a:rPr>
              <a:t>Расходы на реализацию муниципальных программ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5548313" y="6573838"/>
            <a:ext cx="500062" cy="260350"/>
          </a:xfrm>
          <a:prstGeom prst="flowChartProcess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164263" y="6551613"/>
            <a:ext cx="3379787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</a:rPr>
              <a:t>Непрограммные расходы</a:t>
            </a:r>
          </a:p>
        </p:txBody>
      </p:sp>
      <p:grpSp>
        <p:nvGrpSpPr>
          <p:cNvPr id="33835" name="Group 7"/>
          <p:cNvGrpSpPr>
            <a:grpSpLocks/>
          </p:cNvGrpSpPr>
          <p:nvPr/>
        </p:nvGrpSpPr>
        <p:grpSpPr bwMode="auto">
          <a:xfrm>
            <a:off x="6261100" y="3205163"/>
            <a:ext cx="3013075" cy="944562"/>
            <a:chOff x="1211" y="2087"/>
            <a:chExt cx="868" cy="204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237" y="2087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211" y="2152"/>
              <a:ext cx="86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2000" b="1" dirty="0" smtClean="0">
                  <a:latin typeface="Times New Roman" pitchFamily="18" charset="0"/>
                </a:rPr>
                <a:t>7 278 122 028,48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754" y="-53777"/>
            <a:ext cx="9993560" cy="691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482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3750" y="770275"/>
            <a:ext cx="7713786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Результаты достижения целей и задач муниципальной программы «Развитие образования и молодежной политики в г. Нефтеюганске </a:t>
            </a:r>
          </a:p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на 2014-2020 годы»</a:t>
            </a:r>
          </a:p>
        </p:txBody>
      </p:sp>
      <p:pic>
        <p:nvPicPr>
          <p:cNvPr id="34830" name="Picture 9" descr="Training And Development Clipar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765175"/>
            <a:ext cx="23526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66725" y="3160713"/>
          <a:ext cx="8858250" cy="2762268"/>
        </p:xfrm>
        <a:graphic>
          <a:graphicData uri="http://schemas.openxmlformats.org/drawingml/2006/table">
            <a:tbl>
              <a:tblPr/>
              <a:tblGrid>
                <a:gridCol w="7305055"/>
                <a:gridCol w="792094"/>
                <a:gridCol w="761101"/>
              </a:tblGrid>
              <a:tr h="2339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1883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Соотношение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результатов единого государственного экзамена с лучшими результатами к среднему баллу  единого государственного экзамена  в общеобразовательных организациях с худшими результатами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1,48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1,48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3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детей в возрасте 6-17 лет, отдохнувших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детских оздоровительных лагерях с дневным пребыванием (чел)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5 062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5 012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детей в возрасте 6-17 лет, охваченных отдыхом и оздоровлением за пределами города на базе оздоровительных учреждений различных типов, санаторно-курортных учреждений (чел)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397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социально значимых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молодежных проектов, заявленных на городские конкурсы (</a:t>
                      </a:r>
                      <a:r>
                        <a:rPr lang="ru-RU" sz="10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97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молодых людей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возрасте 14-30 лет, вовлеченных в реализуемые проекты и программы в сфере поддержки талантливой молодежи (чел)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1 014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1 014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193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молодых людей 14-20 лет, трудоустроенных за счет создания временных и постоянных рабочих мест (чел)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1 139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1 139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398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молодых людей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возрасте 14-30 лет, вовлеченных в общественные объединения (чел)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молодых людей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возрасте 14-30 лет, участвующих в добровольческой деятельности (чел)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97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численности молодых людей, состоящих в патриотических клубах, центрах, учреждениях и вовлеченных в мероприятия патриотической направленности, в  общей численности допризывной молодежи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20,8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20,8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450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муниципальных заданий на оказание муниципальных услуг (выполнение работ) в соответствии с перечнем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97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воспитанников в частных организациях, осуществляющих образовательную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деятельность по реализации образовательных программ дошкольного образования (чел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02" y="-15255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584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5849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0872" y="1192838"/>
            <a:ext cx="597666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«Доступная среда  в городе Нефтеюганске на 2014-2020 годы»</a:t>
            </a:r>
          </a:p>
        </p:txBody>
      </p:sp>
      <p:pic>
        <p:nvPicPr>
          <p:cNvPr id="35853" name="Picture 11" descr="Молодая Гвардия - В городе Салават Республики Башкортостан инвалидов закрепили за депутатами городского Совет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8" y="1231900"/>
            <a:ext cx="3589337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71500" y="3933825"/>
          <a:ext cx="8569325" cy="1101745"/>
        </p:xfrm>
        <a:graphic>
          <a:graphicData uri="http://schemas.openxmlformats.org/drawingml/2006/table">
            <a:tbl>
              <a:tblPr/>
              <a:tblGrid>
                <a:gridCol w="7407123"/>
                <a:gridCol w="586113"/>
                <a:gridCol w="576089"/>
              </a:tblGrid>
              <a:tr h="2285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159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доступных объектов социальной, транспортной, инженерной инфраструктуры и жилищного фонда, находящихся в муниципальной собственности, от общего объёма приоритетных объектов, доступных для инвалидов (%)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43,4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43,4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18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лиц с ограниченными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возможностями здоровья, систематически занимающихся физической культурой и спортом, от общей численности данной категории населения (%)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000" b="1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3" marR="444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8037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686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687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687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36877" name="Picture 21" descr="Персональный сайт МОУ СОШ 72 - Дополнительное образование в школе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1013"/>
            <a:ext cx="24765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048470" y="906621"/>
            <a:ext cx="773469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«Развитие сферы культуры  города Нефтеюганска на 2014-2020 годы»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133475" y="2989263"/>
          <a:ext cx="8105775" cy="2870196"/>
        </p:xfrm>
        <a:graphic>
          <a:graphicData uri="http://schemas.openxmlformats.org/drawingml/2006/table">
            <a:tbl>
              <a:tblPr/>
              <a:tblGrid>
                <a:gridCol w="7000519"/>
                <a:gridCol w="552628"/>
                <a:gridCol w="552628"/>
              </a:tblGrid>
              <a:tr h="2286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314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Библиотечный фонд на одного пользователя, (экз.)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библиотечных фондов,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отраженных в электронных каталогах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посещений общедоступных библиотек (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205 000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212 879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Посещаемость музеев города Нефтеюганска (число на 1 жителя в год)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0,24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Рост количества выставочных проектов по отношению к 2011 году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Минимальное количество лауреатов конкурсов из числа обучающихся детских школ искусств (по видам искусств)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(чел)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привлекаемых к участию в творческих мероприятиях, от общего числа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детей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21,5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детей, посетивших лагерь дневного пребывания (чел)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проведенных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культурно-досуговых мероприятий (</a:t>
                      </a:r>
                      <a:r>
                        <a:rPr lang="ru-RU" sz="10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численности участников культурно-досуговых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мероприятий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клубных формирований (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участников клубных формирований (чел)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1 360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1 362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проведенных спектаклей, театрализованных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постановок (</a:t>
                      </a:r>
                      <a:r>
                        <a:rPr lang="ru-RU" sz="10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количества посещений театрально-концертных мероприятий (% по отношению к предыдущему году)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3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обустроенных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мест массового отдыха населения (</a:t>
                      </a:r>
                      <a:r>
                        <a:rPr lang="ru-RU" sz="10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673735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Повышения уровня удовлетворенности населения города Нефтеюганска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качеством услуг, предоставляемых муниципальными учреждениями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22" marR="47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447" y="-51395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789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789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789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789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37901" name="Picture 29" descr="Спортивный клуб - Волгоградский государственный медицинский университет (ВолгГМУ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8" y="1071563"/>
            <a:ext cx="24765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080791" y="808117"/>
            <a:ext cx="6731607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«Развитие физической культуры и спорта в  городе Нефтеюганске на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2014-2020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годы»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60388" y="3644900"/>
          <a:ext cx="8439150" cy="2138363"/>
        </p:xfrm>
        <a:graphic>
          <a:graphicData uri="http://schemas.openxmlformats.org/drawingml/2006/table">
            <a:tbl>
              <a:tblPr/>
              <a:tblGrid>
                <a:gridCol w="7334522"/>
                <a:gridCol w="552314"/>
                <a:gridCol w="552314"/>
              </a:tblGrid>
              <a:tr h="2286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804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граждан, регулярно занимающегося физической культурой и спортом (чел), в том числе: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22 580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24 635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1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-женщин (чел)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7 526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10 968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883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-лиц с инвалидностью (чел)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232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спортивных сооружений (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232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детей, подростков и юношей, занимающихся в детско-юношеских спортивных школах (чел)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4 626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4 787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4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Единовременная пропускная способность (ЕПС) спортивных сооружений (чел/час)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3 188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3 425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спортсменов, принявших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участие в окружных соревнованиях по видам спорта: количество спортсменов разрядников (КМС, массовые разряды)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1 450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2 263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4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Удовлетворенность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населения качеством услуг предоставляемых учреждениями физической культуры и спорта города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57,05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5680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4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20492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" y="1684338"/>
            <a:ext cx="20637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23813" y="354013"/>
            <a:ext cx="9993313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Основные характеристики бюджета города Нефтеюганск за 2015 год, руб.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1074738" y="1543050"/>
            <a:ext cx="577850" cy="661988"/>
          </a:xfrm>
          <a:prstGeom prst="down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20495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8" y="3394075"/>
            <a:ext cx="20637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трелка вниз 19"/>
          <p:cNvSpPr/>
          <p:nvPr/>
        </p:nvSpPr>
        <p:spPr>
          <a:xfrm rot="10800000">
            <a:off x="1047750" y="3122613"/>
            <a:ext cx="574675" cy="666750"/>
          </a:xfrm>
          <a:prstGeom prst="down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20497" name="Picture 14" descr="http://i.favito.net/2013/09/21/109672/109672_1379741777_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" y="4941888"/>
            <a:ext cx="16637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3155975" y="1292224"/>
          <a:ext cx="6604000" cy="537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8916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891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891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8921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38924" name="Picture 37" descr="Все публикации пользователя mngz-003 &quot; Страница 243 &quot; Информационное агентство МАНГАЗЕ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3081338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08784" y="1077576"/>
            <a:ext cx="6863209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«Обеспечение доступным и комфортным жильем жителей  города Нефтеюганска в  2014-2020 годах»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46113" y="3455988"/>
          <a:ext cx="8526462" cy="1773237"/>
        </p:xfrm>
        <a:graphic>
          <a:graphicData uri="http://schemas.openxmlformats.org/drawingml/2006/table">
            <a:tbl>
              <a:tblPr/>
              <a:tblGrid>
                <a:gridCol w="7421054"/>
                <a:gridCol w="552704"/>
                <a:gridCol w="552704"/>
              </a:tblGrid>
              <a:tr h="2286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33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Ввод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жилья (тыс.м.3)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52,3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46,1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сетей инженерной инфраструктуры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(м)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1 840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3 410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молодух семей, получивших меры поддержки для улучшения жилищных условий (кол-во семей)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жилых помещений для: (итого кол-во семей)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Граждан,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проживающих в жилых помещениях, признанных непригодными (аварийными) для проживания (кол-во семей)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6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Граждан, состоящих на учете, в качестве нуждающихся в жилых помещениях, предоставляемых по договорам социального найма (кол-во семей)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2217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муниципального маневренного жилищного фонда (кол-во квартир)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4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расселенных и ликвидированных строений, приспособленных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проживания (</a:t>
                      </a:r>
                      <a:r>
                        <a:rPr lang="ru-RU" sz="10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018" y="-41970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9941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9942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994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3194" y="989052"/>
            <a:ext cx="7295195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«Развитие жилищно-коммунального комплекса в городе Нефтеюганске в 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2014-2020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годах»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25488" y="2852738"/>
          <a:ext cx="8526462" cy="3841752"/>
        </p:xfrm>
        <a:graphic>
          <a:graphicData uri="http://schemas.openxmlformats.org/drawingml/2006/table">
            <a:tbl>
              <a:tblPr/>
              <a:tblGrid>
                <a:gridCol w="7421054"/>
                <a:gridCol w="552704"/>
                <a:gridCol w="552704"/>
              </a:tblGrid>
              <a:tr h="3363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6768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мощности канализационно- очистных сооружений (м3/</a:t>
                      </a:r>
                      <a:r>
                        <a:rPr lang="ru-RU" sz="10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сут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25 000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25 000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3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протяженности капитально отремонтированных сетей водоснабжения (км)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5,89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6,05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31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протяженности капитально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отремонтированных сетей теплоснабжения (км)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0,71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0,81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3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льготных категорий населения,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пользующегося услугами городской бани (чел)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40 739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40 441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673735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населения,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проживающего в жилых помещениях, расположенных в многоквартирных домах, оборудованных автономными системами канализации (чел)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1 017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1 017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12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673735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свободных жилых и нежилых помещений, находящихся в муниципальной собственности (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14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673735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жилых помещений, размер платы за которые установлен ниже, чем договором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управления (м2)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64 237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54 636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73735" algn="l"/>
                        </a:tabLst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отремонтированных жилых помещений муниципального жилищного фонда в год (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9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673735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обследованных многоквартирных домов (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73735" algn="l"/>
                        </a:tabLst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снесенных многоквартирных домов за счет средств бюджета (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73735" algn="l"/>
                        </a:tabLst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многоквартирных домов, в которых проведен капитальный ремонт общего имущества в соответствии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краткосрочным планом (</a:t>
                      </a:r>
                      <a:r>
                        <a:rPr lang="ru-RU" sz="10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73735" algn="l"/>
                        </a:tabLst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земель общего пользования,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подлежащая содержанию (тыс.м2)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2 432,4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2 432,4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73735" algn="l"/>
                        </a:tabLst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Ликвидация несанкционированных салок (м3)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374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73735" algn="l"/>
                        </a:tabLst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отремонтированных внутриквартальных проездов (тыс.м2)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73735" algn="l"/>
                        </a:tabLst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отремонтированных пешеходных дорожек, тротуаров (тыс.м2)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73735" algn="l"/>
                        </a:tabLst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высаженных деревьев и кустарников (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1 025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1 025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8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73735" algn="l"/>
                        </a:tabLst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кладбища, подлежащая содержанию (тыс.м2)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53,37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53,37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73735" algn="l"/>
                        </a:tabLst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внутриквартальных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проездов, тротуаров, подлежащая содержанию в зимний период (тыс.м2)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862,33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862,33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73735" algn="l"/>
                        </a:tabLst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вывезенного снега с территории внутриквартальных проездов, тротуаров, подлежащих содержанию в зимний период (тыс.м2)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150,06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363,66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038" name="Picture 6" descr="Общественность сможет контролировать работу ЖКХ Костромской области Новости Ярославля, новости Череповца, новости Саратова, нов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692150"/>
            <a:ext cx="237648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1445"/>
            <a:ext cx="9905999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0964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0965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0969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40972" name="Picture 16" descr="Единая Россия официальный сайт партии / Ново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692150"/>
            <a:ext cx="21129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79061" y="755859"/>
            <a:ext cx="7367203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«Профилактика правонарушений в сфере общественного  порядка, безопасности дорожного движения, пропаганда здорового образа жизни (профилактика наркомании, токсикомании и алкоголизма) в городе Нефтеюганске на 2014-2020 годы»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36600" y="3598863"/>
          <a:ext cx="8526463" cy="2251079"/>
        </p:xfrm>
        <a:graphic>
          <a:graphicData uri="http://schemas.openxmlformats.org/drawingml/2006/table">
            <a:tbl>
              <a:tblPr/>
              <a:tblGrid>
                <a:gridCol w="7421055"/>
                <a:gridCol w="552704"/>
                <a:gridCol w="552704"/>
              </a:tblGrid>
              <a:tr h="2285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33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Уровень общеуголовной преступности (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1 720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1 679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уличной преступности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городе (</a:t>
                      </a:r>
                      <a:r>
                        <a:rPr lang="ru-RU" sz="10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преступлений, совершенных в общественных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местах (</a:t>
                      </a:r>
                      <a:r>
                        <a:rPr lang="ru-RU" sz="10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выявленных правонарушений с участием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общественности (</a:t>
                      </a:r>
                      <a:r>
                        <a:rPr lang="ru-RU" sz="10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1 149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дорожно-транспортных происшествий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0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дорожно-транспортных происшествий с участием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детей (</a:t>
                      </a:r>
                      <a:r>
                        <a:rPr lang="ru-RU" sz="10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погибших в результате дорожно-транспортных происшествий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0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несовершеннолетних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детей и молодежи, вовлеченных в мероприятия по профилактике наркомании, токсикомании и алкоголизма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населения с заболеваниями наркомании, токсикомании и алкоголизма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1,01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заболеваемости ВИЧ-инфекцией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1,4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1651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198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199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199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199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41997" name="Picture 18" descr="Как защитить себя от чрезвычайных ситуаций &quot;Камышловские известия&quot;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" y="793750"/>
            <a:ext cx="2625725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801231" y="1100971"/>
            <a:ext cx="6919738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«Защита населения и территории от  чрезвычайных ситуаций, обеспечение первичных мер пожарной безопасности в городе Нефтеюганске на 2014-2020 годы»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725488" y="4005263"/>
          <a:ext cx="8510587" cy="1127228"/>
        </p:xfrm>
        <a:graphic>
          <a:graphicData uri="http://schemas.openxmlformats.org/drawingml/2006/table">
            <a:tbl>
              <a:tblPr/>
              <a:tblGrid>
                <a:gridCol w="7405421"/>
                <a:gridCol w="552583"/>
                <a:gridCol w="552583"/>
              </a:tblGrid>
              <a:tr h="2285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890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Создание и оснащение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общественного спасательного поста в местах массового отдыха людей на водных объектах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проведение исполнителями мероприятий по обеспечению первичных мер пожарной безопасности (ежеквартально)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86,58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6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Информирование населения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действиям при возникновении чрезвычайных ситуаций и охват противопожарной пропагандой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69" marR="68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197" y="-33958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301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90763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301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43019" name="Picture 22" descr="Ипотек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798513"/>
            <a:ext cx="263842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314427" y="798439"/>
            <a:ext cx="7496472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«Социально - экономическое развитие города Нефтеюганска на 2014-2020 годы»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646113" y="3130550"/>
          <a:ext cx="8526462" cy="3095630"/>
        </p:xfrm>
        <a:graphic>
          <a:graphicData uri="http://schemas.openxmlformats.org/drawingml/2006/table">
            <a:tbl>
              <a:tblPr/>
              <a:tblGrid>
                <a:gridCol w="7421054"/>
                <a:gridCol w="552704"/>
                <a:gridCol w="552704"/>
              </a:tblGrid>
              <a:tr h="2286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Среднее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отклонение по набору ключевых показателей фактических значений от прогнозируемых в предыдущем году не более 5%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9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населения муниципального образования качеством предоставления муниципальных услуг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81,5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9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Среднее время ожидания в очереди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 общении заявителя в орган местного самоуправления для получения муниципальных услуг (мин)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9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отловленных безнадзорных животных (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9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населения торговой площадью (м2 на 1000 жителей)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9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населения посадочными местами в организациях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общественного питания в общедоступной сети (</a:t>
                      </a:r>
                      <a:r>
                        <a:rPr lang="ru-RU" sz="10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1000 жителей)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9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предприятий торговой площадью более 50 м2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47" marR="44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80,5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80,5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предприятий оптового звена (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субъектов малого и среднего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предпринимательства (</a:t>
                      </a:r>
                      <a:r>
                        <a:rPr lang="ru-RU" sz="10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10 000 жителей)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364,1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338,1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9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среднесписочной численности занятых на малых и средних предприятиях в общей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численности работающих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26,58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9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оборота малого и среднего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предпринимательства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27,7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25,45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4037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403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403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404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44045" name="Picture 38" descr="Автомобильный транспорт и автомобильные дороги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27209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37321" y="931596"/>
            <a:ext cx="7040215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«Развитие транспортной системы  в городе  Нефтеюганске на 2014-2020 годы»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44525" y="3624263"/>
          <a:ext cx="8528050" cy="2214562"/>
        </p:xfrm>
        <a:graphic>
          <a:graphicData uri="http://schemas.openxmlformats.org/drawingml/2006/table">
            <a:tbl>
              <a:tblPr/>
              <a:tblGrid>
                <a:gridCol w="7422436"/>
                <a:gridCol w="552807"/>
                <a:gridCol w="552807"/>
              </a:tblGrid>
              <a:tr h="2287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357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Объем пассажирских перевозок автомобильным транспортом в границах города (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тыс.чел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5 855,23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5 821,12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сети автомобильных дорог общего пользования местного значения (км)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53,06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53,06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сети автомобильных дорог общего пользования местного значения (км/1000 чел)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0,45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0,42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Реконструкция автомобильных дорог общего пользования местного значения (км)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0,17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автомобильных дорог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общего пользования местного значения (км)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3,73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5,06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Плотность сети автомобильных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дорог общего пользования местного значения на 1000 км2 (км/1000 км2)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6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 и работающим в режиме перегрузки, в общей протяженности автомобильных дорог общего пользования местного значения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34,5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34,5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автомобильных дорог общего пользования, соответствующих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нормативным требованиям к транспортно-эксплуатационным показателям (км)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34,8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34,8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317" y="-34429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506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506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5065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45068" name="Picture 6" descr="Персональный сайт - Главная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1100138"/>
            <a:ext cx="30670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92760" y="931596"/>
            <a:ext cx="711324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«Управление муниципальными финансами в городе Нефтеюганске в 2014-2020 годах»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90563" y="3205163"/>
          <a:ext cx="8528050" cy="3446464"/>
        </p:xfrm>
        <a:graphic>
          <a:graphicData uri="http://schemas.openxmlformats.org/drawingml/2006/table">
            <a:tbl>
              <a:tblPr/>
              <a:tblGrid>
                <a:gridCol w="7474222"/>
                <a:gridCol w="501021"/>
                <a:gridCol w="552807"/>
              </a:tblGrid>
              <a:tr h="2286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048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установленные сроки и соответствующий требованиям бюджетного законодательства проекта решения о бюджете на очередной финансовый год и плановый период (да/нет)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мониторинга качества финансового менеджмента главных распорядителей бюджетных средств в соответствии с установленным порядком (да/нет)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8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выполнения контрольных мероприятий к общему количеству запланированных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мероприятий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80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Достижение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исполнения плановых назначений по налоговым доходам на уровне не менее 95%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99,3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бюджетных ассигнований,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предусмотренных за счет средств бюджета города в рамках муниципальных программ в общих расходах бюджета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93,5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8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 рекомендаций контрольных мероприятий при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дальнейшем исполнении бюджета (да/нет)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главных распорядителей средств бюджета города представивших отчетность в сроки, установленные департаментом финансов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8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просроченной кредиторской задолженности (да/нет)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80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нарушений сроков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исполнения гарантом муниципальных гарантий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5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превышение предельного объема муниципального долга (да/нет)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5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Погашение в полном объеме долговых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обязательств (да/нет)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8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процессов включенных в единую автоматизированную информационную систему в сфере муниципальных финансов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размещенной в сети Интернет информации в общем объеме обязательной к размещению,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соответствии с нормативными актами РФ, автономного округа и города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75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лиц, охваченных мероприятиями, направленными на повышение финансовой грамотности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1 420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1 569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631" marR="47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0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608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608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609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46093" name="Picture 48" descr="Недвижимость - Рубрикатор - RealtyPress.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288925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87972" y="819775"/>
            <a:ext cx="7036196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«Управление муниципальным имуществом города Нефтеюганска на 2014-2020 годы»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652463" y="3644900"/>
          <a:ext cx="8512175" cy="2768600"/>
        </p:xfrm>
        <a:graphic>
          <a:graphicData uri="http://schemas.openxmlformats.org/drawingml/2006/table">
            <a:tbl>
              <a:tblPr/>
              <a:tblGrid>
                <a:gridCol w="7406801"/>
                <a:gridCol w="552687"/>
                <a:gridCol w="552687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04780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доли объектов управления муниципального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имущества, для которых определена целевая функции, в том числе: хозяйственные общества, акции (доли) которых находятся в собственности муниципального образования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71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удельного веса неиспользуемого недвижимого имущества в общем количестве недвижимого имущества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0,40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80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удельного веса расходов на предпродажную подготовку имущества в общем объеме средств, полученных от реализации имущества, в том числе от приватизации муниципального имущества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80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доли объектов недвижимого имущества, на которые зарегистрировано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право собственности муниципального образования в общем объеме объектов, подлежащих государственной регистрации за исключением земельных участков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80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удельного веса недвижимого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имущества, на которое зарегистрировано право оперативного управления в общем количестве объектов, по которым принято решение о передаче в оперативное управление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170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удельного веса объектов недвижимости муниципального образования,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которые зарегистрировано право хозяйственного ведения, в общем количестве объектов недвижимости по которым принято решение о закреплении в хозяйственное ведение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8,86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271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Коэффициент технической готовности автомобильного транспорта, предоставляемого органам местного самоуправления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0,98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0,96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170">
                <a:tc>
                  <a:txBody>
                    <a:bodyPr/>
                    <a:lstStyle/>
                    <a:p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удельного веса объектов муниципальной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собственности требующих проведения капитального ремонта, реконструкции в общем количестве объектов недвижимости переданных на праве оперативного управления органам администрации города Нефтеюганска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1" marR="44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710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711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711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71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47117" name="Picture 4" descr="Профилактика экстремизм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836613"/>
            <a:ext cx="3330575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559671" y="1268413"/>
            <a:ext cx="6300515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«Профилактика экстремизма, гармонизация межэтнических и межкультурных отношений в городе Нефтеюганске на 2014-2020 годы»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25488" y="4365625"/>
          <a:ext cx="8526462" cy="1600200"/>
        </p:xfrm>
        <a:graphic>
          <a:graphicData uri="http://schemas.openxmlformats.org/drawingml/2006/table">
            <a:tbl>
              <a:tblPr/>
              <a:tblGrid>
                <a:gridCol w="7421868"/>
                <a:gridCol w="552297"/>
                <a:gridCol w="552297"/>
              </a:tblGrid>
              <a:tr h="2190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73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73"/>
                    </a:solidFill>
                  </a:tcPr>
                </a:tc>
              </a:tr>
              <a:tr h="203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 муниципальных образовательных учреждений, охваченных дополнительными образовательными программами по изучению культурного наследия народов России и мира (чел)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4 850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44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национальных диаспор, объединений вовлеченных в культурно-массовые и досуговые мероприятия (фестивали, конкурсы, спектакли, театрализованные представления, концерты), способствующие укреплению культуры мира и межнациональной солидарности (</a:t>
                      </a:r>
                      <a:r>
                        <a:rPr kumimoji="0" lang="ru-RU" alt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 мигрантов, охваченных в образовательных учреждениях программами по социализации, от общего числа детей мигрантов (%)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0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молодежи, вовлеченной в организацию мероприятий, направленных на межнациональное единство и дружбу народов, от общего количества молодежи (%)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7312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731250" algn="l"/>
                        </a:tabLst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56" y="-33933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813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813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813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81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89249" y="938138"/>
            <a:ext cx="7083723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cs typeface="Times New Roman" pitchFamily="18" charset="0"/>
              </a:rPr>
              <a:t>Результаты достижения целей и задач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муниципальной программы «</a:t>
            </a:r>
            <a:r>
              <a:rPr lang="ru-RU" alt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Поддержка социально ориентированных некоммерческих организаций, осуществляющих деятельность в городе Нефтеюганске, на </a:t>
            </a:r>
            <a:r>
              <a:rPr lang="ru-RU" alt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2014-2020</a:t>
            </a:r>
            <a:r>
              <a:rPr lang="ru-RU" alt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 годы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  <a:ea typeface="+mj-ea"/>
                <a:cs typeface="Times New Roman" pitchFamily="18" charset="0"/>
              </a:rPr>
              <a:t>»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39775" y="3460750"/>
          <a:ext cx="8528050" cy="2171700"/>
        </p:xfrm>
        <a:graphic>
          <a:graphicData uri="http://schemas.openxmlformats.org/drawingml/2006/table">
            <a:tbl>
              <a:tblPr/>
              <a:tblGrid>
                <a:gridCol w="7422436"/>
                <a:gridCol w="552807"/>
                <a:gridCol w="552807"/>
              </a:tblGrid>
              <a:tr h="2286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048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субсидий социально ориентированным некоммерческим организациям, не являющимся муниципальными учреждениями,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реализацию социально значимых проектов (</a:t>
                      </a:r>
                      <a:r>
                        <a:rPr lang="ru-RU" sz="10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субсидий социально ориентированным некоммерческим организациям, не являющимся муниципальными учреждениями,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осуществляющим на основании лицензии образовательную деятельность в качестве основного вида деятельности (</a:t>
                      </a:r>
                      <a:r>
                        <a:rPr lang="ru-RU" sz="10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4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социально значимых мероприятий ежегодно проводимых социально ориентированными некоммерческими организациями (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4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жителей города, участвующих в мероприятиях,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проводимых социально ориентированными некоммерческими организациями (в процентах от общей численности населения города) (%)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6,3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предоставляемых помещений, находящихся в муниципальной собственности,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пользование социально ориентированным некоммерческим организациям (</a:t>
                      </a:r>
                      <a:r>
                        <a:rPr lang="ru-RU" sz="10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000" b="1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консультаций, предоставленных некоммерческим организациям по ведению уставной деятельности (</a:t>
                      </a:r>
                      <a:r>
                        <a:rPr lang="ru-RU" sz="10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31250" algn="l"/>
                        </a:tabLst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6" marR="44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8178" name="Picture 8" descr="Вниманию представителей НКО. - Общественная палата Ивановской обла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35013"/>
            <a:ext cx="229076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128"/>
            <a:ext cx="9906000" cy="689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150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20750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09559" y="298648"/>
            <a:ext cx="999305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Динамика доходов бюджета города Нефтеюганск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2014 – 2015 гг., руб.</a:t>
            </a:r>
            <a:endParaRPr lang="ru-RU" sz="3200" dirty="0"/>
          </a:p>
        </p:txBody>
      </p:sp>
      <p:graphicFrame>
        <p:nvGraphicFramePr>
          <p:cNvPr id="21516" name="Объект 1"/>
          <p:cNvGraphicFramePr>
            <a:graphicFrameLocks noChangeAspect="1"/>
          </p:cNvGraphicFramePr>
          <p:nvPr/>
        </p:nvGraphicFramePr>
        <p:xfrm>
          <a:off x="173038" y="2271713"/>
          <a:ext cx="9588500" cy="316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Лист" r:id="rId7" imgW="6114999" imgH="1295460" progId="Excel.Sheet.8">
                  <p:embed/>
                </p:oleObj>
              </mc:Choice>
              <mc:Fallback>
                <p:oleObj name="Лист" r:id="rId7" imgW="6114999" imgH="1295460" progId="Excel.Sheet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2271713"/>
                        <a:ext cx="9588500" cy="316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utoShape 10"/>
          <p:cNvSpPr>
            <a:spLocks noChangeArrowheads="1"/>
          </p:cNvSpPr>
          <p:nvPr/>
        </p:nvSpPr>
        <p:spPr bwMode="auto">
          <a:xfrm rot="16200000">
            <a:off x="350044" y="5364164"/>
            <a:ext cx="173037" cy="708025"/>
          </a:xfrm>
          <a:prstGeom prst="flowChartProcess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  <a:bevelB w="152400" h="50800" prst="softRound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39775" y="5445125"/>
            <a:ext cx="2757488" cy="4016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Исполнение 2014 года</a:t>
            </a:r>
          </a:p>
        </p:txBody>
      </p:sp>
      <p:sp>
        <p:nvSpPr>
          <p:cNvPr id="36" name="AutoShape 10"/>
          <p:cNvSpPr>
            <a:spLocks noChangeArrowheads="1"/>
          </p:cNvSpPr>
          <p:nvPr/>
        </p:nvSpPr>
        <p:spPr bwMode="auto">
          <a:xfrm rot="16200000">
            <a:off x="350837" y="5856287"/>
            <a:ext cx="173038" cy="706438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16200000">
            <a:off x="-38100" y="2270126"/>
            <a:ext cx="23383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2 470 960 219,51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915988" y="2260600"/>
            <a:ext cx="23399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2 420 241 749,76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16200000">
            <a:off x="3203575" y="2514601"/>
            <a:ext cx="20907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461 112 885,29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6200000">
            <a:off x="4063207" y="2499518"/>
            <a:ext cx="21082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448 013 024,52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6200000">
            <a:off x="6102350" y="2317751"/>
            <a:ext cx="23383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3 764 414 230,39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16200000">
            <a:off x="6966744" y="2318544"/>
            <a:ext cx="23399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2325">
              <a:defRPr/>
            </a:pPr>
            <a:r>
              <a:rPr lang="ru-RU" sz="2400" b="1" dirty="0">
                <a:solidFill>
                  <a:schemeClr val="tx1"/>
                </a:solidFill>
              </a:rPr>
              <a:t>4 183 098 408,25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3538538" y="5349875"/>
          <a:ext cx="6215063" cy="1308102"/>
        </p:xfrm>
        <a:graphic>
          <a:graphicData uri="http://schemas.openxmlformats.org/drawingml/2006/table">
            <a:tbl>
              <a:tblPr/>
              <a:tblGrid>
                <a:gridCol w="1928813"/>
                <a:gridCol w="1571625"/>
                <a:gridCol w="1571625"/>
                <a:gridCol w="1143000"/>
              </a:tblGrid>
              <a:tr h="365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 2015/2014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2 470 960 219,51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2 420 241 749,76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--50 718 469,75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461 112 885,29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448 013 024,52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-13 099 860,77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3 764 414 230,39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4 183 098 408,25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418 684 177,86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765175" y="6008688"/>
            <a:ext cx="2757488" cy="4016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Исполнение 2015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4" y="-1"/>
            <a:ext cx="9938893" cy="706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915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915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491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9" y="548680"/>
            <a:ext cx="944701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Объем муниципального долга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2015 год, руб.</a:t>
            </a:r>
            <a:endParaRPr lang="ru-RU" sz="3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033838" y="1773238"/>
          <a:ext cx="5400675" cy="1903412"/>
        </p:xfrm>
        <a:graphic>
          <a:graphicData uri="http://schemas.openxmlformats.org/drawingml/2006/table">
            <a:tbl>
              <a:tblPr/>
              <a:tblGrid>
                <a:gridCol w="2160270"/>
                <a:gridCol w="1656208"/>
                <a:gridCol w="1584198"/>
              </a:tblGrid>
              <a:tr h="26415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436199">
                <a:tc vMerge="1">
                  <a:txBody>
                    <a:bodyPr/>
                    <a:lstStyle/>
                    <a:p>
                      <a:pPr algn="l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на начало отчетного периода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на конец отчетного периода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361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Предоставление муниципальной гарантии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a:txBody>
                  <a:tcPr marL="9525" marR="9525" marT="951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3619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Кредиты кредитных организаций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16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306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pic>
        <p:nvPicPr>
          <p:cNvPr id="49187" name="Picture 2" descr="http://brusexpo.ru/image/566af4f4c092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41438"/>
            <a:ext cx="34417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00472" y="4724400"/>
            <a:ext cx="9433047" cy="18722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9191" name="Text Box 14"/>
          <p:cNvSpPr txBox="1">
            <a:spLocks noChangeArrowheads="1"/>
          </p:cNvSpPr>
          <p:nvPr/>
        </p:nvSpPr>
        <p:spPr bwMode="auto">
          <a:xfrm>
            <a:off x="320675" y="5087938"/>
            <a:ext cx="91694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800" b="1">
                <a:effectLst/>
                <a:latin typeface="Times New Roman" pitchFamily="18" charset="0"/>
                <a:cs typeface="Times New Roman" pitchFamily="18" charset="0"/>
              </a:rPr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  <a:r>
              <a:rPr lang="ru-RU" altLang="ru-RU" sz="1800" b="1">
                <a:effectLst/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3" y="0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018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018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>
              <a:solidFill>
                <a:srgbClr val="333399"/>
              </a:solidFill>
            </a:endParaRPr>
          </a:p>
        </p:txBody>
      </p:sp>
      <p:pic>
        <p:nvPicPr>
          <p:cNvPr id="501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195" y="567710"/>
            <a:ext cx="970609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КОНТАКТНАЯ ИНФОРМАЦИЯ:</a:t>
            </a:r>
            <a:endParaRPr lang="ru-RU" sz="3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85938" y="3777981"/>
            <a:ext cx="7200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Департамент финансов администрации города Нефтеюганска</a:t>
            </a:r>
            <a:endParaRPr lang="ru-RU" sz="3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786" y="5468287"/>
            <a:ext cx="518636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5 микрорайон, дом 25, г. Нефтеюганск,</a:t>
            </a:r>
          </a:p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Ханты-Мансийский автономный округ-Югра (Тюменская область), 626430 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22552" y="5445224"/>
            <a:ext cx="398383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Телефон: (3463) 23-70-60</a:t>
            </a:r>
          </a:p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Факс: (3463) 23-77-74</a:t>
            </a:r>
          </a:p>
          <a:p>
            <a:pPr algn="l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E-mail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2000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  <a:hlinkClick r:id="rId5"/>
              </a:rPr>
              <a:t>kom</a:t>
            </a:r>
            <a:r>
              <a:rPr lang="ru-RU" sz="2000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  <a:hlinkClick r:id="rId5"/>
              </a:rPr>
              <a:t>_</a:t>
            </a:r>
            <a:r>
              <a:rPr lang="en-US" sz="2000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  <a:hlinkClick r:id="rId5"/>
              </a:rPr>
              <a:t>fin</a:t>
            </a:r>
            <a:r>
              <a:rPr lang="ru-RU" sz="2000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  <a:hlinkClick r:id="rId5"/>
              </a:rPr>
              <a:t>@</a:t>
            </a:r>
            <a:r>
              <a:rPr lang="en-US" sz="2000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  <a:hlinkClick r:id="rId5"/>
              </a:rPr>
              <a:t>uganadm</a:t>
            </a:r>
            <a:r>
              <a:rPr lang="ru-RU" sz="2000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  <a:hlinkClick r:id="rId5"/>
              </a:rPr>
              <a:t>.</a:t>
            </a:r>
            <a:r>
              <a:rPr lang="en-US" sz="2000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  <a:hlinkClick r:id="rId5"/>
              </a:rPr>
              <a:t>wsnet</a:t>
            </a:r>
            <a:r>
              <a:rPr lang="ru-RU" sz="2000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  <a:hlinkClick r:id="rId5"/>
              </a:rPr>
              <a:t>.</a:t>
            </a:r>
            <a:r>
              <a:rPr lang="en-US" sz="2000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  <a:hlinkClick r:id="rId5"/>
              </a:rPr>
              <a:t>ru</a:t>
            </a:r>
            <a:r>
              <a:rPr lang="ru-RU" sz="2000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  <p:pic>
        <p:nvPicPr>
          <p:cNvPr id="50192" name="Picture 12" descr="Фото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085850"/>
            <a:ext cx="47545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15" y="0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1205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120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120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1208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1209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1210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effectLst/>
                <a:latin typeface="Times New Roman" pitchFamily="18" charset="0"/>
                <a:cs typeface="Arial" charset="0"/>
              </a:rPr>
              <a:t>ИСН</a:t>
            </a:r>
          </a:p>
        </p:txBody>
      </p:sp>
      <p:sp>
        <p:nvSpPr>
          <p:cNvPr id="33803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3804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12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913"/>
            <a:ext cx="5000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0"/>
            <a:ext cx="907097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500063"/>
            <a:ext cx="9186862" cy="5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6" name="Picture 17" descr="K:\Колесникова\Виды города\IMG_93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765175"/>
            <a:ext cx="990600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253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96875"/>
            <a:ext cx="9777536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Структура доходов бюджета города Нефтеюганск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2015 год, 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15138" y="5603521"/>
            <a:ext cx="2834653" cy="1005619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56856" y="5579864"/>
            <a:ext cx="2880320" cy="1029276"/>
          </a:xfrm>
          <a:prstGeom prst="rect">
            <a:avLst/>
          </a:prstGeom>
          <a:solidFill>
            <a:srgbClr val="9966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21468" y="5589240"/>
            <a:ext cx="2903339" cy="1080120"/>
          </a:xfrm>
          <a:prstGeom prst="rect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2551" name="Text Box 14"/>
          <p:cNvSpPr txBox="1">
            <a:spLocks noChangeArrowheads="1"/>
          </p:cNvSpPr>
          <p:nvPr/>
        </p:nvSpPr>
        <p:spPr bwMode="auto">
          <a:xfrm>
            <a:off x="6805613" y="5605463"/>
            <a:ext cx="291623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НАЛОГОВЫЕ ДОХОДЫ                          2 420 241 749,76 (34,3%)</a:t>
            </a:r>
          </a:p>
        </p:txBody>
      </p:sp>
      <p:sp>
        <p:nvSpPr>
          <p:cNvPr id="22552" name="Text Box 14"/>
          <p:cNvSpPr txBox="1">
            <a:spLocks noChangeArrowheads="1"/>
          </p:cNvSpPr>
          <p:nvPr/>
        </p:nvSpPr>
        <p:spPr bwMode="auto">
          <a:xfrm>
            <a:off x="3808413" y="5651500"/>
            <a:ext cx="25542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НЕНАЛОГОВЫЕ ДОХОДЫ                  448 013 024,52(6,4%)</a:t>
            </a:r>
          </a:p>
        </p:txBody>
      </p:sp>
      <p:sp>
        <p:nvSpPr>
          <p:cNvPr id="22553" name="Text Box 14"/>
          <p:cNvSpPr txBox="1">
            <a:spLocks noChangeArrowheads="1"/>
          </p:cNvSpPr>
          <p:nvPr/>
        </p:nvSpPr>
        <p:spPr bwMode="auto">
          <a:xfrm>
            <a:off x="300038" y="5649913"/>
            <a:ext cx="29241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БЕЗВОЗМЕЗДНЫЕ ПОСТУПЛЕНИЯ                   4 183 098 408,25  (59,3%)</a:t>
            </a:r>
          </a:p>
        </p:txBody>
      </p:sp>
      <p:graphicFrame>
        <p:nvGraphicFramePr>
          <p:cNvPr id="22554" name="Объект 1"/>
          <p:cNvGraphicFramePr>
            <a:graphicFrameLocks/>
          </p:cNvGraphicFramePr>
          <p:nvPr/>
        </p:nvGraphicFramePr>
        <p:xfrm>
          <a:off x="725488" y="1543050"/>
          <a:ext cx="8532812" cy="375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Лист" r:id="rId7" imgW="9182089" imgH="3057480" progId="Excel.Sheet.8">
                  <p:embed/>
                </p:oleObj>
              </mc:Choice>
              <mc:Fallback>
                <p:oleObj name="Лист" r:id="rId7" imgW="9182089" imgH="305748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1543050"/>
                        <a:ext cx="8532812" cy="375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55" name="Group 7"/>
          <p:cNvGrpSpPr>
            <a:grpSpLocks/>
          </p:cNvGrpSpPr>
          <p:nvPr/>
        </p:nvGrpSpPr>
        <p:grpSpPr bwMode="auto">
          <a:xfrm>
            <a:off x="2889250" y="2708275"/>
            <a:ext cx="4724400" cy="1149350"/>
            <a:chOff x="1097" y="1791"/>
            <a:chExt cx="845" cy="204"/>
          </a:xfrm>
        </p:grpSpPr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1097" y="179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1112" y="1801"/>
              <a:ext cx="83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dirty="0" smtClean="0">
                  <a:latin typeface="Times New Roman" pitchFamily="18" charset="0"/>
                </a:rPr>
                <a:t>7 051 353 182,53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556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356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57819" y="377131"/>
            <a:ext cx="999305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Структура налоговых доходов за 2015год, руб.</a:t>
            </a:r>
          </a:p>
        </p:txBody>
      </p:sp>
      <p:graphicFrame>
        <p:nvGraphicFramePr>
          <p:cNvPr id="23564" name="Объект 1"/>
          <p:cNvGraphicFramePr>
            <a:graphicFrameLocks/>
          </p:cNvGraphicFramePr>
          <p:nvPr/>
        </p:nvGraphicFramePr>
        <p:xfrm>
          <a:off x="98425" y="1343025"/>
          <a:ext cx="9848850" cy="535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Лист" r:id="rId7" imgW="9172634" imgH="4695840" progId="Excel.Sheet.8">
                  <p:embed/>
                </p:oleObj>
              </mc:Choice>
              <mc:Fallback>
                <p:oleObj name="Лист" r:id="rId7" imgW="9172634" imgH="469584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1343025"/>
                        <a:ext cx="9848850" cy="535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65" name="Group 7"/>
          <p:cNvGrpSpPr>
            <a:grpSpLocks/>
          </p:cNvGrpSpPr>
          <p:nvPr/>
        </p:nvGrpSpPr>
        <p:grpSpPr bwMode="auto">
          <a:xfrm>
            <a:off x="2462213" y="3089275"/>
            <a:ext cx="4826000" cy="1149350"/>
            <a:chOff x="1067" y="1791"/>
            <a:chExt cx="895" cy="204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097" y="179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1067" y="1821"/>
              <a:ext cx="89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dirty="0" smtClean="0">
                  <a:latin typeface="Times New Roman" pitchFamily="18" charset="0"/>
                </a:rPr>
                <a:t>2 420 241 749,76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58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00113" y="377131"/>
            <a:ext cx="9035126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Причины отклонения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налоговых доходов за 2015год, руб.</a:t>
            </a:r>
          </a:p>
        </p:txBody>
      </p:sp>
      <p:sp>
        <p:nvSpPr>
          <p:cNvPr id="24588" name="Text Box 14"/>
          <p:cNvSpPr txBox="1">
            <a:spLocks noChangeArrowheads="1"/>
          </p:cNvSpPr>
          <p:nvPr/>
        </p:nvSpPr>
        <p:spPr bwMode="auto">
          <a:xfrm>
            <a:off x="863600" y="2060575"/>
            <a:ext cx="8447088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- </a:t>
            </a: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Поступления от налога на доходы физических лиц, составили 1 968 564 182,27 рубля, или 99,4% от уточненного плана, на что повлияли выплаты премии по итогам года на предприятиях города не в полном объеме.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- Поступления от налогов на совокупный доход, зачисляемые в бюджет городского округа по нормативу 100% составили  296 644 292,73 рубля. Снижение доходов по результатам деятельности предпринимателей, применяемых единый налог на вмененный доход, связано с переходом налогоплательщиков на другую систему налогообложения (патент).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- Налоги на имущество, состоящие из налога на имущество физических лиц и земельного налога, зачисляемые по нормативу 100%, поступили в бюджет города в размере 126 315 561,41 рубль (96,7%). Основными причинами неисполнения плановых назначений являются задолженность по уплате налога (в сравнении с прошлым годом задолженность увеличилась на 2 607 тыс.рублей), увеличилась сумма предоставленных налоговых льгот (в сравнении с прошлым годом на 2 750 тыс.рублей).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0"/>
            <a:ext cx="9908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560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8" y="330080"/>
            <a:ext cx="98393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Структура неналоговых доходов за 2015 год, руб.</a:t>
            </a:r>
          </a:p>
        </p:txBody>
      </p:sp>
      <p:graphicFrame>
        <p:nvGraphicFramePr>
          <p:cNvPr id="25612" name="Объект 2"/>
          <p:cNvGraphicFramePr>
            <a:graphicFrameLocks/>
          </p:cNvGraphicFramePr>
          <p:nvPr/>
        </p:nvGraphicFramePr>
        <p:xfrm>
          <a:off x="63500" y="1125538"/>
          <a:ext cx="9717088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Лист" r:id="rId7" imgW="9172634" imgH="4533840" progId="Excel.Sheet.8">
                  <p:embed/>
                </p:oleObj>
              </mc:Choice>
              <mc:Fallback>
                <p:oleObj name="Лист" r:id="rId7" imgW="9172634" imgH="4533840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1125538"/>
                        <a:ext cx="9717088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13" name="Group 7"/>
          <p:cNvGrpSpPr>
            <a:grpSpLocks/>
          </p:cNvGrpSpPr>
          <p:nvPr/>
        </p:nvGrpSpPr>
        <p:grpSpPr bwMode="auto">
          <a:xfrm>
            <a:off x="2990850" y="2852738"/>
            <a:ext cx="4392613" cy="1149350"/>
            <a:chOff x="1097" y="1791"/>
            <a:chExt cx="837" cy="204"/>
          </a:xfrm>
        </p:grpSpPr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097" y="179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1117" y="1842"/>
              <a:ext cx="81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dirty="0" smtClean="0">
                  <a:latin typeface="Times New Roman" pitchFamily="18" charset="0"/>
                </a:rPr>
                <a:t>448 013 024,52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0"/>
            <a:ext cx="9908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662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663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8" y="330080"/>
            <a:ext cx="983937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Причины отклонения неналоговых доходов за 2015 год, руб.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0675" y="1406525"/>
            <a:ext cx="916940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- </a:t>
            </a:r>
            <a:r>
              <a:rPr lang="ru-RU" alt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Доходы от использования имущества, находящегося в государственной и муниципальной собственности составили  336 405 505,42  рублей, на 1,6% превысив плановый объем. Данные доходы сложились из: 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 в связи с уточнением кода бюджетной классификации по поступлению за прошлый период;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в связи с погашением задолженности по исполнительным листам;</a:t>
            </a:r>
          </a:p>
          <a:p>
            <a:pPr marL="285750" indent="-285750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превышение в результате проведенной работы с населением, поступление дебиторской задолженности по социальному найму.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- Платежи при пользовании природными ресурсами, состоящие из платы за негативное воздействие на окружающую среду, поступили в сумме 10 179 276,12 рублей, что составило 114,9% от  запланированного объема, на что повлияли своевременная оплата платежей, уточнение невыясненных доходов прошлых лет.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- Доходы от оказания платных услуг и компенсации затрат государства составляют 7 458 870,12 рублей или  100,8 % от плановых показателей. Проведены мероприятия по снижению задолженности (возврат дебиторской задолженности прошлых лет).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- Штрафы, санкции, возмещение ущерба, зачисляемые по нормативам в местный бюджет, составили 51 295 567,39 рублей (117,6%). Согласно административному законодательству, данные суммы (штрафы, пени, сборы) принудительного характера, в добровольном порядке оплачиваются в течение месяца после вынесенных решений, по всем неоплаченным решениям дела передаются в подразделение судебных приставов для принудительного взыскания.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- Прочие неналоговые доходы составили 518 256,25 рублей, к ним отнесены доходы от возврата бюджетополучателями финансирования прошлых лет в и невыясненные поступления, зачисляемые в бюджеты городских округов.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" y="-21432"/>
            <a:ext cx="9905604" cy="687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765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7414" y="327918"/>
            <a:ext cx="882079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Безвозмездные поступления 2015 год, руб.</a:t>
            </a:r>
          </a:p>
        </p:txBody>
      </p:sp>
      <p:sp>
        <p:nvSpPr>
          <p:cNvPr id="29" name="Правая фигурная скобка 28"/>
          <p:cNvSpPr/>
          <p:nvPr/>
        </p:nvSpPr>
        <p:spPr>
          <a:xfrm>
            <a:off x="1328738" y="1339850"/>
            <a:ext cx="260350" cy="2711450"/>
          </a:xfrm>
          <a:prstGeom prst="rightBrace">
            <a:avLst>
              <a:gd name="adj1" fmla="val 8333"/>
              <a:gd name="adj2" fmla="val 5080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31" name="Прямоугольник 24"/>
          <p:cNvSpPr>
            <a:spLocks noChangeArrowheads="1"/>
          </p:cNvSpPr>
          <p:nvPr/>
        </p:nvSpPr>
        <p:spPr bwMode="auto">
          <a:xfrm rot="5400000">
            <a:off x="236537" y="2406651"/>
            <a:ext cx="3679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latin typeface="Times New Roman" pitchFamily="18" charset="0"/>
              </a:rPr>
              <a:t>4 183 098 408,25</a:t>
            </a:r>
          </a:p>
        </p:txBody>
      </p:sp>
      <p:pic>
        <p:nvPicPr>
          <p:cNvPr id="39" name="Picture 23" descr="C:\Users\OstaninaMN\Desktop\Презент годовая\картинки к годовой презентации\02defc562f0ae91d2449229c21a27f4a.jpg"/>
          <p:cNvPicPr>
            <a:picLocks noChangeAspect="1" noChangeArrowheads="1"/>
          </p:cNvPicPr>
          <p:nvPr/>
        </p:nvPicPr>
        <p:blipFill>
          <a:blip r:embed="rId6" cstate="print">
            <a:lum bright="16000"/>
          </a:blip>
          <a:srcRect/>
          <a:stretch>
            <a:fillRect/>
          </a:stretch>
        </p:blipFill>
        <p:spPr bwMode="auto">
          <a:xfrm>
            <a:off x="3184946" y="2760119"/>
            <a:ext cx="3232993" cy="2350020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reflection blurRad="6350" stA="50000" endA="300" endPos="90000" dir="5400000" sy="-100000" algn="bl" rotWithShape="0"/>
            <a:softEdge rad="112500"/>
          </a:effectLst>
        </p:spPr>
      </p:pic>
      <p:sp>
        <p:nvSpPr>
          <p:cNvPr id="40" name="Стрелка вправо 39"/>
          <p:cNvSpPr/>
          <p:nvPr/>
        </p:nvSpPr>
        <p:spPr>
          <a:xfrm>
            <a:off x="3182648" y="2250317"/>
            <a:ext cx="3498544" cy="709528"/>
          </a:xfrm>
          <a:prstGeom prst="rightArrow">
            <a:avLst/>
          </a:prstGeom>
          <a:solidFill>
            <a:srgbClr val="9900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3046090" y="1266330"/>
            <a:ext cx="3371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  <a:effectLst/>
                <a:cs typeface="Times New Roman" pitchFamily="18" charset="0"/>
              </a:rPr>
              <a:t>Безвозмездные поступления из бюджета  автономного округа</a:t>
            </a:r>
          </a:p>
        </p:txBody>
      </p:sp>
      <p:graphicFrame>
        <p:nvGraphicFramePr>
          <p:cNvPr id="27669" name="Объект 1"/>
          <p:cNvGraphicFramePr>
            <a:graphicFrameLocks/>
          </p:cNvGraphicFramePr>
          <p:nvPr/>
        </p:nvGraphicFramePr>
        <p:xfrm>
          <a:off x="-1171575" y="-280988"/>
          <a:ext cx="3235325" cy="4972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2" name="Лист" r:id="rId8" imgW="4286199" imgH="3409830" progId="Excel.Sheet.8">
                  <p:embed/>
                </p:oleObj>
              </mc:Choice>
              <mc:Fallback>
                <p:oleObj name="Лист" r:id="rId8" imgW="4286199" imgH="340983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71575" y="-280988"/>
                        <a:ext cx="3235325" cy="4972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AutoShape 13"/>
          <p:cNvSpPr>
            <a:spLocks noChangeArrowheads="1"/>
          </p:cNvSpPr>
          <p:nvPr/>
        </p:nvSpPr>
        <p:spPr bwMode="auto">
          <a:xfrm rot="5400000" flipH="1" flipV="1">
            <a:off x="280195" y="4641056"/>
            <a:ext cx="220662" cy="708025"/>
          </a:xfrm>
          <a:prstGeom prst="flowChartProcess">
            <a:avLst/>
          </a:prstGeom>
          <a:solidFill>
            <a:srgbClr val="336699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725488" y="4876800"/>
            <a:ext cx="10588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Дотации</a:t>
            </a:r>
          </a:p>
        </p:txBody>
      </p:sp>
      <p:sp>
        <p:nvSpPr>
          <p:cNvPr id="44" name="AutoShape 13"/>
          <p:cNvSpPr>
            <a:spLocks noChangeArrowheads="1"/>
          </p:cNvSpPr>
          <p:nvPr/>
        </p:nvSpPr>
        <p:spPr bwMode="auto">
          <a:xfrm rot="5400000" flipH="1" flipV="1">
            <a:off x="282576" y="4933950"/>
            <a:ext cx="222250" cy="708025"/>
          </a:xfrm>
          <a:prstGeom prst="flowChartProcess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752475" y="5162550"/>
            <a:ext cx="117951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Субвенции</a:t>
            </a:r>
          </a:p>
        </p:txBody>
      </p:sp>
      <p:sp>
        <p:nvSpPr>
          <p:cNvPr id="46" name="AutoShape 13"/>
          <p:cNvSpPr>
            <a:spLocks noChangeArrowheads="1"/>
          </p:cNvSpPr>
          <p:nvPr/>
        </p:nvSpPr>
        <p:spPr bwMode="auto">
          <a:xfrm rot="5400000" flipH="1" flipV="1">
            <a:off x="271463" y="5233988"/>
            <a:ext cx="219075" cy="708025"/>
          </a:xfrm>
          <a:prstGeom prst="flowChartProcess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730250" y="5478463"/>
            <a:ext cx="11033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Субсидии</a:t>
            </a:r>
          </a:p>
        </p:txBody>
      </p:sp>
      <p:sp>
        <p:nvSpPr>
          <p:cNvPr id="48" name="AutoShape 13"/>
          <p:cNvSpPr>
            <a:spLocks noChangeArrowheads="1"/>
          </p:cNvSpPr>
          <p:nvPr/>
        </p:nvSpPr>
        <p:spPr bwMode="auto">
          <a:xfrm rot="5400000" flipH="1" flipV="1">
            <a:off x="271463" y="5529263"/>
            <a:ext cx="219075" cy="708025"/>
          </a:xfrm>
          <a:prstGeom prst="flowChartProcess">
            <a:avLst/>
          </a:prstGeom>
          <a:solidFill>
            <a:srgbClr val="FF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744538" y="5775325"/>
            <a:ext cx="22637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Иные м/б трансферты</a:t>
            </a:r>
          </a:p>
        </p:txBody>
      </p:sp>
      <p:sp>
        <p:nvSpPr>
          <p:cNvPr id="50" name="AutoShape 13"/>
          <p:cNvSpPr>
            <a:spLocks noChangeArrowheads="1"/>
          </p:cNvSpPr>
          <p:nvPr/>
        </p:nvSpPr>
        <p:spPr bwMode="auto">
          <a:xfrm rot="5400000" flipH="1" flipV="1">
            <a:off x="284163" y="5797550"/>
            <a:ext cx="219075" cy="708025"/>
          </a:xfrm>
          <a:prstGeom prst="flowChartProcess">
            <a:avLst/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757238" y="6042025"/>
            <a:ext cx="33591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Прочие безвозмездные поступления</a:t>
            </a:r>
          </a:p>
        </p:txBody>
      </p:sp>
      <p:sp>
        <p:nvSpPr>
          <p:cNvPr id="52" name="AutoShape 13"/>
          <p:cNvSpPr>
            <a:spLocks noChangeArrowheads="1"/>
          </p:cNvSpPr>
          <p:nvPr/>
        </p:nvSpPr>
        <p:spPr bwMode="auto">
          <a:xfrm rot="5400000" flipH="1" flipV="1">
            <a:off x="289720" y="6069806"/>
            <a:ext cx="220662" cy="708025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757238" y="6261100"/>
            <a:ext cx="47720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Доходы от возврата остатков субсидий прошлых лет</a:t>
            </a:r>
          </a:p>
        </p:txBody>
      </p:sp>
      <p:sp>
        <p:nvSpPr>
          <p:cNvPr id="54" name="AutoShape 13"/>
          <p:cNvSpPr>
            <a:spLocks noChangeArrowheads="1"/>
          </p:cNvSpPr>
          <p:nvPr/>
        </p:nvSpPr>
        <p:spPr bwMode="auto">
          <a:xfrm rot="5400000" flipH="1" flipV="1">
            <a:off x="290513" y="6337300"/>
            <a:ext cx="219075" cy="708025"/>
          </a:xfrm>
          <a:prstGeom prst="flowChartProcess">
            <a:avLst/>
          </a:prstGeom>
          <a:solidFill>
            <a:srgbClr val="CC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757238" y="6534150"/>
            <a:ext cx="35480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sz="1500" b="1" dirty="0" smtClean="0">
                <a:latin typeface="Times New Roman" pitchFamily="18" charset="0"/>
              </a:rPr>
              <a:t>Возврат остатков бюджетных средств.</a:t>
            </a:r>
          </a:p>
        </p:txBody>
      </p:sp>
      <p:sp>
        <p:nvSpPr>
          <p:cNvPr id="59" name="Прямоугольник 24"/>
          <p:cNvSpPr>
            <a:spLocks noChangeArrowheads="1"/>
          </p:cNvSpPr>
          <p:nvPr/>
        </p:nvSpPr>
        <p:spPr bwMode="auto">
          <a:xfrm>
            <a:off x="2897188" y="1809750"/>
            <a:ext cx="3668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rgbClr val="9900CC"/>
                </a:solidFill>
                <a:latin typeface="Times New Roman" pitchFamily="18" charset="0"/>
              </a:rPr>
              <a:t>3 743 704 714,73</a:t>
            </a: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6365875" y="1589088"/>
            <a:ext cx="3411538" cy="4587875"/>
          </a:xfrm>
          <a:prstGeom prst="triangle">
            <a:avLst>
              <a:gd name="adj" fmla="val 5092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6" name="AutoShape 11"/>
          <p:cNvSpPr>
            <a:spLocks noChangeArrowheads="1"/>
          </p:cNvSpPr>
          <p:nvPr/>
        </p:nvSpPr>
        <p:spPr bwMode="auto">
          <a:xfrm>
            <a:off x="8219684" y="2726526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7689" name="Text Box 14"/>
          <p:cNvSpPr txBox="1">
            <a:spLocks noChangeArrowheads="1"/>
          </p:cNvSpPr>
          <p:nvPr/>
        </p:nvSpPr>
        <p:spPr bwMode="auto">
          <a:xfrm>
            <a:off x="8204200" y="3200400"/>
            <a:ext cx="15636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Субвенции         2 524 291 488,37</a:t>
            </a:r>
          </a:p>
        </p:txBody>
      </p:sp>
      <p:sp>
        <p:nvSpPr>
          <p:cNvPr id="58" name="AutoShape 11"/>
          <p:cNvSpPr>
            <a:spLocks noChangeArrowheads="1"/>
          </p:cNvSpPr>
          <p:nvPr/>
        </p:nvSpPr>
        <p:spPr bwMode="auto">
          <a:xfrm>
            <a:off x="6501736" y="4558501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7693" name="Text Box 14"/>
          <p:cNvSpPr txBox="1">
            <a:spLocks noChangeArrowheads="1"/>
          </p:cNvSpPr>
          <p:nvPr/>
        </p:nvSpPr>
        <p:spPr bwMode="auto">
          <a:xfrm>
            <a:off x="6475413" y="5010150"/>
            <a:ext cx="158273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Субсидии              1 168 575 589,32</a:t>
            </a:r>
          </a:p>
        </p:txBody>
      </p:sp>
      <p:sp>
        <p:nvSpPr>
          <p:cNvPr id="61" name="AutoShape 11"/>
          <p:cNvSpPr>
            <a:spLocks noChangeArrowheads="1"/>
          </p:cNvSpPr>
          <p:nvPr/>
        </p:nvSpPr>
        <p:spPr bwMode="auto">
          <a:xfrm>
            <a:off x="8193888" y="4516428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7697" name="Text Box 14"/>
          <p:cNvSpPr txBox="1">
            <a:spLocks noChangeArrowheads="1"/>
          </p:cNvSpPr>
          <p:nvPr/>
        </p:nvSpPr>
        <p:spPr bwMode="auto">
          <a:xfrm>
            <a:off x="8229600" y="4735513"/>
            <a:ext cx="15843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Иные межбюджетные трансферты          27 416 754,06</a:t>
            </a:r>
          </a:p>
        </p:txBody>
      </p:sp>
      <p:sp>
        <p:nvSpPr>
          <p:cNvPr id="57" name="AutoShape 11"/>
          <p:cNvSpPr>
            <a:spLocks noChangeArrowheads="1"/>
          </p:cNvSpPr>
          <p:nvPr/>
        </p:nvSpPr>
        <p:spPr bwMode="auto">
          <a:xfrm>
            <a:off x="6474724" y="2760119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0099CC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7701" name="Text Box 14"/>
          <p:cNvSpPr txBox="1">
            <a:spLocks noChangeArrowheads="1"/>
          </p:cNvSpPr>
          <p:nvPr/>
        </p:nvSpPr>
        <p:spPr bwMode="auto">
          <a:xfrm>
            <a:off x="6475413" y="3208338"/>
            <a:ext cx="15636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effectLst/>
                <a:latin typeface="Times New Roman" pitchFamily="18" charset="0"/>
              </a:rPr>
              <a:t>Дотации           23 420 882,98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50819</TotalTime>
  <Words>5546</Words>
  <Application>Microsoft Office PowerPoint</Application>
  <PresentationFormat>Лист A4 (210x297 мм)</PresentationFormat>
  <Paragraphs>792</Paragraphs>
  <Slides>32</Slides>
  <Notes>30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Times New Roman</vt:lpstr>
      <vt:lpstr>Arial</vt:lpstr>
      <vt:lpstr>Arial Unicode MS</vt:lpstr>
      <vt:lpstr>Wingdings</vt:lpstr>
      <vt:lpstr>Book Antiqua</vt:lpstr>
      <vt:lpstr>2_Оформление по умолчанию</vt:lpstr>
      <vt:lpstr>3_Оформление по умолчанию</vt:lpstr>
      <vt:lpstr>Microsoft Excel 97-2003 Worksheet</vt:lpstr>
      <vt:lpstr>Microsoft Excel 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dautekhin</dc:creator>
  <cp:lastModifiedBy>Duma</cp:lastModifiedBy>
  <cp:revision>2332</cp:revision>
  <cp:lastPrinted>2016-03-29T06:19:00Z</cp:lastPrinted>
  <dcterms:created xsi:type="dcterms:W3CDTF">2005-01-13T08:13:18Z</dcterms:created>
  <dcterms:modified xsi:type="dcterms:W3CDTF">2016-11-30T08:19:05Z</dcterms:modified>
</cp:coreProperties>
</file>