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  <p:sldMasterId id="2147483693" r:id="rId2"/>
  </p:sldMasterIdLst>
  <p:notesMasterIdLst>
    <p:notesMasterId r:id="rId19"/>
  </p:notesMasterIdLst>
  <p:handoutMasterIdLst>
    <p:handoutMasterId r:id="rId20"/>
  </p:handoutMasterIdLst>
  <p:sldIdLst>
    <p:sldId id="997" r:id="rId3"/>
    <p:sldId id="962" r:id="rId4"/>
    <p:sldId id="963" r:id="rId5"/>
    <p:sldId id="935" r:id="rId6"/>
    <p:sldId id="987" r:id="rId7"/>
    <p:sldId id="938" r:id="rId8"/>
    <p:sldId id="991" r:id="rId9"/>
    <p:sldId id="939" r:id="rId10"/>
    <p:sldId id="992" r:id="rId11"/>
    <p:sldId id="944" r:id="rId12"/>
    <p:sldId id="951" r:id="rId13"/>
    <p:sldId id="993" r:id="rId14"/>
    <p:sldId id="947" r:id="rId15"/>
    <p:sldId id="968" r:id="rId16"/>
    <p:sldId id="967" r:id="rId17"/>
    <p:sldId id="996" r:id="rId18"/>
  </p:sldIdLst>
  <p:sldSz cx="9906000" cy="6858000" type="A4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3366CC"/>
    <a:srgbClr val="3333FF"/>
    <a:srgbClr val="FFCCFF"/>
    <a:srgbClr val="66FFFF"/>
    <a:srgbClr val="0099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195" autoAdjust="0"/>
    <p:restoredTop sz="94171" autoAdjust="0"/>
  </p:normalViewPr>
  <p:slideViewPr>
    <p:cSldViewPr snapToObjects="1">
      <p:cViewPr>
        <p:scale>
          <a:sx n="100" d="100"/>
          <a:sy n="100" d="100"/>
        </p:scale>
        <p:origin x="-510" y="-1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942" y="-78"/>
      </p:cViewPr>
      <p:guideLst>
        <p:guide orient="horz" pos="313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8B65A2-E569-4A29-957E-759DF71BE6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4576E-C264-4567-8F3F-DE766D6EEA0C}">
      <dgm:prSet phldrT="[Текст]" custT="1"/>
      <dgm:spPr>
        <a:solidFill>
          <a:schemeClr val="bg1">
            <a:lumMod val="85000"/>
          </a:schemeClr>
        </a:solidFill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</a:t>
          </a:r>
          <a:r>
            <a:rPr lang="ru-RU" sz="3500" baseline="0" dirty="0" smtClean="0">
              <a:solidFill>
                <a:srgbClr val="3333FF"/>
              </a:solidFill>
            </a:rPr>
            <a:t> </a:t>
          </a:r>
          <a:r>
            <a:rPr lang="ru-RU" alt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3 384 257 982,22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B09F0BF7-C978-466D-AEAB-E7C9C64960FD}" type="parTrans" cxnId="{CF7CB341-2E59-422A-926B-DB92EEFD9628}">
      <dgm:prSet/>
      <dgm:spPr/>
      <dgm:t>
        <a:bodyPr/>
        <a:lstStyle/>
        <a:p>
          <a:endParaRPr lang="ru-RU"/>
        </a:p>
      </dgm:t>
    </dgm:pt>
    <dgm:pt modelId="{636EF809-6F50-4569-933E-700E336AFD8D}" type="sibTrans" cxnId="{CF7CB341-2E59-422A-926B-DB92EEFD9628}">
      <dgm:prSet/>
      <dgm:spPr/>
      <dgm:t>
        <a:bodyPr/>
        <a:lstStyle/>
        <a:p>
          <a:endParaRPr lang="ru-RU"/>
        </a:p>
      </dgm:t>
    </dgm:pt>
    <dgm:pt modelId="{6674006D-7A1C-4582-A87E-E41DFBD5A044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alt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3 071 359 535,22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7ED30428-91E0-469C-B31B-43D5EBA10CF9}" type="parTrans" cxnId="{481BC956-9A90-426F-9B70-1F0368FF1999}">
      <dgm:prSet/>
      <dgm:spPr/>
      <dgm:t>
        <a:bodyPr/>
        <a:lstStyle/>
        <a:p>
          <a:endParaRPr lang="ru-RU"/>
        </a:p>
      </dgm:t>
    </dgm:pt>
    <dgm:pt modelId="{978EAB93-57FF-4A1B-AED1-3D60F64C527C}" type="sibTrans" cxnId="{481BC956-9A90-426F-9B70-1F0368FF1999}">
      <dgm:prSet/>
      <dgm:spPr/>
      <dgm:t>
        <a:bodyPr/>
        <a:lstStyle/>
        <a:p>
          <a:endParaRPr lang="ru-RU"/>
        </a:p>
      </dgm:t>
    </dgm:pt>
    <dgm:pt modelId="{DA5A7DD4-BCDA-4E47-AB99-019AFCA3C05B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 sz="2900" b="1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312 898 447</a:t>
          </a:r>
        </a:p>
        <a:p>
          <a:r>
            <a:rPr lang="ru-RU" sz="2900" dirty="0" smtClean="0"/>
            <a:t> </a:t>
          </a:r>
          <a:endParaRPr lang="ru-RU" sz="2900" dirty="0"/>
        </a:p>
      </dgm:t>
    </dgm:pt>
    <dgm:pt modelId="{EFC85D02-F64A-4D25-B00D-DF5E9743778A}" type="parTrans" cxnId="{B975763C-9D6D-4375-AF9B-E090257D3B98}">
      <dgm:prSet/>
      <dgm:spPr/>
      <dgm:t>
        <a:bodyPr/>
        <a:lstStyle/>
        <a:p>
          <a:endParaRPr lang="ru-RU"/>
        </a:p>
      </dgm:t>
    </dgm:pt>
    <dgm:pt modelId="{3B8F921A-9850-435E-BB22-6247607452EC}" type="sibTrans" cxnId="{B975763C-9D6D-4375-AF9B-E090257D3B98}">
      <dgm:prSet/>
      <dgm:spPr/>
      <dgm:t>
        <a:bodyPr/>
        <a:lstStyle/>
        <a:p>
          <a:endParaRPr lang="ru-RU"/>
        </a:p>
      </dgm:t>
    </dgm:pt>
    <dgm:pt modelId="{07BD0C8A-A36F-494C-8A51-2EFC58C5599D}" type="pres">
      <dgm:prSet presAssocID="{D08B65A2-E569-4A29-957E-759DF71BE6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C3C395-EEFA-4D16-9A07-34AA75D33CF9}" type="pres">
      <dgm:prSet presAssocID="{C044576E-C264-4567-8F3F-DE766D6EEA0C}" presName="parentLin" presStyleCnt="0"/>
      <dgm:spPr/>
    </dgm:pt>
    <dgm:pt modelId="{0DC193EF-99B2-4EA3-A01C-4B3D9F84F95F}" type="pres">
      <dgm:prSet presAssocID="{C044576E-C264-4567-8F3F-DE766D6EEA0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4FE4D7-635C-482C-88A0-9862EFA8211D}" type="pres">
      <dgm:prSet presAssocID="{C044576E-C264-4567-8F3F-DE766D6EEA0C}" presName="parentText" presStyleLbl="node1" presStyleIdx="0" presStyleCnt="3" custScaleX="118391" custLinFactNeighborX="11640" custLinFactNeighborY="203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7A0D2-B282-4512-A844-92FF7B44F1B3}" type="pres">
      <dgm:prSet presAssocID="{C044576E-C264-4567-8F3F-DE766D6EEA0C}" presName="negativeSpace" presStyleCnt="0"/>
      <dgm:spPr/>
    </dgm:pt>
    <dgm:pt modelId="{5637776B-3049-428D-84B5-FE2F3A03D482}" type="pres">
      <dgm:prSet presAssocID="{C044576E-C264-4567-8F3F-DE766D6EEA0C}" presName="childText" presStyleLbl="conFgAcc1" presStyleIdx="0" presStyleCnt="3" custScaleY="127236" custLinFactNeighborY="-18754">
        <dgm:presLayoutVars>
          <dgm:bulletEnabled val="1"/>
        </dgm:presLayoutVars>
      </dgm:prSet>
      <dgm:spPr>
        <a:solidFill>
          <a:srgbClr val="3333FF"/>
        </a:solidFill>
        <a:ln>
          <a:noFill/>
        </a:ln>
        <a:scene3d>
          <a:camera prst="orthographicFront"/>
          <a:lightRig rig="balanced" dir="t"/>
        </a:scene3d>
        <a:sp3d>
          <a:bevelT/>
          <a:bevelB/>
        </a:sp3d>
      </dgm:spPr>
    </dgm:pt>
    <dgm:pt modelId="{210C257F-6B1C-47A5-8BD0-2049AE1C29F7}" type="pres">
      <dgm:prSet presAssocID="{636EF809-6F50-4569-933E-700E336AFD8D}" presName="spaceBetweenRectangles" presStyleCnt="0"/>
      <dgm:spPr/>
    </dgm:pt>
    <dgm:pt modelId="{E52B542F-E7EA-4975-840B-67D73F56C873}" type="pres">
      <dgm:prSet presAssocID="{6674006D-7A1C-4582-A87E-E41DFBD5A044}" presName="parentLin" presStyleCnt="0"/>
      <dgm:spPr/>
    </dgm:pt>
    <dgm:pt modelId="{4CFAD494-29CA-4623-81B6-1074BFA1DC8F}" type="pres">
      <dgm:prSet presAssocID="{6674006D-7A1C-4582-A87E-E41DFBD5A0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A2D62E-1FFB-42EE-9191-15A3F796D037}" type="pres">
      <dgm:prSet presAssocID="{6674006D-7A1C-4582-A87E-E41DFBD5A044}" presName="parentText" presStyleLbl="node1" presStyleIdx="1" presStyleCnt="3" custScaleX="118837" custLinFactNeighborX="8518" custLinFactNeighborY="247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6D6EA-5F1F-4064-9550-426D35647F0B}" type="pres">
      <dgm:prSet presAssocID="{6674006D-7A1C-4582-A87E-E41DFBD5A044}" presName="negativeSpace" presStyleCnt="0"/>
      <dgm:spPr/>
    </dgm:pt>
    <dgm:pt modelId="{26B5C529-2343-4473-95C8-0E4958CE16F9}" type="pres">
      <dgm:prSet presAssocID="{6674006D-7A1C-4582-A87E-E41DFBD5A044}" presName="childText" presStyleLbl="conFgAcc1" presStyleIdx="1" presStyleCnt="3" custScaleY="136524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  <dgm:pt modelId="{A8EB197D-78D6-43C3-966B-F7616F71E827}" type="pres">
      <dgm:prSet presAssocID="{978EAB93-57FF-4A1B-AED1-3D60F64C527C}" presName="spaceBetweenRectangles" presStyleCnt="0"/>
      <dgm:spPr/>
    </dgm:pt>
    <dgm:pt modelId="{B30CCEAD-C3FF-481C-AA8E-FCF67787CC6C}" type="pres">
      <dgm:prSet presAssocID="{DA5A7DD4-BCDA-4E47-AB99-019AFCA3C05B}" presName="parentLin" presStyleCnt="0"/>
      <dgm:spPr/>
    </dgm:pt>
    <dgm:pt modelId="{286A1535-8919-4BA8-B98D-421857F156B3}" type="pres">
      <dgm:prSet presAssocID="{DA5A7DD4-BCDA-4E47-AB99-019AFCA3C05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E320982-5A87-4DD7-8A0C-7C1D3DD1C3DE}" type="pres">
      <dgm:prSet presAssocID="{DA5A7DD4-BCDA-4E47-AB99-019AFCA3C05B}" presName="parentText" presStyleLbl="node1" presStyleIdx="2" presStyleCnt="3" custScaleX="118692" custLinFactNeighborX="9533" custLinFactNeighborY="20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02429-BA9B-4595-9C9E-41D7B95832F4}" type="pres">
      <dgm:prSet presAssocID="{DA5A7DD4-BCDA-4E47-AB99-019AFCA3C05B}" presName="negativeSpace" presStyleCnt="0"/>
      <dgm:spPr/>
    </dgm:pt>
    <dgm:pt modelId="{E1C16CA4-5035-461D-822A-34EA10242293}" type="pres">
      <dgm:prSet presAssocID="{DA5A7DD4-BCDA-4E47-AB99-019AFCA3C05B}" presName="childText" presStyleLbl="conFgAcc1" presStyleIdx="2" presStyleCnt="3" custScaleY="138915" custLinFactNeighborX="501" custLinFactNeighborY="-13993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</dgm:ptLst>
  <dgm:cxnLst>
    <dgm:cxn modelId="{0071A78D-80E5-4B1D-ABB9-2DBC897CA5BA}" type="presOf" srcId="{C044576E-C264-4567-8F3F-DE766D6EEA0C}" destId="{0DC193EF-99B2-4EA3-A01C-4B3D9F84F95F}" srcOrd="0" destOrd="0" presId="urn:microsoft.com/office/officeart/2005/8/layout/list1"/>
    <dgm:cxn modelId="{FF7F6976-60AB-4B59-9515-8F40D180D610}" type="presOf" srcId="{C044576E-C264-4567-8F3F-DE766D6EEA0C}" destId="{3C4FE4D7-635C-482C-88A0-9862EFA8211D}" srcOrd="1" destOrd="0" presId="urn:microsoft.com/office/officeart/2005/8/layout/list1"/>
    <dgm:cxn modelId="{CF7CB341-2E59-422A-926B-DB92EEFD9628}" srcId="{D08B65A2-E569-4A29-957E-759DF71BE64C}" destId="{C044576E-C264-4567-8F3F-DE766D6EEA0C}" srcOrd="0" destOrd="0" parTransId="{B09F0BF7-C978-466D-AEAB-E7C9C64960FD}" sibTransId="{636EF809-6F50-4569-933E-700E336AFD8D}"/>
    <dgm:cxn modelId="{C045061F-A086-4F6C-9B47-8651D87BFA42}" type="presOf" srcId="{6674006D-7A1C-4582-A87E-E41DFBD5A044}" destId="{4CFAD494-29CA-4623-81B6-1074BFA1DC8F}" srcOrd="0" destOrd="0" presId="urn:microsoft.com/office/officeart/2005/8/layout/list1"/>
    <dgm:cxn modelId="{CB39C485-BA91-4163-AB07-F42B07FB03B6}" type="presOf" srcId="{DA5A7DD4-BCDA-4E47-AB99-019AFCA3C05B}" destId="{286A1535-8919-4BA8-B98D-421857F156B3}" srcOrd="0" destOrd="0" presId="urn:microsoft.com/office/officeart/2005/8/layout/list1"/>
    <dgm:cxn modelId="{B8E75C20-A539-458E-A6D8-6CC867E442DD}" type="presOf" srcId="{6674006D-7A1C-4582-A87E-E41DFBD5A044}" destId="{C9A2D62E-1FFB-42EE-9191-15A3F796D037}" srcOrd="1" destOrd="0" presId="urn:microsoft.com/office/officeart/2005/8/layout/list1"/>
    <dgm:cxn modelId="{B975763C-9D6D-4375-AF9B-E090257D3B98}" srcId="{D08B65A2-E569-4A29-957E-759DF71BE64C}" destId="{DA5A7DD4-BCDA-4E47-AB99-019AFCA3C05B}" srcOrd="2" destOrd="0" parTransId="{EFC85D02-F64A-4D25-B00D-DF5E9743778A}" sibTransId="{3B8F921A-9850-435E-BB22-6247607452EC}"/>
    <dgm:cxn modelId="{481BC956-9A90-426F-9B70-1F0368FF1999}" srcId="{D08B65A2-E569-4A29-957E-759DF71BE64C}" destId="{6674006D-7A1C-4582-A87E-E41DFBD5A044}" srcOrd="1" destOrd="0" parTransId="{7ED30428-91E0-469C-B31B-43D5EBA10CF9}" sibTransId="{978EAB93-57FF-4A1B-AED1-3D60F64C527C}"/>
    <dgm:cxn modelId="{D5995991-B691-43AA-B930-1C9568F3DE93}" type="presOf" srcId="{D08B65A2-E569-4A29-957E-759DF71BE64C}" destId="{07BD0C8A-A36F-494C-8A51-2EFC58C5599D}" srcOrd="0" destOrd="0" presId="urn:microsoft.com/office/officeart/2005/8/layout/list1"/>
    <dgm:cxn modelId="{C5D5886C-AF6F-45DB-A72D-32C6D9BD41C4}" type="presOf" srcId="{DA5A7DD4-BCDA-4E47-AB99-019AFCA3C05B}" destId="{9E320982-5A87-4DD7-8A0C-7C1D3DD1C3DE}" srcOrd="1" destOrd="0" presId="urn:microsoft.com/office/officeart/2005/8/layout/list1"/>
    <dgm:cxn modelId="{D134D61C-3FD1-4CBB-B6B0-64DDDF28EAFA}" type="presParOf" srcId="{07BD0C8A-A36F-494C-8A51-2EFC58C5599D}" destId="{E7C3C395-EEFA-4D16-9A07-34AA75D33CF9}" srcOrd="0" destOrd="0" presId="urn:microsoft.com/office/officeart/2005/8/layout/list1"/>
    <dgm:cxn modelId="{40B88F8F-67D7-418E-B95D-BBDCBAE350C3}" type="presParOf" srcId="{E7C3C395-EEFA-4D16-9A07-34AA75D33CF9}" destId="{0DC193EF-99B2-4EA3-A01C-4B3D9F84F95F}" srcOrd="0" destOrd="0" presId="urn:microsoft.com/office/officeart/2005/8/layout/list1"/>
    <dgm:cxn modelId="{F8FCBEFD-7D12-40BB-999D-8B7320C20DED}" type="presParOf" srcId="{E7C3C395-EEFA-4D16-9A07-34AA75D33CF9}" destId="{3C4FE4D7-635C-482C-88A0-9862EFA8211D}" srcOrd="1" destOrd="0" presId="urn:microsoft.com/office/officeart/2005/8/layout/list1"/>
    <dgm:cxn modelId="{A656BF93-DB6E-4F3E-899E-1243A46DA88B}" type="presParOf" srcId="{07BD0C8A-A36F-494C-8A51-2EFC58C5599D}" destId="{D057A0D2-B282-4512-A844-92FF7B44F1B3}" srcOrd="1" destOrd="0" presId="urn:microsoft.com/office/officeart/2005/8/layout/list1"/>
    <dgm:cxn modelId="{A28D20F6-29B6-4881-9402-1671D04BCFAB}" type="presParOf" srcId="{07BD0C8A-A36F-494C-8A51-2EFC58C5599D}" destId="{5637776B-3049-428D-84B5-FE2F3A03D482}" srcOrd="2" destOrd="0" presId="urn:microsoft.com/office/officeart/2005/8/layout/list1"/>
    <dgm:cxn modelId="{AA8F2F55-76B0-4F74-8CB6-0CFFB0DABF6D}" type="presParOf" srcId="{07BD0C8A-A36F-494C-8A51-2EFC58C5599D}" destId="{210C257F-6B1C-47A5-8BD0-2049AE1C29F7}" srcOrd="3" destOrd="0" presId="urn:microsoft.com/office/officeart/2005/8/layout/list1"/>
    <dgm:cxn modelId="{52AE7189-87CE-478B-8A9C-F48B2EF8ACE9}" type="presParOf" srcId="{07BD0C8A-A36F-494C-8A51-2EFC58C5599D}" destId="{E52B542F-E7EA-4975-840B-67D73F56C873}" srcOrd="4" destOrd="0" presId="urn:microsoft.com/office/officeart/2005/8/layout/list1"/>
    <dgm:cxn modelId="{728F7B5D-9DD9-4CF7-976B-8438B0F94AD7}" type="presParOf" srcId="{E52B542F-E7EA-4975-840B-67D73F56C873}" destId="{4CFAD494-29CA-4623-81B6-1074BFA1DC8F}" srcOrd="0" destOrd="0" presId="urn:microsoft.com/office/officeart/2005/8/layout/list1"/>
    <dgm:cxn modelId="{F131B48B-166C-4565-89A8-4824BD39B040}" type="presParOf" srcId="{E52B542F-E7EA-4975-840B-67D73F56C873}" destId="{C9A2D62E-1FFB-42EE-9191-15A3F796D037}" srcOrd="1" destOrd="0" presId="urn:microsoft.com/office/officeart/2005/8/layout/list1"/>
    <dgm:cxn modelId="{5C969380-056C-49DE-B717-D3382C935375}" type="presParOf" srcId="{07BD0C8A-A36F-494C-8A51-2EFC58C5599D}" destId="{7BA6D6EA-5F1F-4064-9550-426D35647F0B}" srcOrd="5" destOrd="0" presId="urn:microsoft.com/office/officeart/2005/8/layout/list1"/>
    <dgm:cxn modelId="{35B547E2-AC22-47C3-9D7D-247F0321AAB5}" type="presParOf" srcId="{07BD0C8A-A36F-494C-8A51-2EFC58C5599D}" destId="{26B5C529-2343-4473-95C8-0E4958CE16F9}" srcOrd="6" destOrd="0" presId="urn:microsoft.com/office/officeart/2005/8/layout/list1"/>
    <dgm:cxn modelId="{DCD03CBA-A215-4032-B0CE-0A3FF5F4D7C6}" type="presParOf" srcId="{07BD0C8A-A36F-494C-8A51-2EFC58C5599D}" destId="{A8EB197D-78D6-43C3-966B-F7616F71E827}" srcOrd="7" destOrd="0" presId="urn:microsoft.com/office/officeart/2005/8/layout/list1"/>
    <dgm:cxn modelId="{DED9157A-7E79-419B-A49C-B751074281B6}" type="presParOf" srcId="{07BD0C8A-A36F-494C-8A51-2EFC58C5599D}" destId="{B30CCEAD-C3FF-481C-AA8E-FCF67787CC6C}" srcOrd="8" destOrd="0" presId="urn:microsoft.com/office/officeart/2005/8/layout/list1"/>
    <dgm:cxn modelId="{54D996EC-C2CC-495C-A3EB-B8CF41129694}" type="presParOf" srcId="{B30CCEAD-C3FF-481C-AA8E-FCF67787CC6C}" destId="{286A1535-8919-4BA8-B98D-421857F156B3}" srcOrd="0" destOrd="0" presId="urn:microsoft.com/office/officeart/2005/8/layout/list1"/>
    <dgm:cxn modelId="{E853241E-DE2C-45C8-AE5A-38E05A0FD5E1}" type="presParOf" srcId="{B30CCEAD-C3FF-481C-AA8E-FCF67787CC6C}" destId="{9E320982-5A87-4DD7-8A0C-7C1D3DD1C3DE}" srcOrd="1" destOrd="0" presId="urn:microsoft.com/office/officeart/2005/8/layout/list1"/>
    <dgm:cxn modelId="{43597920-6018-4AFE-8213-0D2CAD94B6E4}" type="presParOf" srcId="{07BD0C8A-A36F-494C-8A51-2EFC58C5599D}" destId="{E6F02429-BA9B-4595-9C9E-41D7B95832F4}" srcOrd="9" destOrd="0" presId="urn:microsoft.com/office/officeart/2005/8/layout/list1"/>
    <dgm:cxn modelId="{5C898BCD-6C90-4D30-B4B8-D31AE1CFEE8E}" type="presParOf" srcId="{07BD0C8A-A36F-494C-8A51-2EFC58C5599D}" destId="{E1C16CA4-5035-461D-822A-34EA1024229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7776B-3049-428D-84B5-FE2F3A03D482}">
      <dsp:nvSpPr>
        <dsp:cNvPr id="0" name=""/>
        <dsp:cNvSpPr/>
      </dsp:nvSpPr>
      <dsp:spPr>
        <a:xfrm>
          <a:off x="0" y="494555"/>
          <a:ext cx="6604000" cy="1090158"/>
        </a:xfrm>
        <a:prstGeom prst="rect">
          <a:avLst/>
        </a:prstGeom>
        <a:solidFill>
          <a:srgbClr val="3333FF"/>
        </a:solidFill>
        <a:ln w="25400" cap="flat" cmpd="sng" algn="ctr">
          <a:noFill/>
          <a:prstDash val="solid"/>
        </a:ln>
        <a:effectLst/>
        <a:scene3d>
          <a:camera prst="orthographicFront"/>
          <a:lightRig rig="balanced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FE4D7-635C-482C-88A0-9862EFA8211D}">
      <dsp:nvSpPr>
        <dsp:cNvPr id="0" name=""/>
        <dsp:cNvSpPr/>
      </dsp:nvSpPr>
      <dsp:spPr>
        <a:xfrm>
          <a:off x="368635" y="231397"/>
          <a:ext cx="5472979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</a:t>
          </a:r>
          <a:r>
            <a:rPr lang="ru-RU" sz="3500" kern="1200" baseline="0" dirty="0" smtClean="0">
              <a:solidFill>
                <a:srgbClr val="3333FF"/>
              </a:solidFill>
            </a:rPr>
            <a:t> </a:t>
          </a:r>
          <a:r>
            <a:rPr lang="ru-RU" alt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3 384 257 982,22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417631" y="280393"/>
        <a:ext cx="5374987" cy="905688"/>
      </dsp:txXfrm>
    </dsp:sp>
    <dsp:sp modelId="{26B5C529-2343-4473-95C8-0E4958CE16F9}">
      <dsp:nvSpPr>
        <dsp:cNvPr id="0" name=""/>
        <dsp:cNvSpPr/>
      </dsp:nvSpPr>
      <dsp:spPr>
        <a:xfrm>
          <a:off x="0" y="2304586"/>
          <a:ext cx="6604000" cy="1169737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2D62E-1FFB-42EE-9191-15A3F796D037}">
      <dsp:nvSpPr>
        <dsp:cNvPr id="0" name=""/>
        <dsp:cNvSpPr/>
      </dsp:nvSpPr>
      <dsp:spPr>
        <a:xfrm>
          <a:off x="358326" y="2051046"/>
          <a:ext cx="5493596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3 071 359 535,22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407322" y="2100042"/>
        <a:ext cx="5395604" cy="905688"/>
      </dsp:txXfrm>
    </dsp:sp>
    <dsp:sp modelId="{E1C16CA4-5035-461D-822A-34EA10242293}">
      <dsp:nvSpPr>
        <dsp:cNvPr id="0" name=""/>
        <dsp:cNvSpPr/>
      </dsp:nvSpPr>
      <dsp:spPr>
        <a:xfrm>
          <a:off x="0" y="4089541"/>
          <a:ext cx="6604000" cy="1190223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20982-5A87-4DD7-8A0C-7C1D3DD1C3DE}">
      <dsp:nvSpPr>
        <dsp:cNvPr id="0" name=""/>
        <dsp:cNvSpPr/>
      </dsp:nvSpPr>
      <dsp:spPr>
        <a:xfrm>
          <a:off x="361677" y="3864963"/>
          <a:ext cx="5486893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312 898 447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410673" y="3913959"/>
        <a:ext cx="5388901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8813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4675"/>
            <a:ext cx="295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64675"/>
            <a:ext cx="2881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C770D633-EF0E-4836-8216-460E5CAD6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059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88975" y="746125"/>
            <a:ext cx="53832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45625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4A850BA3-0533-432F-82FF-4A5240CC9FB1}" type="slidenum">
              <a:rPr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45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61822F1-353D-4849-8B3F-BB598E2E3A0D}" type="slidenum">
              <a:rPr altLang="ru-RU" sz="1100" smtClean="0"/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 sz="11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Исходя из утвержденной функциональной структуры бюджета, за 1 полугодие, бюджет города традиционно сохранил свою социальную направленность. На образование, культуру, здравоохранение, спорт и социальную политику направлено 72,6% всего расходов бюджета, которые составили 2 230 079 900,74 рублей. 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D11D59C-EDCD-41E6-9131-1BB263BC2D7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Наибольшую долю расходов за 1 полугодие 2016 года составляют безвозмездные перечисления 2 051 097 305,33 рублей  или 66,8%.  Которые в виде субсидий направлены на выполнение муниципальных заданий.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D8DA6A5-E4FE-4CA8-A7D6-BE961B67D19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Расходы бюджета города на 2016 год имеют программную структуру, основу которой составляют 15 муниципальных и одна ведомственная программы, охватывающих все сферы деятельности муниципального образования. На их реализацию в отчетном периоде 2016 года было направлено 2 957 636 189,14 рублей, что составляет 43,2% к уточненному плану на год. 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994A26E-6F9E-401D-B61D-0C659C6CF9F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 реализацию 15 муниципальных и одной ведомственной программ в 1 полугодии 2016 года направлено 3 071 359 535,22  рублей. Удельный вес программно-целевых расходов сложился в размере 96,6% к общему объему исполненных расходов. Непрограммные направления расходов бюджета города, сложились  в сумме  113 723 346,08 рублей.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30825A9-4660-4A47-89C0-DAAEDE0B5F7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8A0B8D-82A0-46C6-853C-44404E86A38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726BD6-B045-4E35-B504-F982003E8E7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Основные показатели исполнения бюджета города Нефтеюганска за 1 полугодие 2016 года сложились следующие:</a:t>
            </a:r>
          </a:p>
          <a:p>
            <a:r>
              <a:rPr lang="ru-RU" altLang="ru-RU" smtClean="0"/>
              <a:t>- общий объем доходов, поступивших в бюджет города составил 3 384 257 982,22 рубля, или 51,4% к уточненному годовому плану;</a:t>
            </a:r>
          </a:p>
          <a:p>
            <a:r>
              <a:rPr lang="ru-RU" altLang="ru-RU" smtClean="0"/>
              <a:t>- общий объем расходов бюджета города составил 3 071 359 535,22  рублей или 43,8%  к уточненному плану года;</a:t>
            </a:r>
          </a:p>
          <a:p>
            <a:r>
              <a:rPr lang="ru-RU" altLang="ru-RU" smtClean="0"/>
              <a:t>- профицит бюджета сложился в  сумме 312 898 447 рублей. (при уточненном плане дефицита -325 613 055 рублей). </a:t>
            </a:r>
          </a:p>
          <a:p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DFF9248-0BA6-4B76-8CA1-45544450848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Поступления в доход бюджета в отчетном периоде меньше аналогичного периода прошлого года на 318 517 706,51 рублей. </a:t>
            </a:r>
          </a:p>
          <a:p>
            <a:r>
              <a:rPr lang="ru-RU" altLang="ru-RU" smtClean="0"/>
              <a:t>Уменьшение поступлений по налогу на доходы физических лиц, в соответствие с периодом прошлого года, связано с изменением норматива зачисления налога в бюджет муниципального образования. В 2015 году норматив составлял 54,5% (дифференцированный норматив 20,5%),  в 2016 году 34 % (без дифференцированного норматива).</a:t>
            </a:r>
          </a:p>
          <a:p>
            <a:r>
              <a:rPr lang="ru-RU" altLang="ru-RU" smtClean="0"/>
              <a:t>По налогу на имущество физических лиц срок уплаты 3-4 квартал 2016 года в соответствие с налоговым кодексом Российской Федерации.  Поступление 1 полугодия 2016 года составляют недоимка прошлых лет и авансовые платежи.</a:t>
            </a:r>
          </a:p>
          <a:p>
            <a:r>
              <a:rPr lang="ru-RU" altLang="ru-RU" smtClean="0"/>
              <a:t>По земельному налогу  планировалось поступление налога в счет погашения недоимки прошлых периодов. По состоянию на 01.07.2016 недоимка составляет 5 920 тыс.рублей.</a:t>
            </a:r>
          </a:p>
          <a:p>
            <a:r>
              <a:rPr lang="ru-RU" altLang="ru-RU" smtClean="0"/>
              <a:t>Доходы от оказания платных услуг и компенсации затрат государства составляет в основном возврат дебиторской задолженности прошлых лет, которую невозможно спрогнозировать. </a:t>
            </a:r>
          </a:p>
          <a:p>
            <a:r>
              <a:rPr lang="ru-RU" altLang="ru-RU" smtClean="0"/>
              <a:t>Штрафы, санкции, возмещение ущерб согласно административному законодательству, данные суммы (штрафы, пени, сборы) являются принудительными и  оплачиваются в добровольном порядке  в течение месяца после вынесенных решений.</a:t>
            </a:r>
          </a:p>
          <a:p>
            <a:r>
              <a:rPr lang="ru-RU" altLang="ru-RU" smtClean="0"/>
              <a:t>Прочие неналоговые доходы, к ним отнесены невыясненные поступления, зачисляемые в бюджеты городских округов, которые не планируются. </a:t>
            </a: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20F082-9093-4CF3-A362-A703B966C6C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Удельный вес в общей сумме поступивших доходов в бюджет города составил:</a:t>
            </a:r>
          </a:p>
          <a:p>
            <a:r>
              <a:rPr lang="ru-RU" altLang="ru-RU" u="sng" smtClean="0"/>
              <a:t>безвозмездные поступления </a:t>
            </a:r>
            <a:r>
              <a:rPr lang="ru-RU" altLang="ru-RU" smtClean="0"/>
              <a:t>66,9% или 2 264 684 990,8 рублей, </a:t>
            </a:r>
          </a:p>
          <a:p>
            <a:r>
              <a:rPr lang="ru-RU" altLang="ru-RU" u="sng" smtClean="0"/>
              <a:t>неналоговые доходы</a:t>
            </a:r>
            <a:r>
              <a:rPr lang="ru-RU" altLang="ru-RU" smtClean="0"/>
              <a:t> 6,7% или 224 812 516,18 рублей, </a:t>
            </a:r>
          </a:p>
          <a:p>
            <a:r>
              <a:rPr lang="ru-RU" altLang="ru-RU" u="sng" smtClean="0"/>
              <a:t>налоговые доходы </a:t>
            </a:r>
            <a:r>
              <a:rPr lang="ru-RU" altLang="ru-RU" smtClean="0"/>
              <a:t> 26,4% или 894 760 475,24 рублей.</a:t>
            </a:r>
          </a:p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E66A123-5A0C-4225-88DB-704A705B974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Наибольший удельный вес в общей сумме налоговых доходов по-прежнему составляет налог на доходы физических лиц (73,9%), поступления по которому сложились в сумме 660 883 608,51 рублей. Показатели, прогнозируемые в кассовом плане за 1 полугодие, выполнены на 100,5%, к годовым назначениям составили 53,3%. </a:t>
            </a:r>
          </a:p>
          <a:p>
            <a:r>
              <a:rPr lang="ru-RU" altLang="ru-RU" smtClean="0"/>
              <a:t>Акцизы на нефтепродукты, рассчитываемые исходя из протяженности автомобильных дорог местного значения, поступили в сумме 3 836 154,43 рубля, которые составили 64,8% к годовым назначениям, или 129,6%  к кассовому плану 1 полугодие.</a:t>
            </a:r>
          </a:p>
          <a:p>
            <a:r>
              <a:rPr lang="ru-RU" altLang="ru-RU" smtClean="0"/>
              <a:t>По налогу на совокупный доход, занимающему 19,8% в общей сумме налоговых доходов, поступления составили 176 884 846,6 рублей.  Кассовый план за 1 полугодие выполнен на 101,2%, поступления к годовому плану составили 57,2%.</a:t>
            </a:r>
          </a:p>
          <a:p>
            <a:r>
              <a:rPr lang="ru-RU" altLang="ru-RU" smtClean="0"/>
              <a:t>По налогам на имущество  поступления составили  42 039 114,29 рублей, или  4,7 % в общем объеме налоговых платежей, план за 1 полугодие выполнен на 93,4%, 33,1% к годовым назначениям из них:</a:t>
            </a:r>
          </a:p>
          <a:p>
            <a:r>
              <a:rPr lang="ru-RU" altLang="ru-RU" smtClean="0"/>
              <a:t>•налог на имущество физических лиц, доля которого составляет 0,5%, поступил в сумме 4 493 963,58 рубля;</a:t>
            </a:r>
          </a:p>
          <a:p>
            <a:r>
              <a:rPr lang="ru-RU" altLang="ru-RU" smtClean="0"/>
              <a:t>•земельный налог, доля которого составляет 4,2%, поступил в сумме 37 545 150,71 рублей.</a:t>
            </a:r>
          </a:p>
          <a:p>
            <a:r>
              <a:rPr lang="ru-RU" altLang="ru-RU" smtClean="0"/>
              <a:t>Государственная пошлина поступила в сумме  11 116 751,41 рубль, что составляет 103,9% к кассовому плану за 1 полугодие, или 51,2% к годовым назначениям.</a:t>
            </a: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E0F2ED3-DADD-411D-AB22-E46AB896C4E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Неналоговые доходы исполнены в сумме 224 812 516,18 рублей, 66,2% к уточненному плану года. Показатели, прогнозируемые в кассовом плане за 1 полугодие 2016 года, выполнены на 121,1%.</a:t>
            </a:r>
          </a:p>
          <a:p>
            <a:r>
              <a:rPr lang="ru-RU" altLang="ru-RU" smtClean="0"/>
              <a:t>Основную часть 85,0% неналоговых доходов составляют поступления  от использования имущества находящегося в муниципальной собственности.</a:t>
            </a:r>
          </a:p>
          <a:p>
            <a:r>
              <a:rPr lang="ru-RU" altLang="ru-RU" smtClean="0"/>
              <a:t>Доходы от использования имущества, находящегося в муниципальной собственности выполнены 69,3% к годовому плану,  квартальному плану на 123,4%. Увеличение сложилось в результате своевременной оплаты за аренду по договорам, срок оплаты которых до 05 числа месяца следующего за истекшим периодом, поступления задолженности по исполнительным листам. </a:t>
            </a:r>
          </a:p>
          <a:p>
            <a:r>
              <a:rPr lang="ru-RU" altLang="ru-RU" smtClean="0"/>
              <a:t>Платежи при пользовании природными ресурсами выполнены на 102,8% к годовому плану, к кассовому плану 1 полугодие на 152,6% в связи со своевременной оплатой платежей.</a:t>
            </a:r>
          </a:p>
          <a:p>
            <a:r>
              <a:rPr lang="ru-RU" altLang="ru-RU" smtClean="0"/>
              <a:t>Доходы от оказания платных услуг и компенсации затрат государства выполнены на 93,6% к годовому плану,  кассовый план 1 полугодие выполнен на 107,2%, в основном за счет возврата дебиторской задолженности прошлых лет, которую невозможно спрогнозировать. </a:t>
            </a:r>
          </a:p>
          <a:p>
            <a:r>
              <a:rPr lang="ru-RU" altLang="ru-RU" smtClean="0"/>
              <a:t>Доходы от продажи материальных и нематериальных активов выполнены 34,2 % к годовому плану, кассовый план  за 1 полугодие выполнен на 98,4%, которые связаны с поступлениями денежных средств по договорам долевого участия  имеющих рассрочку платежа.</a:t>
            </a:r>
          </a:p>
          <a:p>
            <a:r>
              <a:rPr lang="ru-RU" altLang="ru-RU" smtClean="0"/>
              <a:t>Штрафы, санкции, возмещение ущерба выполнены на 66,4% к годовому плану, исполнение за 1 полугодие составило 104,4%. Согласно административному законодательству, данные суммы (штрафы, пени, сборы) являются принудительными и  оплачиваются в добровольном порядке  в течение месяца после вынесенных решений.</a:t>
            </a:r>
          </a:p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80FF60A-0948-4E83-9AF3-B99B4C8BA7E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В сумму безвозмездных поступлений 2 264 684 990,8 рублей включены безвозмездные поступления из бюджета  автономного округа и прочие безвозмездные поступления.  </a:t>
            </a:r>
          </a:p>
          <a:p>
            <a:r>
              <a:rPr lang="ru-RU" altLang="ru-RU" smtClean="0"/>
              <a:t>Безвозмездные поступления из бюджета автономного округа составили в сумме 1 989 283 486,5 рублей, из них:</a:t>
            </a:r>
          </a:p>
          <a:p>
            <a:r>
              <a:rPr lang="ru-RU" altLang="ru-RU" smtClean="0"/>
              <a:t>дотации 438 899 100,0 рублей,</a:t>
            </a:r>
          </a:p>
          <a:p>
            <a:r>
              <a:rPr lang="ru-RU" altLang="ru-RU" smtClean="0"/>
              <a:t>субвенции 1 397 993 650,0 рублей</a:t>
            </a:r>
          </a:p>
          <a:p>
            <a:r>
              <a:rPr lang="ru-RU" altLang="ru-RU" smtClean="0"/>
              <a:t>субсидии 142 644 143,16 рублей, </a:t>
            </a:r>
          </a:p>
          <a:p>
            <a:r>
              <a:rPr lang="ru-RU" altLang="ru-RU" smtClean="0"/>
              <a:t>прочие межбюджетные трансферты 9 746 593,34 рублей.</a:t>
            </a:r>
          </a:p>
          <a:p>
            <a:r>
              <a:rPr lang="ru-RU" altLang="ru-RU" smtClean="0"/>
              <a:t>По прочим безвозмездным поступлениям в бюджеты городских округов отражено поступление по договору целевого пожертвования ООО ОАО «Нефтяная компания «Роснефть» на сумму 180 000 000 рублей и договора целевого пожертвования с  ООО«РН-Юганскнефтегаз» на сумму 160 217 953,93 рубля.</a:t>
            </a:r>
          </a:p>
          <a:p>
            <a:r>
              <a:rPr lang="ru-RU" altLang="ru-RU" smtClean="0"/>
              <a:t>Доходы бюджетов городских округов от возврата бюджетными учреждениями остатков субсидий прошлых лет составили 16 186,16 рублей.</a:t>
            </a:r>
          </a:p>
          <a:p>
            <a:r>
              <a:rPr lang="ru-RU" altLang="ru-RU" smtClean="0"/>
              <a:t>В бюджет Ханты - Мансийского автономного округа осуществлен возврат остатков субсидий и субвенций, имеющих целевое назначение  прошлых лет в сумме 64 832 635,79 рублей.</a:t>
            </a:r>
          </a:p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22DC8-E844-4969-AB21-5F81274795C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Общий объем расходов бюджета города, произведенных за 1 полугодие 2016 года, составил 3 071 359 535,22  рублей или 90,7% к уточненному плану 1 полугодия. Исполнение расходной части бюджета за 1 полугодие 2015 года составило 3 342 122 941,72 рубль или 85,9 %  к уточненному плану 1 полугодия. </a:t>
            </a:r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EBA7E61-B95A-4D5C-AE58-58C3B49ECC4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Наибольшую долю расходов в функциональном разрезе, как в абсолютном, так и в относительном выражении занимают расходы на образование. По итогам 1 полугодия  2016 года они исполнены в сумме 1 797 974 596,23 рублей, что составляет 58,5 % в общих расходах бюджета.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0FD280-2E2A-43B9-8988-F29E5F1F9F6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FD3B6-9DBA-4CB1-A9A1-7813A9C20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71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7BDFD-E58A-40A1-A907-18DCFE7FF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6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C8F3-26CA-47B1-851D-1CAD34829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28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73C821D-D5B7-4673-9C62-C69B61117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549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66DCE496-9C13-4FEB-AAF8-D4ADDB962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61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0AB394C7-2357-4D3A-A690-C6B5767D6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37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153D5586-85B8-4BC1-86A4-CB3AC4935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19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F2228868-64A6-4955-B3AD-B511C665C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12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CB1D314-8711-482D-9AEB-77D951541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8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3E342A65-966F-4818-9F82-C2CB94E64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014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FB6231D-CA33-495B-B7EA-3FB808776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3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C41B4-B851-40B2-A789-ECA8F6422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97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1CE6F38A-1AF0-4AA0-BF48-EC8052C3C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651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58E0D9DE-0CA3-41F8-AEFC-7CB9B3AEB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24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650CB47C-7FAB-4043-A82A-21828D85C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711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51B2EB4-7EE2-48E4-970B-C051EE34C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67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577C35BB-89FC-4085-9FB3-D828909E2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458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89154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3938588"/>
            <a:ext cx="89154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90070B0A-5ADE-44C3-A7F8-8331CD6C8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68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A7795913-AB99-4F63-BCD4-782A58AC6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91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BB28039-644E-4451-BDD8-8915CB992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78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5844-1E40-4E5D-AE99-33B55514D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D2152-81E9-4074-A27D-B669C2892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84805-8DFC-4497-9DAD-99C2D6B0C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1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0CD40-C880-448A-9219-A0D6D2345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8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2F255-BAAB-4450-BB51-0C6CF9367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3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4123D-4262-4A2D-A0B2-EF5C2BC22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5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7F5F1-DD2D-4047-8E20-56F6C609F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7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DDDDD"/>
            </a:gs>
            <a:gs pos="10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4AEEAA8-FA1C-4983-AAD0-52F7E4A23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1035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90153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4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5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390157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/>
                <a:ahLst/>
                <a:cxnLst>
                  <a:cxn ang="0">
                    <a:pos x="269" y="922"/>
                  </a:cxn>
                  <a:cxn ang="0">
                    <a:pos x="0" y="650"/>
                  </a:cxn>
                  <a:cxn ang="0">
                    <a:pos x="0" y="0"/>
                  </a:cxn>
                  <a:cxn ang="0">
                    <a:pos x="269" y="0"/>
                  </a:cxn>
                  <a:cxn ang="0">
                    <a:pos x="269" y="922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8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2" y="1568"/>
                  </a:cxn>
                  <a:cxn ang="0">
                    <a:pos x="0" y="1299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1568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9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0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1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2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0" y="1299"/>
                  </a:cxn>
                  <a:cxn ang="0">
                    <a:pos x="0" y="1568"/>
                  </a:cxn>
                  <a:cxn ang="0">
                    <a:pos x="0" y="0"/>
                  </a:cxn>
                  <a:cxn ang="0">
                    <a:pos x="270" y="0"/>
                  </a:cxn>
                  <a:cxn ang="0">
                    <a:pos x="270" y="129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3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/>
                <a:ahLst/>
                <a:cxnLst>
                  <a:cxn ang="0">
                    <a:pos x="272" y="650"/>
                  </a:cxn>
                  <a:cxn ang="0">
                    <a:pos x="0" y="922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650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90164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91" r:id="rId1"/>
    <p:sldLayoutId id="2147485992" r:id="rId2"/>
    <p:sldLayoutId id="2147485993" r:id="rId3"/>
    <p:sldLayoutId id="2147485994" r:id="rId4"/>
    <p:sldLayoutId id="2147485995" r:id="rId5"/>
    <p:sldLayoutId id="2147485996" r:id="rId6"/>
    <p:sldLayoutId id="2147485997" r:id="rId7"/>
    <p:sldLayoutId id="2147485998" r:id="rId8"/>
    <p:sldLayoutId id="2147485999" r:id="rId9"/>
    <p:sldLayoutId id="2147486000" r:id="rId10"/>
    <p:sldLayoutId id="214748600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15041B1D-FA2F-46D4-A7C3-4EB87D375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2059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092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3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4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</p:grpSp>
        <p:grpSp>
          <p:nvGrpSpPr>
            <p:cNvPr id="2060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2061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>
                  <a:gd name="T0" fmla="*/ 94 w 269"/>
                  <a:gd name="T1" fmla="*/ 321 h 922"/>
                  <a:gd name="T2" fmla="*/ 0 w 269"/>
                  <a:gd name="T3" fmla="*/ 226 h 922"/>
                  <a:gd name="T4" fmla="*/ 0 w 269"/>
                  <a:gd name="T5" fmla="*/ 0 h 922"/>
                  <a:gd name="T6" fmla="*/ 94 w 269"/>
                  <a:gd name="T7" fmla="*/ 0 h 922"/>
                  <a:gd name="T8" fmla="*/ 94 w 269"/>
                  <a:gd name="T9" fmla="*/ 321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>
                  <a:gd name="T0" fmla="*/ 94 w 272"/>
                  <a:gd name="T1" fmla="*/ 546 h 1568"/>
                  <a:gd name="T2" fmla="*/ 0 w 272"/>
                  <a:gd name="T3" fmla="*/ 452 h 1568"/>
                  <a:gd name="T4" fmla="*/ 0 w 272"/>
                  <a:gd name="T5" fmla="*/ 0 h 1568"/>
                  <a:gd name="T6" fmla="*/ 94 w 272"/>
                  <a:gd name="T7" fmla="*/ 0 h 1568"/>
                  <a:gd name="T8" fmla="*/ 94 w 272"/>
                  <a:gd name="T9" fmla="*/ 546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87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8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9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2066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>
                  <a:gd name="T0" fmla="*/ 94 w 270"/>
                  <a:gd name="T1" fmla="*/ 452 h 1568"/>
                  <a:gd name="T2" fmla="*/ 0 w 270"/>
                  <a:gd name="T3" fmla="*/ 546 h 1568"/>
                  <a:gd name="T4" fmla="*/ 0 w 270"/>
                  <a:gd name="T5" fmla="*/ 0 h 1568"/>
                  <a:gd name="T6" fmla="*/ 94 w 270"/>
                  <a:gd name="T7" fmla="*/ 0 h 1568"/>
                  <a:gd name="T8" fmla="*/ 94 w 270"/>
                  <a:gd name="T9" fmla="*/ 452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>
                  <a:gd name="T0" fmla="*/ 96 w 272"/>
                  <a:gd name="T1" fmla="*/ 226 h 922"/>
                  <a:gd name="T2" fmla="*/ 0 w 272"/>
                  <a:gd name="T3" fmla="*/ 321 h 922"/>
                  <a:gd name="T4" fmla="*/ 0 w 272"/>
                  <a:gd name="T5" fmla="*/ 0 h 922"/>
                  <a:gd name="T6" fmla="*/ 96 w 272"/>
                  <a:gd name="T7" fmla="*/ 0 h 922"/>
                  <a:gd name="T8" fmla="*/ 96 w 272"/>
                  <a:gd name="T9" fmla="*/ 226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6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02" r:id="rId1"/>
    <p:sldLayoutId id="2147486003" r:id="rId2"/>
    <p:sldLayoutId id="2147486004" r:id="rId3"/>
    <p:sldLayoutId id="2147486005" r:id="rId4"/>
    <p:sldLayoutId id="2147486006" r:id="rId5"/>
    <p:sldLayoutId id="2147486007" r:id="rId6"/>
    <p:sldLayoutId id="2147486008" r:id="rId7"/>
    <p:sldLayoutId id="2147486009" r:id="rId8"/>
    <p:sldLayoutId id="2147486010" r:id="rId9"/>
    <p:sldLayoutId id="2147486011" r:id="rId10"/>
    <p:sldLayoutId id="2147486012" r:id="rId11"/>
    <p:sldLayoutId id="2147486013" r:id="rId12"/>
    <p:sldLayoutId id="2147486014" r:id="rId13"/>
    <p:sldLayoutId id="2147486015" r:id="rId14"/>
    <p:sldLayoutId id="2147486016" r:id="rId15"/>
    <p:sldLayoutId id="2147486017" r:id="rId16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26.jpeg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Microsoft_Excel_Chart8.xls"/><Relationship Id="rId12" Type="http://schemas.openxmlformats.org/officeDocument/2006/relationships/image" Target="../media/image25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4.jpeg"/><Relationship Id="rId5" Type="http://schemas.openxmlformats.org/officeDocument/2006/relationships/image" Target="../media/image2.jpeg"/><Relationship Id="rId10" Type="http://schemas.openxmlformats.org/officeDocument/2006/relationships/image" Target="../media/image23.jpeg"/><Relationship Id="rId4" Type="http://schemas.openxmlformats.org/officeDocument/2006/relationships/image" Target="../media/image20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Microsoft_Excel_Chart9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10.xls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jpeg"/><Relationship Id="rId5" Type="http://schemas.openxmlformats.org/officeDocument/2006/relationships/image" Target="../media/image2.jpeg"/><Relationship Id="rId4" Type="http://schemas.openxmlformats.org/officeDocument/2006/relationships/image" Target="../media/image30.jpeg"/><Relationship Id="rId9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hyperlink" Target="mailto:kom_fin@uganadm.wsnet.ru" TargetMode="Externa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jpeg"/><Relationship Id="rId11" Type="http://schemas.microsoft.com/office/2007/relationships/diagramDrawing" Target="../diagrams/drawing1.xml"/><Relationship Id="rId5" Type="http://schemas.openxmlformats.org/officeDocument/2006/relationships/image" Target="../media/image5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jpeg"/><Relationship Id="rId5" Type="http://schemas.openxmlformats.org/officeDocument/2006/relationships/image" Target="../media/image2.jpeg"/><Relationship Id="rId10" Type="http://schemas.openxmlformats.org/officeDocument/2006/relationships/image" Target="../media/image16.jpeg"/><Relationship Id="rId4" Type="http://schemas.openxmlformats.org/officeDocument/2006/relationships/image" Target="../media/image14.jpeg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Microsoft_Excel_Chart7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905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4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19471" name="Picture 2" descr="K:\Колесникова\Любимый город\1EFQ9316_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692150"/>
            <a:ext cx="9764712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850900" y="347663"/>
            <a:ext cx="9053513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Отчет об исполнении </a:t>
            </a: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бюджета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1625" y="4305300"/>
            <a:ext cx="950595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города Нефтеюганск </a:t>
            </a:r>
            <a:br>
              <a:rPr lang="ru-RU" sz="6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6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 за 1 полугодие 2016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607" y="0"/>
            <a:ext cx="993997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868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1706" y="287001"/>
            <a:ext cx="944701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на функционирование социальной сферы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1 полугодие  2016 года, руб.</a:t>
            </a:r>
            <a:endParaRPr lang="ru-RU" sz="3000" dirty="0"/>
          </a:p>
        </p:txBody>
      </p:sp>
      <p:graphicFrame>
        <p:nvGraphicFramePr>
          <p:cNvPr id="28686" name="Объект 1"/>
          <p:cNvGraphicFramePr>
            <a:graphicFrameLocks/>
          </p:cNvGraphicFramePr>
          <p:nvPr/>
        </p:nvGraphicFramePr>
        <p:xfrm>
          <a:off x="-58738" y="1550988"/>
          <a:ext cx="9867901" cy="264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Диаграмма" r:id="rId7" imgW="9134545" imgH="2076570" progId="Excel.Chart.8">
                  <p:embed/>
                </p:oleObj>
              </mc:Choice>
              <mc:Fallback>
                <p:oleObj name="Диаграмма" r:id="rId7" imgW="9134545" imgH="207657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738" y="1550988"/>
                        <a:ext cx="9867901" cy="2640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4635500" y="4306888"/>
            <a:ext cx="4572000" cy="249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500" b="1" dirty="0">
                <a:solidFill>
                  <a:schemeClr val="tx1"/>
                </a:solidFill>
              </a:rPr>
              <a:t>-</a:t>
            </a:r>
            <a:r>
              <a:rPr lang="ru-RU" sz="2600" b="1" dirty="0">
                <a:solidFill>
                  <a:schemeClr val="tx1"/>
                </a:solidFill>
              </a:rPr>
              <a:t>Образование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Культура 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Здравоохранение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Социальная политика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Физическая культура и спорт</a:t>
            </a:r>
          </a:p>
        </p:txBody>
      </p:sp>
      <p:sp>
        <p:nvSpPr>
          <p:cNvPr id="29" name="AutoShape 20"/>
          <p:cNvSpPr>
            <a:spLocks/>
          </p:cNvSpPr>
          <p:nvPr/>
        </p:nvSpPr>
        <p:spPr bwMode="auto">
          <a:xfrm rot="10800000">
            <a:off x="4484688" y="4365625"/>
            <a:ext cx="215900" cy="2376488"/>
          </a:xfrm>
          <a:prstGeom prst="rightBrace">
            <a:avLst>
              <a:gd name="adj1" fmla="val 66728"/>
              <a:gd name="adj2" fmla="val 4986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-28575" y="5013325"/>
            <a:ext cx="666750" cy="522288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23888" y="4945063"/>
            <a:ext cx="3941762" cy="59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tx1"/>
                </a:solidFill>
              </a:rPr>
              <a:t>Социальная сфера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571500" y="5672138"/>
            <a:ext cx="3927475" cy="682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200" b="1" dirty="0">
                <a:solidFill>
                  <a:schemeClr val="tx1"/>
                </a:solidFill>
              </a:rPr>
              <a:t> 2 230 079 900,74</a:t>
            </a:r>
          </a:p>
        </p:txBody>
      </p:sp>
      <p:pic>
        <p:nvPicPr>
          <p:cNvPr id="28692" name="Picture 13" descr="Несколько слов о фрактальном анализе новости Пензы, News58.ru - пензенские новости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113" y="4191000"/>
            <a:ext cx="10795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3" name="Picture 5" descr="Классный форум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0" y="4833938"/>
            <a:ext cx="8048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4" name="Picture 2" descr="Модернизация областного здравоохранения. Оренбургские новост…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9025" y="4991100"/>
            <a:ext cx="6127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5" name="Picture 6" descr="развития Кто есть Кто. - Idwhoiswho.kz Pag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5580063"/>
            <a:ext cx="7397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6" name="Picture 31" descr="Без малого 100 миллиардов на оздоровление Новости Челябинской области - Сайт города u74.ru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50" y="6346825"/>
            <a:ext cx="6921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97" name="Group 14"/>
          <p:cNvGrpSpPr>
            <a:grpSpLocks/>
          </p:cNvGrpSpPr>
          <p:nvPr/>
        </p:nvGrpSpPr>
        <p:grpSpPr bwMode="auto">
          <a:xfrm>
            <a:off x="3176588" y="2293938"/>
            <a:ext cx="3744912" cy="1144587"/>
            <a:chOff x="1063" y="1674"/>
            <a:chExt cx="781" cy="173"/>
          </a:xfrm>
        </p:grpSpPr>
        <p:sp>
          <p:nvSpPr>
            <p:cNvPr id="41" name="Oval 15"/>
            <p:cNvSpPr>
              <a:spLocks noChangeArrowheads="1"/>
            </p:cNvSpPr>
            <p:nvPr/>
          </p:nvSpPr>
          <p:spPr bwMode="auto">
            <a:xfrm>
              <a:off x="1063" y="1674"/>
              <a:ext cx="781" cy="173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1074" y="1705"/>
              <a:ext cx="72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200" b="1" dirty="0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lang="ru-RU" sz="3600" b="1" dirty="0">
                  <a:solidFill>
                    <a:srgbClr val="000000"/>
                  </a:solidFill>
                  <a:cs typeface="Times New Roman" pitchFamily="18" charset="0"/>
                </a:rPr>
                <a:t>3 071 359 535,22</a:t>
              </a:r>
              <a:endParaRPr lang="ru-RU" sz="3600" b="1" dirty="0">
                <a:solidFill>
                  <a:srgbClr val="000000"/>
                </a:solidFill>
                <a:latin typeface="Arial" charset="0"/>
              </a:endParaRPr>
            </a:p>
            <a:p>
              <a:pPr>
                <a:defRPr/>
              </a:pPr>
              <a:endParaRPr lang="ru-RU" sz="3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-116259" y="311727"/>
            <a:ext cx="1011125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Исполнение расходной части бюджета города за 1 полугодие 2016 года в разрезе экономических статей, руб.</a:t>
            </a:r>
            <a:endParaRPr lang="ru-RU" sz="3000" dirty="0">
              <a:solidFill>
                <a:srgbClr val="333399"/>
              </a:solidFill>
            </a:endParaRPr>
          </a:p>
        </p:txBody>
      </p:sp>
      <p:graphicFrame>
        <p:nvGraphicFramePr>
          <p:cNvPr id="29709" name="Объект 1"/>
          <p:cNvGraphicFramePr>
            <a:graphicFrameLocks/>
          </p:cNvGraphicFramePr>
          <p:nvPr/>
        </p:nvGraphicFramePr>
        <p:xfrm>
          <a:off x="-2609850" y="1352550"/>
          <a:ext cx="14668500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4" name="Диаграмма" r:id="rId7" imgW="11553856" imgH="2314710" progId="Excel.Chart.8">
                  <p:embed/>
                </p:oleObj>
              </mc:Choice>
              <mc:Fallback>
                <p:oleObj name="Диаграмма" r:id="rId7" imgW="11553856" imgH="231471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609850" y="1352550"/>
                        <a:ext cx="14668500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265907" y="5044281"/>
            <a:ext cx="222250" cy="277813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>
              <a:solidFill>
                <a:srgbClr val="333399"/>
              </a:solidFill>
              <a:effectLst/>
              <a:latin typeface="Times New Roman" pitchFamily="18" charset="0"/>
            </a:endParaRPr>
          </a:p>
        </p:txBody>
      </p:sp>
      <p:sp>
        <p:nvSpPr>
          <p:cNvPr id="29711" name="Text Box 14"/>
          <p:cNvSpPr txBox="1">
            <a:spLocks noChangeArrowheads="1"/>
          </p:cNvSpPr>
          <p:nvPr/>
        </p:nvSpPr>
        <p:spPr bwMode="auto">
          <a:xfrm>
            <a:off x="571500" y="5072063"/>
            <a:ext cx="39528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Оплата труда и начисления на выплаты по оплате труда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448 518 471,89 (14,6%)</a:t>
            </a:r>
          </a:p>
        </p:txBody>
      </p:sp>
      <p:sp>
        <p:nvSpPr>
          <p:cNvPr id="29712" name="Text Box 6"/>
          <p:cNvSpPr txBox="1">
            <a:spLocks noChangeArrowheads="1"/>
          </p:cNvSpPr>
          <p:nvPr/>
        </p:nvSpPr>
        <p:spPr bwMode="auto">
          <a:xfrm rot="-5400000">
            <a:off x="265907" y="5704681"/>
            <a:ext cx="222250" cy="277813"/>
          </a:xfrm>
          <a:prstGeom prst="rect">
            <a:avLst/>
          </a:prstGeom>
          <a:solidFill>
            <a:srgbClr val="00FF00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3" name="Text Box 14"/>
          <p:cNvSpPr txBox="1">
            <a:spLocks noChangeArrowheads="1"/>
          </p:cNvSpPr>
          <p:nvPr/>
        </p:nvSpPr>
        <p:spPr bwMode="auto">
          <a:xfrm>
            <a:off x="538163" y="5670550"/>
            <a:ext cx="44862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Оплата работ услуг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295 732 992,75 (9,6%)</a:t>
            </a:r>
          </a:p>
        </p:txBody>
      </p:sp>
      <p:sp>
        <p:nvSpPr>
          <p:cNvPr id="29714" name="Text Box 6"/>
          <p:cNvSpPr txBox="1">
            <a:spLocks noChangeArrowheads="1"/>
          </p:cNvSpPr>
          <p:nvPr/>
        </p:nvSpPr>
        <p:spPr bwMode="auto">
          <a:xfrm rot="-5400000">
            <a:off x="265907" y="6082506"/>
            <a:ext cx="222250" cy="277813"/>
          </a:xfrm>
          <a:prstGeom prst="rect">
            <a:avLst/>
          </a:prstGeom>
          <a:solidFill>
            <a:srgbClr val="0000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5" name="Text Box 14"/>
          <p:cNvSpPr txBox="1">
            <a:spLocks noChangeArrowheads="1"/>
          </p:cNvSpPr>
          <p:nvPr/>
        </p:nvSpPr>
        <p:spPr bwMode="auto">
          <a:xfrm>
            <a:off x="534988" y="6065838"/>
            <a:ext cx="534828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перечисления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2 051 097 305,33 (66,8%)</a:t>
            </a:r>
          </a:p>
        </p:txBody>
      </p:sp>
      <p:sp>
        <p:nvSpPr>
          <p:cNvPr id="29716" name="Text Box 6"/>
          <p:cNvSpPr txBox="1">
            <a:spLocks noChangeArrowheads="1"/>
          </p:cNvSpPr>
          <p:nvPr/>
        </p:nvSpPr>
        <p:spPr bwMode="auto">
          <a:xfrm rot="-5400000">
            <a:off x="280194" y="6465094"/>
            <a:ext cx="222250" cy="277812"/>
          </a:xfrm>
          <a:prstGeom prst="rect">
            <a:avLst/>
          </a:prstGeom>
          <a:solidFill>
            <a:srgbClr val="9966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7" name="Text Box 14"/>
          <p:cNvSpPr txBox="1">
            <a:spLocks noChangeArrowheads="1"/>
          </p:cNvSpPr>
          <p:nvPr/>
        </p:nvSpPr>
        <p:spPr bwMode="auto">
          <a:xfrm>
            <a:off x="571500" y="6448425"/>
            <a:ext cx="49704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Социальное обеспечение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87 499 673,76 (2,9%)</a:t>
            </a:r>
          </a:p>
        </p:txBody>
      </p:sp>
      <p:sp>
        <p:nvSpPr>
          <p:cNvPr id="29718" name="Text Box 6"/>
          <p:cNvSpPr txBox="1">
            <a:spLocks noChangeArrowheads="1"/>
          </p:cNvSpPr>
          <p:nvPr/>
        </p:nvSpPr>
        <p:spPr bwMode="auto">
          <a:xfrm rot="-5400000">
            <a:off x="5911057" y="5117306"/>
            <a:ext cx="222250" cy="277813"/>
          </a:xfrm>
          <a:prstGeom prst="rect">
            <a:avLst/>
          </a:prstGeom>
          <a:solidFill>
            <a:srgbClr val="D60093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9" name="Text Box 14"/>
          <p:cNvSpPr txBox="1">
            <a:spLocks noChangeArrowheads="1"/>
          </p:cNvSpPr>
          <p:nvPr/>
        </p:nvSpPr>
        <p:spPr bwMode="auto">
          <a:xfrm>
            <a:off x="6184900" y="5072063"/>
            <a:ext cx="38036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Прочие расходы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9 238 909,42 (0,3</a:t>
            </a:r>
            <a:r>
              <a:rPr lang="ru-RU" altLang="ru-RU" sz="19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9720" name="Text Box 6"/>
          <p:cNvSpPr txBox="1">
            <a:spLocks noChangeArrowheads="1"/>
          </p:cNvSpPr>
          <p:nvPr/>
        </p:nvSpPr>
        <p:spPr bwMode="auto">
          <a:xfrm rot="-5400000">
            <a:off x="5910263" y="5511800"/>
            <a:ext cx="223837" cy="277813"/>
          </a:xfrm>
          <a:prstGeom prst="rect">
            <a:avLst/>
          </a:prstGeom>
          <a:solidFill>
            <a:srgbClr val="00FF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21" name="Text Box 14"/>
          <p:cNvSpPr txBox="1">
            <a:spLocks noChangeArrowheads="1"/>
          </p:cNvSpPr>
          <p:nvPr/>
        </p:nvSpPr>
        <p:spPr bwMode="auto">
          <a:xfrm>
            <a:off x="6232525" y="5440363"/>
            <a:ext cx="36512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Увеличение стоимости основных средств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172 171 369,23 (5,6%)</a:t>
            </a:r>
          </a:p>
        </p:txBody>
      </p:sp>
      <p:sp>
        <p:nvSpPr>
          <p:cNvPr id="29722" name="Text Box 6"/>
          <p:cNvSpPr txBox="1">
            <a:spLocks noChangeArrowheads="1"/>
          </p:cNvSpPr>
          <p:nvPr/>
        </p:nvSpPr>
        <p:spPr bwMode="auto">
          <a:xfrm rot="-5400000">
            <a:off x="5911057" y="6158706"/>
            <a:ext cx="222250" cy="277813"/>
          </a:xfrm>
          <a:prstGeom prst="rect">
            <a:avLst/>
          </a:prstGeom>
          <a:solidFill>
            <a:srgbClr val="990033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23" name="Text Box 14"/>
          <p:cNvSpPr txBox="1">
            <a:spLocks noChangeArrowheads="1"/>
          </p:cNvSpPr>
          <p:nvPr/>
        </p:nvSpPr>
        <p:spPr bwMode="auto">
          <a:xfrm>
            <a:off x="6261100" y="6065838"/>
            <a:ext cx="3644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Увеличение стоимости материальных запасов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7 100 812,84(0,2%)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82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072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072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07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04306" y="395307"/>
            <a:ext cx="7776864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Times New Roman" pitchFamily="18" charset="0"/>
              </a:rPr>
              <a:t>«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ea typeface="+mj-ea"/>
                <a:cs typeface="Times New Roman" pitchFamily="18" charset="0"/>
              </a:rPr>
              <a:t>Программная» структура расходов бюджета в 1 полугодии 2016 года,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8" y="1628775"/>
          <a:ext cx="9705975" cy="4833941"/>
        </p:xfrm>
        <a:graphic>
          <a:graphicData uri="http://schemas.openxmlformats.org/drawingml/2006/table">
            <a:tbl>
              <a:tblPr/>
              <a:tblGrid>
                <a:gridCol w="6681787"/>
                <a:gridCol w="1223963"/>
                <a:gridCol w="936625"/>
                <a:gridCol w="863600"/>
              </a:tblGrid>
              <a:tr h="287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год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809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образования и молодёжной политики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3 394 683 543,00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1 592 030 727,08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46,9%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02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"Дополнительные меры социальной поддержки отдельных категорий граждан города Нефтеюганска с 2016 по 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95 958 460,00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57 566 073,27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"Доступная среда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696 181,00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сферы культуры города Нефтеюганска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452 828 630,00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234 028 152,68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82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физической культуры и спорта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514 230 413,00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230 162 884,37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44,8%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доступным и комфортным жильем жителей города Нефтеюганска в 2014-2020 годах"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568 510 083,68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132 488 404,00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82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жилищно-коммунального комплекса в городе Нефтеюганске в 2014-2020 годах"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748 116 170,00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256 632 291,25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34,3%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правонарушений в сфере общественного порядка, безопасности дорожного движения, пропаганда здорового образа жизни (профилактика наркомании, токсикомании и алкоголизма)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9 631 471,00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1 278 432,89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"Защита населения и территории от чрезвычайных ситуаций, обеспечение первичных мер пожарной безопасности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17 504 823,00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9 336 924,33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53,3%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"Социально - экономическое развитие города Нефтеюганска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387 010 199,00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209 394 944,00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54,1%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транспортной системы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475 063 513,00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146 104 262,21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30,8%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84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муниципальными финансами в городе Нефтеюганске в 2014-2020 годах"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59 160 629,00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31 518 618,81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53,3%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муниципальным имуществом города Нефтеюганска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117 502 480,00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52 825 857,49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0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экстремизма, гармонизация межэтнических и межкультурных отношений в городе Нефтеюганске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1 000 000,00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669 649,16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1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социально ориентированных некоммерческих организаций, осуществляющих деятельность в городе Нефтеюганске, на 2014-2020 годы"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2 341 590,00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518 750,00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22,2%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160 259 965,00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113 723 346,08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Ведомственные целевые программы муниципального образования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8 403 300,00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3 080 217,60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36,7%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20057" marR="20057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7 012 901 450,68</a:t>
                      </a:r>
                    </a:p>
                  </a:txBody>
                  <a:tcPr marL="20057" marR="20057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3 071 359 535,22</a:t>
                      </a:r>
                    </a:p>
                  </a:txBody>
                  <a:tcPr marL="20057" marR="20057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43,8%</a:t>
                      </a:r>
                    </a:p>
                  </a:txBody>
                  <a:tcPr marL="20057" marR="2005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56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4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175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4938" y="437356"/>
            <a:ext cx="98139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в рамках муниципальных программ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1 полугодие 2016 года, руб.</a:t>
            </a:r>
            <a:endParaRPr lang="ru-RU" sz="3000" dirty="0"/>
          </a:p>
        </p:txBody>
      </p:sp>
      <p:pic>
        <p:nvPicPr>
          <p:cNvPr id="31757" name="Picture 4" descr="Дефицит госбюджета в ноябре - 167 млн. латов :: Балтийский курс новости и аналитик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981075"/>
            <a:ext cx="1849438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34938" y="2093913"/>
          <a:ext cx="5051425" cy="4359273"/>
        </p:xfrm>
        <a:graphic>
          <a:graphicData uri="http://schemas.openxmlformats.org/drawingml/2006/table">
            <a:tbl>
              <a:tblPr/>
              <a:tblGrid>
                <a:gridCol w="3089871"/>
                <a:gridCol w="1961554"/>
              </a:tblGrid>
              <a:tr h="2770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7833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- всего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3 071 359 535,22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60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75746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2 957 636 189,14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непрограммную деятельность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113 723 346,08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781" name="Объект 1"/>
          <p:cNvGraphicFramePr>
            <a:graphicFrameLocks/>
          </p:cNvGraphicFramePr>
          <p:nvPr/>
        </p:nvGraphicFramePr>
        <p:xfrm>
          <a:off x="5191125" y="2133600"/>
          <a:ext cx="580072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9" name="Диаграмма" r:id="rId8" imgW="9829868" imgH="3400380" progId="Excel.Chart.8">
                  <p:embed/>
                </p:oleObj>
              </mc:Choice>
              <mc:Fallback>
                <p:oleObj name="Диаграмма" r:id="rId8" imgW="9829868" imgH="340038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25" y="2133600"/>
                        <a:ext cx="5800725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5562600" y="5781675"/>
            <a:ext cx="500063" cy="261938"/>
          </a:xfrm>
          <a:prstGeom prst="flowChartProcess">
            <a:avLst/>
          </a:prstGeom>
          <a:gradFill rotWithShape="1">
            <a:gsLst>
              <a:gs pos="15000">
                <a:srgbClr val="FFFF99"/>
              </a:gs>
              <a:gs pos="100000">
                <a:schemeClr val="bg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6089650" y="5646738"/>
            <a:ext cx="3824288" cy="528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Расходы на реализацию муниципальных программ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>
            <a:off x="5562600" y="6421438"/>
            <a:ext cx="500063" cy="260350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161088" y="6410325"/>
            <a:ext cx="3379787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Непрограммные расходы</a:t>
            </a:r>
          </a:p>
        </p:txBody>
      </p:sp>
      <p:grpSp>
        <p:nvGrpSpPr>
          <p:cNvPr id="31786" name="Group 7"/>
          <p:cNvGrpSpPr>
            <a:grpSpLocks/>
          </p:cNvGrpSpPr>
          <p:nvPr/>
        </p:nvGrpSpPr>
        <p:grpSpPr bwMode="auto">
          <a:xfrm>
            <a:off x="6346825" y="3068638"/>
            <a:ext cx="3013075" cy="650875"/>
            <a:chOff x="1211" y="2108"/>
            <a:chExt cx="868" cy="204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237" y="2108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1211" y="2152"/>
              <a:ext cx="86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2000" b="1" dirty="0" smtClean="0">
                  <a:latin typeface="Times New Roman" pitchFamily="18" charset="0"/>
                </a:rPr>
                <a:t>3 071 359 535,22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4" y="-1"/>
            <a:ext cx="9938893" cy="70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1469" y="548680"/>
            <a:ext cx="9447013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Объем муниципального долга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1 полугодие 2016 года, руб.</a:t>
            </a:r>
            <a:endParaRPr lang="ru-RU" sz="3000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033838" y="1773238"/>
          <a:ext cx="5400676" cy="1903418"/>
        </p:xfrm>
        <a:graphic>
          <a:graphicData uri="http://schemas.openxmlformats.org/drawingml/2006/table">
            <a:tbl>
              <a:tblPr/>
              <a:tblGrid>
                <a:gridCol w="2160270"/>
                <a:gridCol w="1656208"/>
                <a:gridCol w="1584198"/>
              </a:tblGrid>
              <a:tr h="26410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36233">
                <a:tc vMerge="1">
                  <a:txBody>
                    <a:bodyPr/>
                    <a:lstStyle/>
                    <a:p>
                      <a:pPr algn="l" fontAlgn="b"/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3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на начало отчетного периода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на конец отчетного периода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3623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Предоставление муниципальной гарантии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</a:endParaRPr>
                    </a:p>
                  </a:txBody>
                  <a:tcPr marL="9525" marR="9525" marT="951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3623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Кредиты кредитных организаций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1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06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pic>
        <p:nvPicPr>
          <p:cNvPr id="32803" name="Picture 2" descr="http://brusexpo.ru/image/566af4f4c0924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341438"/>
            <a:ext cx="344170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200472" y="4724400"/>
            <a:ext cx="9433047" cy="18722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2807" name="Text Box 14"/>
          <p:cNvSpPr txBox="1">
            <a:spLocks noChangeArrowheads="1"/>
          </p:cNvSpPr>
          <p:nvPr/>
        </p:nvSpPr>
        <p:spPr bwMode="auto">
          <a:xfrm>
            <a:off x="320675" y="5087938"/>
            <a:ext cx="91694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ru-RU" altLang="ru-RU" sz="1800" b="1">
                <a:effectLst/>
                <a:latin typeface="Times New Roman" pitchFamily="18" charset="0"/>
                <a:cs typeface="Times New Roman" pitchFamily="18" charset="0"/>
              </a:rPr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  <a:r>
              <a:rPr lang="ru-RU" altLang="ru-RU" sz="1800" b="1">
                <a:effectLst/>
                <a:latin typeface="Times New Roman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195" y="567710"/>
            <a:ext cx="970609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КОНТАКТНАЯ ИНФОРМАЦИЯ:</a:t>
            </a:r>
            <a:endParaRPr lang="ru-RU" sz="3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85938" y="3777981"/>
            <a:ext cx="7200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Департамент финансов администрации города Нефтеюганска</a:t>
            </a:r>
            <a:endParaRPr lang="ru-RU" sz="3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786" y="5468287"/>
            <a:ext cx="51863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 микрорайон, дом 25, г. Нефтеюганск,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Ханты-Мансийский автономный округ-Югра (Тюменская область), 626430 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22552" y="5445224"/>
            <a:ext cx="3983831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Телефон: (3463) 23-70-60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Факс: (3463) 23-77-74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E-mail</a:t>
            </a: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:</a:t>
            </a:r>
            <a:r>
              <a:rPr lang="en-US" sz="2000" dirty="0" err="1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kom</a:t>
            </a:r>
            <a:r>
              <a:rPr lang="ru-RU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_</a:t>
            </a:r>
            <a:r>
              <a:rPr lang="en-US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fin</a:t>
            </a:r>
            <a:r>
              <a:rPr lang="ru-RU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@</a:t>
            </a:r>
            <a:r>
              <a:rPr lang="en-US" sz="2000" dirty="0" err="1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uganadm</a:t>
            </a:r>
            <a:r>
              <a:rPr lang="ru-RU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.</a:t>
            </a:r>
            <a:r>
              <a:rPr lang="en-US" sz="2000" dirty="0" err="1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wsnet</a:t>
            </a:r>
            <a:r>
              <a:rPr lang="ru-RU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.</a:t>
            </a:r>
            <a:r>
              <a:rPr lang="en-US" sz="2000" dirty="0" err="1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  <a:hlinkClick r:id="rId5"/>
              </a:rPr>
              <a:t>ru</a:t>
            </a:r>
            <a:r>
              <a:rPr lang="ru-RU" sz="2000" dirty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</a:p>
        </p:txBody>
      </p:sp>
      <p:pic>
        <p:nvPicPr>
          <p:cNvPr id="33808" name="Picture 12" descr="Фото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8" y="1085850"/>
            <a:ext cx="47545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15" y="0"/>
            <a:ext cx="9993058" cy="70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5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6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33803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3804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48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61913"/>
            <a:ext cx="50006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613" y="0"/>
            <a:ext cx="9070975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500063"/>
            <a:ext cx="9186862" cy="5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2" name="Picture 2" descr="K:\Колесникова\Любимый город\DSCN015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8" y="684213"/>
            <a:ext cx="9777412" cy="617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5680"/>
            <a:ext cx="10067255" cy="69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4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0492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5" y="1684338"/>
            <a:ext cx="20637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-23813" y="354013"/>
            <a:ext cx="9993313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характеристики бюджета города Нефтеюганск за 1 полугодие 2016 года, руб.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1074738" y="1543050"/>
            <a:ext cx="577850" cy="661988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0495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8" y="3394075"/>
            <a:ext cx="2063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трелка вниз 19"/>
          <p:cNvSpPr/>
          <p:nvPr/>
        </p:nvSpPr>
        <p:spPr>
          <a:xfrm rot="10800000">
            <a:off x="1047750" y="3122613"/>
            <a:ext cx="574675" cy="666750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0497" name="Picture 14" descr="http://i.favito.net/2013/09/21/109672/109672_1379741777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4941888"/>
            <a:ext cx="16637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/>
        </p:nvGraphicFramePr>
        <p:xfrm>
          <a:off x="3155975" y="1292224"/>
          <a:ext cx="6604000" cy="5377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128"/>
            <a:ext cx="9906000" cy="689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150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20750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109559" y="298648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доходов бюджета города Нефтеюганск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полугодие 2015 – 2016 гг., руб.</a:t>
            </a:r>
            <a:endParaRPr lang="ru-RU" sz="3200" dirty="0"/>
          </a:p>
        </p:txBody>
      </p:sp>
      <p:graphicFrame>
        <p:nvGraphicFramePr>
          <p:cNvPr id="21516" name="Объект 1"/>
          <p:cNvGraphicFramePr>
            <a:graphicFrameLocks noChangeAspect="1"/>
          </p:cNvGraphicFramePr>
          <p:nvPr/>
        </p:nvGraphicFramePr>
        <p:xfrm>
          <a:off x="209550" y="1436688"/>
          <a:ext cx="9586913" cy="347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Лист" r:id="rId7" imgW="6114999" imgH="1781190" progId="Excel.Sheet.8">
                  <p:embed/>
                </p:oleObj>
              </mc:Choice>
              <mc:Fallback>
                <p:oleObj name="Лист" r:id="rId7" imgW="6114999" imgH="1781190" progId="Excel.Sheet.8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436688"/>
                        <a:ext cx="9586913" cy="347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350044" y="5364164"/>
            <a:ext cx="173037" cy="708025"/>
          </a:xfrm>
          <a:prstGeom prst="flowChartProcess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  <a:bevelB w="152400" h="50800" prst="softRound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50888" y="5364163"/>
            <a:ext cx="27574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Исполнение  1 полугодие 2015 года</a:t>
            </a:r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 rot="16200000">
            <a:off x="350837" y="5922962"/>
            <a:ext cx="173038" cy="706438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16200000">
            <a:off x="221457" y="2391569"/>
            <a:ext cx="23383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1 182 934 709,33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16200000">
            <a:off x="1254126" y="2486025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894 760 475,24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 rot="16200000">
            <a:off x="3371057" y="2510631"/>
            <a:ext cx="1954212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182 644 739,8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6200000">
            <a:off x="4132263" y="2433637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224 812 516,18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6200000">
            <a:off x="5975350" y="2444750"/>
            <a:ext cx="244951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2 337 196 239,6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6973094" y="2416969"/>
            <a:ext cx="21859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2 264 684 990,8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38538" y="5349875"/>
          <a:ext cx="6215063" cy="1308102"/>
        </p:xfrm>
        <a:graphic>
          <a:graphicData uri="http://schemas.openxmlformats.org/drawingml/2006/table">
            <a:tbl>
              <a:tblPr/>
              <a:tblGrid>
                <a:gridCol w="1928813"/>
                <a:gridCol w="1571625"/>
                <a:gridCol w="1571625"/>
                <a:gridCol w="1143000"/>
              </a:tblGrid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полугодие 2015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полугодие 2016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Отклонение 2016/2015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9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1 182 934 709,33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894 760 475,24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-288 174 234,09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182 644 739,8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224 812 516,18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42 167 776,38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2 337 196 239,6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2 264 684 990,8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-72 511 248,8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765175" y="6008688"/>
            <a:ext cx="27574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Исполнение 1 полугодие 2016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253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396875"/>
            <a:ext cx="977753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доходов бюджета города Нефтеюганск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полугодие 2016 года, руб.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5138" y="5603521"/>
            <a:ext cx="2834653" cy="1005619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56856" y="5579864"/>
            <a:ext cx="2880320" cy="1029276"/>
          </a:xfrm>
          <a:prstGeom prst="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1468" y="5589240"/>
            <a:ext cx="2903339" cy="1080120"/>
          </a:xfrm>
          <a:prstGeom prst="rect">
            <a:avLst/>
          </a:prstGeom>
          <a:solidFill>
            <a:srgbClr val="99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2551" name="Text Box 14"/>
          <p:cNvSpPr txBox="1">
            <a:spLocks noChangeArrowheads="1"/>
          </p:cNvSpPr>
          <p:nvPr/>
        </p:nvSpPr>
        <p:spPr bwMode="auto">
          <a:xfrm>
            <a:off x="6805613" y="5605463"/>
            <a:ext cx="291623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НАЛОГОВЫЕ ДОХОДЫ                          894 760 475,24 (26,4%)</a:t>
            </a:r>
          </a:p>
        </p:txBody>
      </p:sp>
      <p:sp>
        <p:nvSpPr>
          <p:cNvPr id="22552" name="Text Box 14"/>
          <p:cNvSpPr txBox="1">
            <a:spLocks noChangeArrowheads="1"/>
          </p:cNvSpPr>
          <p:nvPr/>
        </p:nvSpPr>
        <p:spPr bwMode="auto">
          <a:xfrm>
            <a:off x="3808413" y="5651500"/>
            <a:ext cx="255428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НЕНАЛОГОВЫЕ ДОХОДЫ                  224 812 516,18 (6,7%)</a:t>
            </a:r>
          </a:p>
        </p:txBody>
      </p:sp>
      <p:sp>
        <p:nvSpPr>
          <p:cNvPr id="22553" name="Text Box 14"/>
          <p:cNvSpPr txBox="1">
            <a:spLocks noChangeArrowheads="1"/>
          </p:cNvSpPr>
          <p:nvPr/>
        </p:nvSpPr>
        <p:spPr bwMode="auto">
          <a:xfrm>
            <a:off x="300038" y="5649913"/>
            <a:ext cx="29241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БЕЗВОЗМЕЗДНЫЕ ПОСТУПЛЕНИЯ                   2 264 684 990,8(66,9%)</a:t>
            </a:r>
          </a:p>
        </p:txBody>
      </p:sp>
      <p:graphicFrame>
        <p:nvGraphicFramePr>
          <p:cNvPr id="22554" name="Объект 1"/>
          <p:cNvGraphicFramePr>
            <a:graphicFrameLocks/>
          </p:cNvGraphicFramePr>
          <p:nvPr/>
        </p:nvGraphicFramePr>
        <p:xfrm>
          <a:off x="274638" y="1543050"/>
          <a:ext cx="9369425" cy="347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Лист" r:id="rId7" imgW="9124821" imgH="2295540" progId="Excel.Sheet.8">
                  <p:embed/>
                </p:oleObj>
              </mc:Choice>
              <mc:Fallback>
                <p:oleObj name="Лист" r:id="rId7" imgW="9124821" imgH="229554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1543050"/>
                        <a:ext cx="9369425" cy="347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55" name="Group 7"/>
          <p:cNvGrpSpPr>
            <a:grpSpLocks/>
          </p:cNvGrpSpPr>
          <p:nvPr/>
        </p:nvGrpSpPr>
        <p:grpSpPr bwMode="auto">
          <a:xfrm>
            <a:off x="2965450" y="2632075"/>
            <a:ext cx="4060825" cy="1076325"/>
            <a:chOff x="1097" y="1781"/>
            <a:chExt cx="840" cy="204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107" y="1803"/>
              <a:ext cx="83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3 384 257 982,22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7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355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57819" y="377131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Структура налоговых доходов за 1 полугодие 2016года, руб.</a:t>
            </a:r>
          </a:p>
        </p:txBody>
      </p:sp>
      <p:graphicFrame>
        <p:nvGraphicFramePr>
          <p:cNvPr id="23564" name="Объект 1"/>
          <p:cNvGraphicFramePr>
            <a:graphicFrameLocks/>
          </p:cNvGraphicFramePr>
          <p:nvPr/>
        </p:nvGraphicFramePr>
        <p:xfrm>
          <a:off x="142875" y="1343025"/>
          <a:ext cx="9859963" cy="532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Лист" r:id="rId7" imgW="9182089" imgH="3657690" progId="Excel.Sheet.8">
                  <p:embed/>
                </p:oleObj>
              </mc:Choice>
              <mc:Fallback>
                <p:oleObj name="Лист" r:id="rId7" imgW="9182089" imgH="365769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1343025"/>
                        <a:ext cx="9859963" cy="5326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65" name="Group 7"/>
          <p:cNvGrpSpPr>
            <a:grpSpLocks/>
          </p:cNvGrpSpPr>
          <p:nvPr/>
        </p:nvGrpSpPr>
        <p:grpSpPr bwMode="auto">
          <a:xfrm>
            <a:off x="2882900" y="3225800"/>
            <a:ext cx="4111625" cy="974725"/>
            <a:chOff x="1067" y="1791"/>
            <a:chExt cx="895" cy="204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097" y="179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1067" y="1821"/>
              <a:ext cx="89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894 760 475,24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7" y="0"/>
            <a:ext cx="9908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458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8" y="330080"/>
            <a:ext cx="98393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 Структура неналоговых доходов за 1 полугодие 2016 года, руб.</a:t>
            </a:r>
          </a:p>
        </p:txBody>
      </p:sp>
      <p:graphicFrame>
        <p:nvGraphicFramePr>
          <p:cNvPr id="24588" name="Объект 2"/>
          <p:cNvGraphicFramePr>
            <a:graphicFrameLocks/>
          </p:cNvGraphicFramePr>
          <p:nvPr/>
        </p:nvGraphicFramePr>
        <p:xfrm>
          <a:off x="63500" y="1125538"/>
          <a:ext cx="9717088" cy="573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Лист" r:id="rId7" imgW="9172634" imgH="4048110" progId="Excel.Sheet.8">
                  <p:embed/>
                </p:oleObj>
              </mc:Choice>
              <mc:Fallback>
                <p:oleObj name="Лист" r:id="rId7" imgW="9172634" imgH="4048110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1125538"/>
                        <a:ext cx="9717088" cy="573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9" name="Group 7"/>
          <p:cNvGrpSpPr>
            <a:grpSpLocks/>
          </p:cNvGrpSpPr>
          <p:nvPr/>
        </p:nvGrpSpPr>
        <p:grpSpPr bwMode="auto">
          <a:xfrm>
            <a:off x="2700338" y="2852738"/>
            <a:ext cx="4392612" cy="1149350"/>
            <a:chOff x="1097" y="1791"/>
            <a:chExt cx="837" cy="204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1097" y="179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1117" y="1842"/>
              <a:ext cx="817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224 812 516,18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" y="-21432"/>
            <a:ext cx="9905604" cy="687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560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87560" y="392246"/>
            <a:ext cx="1027226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Безвозмездные поступления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1 полугодия 2016 года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руб.</a:t>
            </a:r>
          </a:p>
        </p:txBody>
      </p:sp>
      <p:sp>
        <p:nvSpPr>
          <p:cNvPr id="31" name="Прямоугольник 24"/>
          <p:cNvSpPr>
            <a:spLocks noChangeArrowheads="1"/>
          </p:cNvSpPr>
          <p:nvPr/>
        </p:nvSpPr>
        <p:spPr bwMode="auto">
          <a:xfrm rot="5400000">
            <a:off x="582613" y="3771900"/>
            <a:ext cx="3679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latin typeface="Times New Roman" pitchFamily="18" charset="0"/>
              </a:rPr>
              <a:t>2 264 684 990,8</a:t>
            </a:r>
          </a:p>
        </p:txBody>
      </p:sp>
      <p:pic>
        <p:nvPicPr>
          <p:cNvPr id="39" name="Picture 23" descr="C:\Users\OstaninaMN\Desktop\Презент годовая\картинки к годовой презентации\02defc562f0ae91d2449229c21a27f4a.jpg"/>
          <p:cNvPicPr>
            <a:picLocks noChangeAspect="1" noChangeArrowheads="1"/>
          </p:cNvPicPr>
          <p:nvPr/>
        </p:nvPicPr>
        <p:blipFill>
          <a:blip r:embed="rId6" cstate="print">
            <a:lum bright="16000"/>
          </a:blip>
          <a:srcRect/>
          <a:stretch>
            <a:fillRect/>
          </a:stretch>
        </p:blipFill>
        <p:spPr bwMode="auto">
          <a:xfrm>
            <a:off x="2785624" y="2546514"/>
            <a:ext cx="3103480" cy="1792450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chemeClr val="bg1"/>
            </a:outerShdw>
            <a:softEdge rad="112500"/>
          </a:effectLst>
        </p:spPr>
      </p:pic>
      <p:sp>
        <p:nvSpPr>
          <p:cNvPr id="40" name="Стрелка вправо 39"/>
          <p:cNvSpPr/>
          <p:nvPr/>
        </p:nvSpPr>
        <p:spPr>
          <a:xfrm>
            <a:off x="2776843" y="1931236"/>
            <a:ext cx="3498544" cy="709528"/>
          </a:xfrm>
          <a:prstGeom prst="rightArrow">
            <a:avLst/>
          </a:prstGeom>
          <a:solidFill>
            <a:srgbClr val="9900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2690813" y="980728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Безвозмездные поступления из бюджета  автономного округа</a:t>
            </a:r>
          </a:p>
        </p:txBody>
      </p:sp>
      <p:graphicFrame>
        <p:nvGraphicFramePr>
          <p:cNvPr id="25619" name="Объект 1"/>
          <p:cNvGraphicFramePr>
            <a:graphicFrameLocks/>
          </p:cNvGraphicFramePr>
          <p:nvPr/>
        </p:nvGraphicFramePr>
        <p:xfrm>
          <a:off x="-1381125" y="296863"/>
          <a:ext cx="3973513" cy="671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name="Лист" r:id="rId8" imgW="3924221" imgH="3210030" progId="Excel.Sheet.8">
                  <p:embed/>
                </p:oleObj>
              </mc:Choice>
              <mc:Fallback>
                <p:oleObj name="Лист" r:id="rId8" imgW="3924221" imgH="321003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381125" y="296863"/>
                        <a:ext cx="3973513" cy="671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Прямоугольник 24"/>
          <p:cNvSpPr>
            <a:spLocks noChangeArrowheads="1"/>
          </p:cNvSpPr>
          <p:nvPr/>
        </p:nvSpPr>
        <p:spPr bwMode="auto">
          <a:xfrm>
            <a:off x="2592388" y="1470025"/>
            <a:ext cx="3668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9900CC"/>
                </a:solidFill>
                <a:latin typeface="Times New Roman" pitchFamily="18" charset="0"/>
              </a:rPr>
              <a:t>1 989 283 486,5</a:t>
            </a: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6465888" y="774700"/>
            <a:ext cx="3290887" cy="3563938"/>
          </a:xfrm>
          <a:prstGeom prst="triangle">
            <a:avLst>
              <a:gd name="adj" fmla="val 50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>
            <a:off x="8220481" y="1144185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25" name="Text Box 14"/>
          <p:cNvSpPr txBox="1">
            <a:spLocks noChangeArrowheads="1"/>
          </p:cNvSpPr>
          <p:nvPr/>
        </p:nvSpPr>
        <p:spPr bwMode="auto">
          <a:xfrm>
            <a:off x="8231188" y="1598613"/>
            <a:ext cx="15636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Субвенции         </a:t>
            </a:r>
            <a:r>
              <a:rPr lang="ru-RU" altLang="ru-RU" sz="2000" b="1">
                <a:effectLst/>
                <a:latin typeface="Times New Roman" pitchFamily="18" charset="0"/>
              </a:rPr>
              <a:t>1 397 993 650</a:t>
            </a: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6509550" y="2780747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3366CC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29" name="Text Box 14"/>
          <p:cNvSpPr txBox="1">
            <a:spLocks noChangeArrowheads="1"/>
          </p:cNvSpPr>
          <p:nvPr/>
        </p:nvSpPr>
        <p:spPr bwMode="auto">
          <a:xfrm>
            <a:off x="6477000" y="3148013"/>
            <a:ext cx="16589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Субсидии              </a:t>
            </a:r>
            <a:r>
              <a:rPr lang="ru-RU" altLang="ru-RU" sz="1900" b="1">
                <a:effectLst/>
                <a:latin typeface="Times New Roman" pitchFamily="18" charset="0"/>
              </a:rPr>
              <a:t>142 644 143,16</a:t>
            </a:r>
          </a:p>
        </p:txBody>
      </p:sp>
      <p:sp>
        <p:nvSpPr>
          <p:cNvPr id="61" name="AutoShape 11"/>
          <p:cNvSpPr>
            <a:spLocks noChangeArrowheads="1"/>
          </p:cNvSpPr>
          <p:nvPr/>
        </p:nvSpPr>
        <p:spPr bwMode="auto">
          <a:xfrm>
            <a:off x="8185824" y="2766459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33" name="Text Box 14"/>
          <p:cNvSpPr txBox="1">
            <a:spLocks noChangeArrowheads="1"/>
          </p:cNvSpPr>
          <p:nvPr/>
        </p:nvSpPr>
        <p:spPr bwMode="auto">
          <a:xfrm>
            <a:off x="8210550" y="2989263"/>
            <a:ext cx="158432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Иные межбюджетные трансферты          </a:t>
            </a:r>
            <a:r>
              <a:rPr lang="ru-RU" altLang="ru-RU" sz="2000" b="1">
                <a:effectLst/>
                <a:latin typeface="Times New Roman" pitchFamily="18" charset="0"/>
              </a:rPr>
              <a:t>9 746 593,34</a:t>
            </a:r>
          </a:p>
        </p:txBody>
      </p:sp>
      <p:sp>
        <p:nvSpPr>
          <p:cNvPr id="57" name="AutoShape 11"/>
          <p:cNvSpPr>
            <a:spLocks noChangeArrowheads="1"/>
          </p:cNvSpPr>
          <p:nvPr/>
        </p:nvSpPr>
        <p:spPr bwMode="auto">
          <a:xfrm>
            <a:off x="6519570" y="1156180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37" name="Text Box 14"/>
          <p:cNvSpPr txBox="1">
            <a:spLocks noChangeArrowheads="1"/>
          </p:cNvSpPr>
          <p:nvPr/>
        </p:nvSpPr>
        <p:spPr bwMode="auto">
          <a:xfrm>
            <a:off x="6529388" y="1627188"/>
            <a:ext cx="15636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Дотации           </a:t>
            </a:r>
            <a:r>
              <a:rPr lang="ru-RU" altLang="ru-RU" sz="2000" b="1">
                <a:effectLst/>
                <a:latin typeface="Times New Roman" pitchFamily="18" charset="0"/>
              </a:rPr>
              <a:t>438 899 100</a:t>
            </a:r>
          </a:p>
        </p:txBody>
      </p:sp>
      <p:sp>
        <p:nvSpPr>
          <p:cNvPr id="62" name="TextBox 9"/>
          <p:cNvSpPr txBox="1">
            <a:spLocks noChangeArrowheads="1"/>
          </p:cNvSpPr>
          <p:nvPr/>
        </p:nvSpPr>
        <p:spPr bwMode="auto">
          <a:xfrm>
            <a:off x="2740819" y="4446856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Безвозмездные поступления ООО «РН-Юганскнефтегаз»</a:t>
            </a:r>
          </a:p>
        </p:txBody>
      </p:sp>
      <p:sp>
        <p:nvSpPr>
          <p:cNvPr id="63" name="Стрелка вправо 62"/>
          <p:cNvSpPr/>
          <p:nvPr/>
        </p:nvSpPr>
        <p:spPr>
          <a:xfrm>
            <a:off x="2832407" y="5410463"/>
            <a:ext cx="3498544" cy="709528"/>
          </a:xfrm>
          <a:prstGeom prst="rightArrow">
            <a:avLst/>
          </a:prstGeom>
          <a:solidFill>
            <a:srgbClr val="339966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4" name="Прямоугольник 24"/>
          <p:cNvSpPr>
            <a:spLocks noChangeArrowheads="1"/>
          </p:cNvSpPr>
          <p:nvPr/>
        </p:nvSpPr>
        <p:spPr bwMode="auto">
          <a:xfrm>
            <a:off x="2789238" y="4992688"/>
            <a:ext cx="3498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339966"/>
                </a:solidFill>
                <a:latin typeface="Times New Roman" pitchFamily="18" charset="0"/>
              </a:rPr>
              <a:t>340 217 953,93</a:t>
            </a:r>
          </a:p>
        </p:txBody>
      </p:sp>
      <p:pic>
        <p:nvPicPr>
          <p:cNvPr id="25645" name="Picture 5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850" y="4437063"/>
            <a:ext cx="329247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авая фигурная скобка 2"/>
          <p:cNvSpPr/>
          <p:nvPr/>
        </p:nvSpPr>
        <p:spPr>
          <a:xfrm>
            <a:off x="1497013" y="2208213"/>
            <a:ext cx="520700" cy="3705225"/>
          </a:xfrm>
          <a:prstGeom prst="rightBrace">
            <a:avLst>
              <a:gd name="adj1" fmla="val 8333"/>
              <a:gd name="adj2" fmla="val 5051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0800000">
            <a:off x="2144688" y="6580098"/>
            <a:ext cx="4275162" cy="227282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2120107" y="6122144"/>
            <a:ext cx="4409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Возврат остатков субсидий и субвенций в бюджет Ханты-Мансийского автономного округа  64 816 449,63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241" y="9376"/>
            <a:ext cx="9905604" cy="69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662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663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0" y="498475"/>
            <a:ext cx="988536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расходов бюджета города Нефтеюганск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полугодие 2015 – 2016 гг., руб.</a:t>
            </a:r>
            <a:endParaRPr lang="ru-RU" sz="3200" dirty="0"/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254125" y="5934075"/>
          <a:ext cx="8523289" cy="846137"/>
        </p:xfrm>
        <a:graphic>
          <a:graphicData uri="http://schemas.openxmlformats.org/drawingml/2006/table">
            <a:tbl>
              <a:tblPr/>
              <a:tblGrid>
                <a:gridCol w="1322611"/>
                <a:gridCol w="2376264"/>
                <a:gridCol w="2448183"/>
                <a:gridCol w="2376231"/>
              </a:tblGrid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1 полугодие 2015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1 полугодие 2016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Отклонение 2016/2015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7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>
                          <a:latin typeface="Times New Roman"/>
                        </a:rPr>
                        <a:t>План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3 888 654 302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3 384 690 955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-503 963 347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Исполнение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3 342 122 941,72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3 071 359 535,22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-270 763 406,5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AutoShape 10"/>
          <p:cNvSpPr>
            <a:spLocks noChangeArrowheads="1"/>
          </p:cNvSpPr>
          <p:nvPr/>
        </p:nvSpPr>
        <p:spPr bwMode="auto">
          <a:xfrm rot="16200000">
            <a:off x="338932" y="6065044"/>
            <a:ext cx="173037" cy="708025"/>
          </a:xfrm>
          <a:prstGeom prst="flowChartProcess">
            <a:avLst/>
          </a:prstGeom>
          <a:solidFill>
            <a:srgbClr val="9A9964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5" name="AutoShape 10"/>
          <p:cNvSpPr>
            <a:spLocks noChangeArrowheads="1"/>
          </p:cNvSpPr>
          <p:nvPr/>
        </p:nvSpPr>
        <p:spPr bwMode="auto">
          <a:xfrm rot="16200000">
            <a:off x="338932" y="6377781"/>
            <a:ext cx="173038" cy="708025"/>
          </a:xfrm>
          <a:prstGeom prst="flowChartProcess">
            <a:avLst/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26660" name="Объект 4"/>
          <p:cNvGraphicFramePr>
            <a:graphicFrameLocks noChangeAspect="1"/>
          </p:cNvGraphicFramePr>
          <p:nvPr/>
        </p:nvGraphicFramePr>
        <p:xfrm>
          <a:off x="44450" y="1576388"/>
          <a:ext cx="9429750" cy="322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name="Лист" r:id="rId7" imgW="6696055" imgH="800010" progId="Excel.Sheet.8">
                  <p:embed/>
                </p:oleObj>
              </mc:Choice>
              <mc:Fallback>
                <p:oleObj name="Лист" r:id="rId7" imgW="6696055" imgH="800010" progId="Excel.Sheet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1576388"/>
                        <a:ext cx="9429750" cy="322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равая фигурная скобка 45"/>
          <p:cNvSpPr/>
          <p:nvPr/>
        </p:nvSpPr>
        <p:spPr bwMode="auto">
          <a:xfrm rot="5400000">
            <a:off x="2316957" y="3075781"/>
            <a:ext cx="233362" cy="392747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 noProof="1"/>
          </a:p>
        </p:txBody>
      </p:sp>
      <p:sp>
        <p:nvSpPr>
          <p:cNvPr id="47" name="Правая фигурная скобка 46"/>
          <p:cNvSpPr/>
          <p:nvPr/>
        </p:nvSpPr>
        <p:spPr bwMode="auto">
          <a:xfrm rot="5400000">
            <a:off x="7013576" y="3059112"/>
            <a:ext cx="171450" cy="398462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 noProof="1"/>
          </a:p>
        </p:txBody>
      </p:sp>
      <p:sp>
        <p:nvSpPr>
          <p:cNvPr id="48" name="Прямоугольник 47"/>
          <p:cNvSpPr/>
          <p:nvPr/>
        </p:nvSpPr>
        <p:spPr>
          <a:xfrm>
            <a:off x="927100" y="5241925"/>
            <a:ext cx="29797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1 полугодие 2015 года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941888" y="5241925"/>
            <a:ext cx="42386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1 полугодие 2016 года</a:t>
            </a: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-174625" y="1731963"/>
            <a:ext cx="2857500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</a:rPr>
              <a:t>3 888 654 302</a:t>
            </a:r>
          </a:p>
        </p:txBody>
      </p:sp>
      <p:sp>
        <p:nvSpPr>
          <p:cNvPr id="53" name="Text Box 30"/>
          <p:cNvSpPr txBox="1">
            <a:spLocks noChangeArrowheads="1"/>
          </p:cNvSpPr>
          <p:nvPr/>
        </p:nvSpPr>
        <p:spPr bwMode="auto">
          <a:xfrm>
            <a:off x="2282825" y="2216150"/>
            <a:ext cx="3048000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</a:rPr>
              <a:t>3 342 122 941,72</a:t>
            </a:r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4397375" y="2744788"/>
            <a:ext cx="3028950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</a:rPr>
              <a:t>3 384 690 955</a:t>
            </a:r>
          </a:p>
        </p:txBody>
      </p:sp>
      <p:sp>
        <p:nvSpPr>
          <p:cNvPr id="55" name="Text Box 30"/>
          <p:cNvSpPr txBox="1">
            <a:spLocks noChangeArrowheads="1"/>
          </p:cNvSpPr>
          <p:nvPr/>
        </p:nvSpPr>
        <p:spPr bwMode="auto">
          <a:xfrm>
            <a:off x="6934200" y="3619500"/>
            <a:ext cx="2951163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</a:rPr>
              <a:t>3 071 359 535,22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>
              <a:solidFill>
                <a:srgbClr val="333399"/>
              </a:solidFill>
            </a:endParaRPr>
          </a:p>
        </p:txBody>
      </p:sp>
      <p:pic>
        <p:nvPicPr>
          <p:cNvPr id="2765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39688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27660" name="Объект 1"/>
          <p:cNvGraphicFramePr>
            <a:graphicFrameLocks/>
          </p:cNvGraphicFramePr>
          <p:nvPr/>
        </p:nvGraphicFramePr>
        <p:xfrm>
          <a:off x="-666750" y="1419225"/>
          <a:ext cx="13268325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2" name="Диаграмма" r:id="rId7" imgW="9753690" imgH="2257470" progId="Excel.Chart.8">
                  <p:embed/>
                </p:oleObj>
              </mc:Choice>
              <mc:Fallback>
                <p:oleObj name="Диаграмма" r:id="rId7" imgW="9753690" imgH="225747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66750" y="1419225"/>
                        <a:ext cx="13268325" cy="306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4993482" y="4898231"/>
            <a:ext cx="222250" cy="277813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 dirty="0">
              <a:solidFill>
                <a:srgbClr val="333399"/>
              </a:solidFill>
              <a:effectLst/>
              <a:latin typeface="Times New Roman" pitchFamily="18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303838" y="4889500"/>
            <a:ext cx="3952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Образование  1 797 974 596,23 (58,5%)</a:t>
            </a:r>
          </a:p>
        </p:txBody>
      </p:sp>
      <p:sp>
        <p:nvSpPr>
          <p:cNvPr id="27663" name="Text Box 6"/>
          <p:cNvSpPr txBox="1">
            <a:spLocks noChangeArrowheads="1"/>
          </p:cNvSpPr>
          <p:nvPr/>
        </p:nvSpPr>
        <p:spPr bwMode="auto">
          <a:xfrm rot="-5400000">
            <a:off x="4993482" y="5177631"/>
            <a:ext cx="222250" cy="277813"/>
          </a:xfrm>
          <a:prstGeom prst="rect">
            <a:avLst/>
          </a:prstGeom>
          <a:solidFill>
            <a:srgbClr val="00FF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4" name="Text Box 14"/>
          <p:cNvSpPr txBox="1">
            <a:spLocks noChangeArrowheads="1"/>
          </p:cNvSpPr>
          <p:nvPr/>
        </p:nvSpPr>
        <p:spPr bwMode="auto">
          <a:xfrm>
            <a:off x="5303838" y="5148263"/>
            <a:ext cx="42624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Культура, кинематография 138 358 238,08 (4,5%)</a:t>
            </a:r>
          </a:p>
        </p:txBody>
      </p:sp>
      <p:sp>
        <p:nvSpPr>
          <p:cNvPr id="27665" name="Text Box 6"/>
          <p:cNvSpPr txBox="1">
            <a:spLocks noChangeArrowheads="1"/>
          </p:cNvSpPr>
          <p:nvPr/>
        </p:nvSpPr>
        <p:spPr bwMode="auto">
          <a:xfrm rot="-5400000">
            <a:off x="4985544" y="5493544"/>
            <a:ext cx="222250" cy="277812"/>
          </a:xfrm>
          <a:prstGeom prst="rect">
            <a:avLst/>
          </a:prstGeom>
          <a:solidFill>
            <a:srgbClr val="CC0099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6" name="Text Box 14"/>
          <p:cNvSpPr txBox="1">
            <a:spLocks noChangeArrowheads="1"/>
          </p:cNvSpPr>
          <p:nvPr/>
        </p:nvSpPr>
        <p:spPr bwMode="auto">
          <a:xfrm>
            <a:off x="5316538" y="5499100"/>
            <a:ext cx="3514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Здравоохранение 1 666 965,3 (0,1%)</a:t>
            </a:r>
          </a:p>
        </p:txBody>
      </p:sp>
      <p:sp>
        <p:nvSpPr>
          <p:cNvPr id="27667" name="Text Box 6"/>
          <p:cNvSpPr txBox="1">
            <a:spLocks noChangeArrowheads="1"/>
          </p:cNvSpPr>
          <p:nvPr/>
        </p:nvSpPr>
        <p:spPr bwMode="auto">
          <a:xfrm rot="-5400000">
            <a:off x="4985544" y="5815807"/>
            <a:ext cx="222250" cy="277812"/>
          </a:xfrm>
          <a:prstGeom prst="rect">
            <a:avLst/>
          </a:prstGeom>
          <a:solidFill>
            <a:srgbClr val="FFFF66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8" name="Text Box 14"/>
          <p:cNvSpPr txBox="1">
            <a:spLocks noChangeArrowheads="1"/>
          </p:cNvSpPr>
          <p:nvPr/>
        </p:nvSpPr>
        <p:spPr bwMode="auto">
          <a:xfrm>
            <a:off x="5316538" y="5808663"/>
            <a:ext cx="38560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Социальная политика 144 657 831,63 (4,7%)</a:t>
            </a:r>
          </a:p>
        </p:txBody>
      </p:sp>
      <p:sp>
        <p:nvSpPr>
          <p:cNvPr id="27669" name="Text Box 6"/>
          <p:cNvSpPr txBox="1">
            <a:spLocks noChangeArrowheads="1"/>
          </p:cNvSpPr>
          <p:nvPr/>
        </p:nvSpPr>
        <p:spPr bwMode="auto">
          <a:xfrm rot="-5400000">
            <a:off x="4985544" y="6150769"/>
            <a:ext cx="222250" cy="277812"/>
          </a:xfrm>
          <a:prstGeom prst="rect">
            <a:avLst/>
          </a:prstGeom>
          <a:solidFill>
            <a:srgbClr val="9999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0" name="Text Box 14"/>
          <p:cNvSpPr txBox="1">
            <a:spLocks noChangeArrowheads="1"/>
          </p:cNvSpPr>
          <p:nvPr/>
        </p:nvSpPr>
        <p:spPr bwMode="auto">
          <a:xfrm>
            <a:off x="5316538" y="6153150"/>
            <a:ext cx="4460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Физическая культура и спорт 147 422 269,5 (4,8%)</a:t>
            </a:r>
          </a:p>
        </p:txBody>
      </p:sp>
      <p:sp>
        <p:nvSpPr>
          <p:cNvPr id="27671" name="Text Box 6"/>
          <p:cNvSpPr txBox="1">
            <a:spLocks noChangeArrowheads="1"/>
          </p:cNvSpPr>
          <p:nvPr/>
        </p:nvSpPr>
        <p:spPr bwMode="auto">
          <a:xfrm rot="-5400000">
            <a:off x="4972050" y="6489701"/>
            <a:ext cx="223837" cy="277812"/>
          </a:xfrm>
          <a:prstGeom prst="rect">
            <a:avLst/>
          </a:prstGeom>
          <a:solidFill>
            <a:srgbClr val="CC0000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2" name="Text Box 14"/>
          <p:cNvSpPr txBox="1">
            <a:spLocks noChangeArrowheads="1"/>
          </p:cNvSpPr>
          <p:nvPr/>
        </p:nvSpPr>
        <p:spPr bwMode="auto">
          <a:xfrm>
            <a:off x="398463" y="5316538"/>
            <a:ext cx="45053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 17 022 371,97 (0,6%)</a:t>
            </a:r>
          </a:p>
        </p:txBody>
      </p:sp>
      <p:sp>
        <p:nvSpPr>
          <p:cNvPr id="27673" name="Text Box 6"/>
          <p:cNvSpPr txBox="1">
            <a:spLocks noChangeArrowheads="1"/>
          </p:cNvSpPr>
          <p:nvPr/>
        </p:nvSpPr>
        <p:spPr bwMode="auto">
          <a:xfrm rot="-5400000">
            <a:off x="73819" y="4906169"/>
            <a:ext cx="222250" cy="277812"/>
          </a:xfrm>
          <a:prstGeom prst="rect">
            <a:avLst/>
          </a:prstGeom>
          <a:solidFill>
            <a:srgbClr val="0066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4" name="Text Box 14"/>
          <p:cNvSpPr txBox="1">
            <a:spLocks noChangeArrowheads="1"/>
          </p:cNvSpPr>
          <p:nvPr/>
        </p:nvSpPr>
        <p:spPr bwMode="auto">
          <a:xfrm>
            <a:off x="301625" y="4922838"/>
            <a:ext cx="47355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Общегосударственные расходы 340 385 307,77 (11,1%)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1600" y="313988"/>
            <a:ext cx="967581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расходов бюджета города в функциональном разрезе за 1 полугодие 2016 года, руб.</a:t>
            </a:r>
            <a:endParaRPr lang="ru-RU" sz="3000" dirty="0"/>
          </a:p>
        </p:txBody>
      </p:sp>
      <p:sp>
        <p:nvSpPr>
          <p:cNvPr id="27676" name="Text Box 6"/>
          <p:cNvSpPr txBox="1">
            <a:spLocks noChangeArrowheads="1"/>
          </p:cNvSpPr>
          <p:nvPr/>
        </p:nvSpPr>
        <p:spPr bwMode="auto">
          <a:xfrm rot="-5400000">
            <a:off x="102394" y="5884069"/>
            <a:ext cx="222250" cy="277812"/>
          </a:xfrm>
          <a:prstGeom prst="rect">
            <a:avLst/>
          </a:prstGeom>
          <a:solidFill>
            <a:srgbClr val="FF00FF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7" name="Text Box 14"/>
          <p:cNvSpPr txBox="1">
            <a:spLocks noChangeArrowheads="1"/>
          </p:cNvSpPr>
          <p:nvPr/>
        </p:nvSpPr>
        <p:spPr bwMode="auto">
          <a:xfrm>
            <a:off x="379413" y="5911850"/>
            <a:ext cx="47164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Национальная экономика 188 514 758,47 (6,1%)</a:t>
            </a:r>
          </a:p>
        </p:txBody>
      </p:sp>
      <p:sp>
        <p:nvSpPr>
          <p:cNvPr id="27678" name="Text Box 6"/>
          <p:cNvSpPr txBox="1">
            <a:spLocks noChangeArrowheads="1"/>
          </p:cNvSpPr>
          <p:nvPr/>
        </p:nvSpPr>
        <p:spPr bwMode="auto">
          <a:xfrm rot="-5400000">
            <a:off x="102394" y="6268244"/>
            <a:ext cx="222250" cy="277812"/>
          </a:xfrm>
          <a:prstGeom prst="rect">
            <a:avLst/>
          </a:prstGeom>
          <a:solidFill>
            <a:srgbClr val="6600CC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9" name="Text Box 6"/>
          <p:cNvSpPr txBox="1">
            <a:spLocks noChangeArrowheads="1"/>
          </p:cNvSpPr>
          <p:nvPr/>
        </p:nvSpPr>
        <p:spPr bwMode="auto">
          <a:xfrm rot="-5400000">
            <a:off x="92075" y="5295901"/>
            <a:ext cx="223837" cy="277812"/>
          </a:xfrm>
          <a:prstGeom prst="rect">
            <a:avLst/>
          </a:prstGeom>
          <a:solidFill>
            <a:srgbClr val="660033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80" name="Text Box 14"/>
          <p:cNvSpPr txBox="1">
            <a:spLocks noChangeArrowheads="1"/>
          </p:cNvSpPr>
          <p:nvPr/>
        </p:nvSpPr>
        <p:spPr bwMode="auto">
          <a:xfrm>
            <a:off x="5243513" y="6497638"/>
            <a:ext cx="46053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массовой информации 16 384 106,55 (0,5%)</a:t>
            </a:r>
          </a:p>
        </p:txBody>
      </p:sp>
      <p:sp>
        <p:nvSpPr>
          <p:cNvPr id="27681" name="Text Box 14"/>
          <p:cNvSpPr txBox="1">
            <a:spLocks noChangeArrowheads="1"/>
          </p:cNvSpPr>
          <p:nvPr/>
        </p:nvSpPr>
        <p:spPr bwMode="auto">
          <a:xfrm>
            <a:off x="398463" y="6243638"/>
            <a:ext cx="45053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Жилищно-коммунальное хозяйство                           278 973 089,72 (9,1%)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57956</TotalTime>
  <Words>2486</Words>
  <Application>Microsoft Office PowerPoint</Application>
  <PresentationFormat>Лист A4 (210x297 мм)</PresentationFormat>
  <Paragraphs>293</Paragraphs>
  <Slides>16</Slides>
  <Notes>15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Times New Roman</vt:lpstr>
      <vt:lpstr>Arial</vt:lpstr>
      <vt:lpstr>Arial Unicode MS</vt:lpstr>
      <vt:lpstr>Book Antiqua</vt:lpstr>
      <vt:lpstr>2_Оформление по умолчанию</vt:lpstr>
      <vt:lpstr>3_Оформление по умолчанию</vt:lpstr>
      <vt:lpstr>Microsoft Excel 97-2003 Worksheet</vt:lpstr>
      <vt:lpstr>Microsoft Excel Chart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dautekhin</dc:creator>
  <cp:lastModifiedBy>Duma</cp:lastModifiedBy>
  <cp:revision>2445</cp:revision>
  <cp:lastPrinted>2016-03-29T06:19:00Z</cp:lastPrinted>
  <dcterms:created xsi:type="dcterms:W3CDTF">2005-01-13T08:13:18Z</dcterms:created>
  <dcterms:modified xsi:type="dcterms:W3CDTF">2016-08-04T12:14:35Z</dcterms:modified>
</cp:coreProperties>
</file>