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5" r:id="rId1"/>
  </p:sldMasterIdLst>
  <p:notesMasterIdLst>
    <p:notesMasterId r:id="rId5"/>
  </p:notesMasterIdLst>
  <p:sldIdLst>
    <p:sldId id="507" r:id="rId2"/>
    <p:sldId id="512" r:id="rId3"/>
    <p:sldId id="511" r:id="rId4"/>
  </p:sldIdLst>
  <p:sldSz cx="9144000" cy="5143500" type="screen16x9"/>
  <p:notesSz cx="6735763" cy="9799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Impact" panose="020B0806030902050204" pitchFamily="34" charset="0"/>
      <p:regular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pos="5759">
          <p15:clr>
            <a:srgbClr val="A4A3A4"/>
          </p15:clr>
        </p15:guide>
        <p15:guide id="5" orient="horz" pos="2845">
          <p15:clr>
            <a:srgbClr val="A4A3A4"/>
          </p15:clr>
        </p15:guide>
        <p15:guide id="6" orient="horz" pos="2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0AC"/>
    <a:srgbClr val="993366"/>
    <a:srgbClr val="FAEDEC"/>
    <a:srgbClr val="F7E3E1"/>
    <a:srgbClr val="FEF9F4"/>
    <a:srgbClr val="FAE6E6"/>
    <a:srgbClr val="C33469"/>
    <a:srgbClr val="FFFFFF"/>
    <a:srgbClr val="EC671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8" autoAdjust="0"/>
    <p:restoredTop sz="94857" autoAdjust="0"/>
  </p:normalViewPr>
  <p:slideViewPr>
    <p:cSldViewPr>
      <p:cViewPr>
        <p:scale>
          <a:sx n="160" d="100"/>
          <a:sy n="160" d="100"/>
        </p:scale>
        <p:origin x="-558" y="24"/>
      </p:cViewPr>
      <p:guideLst>
        <p:guide orient="horz" pos="1620"/>
        <p:guide orient="horz" pos="3239"/>
        <p:guide orient="horz" pos="2845"/>
        <p:guide orient="horz" pos="2482"/>
        <p:guide pos="288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89982"/>
          </a:xfrm>
          <a:prstGeom prst="rect">
            <a:avLst/>
          </a:prstGeom>
        </p:spPr>
        <p:txBody>
          <a:bodyPr vert="horz" lIns="90398" tIns="45198" rIns="90398" bIns="451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89982"/>
          </a:xfrm>
          <a:prstGeom prst="rect">
            <a:avLst/>
          </a:prstGeom>
        </p:spPr>
        <p:txBody>
          <a:bodyPr vert="horz" lIns="90398" tIns="45198" rIns="90398" bIns="45198" rtlCol="0"/>
          <a:lstStyle>
            <a:lvl1pPr algn="r">
              <a:defRPr sz="1200"/>
            </a:lvl1pPr>
          </a:lstStyle>
          <a:p>
            <a:fld id="{BFBDB788-F0F4-46C0-ADE6-9EBC50C49FDC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8" tIns="45198" rIns="90398" bIns="451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0398" tIns="45198" rIns="90398" bIns="451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07955"/>
            <a:ext cx="2918830" cy="489982"/>
          </a:xfrm>
          <a:prstGeom prst="rect">
            <a:avLst/>
          </a:prstGeom>
        </p:spPr>
        <p:txBody>
          <a:bodyPr vert="horz" lIns="90398" tIns="45198" rIns="90398" bIns="451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07955"/>
            <a:ext cx="2918830" cy="489982"/>
          </a:xfrm>
          <a:prstGeom prst="rect">
            <a:avLst/>
          </a:prstGeom>
        </p:spPr>
        <p:txBody>
          <a:bodyPr vert="horz" lIns="90398" tIns="45198" rIns="90398" bIns="45198" rtlCol="0" anchor="b"/>
          <a:lstStyle>
            <a:lvl1pPr algn="r">
              <a:defRPr sz="1200"/>
            </a:lvl1pPr>
          </a:lstStyle>
          <a:p>
            <a:fld id="{4F212090-49D2-4495-B12B-72B034E35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2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46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1C7B2B4-3DED-4930-AB19-4DC6883FAD1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0129" y="411510"/>
            <a:ext cx="1836156" cy="13681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23528" y="267495"/>
            <a:ext cx="6048671" cy="42319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работодатели!</a:t>
            </a:r>
          </a:p>
          <a:p>
            <a:pPr algn="just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Нефтеюганский</a:t>
            </a:r>
            <a:r>
              <a:rPr lang="ru-RU" sz="1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занятости населения информирует Вас о возможности участия в мероприятиях государственной программы Ханты-Мансийского автономного округа – Югры «Поддержка занятости населения», утвержденной постановлением Правительства автономного округа от 31.10.2021 № 472-п. Отбор проводится посредством запроса предложений. Отбор может проводиться одновременно по мероприятиям временного и постоянного трудоустройства либо по каждому направлению отдельно. Для участия в отборе работодатель на дату предоставления предложения должен соответствовать требованиям (Приложение 8 к постановлению Правительства Ханты-Мансийского автономного округа – Югры от 24.12.2021 № 578-п). Субсидия предоставляется на основании соглашения о предоставлении субсидии. </a:t>
            </a:r>
          </a:p>
          <a:p>
            <a:pPr algn="just"/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компенсацию по оплате труда </a:t>
            </a:r>
            <a:r>
              <a:rPr lang="ru-RU" sz="1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в том числе для лиц, освободившихся из мест лишения свободы </a:t>
            </a:r>
            <a:r>
              <a:rPr lang="ru-RU" sz="1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предоставляется: </a:t>
            </a:r>
          </a:p>
          <a:p>
            <a:pPr algn="just"/>
            <a:r>
              <a:rPr lang="ru-RU" sz="1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мероприятиям временного трудоустройства за фактически отработанное гражданином время исходя из размеров, указанных в таблице;</a:t>
            </a:r>
          </a:p>
          <a:p>
            <a:pPr algn="just"/>
            <a:r>
              <a:rPr lang="ru-RU" sz="1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финансовое обеспечение затрат по оснащению (дооснащению) постоянного рабочего места осуществляется в размере, подтвержденном сметой , но не более:</a:t>
            </a:r>
          </a:p>
          <a:p>
            <a:pPr algn="just"/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 рублей для мероприятия «Содействие трудоустройству незанятых инвалидов трудоспособного возраста, в том числе инвалидов молодого возраста, на оборудованные (оснащенные рабочие места»;</a:t>
            </a:r>
          </a:p>
          <a:p>
            <a:pPr algn="just"/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50000 рублей для мероприятия «Содействие трудоустройству незанятых одиноких родителей, родителей, воспитывающих детей-инвалидов, многодетных родителей, женщин, осуществляющих уход за ребенком в возрасте до 3 лет».</a:t>
            </a:r>
          </a:p>
          <a:p>
            <a:pPr algn="just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3714911"/>
            <a:ext cx="1440160" cy="790795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31" y="2067695"/>
            <a:ext cx="1403754" cy="14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19256" cy="349548"/>
          </a:xfrm>
        </p:spPr>
        <p:txBody>
          <a:bodyPr>
            <a:normAutofit/>
          </a:bodyPr>
          <a:lstStyle/>
          <a:p>
            <a:pPr algn="r"/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таблица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135068"/>
              </p:ext>
            </p:extLst>
          </p:nvPr>
        </p:nvGraphicFramePr>
        <p:xfrm>
          <a:off x="323528" y="267494"/>
          <a:ext cx="8568952" cy="461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634"/>
                <a:gridCol w="4498637"/>
                <a:gridCol w="2457553"/>
                <a:gridCol w="1152128"/>
              </a:tblGrid>
              <a:tr h="61934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 программы и категории работников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государственной поддержки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 компенсации затрат Работодателю, рублей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7739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временного трудоустройства безработных граждан, испытывающих трудности в поиске работы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по оплате труда на период не более 3 месяцев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21572,00 с учетом страховых взносов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временному трудоустройству в организациях коммерческого сегмента рынка труда лиц, освобожденных из учреждений, исполняющих наказания в виде лишения свободы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по оплате труда на период не более 3 месяцев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21572,00 с учетом страховых взносов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проведения оплачиваемых общественных работ для не занятых трудовой деятельностью и безработных граждан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по оплате труда на период не более 2 месяцев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21572,00 с учетом страховых взносов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25683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Дополнительное мероприятие – организация общественных работ для граждан, зарегистрированных в органах службы занятости в целях поиска подходящей работы, включая безработных граждан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(введен постановлением Правительства ХМАО-Югры от 01.04.2022 № 118-п)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13335" marB="1333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Финансовое обеспечение затрат работодателей на частичную оплату труда на период не более 3 месяцев;</a:t>
                      </a:r>
                    </a:p>
                  </a:txBody>
                  <a:tcPr marL="39370" marR="39370" marT="13335" marB="133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Величина минимального размера оплаты труда, увеличенного на сумму страховых взносов в государственные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внебюджетные фонды и РК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68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71586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участия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программы «Поддержка занятости населения» Вы можете обратиться по телефону: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8(3463)224975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по адресу г. Нефтеюганск, 2а микрорайон, здание 9/3, каб.106 отдел содействия занятости населения,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профобучения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профориентации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17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9040</TotalTime>
  <Words>224</Words>
  <Application>Microsoft Office PowerPoint</Application>
  <PresentationFormat>Экран (16:9)</PresentationFormat>
  <Paragraphs>32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Calibri</vt:lpstr>
      <vt:lpstr>Impact</vt:lpstr>
      <vt:lpstr>NewsPrint</vt:lpstr>
      <vt:lpstr>Презентация PowerPoint</vt:lpstr>
      <vt:lpstr>таблица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NCZN</cp:lastModifiedBy>
  <cp:revision>929</cp:revision>
  <cp:lastPrinted>2022-07-28T03:40:35Z</cp:lastPrinted>
  <dcterms:created xsi:type="dcterms:W3CDTF">2018-05-24T04:25:04Z</dcterms:created>
  <dcterms:modified xsi:type="dcterms:W3CDTF">2022-09-13T09:56:03Z</dcterms:modified>
</cp:coreProperties>
</file>