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91" r:id="rId3"/>
    <p:sldId id="280" r:id="rId4"/>
    <p:sldId id="288" r:id="rId5"/>
    <p:sldId id="285" r:id="rId6"/>
    <p:sldId id="290" r:id="rId7"/>
    <p:sldId id="289" r:id="rId8"/>
    <p:sldId id="287" r:id="rId9"/>
    <p:sldId id="281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B65"/>
    <a:srgbClr val="F1A22F"/>
    <a:srgbClr val="FF7B21"/>
    <a:srgbClr val="FF9147"/>
    <a:srgbClr val="FFFFFF"/>
    <a:srgbClr val="FF9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9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D8BA47B7-3D20-4005-A0FB-55013C24ED38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CA03346C-0791-41A5-BCBF-88FC5EB71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705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08A69564-3329-426A-9932-16A0B2C50BC7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399F4206-A520-4925-88AE-0CE37E0B6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736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4206-A520-4925-88AE-0CE37E0B648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826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4206-A520-4925-88AE-0CE37E0B648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C397-1F24-4F50-B206-14D485BACEF7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0945-3B6C-4998-BEA2-475B8BC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76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C397-1F24-4F50-B206-14D485BACEF7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0945-3B6C-4998-BEA2-475B8BC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21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C397-1F24-4F50-B206-14D485BACEF7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0945-3B6C-4998-BEA2-475B8BC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6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C397-1F24-4F50-B206-14D485BACEF7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0945-3B6C-4998-BEA2-475B8BC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84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C397-1F24-4F50-B206-14D485BACEF7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0945-3B6C-4998-BEA2-475B8BC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48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C397-1F24-4F50-B206-14D485BACEF7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0945-3B6C-4998-BEA2-475B8BC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83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C397-1F24-4F50-B206-14D485BACEF7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0945-3B6C-4998-BEA2-475B8BC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63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C397-1F24-4F50-B206-14D485BACEF7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0945-3B6C-4998-BEA2-475B8BC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47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C397-1F24-4F50-B206-14D485BACEF7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0945-3B6C-4998-BEA2-475B8BC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97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C397-1F24-4F50-B206-14D485BACEF7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0945-3B6C-4998-BEA2-475B8BC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00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C397-1F24-4F50-B206-14D485BACEF7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0945-3B6C-4998-BEA2-475B8BC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46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FC397-1F24-4F50-B206-14D485BACEF7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40945-3B6C-4998-BEA2-475B8BC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61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iugra.ru/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://www.invesiugra.r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63384" y="1976083"/>
            <a:ext cx="9035358" cy="4415440"/>
            <a:chOff x="244444" y="2021348"/>
            <a:chExt cx="9035358" cy="4415440"/>
          </a:xfrm>
        </p:grpSpPr>
        <p:sp>
          <p:nvSpPr>
            <p:cNvPr id="4" name="TextBox 3"/>
            <p:cNvSpPr txBox="1"/>
            <p:nvPr/>
          </p:nvSpPr>
          <p:spPr>
            <a:xfrm>
              <a:off x="244444" y="2021348"/>
              <a:ext cx="9035358" cy="4415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400" b="1" cap="all" dirty="0">
                <a:solidFill>
                  <a:srgbClr val="F1A22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ru-RU" sz="2600" b="1" cap="all" dirty="0">
                  <a:solidFill>
                    <a:srgbClr val="F1A2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Меры поддержки </a:t>
              </a:r>
            </a:p>
            <a:p>
              <a:pPr algn="ctr">
                <a:lnSpc>
                  <a:spcPct val="114000"/>
                </a:lnSpc>
              </a:pPr>
              <a:r>
                <a:rPr lang="ru-RU" sz="2600" b="1" cap="all" dirty="0">
                  <a:solidFill>
                    <a:srgbClr val="F1A2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Фонда развития Ханты-Мансийского автономного округа – Югры </a:t>
              </a:r>
              <a:endParaRPr lang="ru-RU" sz="2400" b="1" cap="all" dirty="0">
                <a:solidFill>
                  <a:srgbClr val="FF7B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2400" b="1" cap="all" dirty="0">
                <a:solidFill>
                  <a:srgbClr val="FF7B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2400" b="1" cap="all" dirty="0">
                <a:solidFill>
                  <a:srgbClr val="FF7B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2400" b="1" cap="all" dirty="0">
                <a:solidFill>
                  <a:srgbClr val="FF7B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050" b="1" cap="all" dirty="0">
                <a:solidFill>
                  <a:srgbClr val="FF7B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050" b="1" cap="all" dirty="0">
                <a:solidFill>
                  <a:srgbClr val="FF7B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050" b="1" cap="all" dirty="0">
                <a:solidFill>
                  <a:srgbClr val="FF7B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050" b="1" cap="all" dirty="0">
                <a:solidFill>
                  <a:srgbClr val="FF7B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050" b="1" cap="all" dirty="0">
                <a:solidFill>
                  <a:srgbClr val="FF7B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050" b="1" cap="all" dirty="0">
                <a:solidFill>
                  <a:srgbClr val="FF7B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050" b="1" cap="all" dirty="0">
                <a:solidFill>
                  <a:srgbClr val="FF7B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050" b="1" cap="all" dirty="0">
                <a:solidFill>
                  <a:srgbClr val="FF7B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b="1" cap="all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320" r="71202" b="-1"/>
            <a:stretch/>
          </p:blipFill>
          <p:spPr>
            <a:xfrm>
              <a:off x="2487058" y="2308149"/>
              <a:ext cx="545852" cy="633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5218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DB2E50-4855-444B-A6AF-50D281762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31549" y="1151776"/>
            <a:ext cx="223594" cy="142933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79D4E8-4D51-45F6-BFAE-F1ACC6D613E5}"/>
              </a:ext>
            </a:extLst>
          </p:cNvPr>
          <p:cNvSpPr txBox="1"/>
          <p:nvPr/>
        </p:nvSpPr>
        <p:spPr>
          <a:xfrm>
            <a:off x="454457" y="1066119"/>
            <a:ext cx="2947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Специализированная организация по привлечению инвестиций 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 работе с инвесторами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75142E-ECEE-42CD-BD31-858E87F97FF7}"/>
              </a:ext>
            </a:extLst>
          </p:cNvPr>
          <p:cNvSpPr/>
          <p:nvPr/>
        </p:nvSpPr>
        <p:spPr>
          <a:xfrm>
            <a:off x="461578" y="1686722"/>
            <a:ext cx="2873577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федеральными институтами развития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целевой поиск инвесторов и привлечение инвестиций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организационное сопровождение инвесторов, развитие интерактивного пространства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7423C087-90CB-45C1-A678-0D00C4DCB694}"/>
              </a:ext>
            </a:extLst>
          </p:cNvPr>
          <p:cNvGrpSpPr/>
          <p:nvPr/>
        </p:nvGrpSpPr>
        <p:grpSpPr>
          <a:xfrm>
            <a:off x="6710279" y="3475956"/>
            <a:ext cx="2479054" cy="2585323"/>
            <a:chOff x="8457202" y="3909527"/>
            <a:chExt cx="2479054" cy="258532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50721CC-0DE1-4914-91C7-D434632DF89E}"/>
                </a:ext>
              </a:extLst>
            </p:cNvPr>
            <p:cNvSpPr txBox="1"/>
            <p:nvPr/>
          </p:nvSpPr>
          <p:spPr>
            <a:xfrm>
              <a:off x="8592136" y="3909527"/>
              <a:ext cx="21322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Центр компетенций в сфере развития сельскохозяйственной кооперации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C1BF3E1B-5F72-40C3-9201-4E7FD2F94F2B}"/>
                </a:ext>
              </a:extLst>
            </p:cNvPr>
            <p:cNvSpPr/>
            <p:nvPr/>
          </p:nvSpPr>
          <p:spPr>
            <a:xfrm>
              <a:off x="8457202" y="4740524"/>
              <a:ext cx="247905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с/х кооперативов и малых форм хозяйствования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проведение образовательных мероприятий и консультирование в получении мер поддержки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продвижение продукции с/х кооперативов автономного округа</a:t>
              </a:r>
            </a:p>
          </p:txBody>
        </p:sp>
      </p:grp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4371637-010A-474E-A5F8-90C2EC9307C7}"/>
              </a:ext>
            </a:extLst>
          </p:cNvPr>
          <p:cNvCxnSpPr>
            <a:cxnSpLocks/>
          </p:cNvCxnSpPr>
          <p:nvPr/>
        </p:nvCxnSpPr>
        <p:spPr>
          <a:xfrm flipH="1">
            <a:off x="271879" y="1408196"/>
            <a:ext cx="13324" cy="1545316"/>
          </a:xfrm>
          <a:prstGeom prst="line">
            <a:avLst/>
          </a:prstGeom>
          <a:ln>
            <a:solidFill>
              <a:srgbClr val="F3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61879137-98F3-463F-A5EC-EE00437F6031}"/>
              </a:ext>
            </a:extLst>
          </p:cNvPr>
          <p:cNvGrpSpPr/>
          <p:nvPr/>
        </p:nvGrpSpPr>
        <p:grpSpPr>
          <a:xfrm>
            <a:off x="3429975" y="1104956"/>
            <a:ext cx="2965091" cy="1971834"/>
            <a:chOff x="3637186" y="1062020"/>
            <a:chExt cx="2965091" cy="1971834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0485B00-9A36-400A-BC46-E060AC106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3604087" y="1167535"/>
              <a:ext cx="223594" cy="142933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F4063EE6-A488-4DED-BA01-5C6D590F7279}"/>
                </a:ext>
              </a:extLst>
            </p:cNvPr>
            <p:cNvGrpSpPr/>
            <p:nvPr/>
          </p:nvGrpSpPr>
          <p:grpSpPr>
            <a:xfrm>
              <a:off x="3728697" y="1062020"/>
              <a:ext cx="2873580" cy="1971834"/>
              <a:chOff x="4470694" y="1516564"/>
              <a:chExt cx="2873580" cy="1971834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17BE19-1694-44B3-8EED-F3D4DE6714E9}"/>
                  </a:ext>
                </a:extLst>
              </p:cNvPr>
              <p:cNvSpPr txBox="1"/>
              <p:nvPr/>
            </p:nvSpPr>
            <p:spPr>
              <a:xfrm>
                <a:off x="4530650" y="1516564"/>
                <a:ext cx="1564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Инвестиционное </a:t>
                </a:r>
              </a:p>
              <a:p>
                <a:r>
                  <a:rPr lang="ru-RU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продвижение </a:t>
                </a:r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6D221BE0-6B79-4D5F-94CE-91FF8524A6BE}"/>
                  </a:ext>
                </a:extLst>
              </p:cNvPr>
              <p:cNvSpPr/>
              <p:nvPr/>
            </p:nvSpPr>
            <p:spPr>
              <a:xfrm>
                <a:off x="4470694" y="2103403"/>
                <a:ext cx="287358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2075" indent="-92075">
                  <a:buFont typeface="Arial" panose="020B0604020202020204" pitchFamily="34" charset="0"/>
                  <a:buChar char="•"/>
                  <a:tabLst>
                    <a:tab pos="92075" algn="l"/>
                  </a:tabLst>
                </a:pPr>
                <a: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позиционирование инвестиционного и промышленного потенциала Югры</a:t>
                </a:r>
              </a:p>
              <a:p>
                <a:pPr marL="92075" indent="-92075">
                  <a:buFont typeface="Arial" panose="020B0604020202020204" pitchFamily="34" charset="0"/>
                  <a:buChar char="•"/>
                  <a:tabLst>
                    <a:tab pos="92075" algn="l"/>
                  </a:tabLst>
                </a:pPr>
                <a: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организация участия автономного округа в деловых мероприятиях на инвестиционную тематику</a:t>
                </a:r>
              </a:p>
              <a:p>
                <a:pPr marL="92075" indent="-92075">
                  <a:buFont typeface="Arial" panose="020B0604020202020204" pitchFamily="34" charset="0"/>
                  <a:buChar char="•"/>
                  <a:tabLst>
                    <a:tab pos="92075" algn="l"/>
                  </a:tabLst>
                </a:pPr>
                <a: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разработка инвестиционных предложений</a:t>
                </a:r>
              </a:p>
            </p:txBody>
          </p:sp>
        </p:grp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87400345-B075-4449-B53F-628C18E049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7186" y="1387379"/>
              <a:ext cx="6792" cy="1523197"/>
            </a:xfrm>
            <a:prstGeom prst="line">
              <a:avLst/>
            </a:prstGeom>
            <a:ln>
              <a:solidFill>
                <a:srgbClr val="F39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60FAA62A-4FE2-4F8A-AD4E-C825EBFAEDD4}"/>
              </a:ext>
            </a:extLst>
          </p:cNvPr>
          <p:cNvGrpSpPr/>
          <p:nvPr/>
        </p:nvGrpSpPr>
        <p:grpSpPr>
          <a:xfrm>
            <a:off x="6625464" y="1111445"/>
            <a:ext cx="2656908" cy="1757504"/>
            <a:chOff x="6675115" y="1052750"/>
            <a:chExt cx="2656908" cy="1757504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037070D-CFEF-4B64-AEA1-E60D9B003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6634785" y="1151776"/>
              <a:ext cx="223594" cy="142933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37539144-230C-4A1A-BDCE-0B8F6486BFF5}"/>
                </a:ext>
              </a:extLst>
            </p:cNvPr>
            <p:cNvGrpSpPr/>
            <p:nvPr/>
          </p:nvGrpSpPr>
          <p:grpSpPr>
            <a:xfrm>
              <a:off x="6852968" y="1052750"/>
              <a:ext cx="2479055" cy="1619414"/>
              <a:chOff x="8583008" y="1470200"/>
              <a:chExt cx="2479055" cy="1619414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A44139-661C-48AD-8937-26A9FBFE71BB}"/>
                  </a:ext>
                </a:extLst>
              </p:cNvPr>
              <p:cNvSpPr txBox="1"/>
              <p:nvPr/>
            </p:nvSpPr>
            <p:spPr>
              <a:xfrm>
                <a:off x="8583008" y="1470200"/>
                <a:ext cx="21995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Региональный фонд развития промышленности </a:t>
                </a:r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D6046CD9-B406-4234-94C9-394F3ED8310A}"/>
                  </a:ext>
                </a:extLst>
              </p:cNvPr>
              <p:cNvSpPr/>
              <p:nvPr/>
            </p:nvSpPr>
            <p:spPr>
              <a:xfrm>
                <a:off x="8583008" y="2073951"/>
                <a:ext cx="2479055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развитие индустриальных парков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предоставление займов на льготных условиях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локализация производств</a:t>
                </a:r>
              </a:p>
            </p:txBody>
          </p:sp>
        </p:grp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CD5ED87B-1220-4CF6-B0CC-0DFA10CBB1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1207" y="1371620"/>
              <a:ext cx="1" cy="1438634"/>
            </a:xfrm>
            <a:prstGeom prst="line">
              <a:avLst/>
            </a:prstGeom>
            <a:ln>
              <a:solidFill>
                <a:srgbClr val="F39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120069AE-B466-4400-B973-46DEF7C010DC}"/>
              </a:ext>
            </a:extLst>
          </p:cNvPr>
          <p:cNvGrpSpPr/>
          <p:nvPr/>
        </p:nvGrpSpPr>
        <p:grpSpPr>
          <a:xfrm>
            <a:off x="279877" y="3491886"/>
            <a:ext cx="3150098" cy="2254669"/>
            <a:chOff x="427201" y="3979883"/>
            <a:chExt cx="3828575" cy="225466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19C3C3-59B8-4531-B9A1-39351981A1F5}"/>
                </a:ext>
              </a:extLst>
            </p:cNvPr>
            <p:cNvSpPr txBox="1"/>
            <p:nvPr/>
          </p:nvSpPr>
          <p:spPr>
            <a:xfrm>
              <a:off x="636783" y="3979883"/>
              <a:ext cx="3618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Центр компетенций </a:t>
              </a:r>
            </a:p>
            <a:p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в сфере туризма</a:t>
              </a: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FF52FF0C-D800-4B76-9807-09F1C5C60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394513" y="4084949"/>
              <a:ext cx="223594" cy="142933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1A59486-8305-4B2D-8DFD-F663E01FC5F5}"/>
                </a:ext>
              </a:extLst>
            </p:cNvPr>
            <p:cNvSpPr/>
            <p:nvPr/>
          </p:nvSpPr>
          <p:spPr>
            <a:xfrm>
              <a:off x="633958" y="4484920"/>
              <a:ext cx="31680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продвижение и популяризация туристических возможностей Югры в России и мире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содействие в создании туристской инфраструктуры, </a:t>
              </a:r>
            </a:p>
            <a:p>
              <a:pPr marL="171450" indent="-171450"/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сети туристско- информационных центров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внутреннего туризма</a:t>
              </a:r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15B0FF96-A8A3-44BB-B15C-7B1846D06B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7201" y="4310656"/>
              <a:ext cx="10388" cy="1923896"/>
            </a:xfrm>
            <a:prstGeom prst="line">
              <a:avLst/>
            </a:prstGeom>
            <a:ln>
              <a:solidFill>
                <a:srgbClr val="F39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B4130042-4E9E-4F89-920B-A8CA7EB1DE44}"/>
              </a:ext>
            </a:extLst>
          </p:cNvPr>
          <p:cNvGrpSpPr/>
          <p:nvPr/>
        </p:nvGrpSpPr>
        <p:grpSpPr>
          <a:xfrm>
            <a:off x="3398950" y="3491886"/>
            <a:ext cx="3009369" cy="2544765"/>
            <a:chOff x="3654616" y="3621476"/>
            <a:chExt cx="3009369" cy="2544765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81C86C5-057E-4BC5-9BBB-8B0805937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3614286" y="3742034"/>
              <a:ext cx="223594" cy="142933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8AA7C0C3-0047-4DEB-8310-2D63BF3EC0CD}"/>
                </a:ext>
              </a:extLst>
            </p:cNvPr>
            <p:cNvGrpSpPr/>
            <p:nvPr/>
          </p:nvGrpSpPr>
          <p:grpSpPr>
            <a:xfrm>
              <a:off x="3717127" y="3621476"/>
              <a:ext cx="2946858" cy="2544765"/>
              <a:chOff x="4645805" y="3925458"/>
              <a:chExt cx="2946858" cy="254476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134FC8-356C-42E1-9A9A-B500BED53DC9}"/>
                  </a:ext>
                </a:extLst>
              </p:cNvPr>
              <p:cNvSpPr txBox="1"/>
              <p:nvPr/>
            </p:nvSpPr>
            <p:spPr>
              <a:xfrm>
                <a:off x="4796246" y="3925458"/>
                <a:ext cx="27964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Центр компетенций в сфере государственно-частного партнерства </a:t>
                </a:r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5BB85160-2003-4367-A6AB-93ADC4A9DC42}"/>
                  </a:ext>
                </a:extLst>
              </p:cNvPr>
              <p:cNvSpPr/>
              <p:nvPr/>
            </p:nvSpPr>
            <p:spPr>
              <a:xfrm>
                <a:off x="4645805" y="4531231"/>
                <a:ext cx="292089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содействие в формировании нормативной правовой базы в сфере государственно-частного партнерства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разработка, структурирование, организация финансирования, сопровождение инфраструктурных проектов с применением механизмов государственно-частного партнерства</a:t>
                </a:r>
              </a:p>
            </p:txBody>
          </p:sp>
        </p:grp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3EB1E927-87E1-4430-B27E-D1B0000C96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64847" y="3967741"/>
              <a:ext cx="4170" cy="1986577"/>
            </a:xfrm>
            <a:prstGeom prst="line">
              <a:avLst/>
            </a:prstGeom>
            <a:ln>
              <a:solidFill>
                <a:srgbClr val="F39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435AF9BD-CFCB-44C4-B48D-C5CB152A395D}"/>
              </a:ext>
            </a:extLst>
          </p:cNvPr>
          <p:cNvGrpSpPr/>
          <p:nvPr/>
        </p:nvGrpSpPr>
        <p:grpSpPr>
          <a:xfrm>
            <a:off x="6592040" y="3610923"/>
            <a:ext cx="142933" cy="2213805"/>
            <a:chOff x="6667117" y="3678369"/>
            <a:chExt cx="142933" cy="2213805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23774D26-8F7B-4DBD-8975-81040D901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6626787" y="3718699"/>
              <a:ext cx="223594" cy="142933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1AD09875-C981-4D26-A370-A144AD39FCEE}"/>
                </a:ext>
              </a:extLst>
            </p:cNvPr>
            <p:cNvCxnSpPr>
              <a:cxnSpLocks/>
            </p:cNvCxnSpPr>
            <p:nvPr/>
          </p:nvCxnSpPr>
          <p:spPr>
            <a:xfrm>
              <a:off x="6675116" y="3968051"/>
              <a:ext cx="0" cy="1924123"/>
            </a:xfrm>
            <a:prstGeom prst="line">
              <a:avLst/>
            </a:prstGeom>
            <a:ln>
              <a:solidFill>
                <a:srgbClr val="F39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2572EDE0-EEC1-45C6-9182-D8A7A3110EA6}"/>
              </a:ext>
            </a:extLst>
          </p:cNvPr>
          <p:cNvGrpSpPr/>
          <p:nvPr/>
        </p:nvGrpSpPr>
        <p:grpSpPr>
          <a:xfrm>
            <a:off x="1420660" y="492591"/>
            <a:ext cx="7702654" cy="327436"/>
            <a:chOff x="3293287" y="460223"/>
            <a:chExt cx="5841655" cy="327436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92EEEC87-0972-425F-B62F-370131BC7AE3}"/>
                </a:ext>
              </a:extLst>
            </p:cNvPr>
            <p:cNvSpPr/>
            <p:nvPr/>
          </p:nvSpPr>
          <p:spPr>
            <a:xfrm>
              <a:off x="3631291" y="460224"/>
              <a:ext cx="5503651" cy="327435"/>
            </a:xfrm>
            <a:prstGeom prst="rect">
              <a:avLst/>
            </a:prstGeom>
            <a:noFill/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r>
                <a:rPr lang="ru-RU" sz="1400" b="1" cap="all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Основные направления деятельности фонда</a:t>
              </a: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F0DBEC12-EFAF-484C-AB65-C6748BA3DE45}"/>
                </a:ext>
              </a:extLst>
            </p:cNvPr>
            <p:cNvSpPr/>
            <p:nvPr/>
          </p:nvSpPr>
          <p:spPr>
            <a:xfrm>
              <a:off x="3548296" y="460223"/>
              <a:ext cx="82995" cy="327435"/>
            </a:xfrm>
            <a:prstGeom prst="rect">
              <a:avLst/>
            </a:prstGeom>
            <a:solidFill>
              <a:srgbClr val="F1A22F"/>
            </a:solidFill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5A7E75E2-E98E-40D9-8F42-2226863F79E3}"/>
                </a:ext>
              </a:extLst>
            </p:cNvPr>
            <p:cNvSpPr/>
            <p:nvPr/>
          </p:nvSpPr>
          <p:spPr>
            <a:xfrm>
              <a:off x="3420039" y="460226"/>
              <a:ext cx="82995" cy="3259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C8ED6E0D-BB51-4101-8910-4D46EA2F0A25}"/>
                </a:ext>
              </a:extLst>
            </p:cNvPr>
            <p:cNvSpPr/>
            <p:nvPr/>
          </p:nvSpPr>
          <p:spPr>
            <a:xfrm>
              <a:off x="3293287" y="460224"/>
              <a:ext cx="82995" cy="325931"/>
            </a:xfrm>
            <a:prstGeom prst="rect">
              <a:avLst/>
            </a:prstGeom>
            <a:solidFill>
              <a:srgbClr val="FF9953"/>
            </a:solidFill>
            <a:ln w="15875">
              <a:solidFill>
                <a:srgbClr val="FF99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8516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0" y="1266312"/>
            <a:ext cx="9144002" cy="4236466"/>
            <a:chOff x="-9058" y="2497582"/>
            <a:chExt cx="9144002" cy="4236466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-9058" y="2497582"/>
              <a:ext cx="914400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cap="all" dirty="0">
                  <a:solidFill>
                    <a:srgbClr val="F1A2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Меры поддержки, оказываемые фондом развития Югры:</a:t>
              </a:r>
              <a:endParaRPr lang="ru-RU" sz="1200" dirty="0">
                <a:solidFill>
                  <a:srgbClr val="F1A22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378703" y="2867469"/>
              <a:ext cx="8683808" cy="3866579"/>
              <a:chOff x="451133" y="2648226"/>
              <a:chExt cx="8683808" cy="3866579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654675" y="2680282"/>
                <a:ext cx="848026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cap="all" dirty="0">
                    <a:solidFill>
                      <a:srgbClr val="F1A2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ru-RU" sz="1200" cap="all" dirty="0">
                    <a:latin typeface="Arial" panose="020B0604020202020204" pitchFamily="34" charset="0"/>
                    <a:cs typeface="Arial" panose="020B0604020202020204" pitchFamily="34" charset="0"/>
                  </a:rPr>
                  <a:t>Займы субъектам промышленности </a:t>
                </a: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670340" y="3215742"/>
                <a:ext cx="82742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cap="all" dirty="0">
                    <a:solidFill>
                      <a:srgbClr val="F1A2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ru-RU" sz="1200" cap="all" dirty="0">
                    <a:latin typeface="Arial" panose="020B0604020202020204" pitchFamily="34" charset="0"/>
                    <a:cs typeface="Arial" panose="020B0604020202020204" pitchFamily="34" charset="0"/>
                  </a:rPr>
                  <a:t>Займы управляющим компаниям индустриальных (промышленных) парков, промышленных технопарков и технопарков в сфере высоких технологий </a:t>
                </a: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661286" y="3914695"/>
                <a:ext cx="760452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cap="all" dirty="0">
                    <a:solidFill>
                      <a:srgbClr val="F1A2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ru-RU" sz="1200" cap="all" dirty="0">
                    <a:latin typeface="Arial" panose="020B0604020202020204" pitchFamily="34" charset="0"/>
                    <a:cs typeface="Arial" panose="020B0604020202020204" pitchFamily="34" charset="0"/>
                  </a:rPr>
                  <a:t>Софинансирование проектов совместно с Фондом развития промышленности</a:t>
                </a: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670340" y="4523281"/>
                <a:ext cx="7299474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cap="all" dirty="0">
                    <a:solidFill>
                      <a:srgbClr val="F1A2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 </a:t>
                </a:r>
                <a:r>
                  <a:rPr lang="ru-RU" sz="1200" cap="all" dirty="0">
                    <a:latin typeface="Arial" panose="020B0604020202020204" pitchFamily="34" charset="0"/>
                    <a:cs typeface="Arial" panose="020B0604020202020204" pitchFamily="34" charset="0"/>
                  </a:rPr>
                  <a:t>Сопровождение инвестиционных проектов по принципу «одного окна»:</a:t>
                </a:r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451133" y="2648226"/>
                <a:ext cx="217943" cy="243528"/>
                <a:chOff x="451133" y="2675385"/>
                <a:chExt cx="217943" cy="243528"/>
              </a:xfrm>
            </p:grpSpPr>
            <p:sp>
              <p:nvSpPr>
                <p:cNvPr id="95" name="Капля 94"/>
                <p:cNvSpPr/>
                <p:nvPr/>
              </p:nvSpPr>
              <p:spPr>
                <a:xfrm rot="8120943">
                  <a:off x="451133" y="2675385"/>
                  <a:ext cx="217943" cy="243528"/>
                </a:xfrm>
                <a:prstGeom prst="teardrop">
                  <a:avLst>
                    <a:gd name="adj" fmla="val 142366"/>
                  </a:avLst>
                </a:prstGeom>
                <a:solidFill>
                  <a:srgbClr val="F1A22F"/>
                </a:solidFill>
                <a:ln>
                  <a:solidFill>
                    <a:srgbClr val="F1A22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6" name="Капля 95"/>
                <p:cNvSpPr/>
                <p:nvPr/>
              </p:nvSpPr>
              <p:spPr>
                <a:xfrm rot="8120943">
                  <a:off x="507851" y="2731655"/>
                  <a:ext cx="117734" cy="131129"/>
                </a:xfrm>
                <a:prstGeom prst="teardrop">
                  <a:avLst>
                    <a:gd name="adj" fmla="val 142366"/>
                  </a:avLst>
                </a:prstGeom>
                <a:solidFill>
                  <a:srgbClr val="F1A22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7" name="Группа 96"/>
              <p:cNvGrpSpPr/>
              <p:nvPr/>
            </p:nvGrpSpPr>
            <p:grpSpPr>
              <a:xfrm>
                <a:off x="457335" y="3243038"/>
                <a:ext cx="217943" cy="243528"/>
                <a:chOff x="451133" y="2793077"/>
                <a:chExt cx="217943" cy="243528"/>
              </a:xfrm>
            </p:grpSpPr>
            <p:sp>
              <p:nvSpPr>
                <p:cNvPr id="98" name="Капля 97"/>
                <p:cNvSpPr/>
                <p:nvPr/>
              </p:nvSpPr>
              <p:spPr>
                <a:xfrm rot="8120943">
                  <a:off x="451133" y="2793077"/>
                  <a:ext cx="217943" cy="243528"/>
                </a:xfrm>
                <a:prstGeom prst="teardrop">
                  <a:avLst>
                    <a:gd name="adj" fmla="val 142366"/>
                  </a:avLst>
                </a:prstGeom>
                <a:solidFill>
                  <a:srgbClr val="F1A22F"/>
                </a:solidFill>
                <a:ln>
                  <a:solidFill>
                    <a:srgbClr val="F1A22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9" name="Капля 98"/>
                <p:cNvSpPr/>
                <p:nvPr/>
              </p:nvSpPr>
              <p:spPr>
                <a:xfrm rot="8120943">
                  <a:off x="507851" y="2849347"/>
                  <a:ext cx="117734" cy="131129"/>
                </a:xfrm>
                <a:prstGeom prst="teardrop">
                  <a:avLst>
                    <a:gd name="adj" fmla="val 142366"/>
                  </a:avLst>
                </a:prstGeom>
                <a:solidFill>
                  <a:srgbClr val="F1A22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00" name="Группа 99"/>
              <p:cNvGrpSpPr/>
              <p:nvPr/>
            </p:nvGrpSpPr>
            <p:grpSpPr>
              <a:xfrm>
                <a:off x="466799" y="3856564"/>
                <a:ext cx="217943" cy="243528"/>
                <a:chOff x="451133" y="2910779"/>
                <a:chExt cx="217943" cy="243528"/>
              </a:xfrm>
            </p:grpSpPr>
            <p:sp>
              <p:nvSpPr>
                <p:cNvPr id="101" name="Капля 100"/>
                <p:cNvSpPr/>
                <p:nvPr/>
              </p:nvSpPr>
              <p:spPr>
                <a:xfrm rot="8120943">
                  <a:off x="451133" y="2910779"/>
                  <a:ext cx="217943" cy="243528"/>
                </a:xfrm>
                <a:prstGeom prst="teardrop">
                  <a:avLst>
                    <a:gd name="adj" fmla="val 142366"/>
                  </a:avLst>
                </a:prstGeom>
                <a:solidFill>
                  <a:srgbClr val="F1A22F"/>
                </a:solidFill>
                <a:ln>
                  <a:solidFill>
                    <a:srgbClr val="F1A22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" name="Капля 101"/>
                <p:cNvSpPr/>
                <p:nvPr/>
              </p:nvSpPr>
              <p:spPr>
                <a:xfrm rot="8120943">
                  <a:off x="507851" y="2967049"/>
                  <a:ext cx="117734" cy="131129"/>
                </a:xfrm>
                <a:prstGeom prst="teardrop">
                  <a:avLst>
                    <a:gd name="adj" fmla="val 142366"/>
                  </a:avLst>
                </a:prstGeom>
                <a:solidFill>
                  <a:srgbClr val="F1A22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03" name="Группа 102"/>
              <p:cNvGrpSpPr/>
              <p:nvPr/>
            </p:nvGrpSpPr>
            <p:grpSpPr>
              <a:xfrm>
                <a:off x="478762" y="4457774"/>
                <a:ext cx="217943" cy="243528"/>
                <a:chOff x="451133" y="3037524"/>
                <a:chExt cx="217943" cy="243528"/>
              </a:xfrm>
            </p:grpSpPr>
            <p:sp>
              <p:nvSpPr>
                <p:cNvPr id="104" name="Капля 103"/>
                <p:cNvSpPr/>
                <p:nvPr/>
              </p:nvSpPr>
              <p:spPr>
                <a:xfrm rot="8120943">
                  <a:off x="451133" y="3037524"/>
                  <a:ext cx="217943" cy="243528"/>
                </a:xfrm>
                <a:prstGeom prst="teardrop">
                  <a:avLst>
                    <a:gd name="adj" fmla="val 142366"/>
                  </a:avLst>
                </a:prstGeom>
                <a:solidFill>
                  <a:srgbClr val="F1A22F"/>
                </a:solidFill>
                <a:ln>
                  <a:solidFill>
                    <a:srgbClr val="F1A22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" name="Капля 104"/>
                <p:cNvSpPr/>
                <p:nvPr/>
              </p:nvSpPr>
              <p:spPr>
                <a:xfrm rot="8120943">
                  <a:off x="507851" y="3093794"/>
                  <a:ext cx="117734" cy="131129"/>
                </a:xfrm>
                <a:prstGeom prst="teardrop">
                  <a:avLst>
                    <a:gd name="adj" fmla="val 142366"/>
                  </a:avLst>
                </a:prstGeom>
                <a:solidFill>
                  <a:srgbClr val="F1A22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" name="Группа 12"/>
              <p:cNvGrpSpPr/>
              <p:nvPr/>
            </p:nvGrpSpPr>
            <p:grpSpPr>
              <a:xfrm>
                <a:off x="907720" y="4945145"/>
                <a:ext cx="7937518" cy="1569660"/>
                <a:chOff x="907720" y="4755027"/>
                <a:chExt cx="7937518" cy="1569660"/>
              </a:xfrm>
            </p:grpSpPr>
            <p:sp>
              <p:nvSpPr>
                <p:cNvPr id="55" name="Прямоугольник 54"/>
                <p:cNvSpPr/>
                <p:nvPr/>
              </p:nvSpPr>
              <p:spPr>
                <a:xfrm>
                  <a:off x="2864615" y="4755027"/>
                  <a:ext cx="5980623" cy="15696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171450" indent="-171450">
                    <a:buClr>
                      <a:srgbClr val="FF7B21"/>
                    </a:buClr>
                    <a:buSzPct val="140000"/>
                    <a:buFont typeface="Arial" panose="020B0604020202020204" pitchFamily="34" charset="0"/>
                    <a:buChar char="−"/>
                  </a:pPr>
                  <a:r>
                    <a:rPr lang="ru-RU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структурировании инвестиционных проектов;</a:t>
                  </a:r>
                </a:p>
                <a:p>
                  <a:pPr marL="171450" indent="-171450">
                    <a:buClr>
                      <a:srgbClr val="FF7B21"/>
                    </a:buClr>
                    <a:buSzPct val="140000"/>
                    <a:buFont typeface="Arial" panose="020B0604020202020204" pitchFamily="34" charset="0"/>
                    <a:buChar char="−"/>
                  </a:pPr>
                  <a:r>
                    <a:rPr lang="ru-RU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подготовке бизнес-плана и/или финансовой модели проекта;</a:t>
                  </a:r>
                </a:p>
                <a:p>
                  <a:pPr marL="171450" indent="-171450">
                    <a:buClr>
                      <a:srgbClr val="FF7B21"/>
                    </a:buClr>
                    <a:buSzPct val="140000"/>
                    <a:buFont typeface="Arial" panose="020B0604020202020204" pitchFamily="34" charset="0"/>
                    <a:buChar char="−"/>
                  </a:pPr>
                  <a:r>
                    <a:rPr lang="ru-RU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подборе земельного участка, необходимого для реализации проекта;</a:t>
                  </a:r>
                </a:p>
                <a:p>
                  <a:pPr marL="171450" indent="-171450">
                    <a:buClr>
                      <a:srgbClr val="FF7B21"/>
                    </a:buClr>
                    <a:buSzPct val="140000"/>
                    <a:buFont typeface="Arial" panose="020B0604020202020204" pitchFamily="34" charset="0"/>
                    <a:buChar char="−"/>
                  </a:pPr>
                  <a:r>
                    <a:rPr lang="ru-RU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консультировании по вопросам предоставления федеральных и региональных мер поддержки;</a:t>
                  </a:r>
                </a:p>
                <a:p>
                  <a:pPr marL="171450" indent="-171450">
                    <a:buClr>
                      <a:srgbClr val="FF7B21"/>
                    </a:buClr>
                    <a:buSzPct val="140000"/>
                    <a:buFont typeface="Arial" panose="020B0604020202020204" pitchFamily="34" charset="0"/>
                    <a:buChar char="−"/>
                  </a:pPr>
                  <a:r>
                    <a:rPr lang="ru-RU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взаимодействии с органами государственной власти и органами местного самоуправления по вопросам, касающимся реализации инвестиционного проекта.</a:t>
                  </a:r>
                </a:p>
              </p:txBody>
            </p:sp>
            <p:sp>
              <p:nvSpPr>
                <p:cNvPr id="106" name="Прямоугольник 105"/>
                <p:cNvSpPr/>
                <p:nvPr/>
              </p:nvSpPr>
              <p:spPr>
                <a:xfrm>
                  <a:off x="907720" y="4785933"/>
                  <a:ext cx="1965948" cy="4154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sz="1050" b="1" i="0" cap="all" dirty="0">
                      <a:solidFill>
                        <a:srgbClr val="FF7B2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Оказание содействия инвестору в:</a:t>
                  </a:r>
                </a:p>
              </p:txBody>
            </p:sp>
          </p:grpSp>
        </p:grpSp>
      </p:grpSp>
      <p:grpSp>
        <p:nvGrpSpPr>
          <p:cNvPr id="46" name="Группа 45"/>
          <p:cNvGrpSpPr/>
          <p:nvPr/>
        </p:nvGrpSpPr>
        <p:grpSpPr>
          <a:xfrm>
            <a:off x="1420660" y="492591"/>
            <a:ext cx="7702654" cy="327436"/>
            <a:chOff x="3293287" y="460223"/>
            <a:chExt cx="5841655" cy="327436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3631291" y="460224"/>
              <a:ext cx="5503651" cy="327435"/>
            </a:xfrm>
            <a:prstGeom prst="rect">
              <a:avLst/>
            </a:prstGeom>
            <a:noFill/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r>
                <a:rPr lang="ru-RU" sz="1400" b="1" cap="all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Меры поддержки фонда развития Югры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548296" y="460223"/>
              <a:ext cx="82995" cy="327435"/>
            </a:xfrm>
            <a:prstGeom prst="rect">
              <a:avLst/>
            </a:prstGeom>
            <a:solidFill>
              <a:srgbClr val="F1A22F"/>
            </a:solidFill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420039" y="460226"/>
              <a:ext cx="82995" cy="3259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293287" y="460224"/>
              <a:ext cx="82995" cy="325931"/>
            </a:xfrm>
            <a:prstGeom prst="rect">
              <a:avLst/>
            </a:prstGeom>
            <a:solidFill>
              <a:srgbClr val="FF9953"/>
            </a:solidFill>
            <a:ln w="15875">
              <a:solidFill>
                <a:srgbClr val="FF99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90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2754337" y="460223"/>
            <a:ext cx="6389663" cy="327436"/>
            <a:chOff x="3293287" y="460223"/>
            <a:chExt cx="6010010" cy="3274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631291" y="460224"/>
              <a:ext cx="5672006" cy="327435"/>
            </a:xfrm>
            <a:prstGeom prst="rect">
              <a:avLst/>
            </a:prstGeom>
            <a:noFill/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r>
                <a:rPr lang="ru-RU" sz="1400" b="1" cap="all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Займы субъектам промышленности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548296" y="460223"/>
              <a:ext cx="82995" cy="327435"/>
            </a:xfrm>
            <a:prstGeom prst="rect">
              <a:avLst/>
            </a:prstGeom>
            <a:solidFill>
              <a:srgbClr val="F1A22F"/>
            </a:solidFill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420039" y="460226"/>
              <a:ext cx="82995" cy="3259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93287" y="460224"/>
              <a:ext cx="82995" cy="325931"/>
            </a:xfrm>
            <a:prstGeom prst="rect">
              <a:avLst/>
            </a:prstGeom>
            <a:solidFill>
              <a:srgbClr val="FF9953"/>
            </a:solidFill>
            <a:ln w="15875">
              <a:solidFill>
                <a:srgbClr val="FF99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150138" y="872227"/>
            <a:ext cx="9166209" cy="2142580"/>
            <a:chOff x="86767" y="1155093"/>
            <a:chExt cx="9166209" cy="2201223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86767" y="1155093"/>
              <a:ext cx="9166209" cy="1163904"/>
              <a:chOff x="86767" y="1155093"/>
              <a:chExt cx="9166209" cy="1163904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86767" y="1189780"/>
                <a:ext cx="2826568" cy="1033873"/>
                <a:chOff x="86767" y="1189780"/>
                <a:chExt cx="2826568" cy="1033873"/>
              </a:xfrm>
            </p:grpSpPr>
            <p:sp>
              <p:nvSpPr>
                <p:cNvPr id="9" name="Прямоугольник 8"/>
                <p:cNvSpPr/>
                <p:nvPr/>
              </p:nvSpPr>
              <p:spPr>
                <a:xfrm>
                  <a:off x="86767" y="1189780"/>
                  <a:ext cx="231249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200" b="1" i="0" cap="all" dirty="0"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1. Льготный заём</a:t>
                  </a:r>
                </a:p>
                <a:p>
                  <a:r>
                    <a:rPr lang="ru-RU" sz="1200" b="1" i="0" cap="all" dirty="0"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фонда развития Югры</a:t>
                  </a:r>
                </a:p>
              </p:txBody>
            </p:sp>
            <p:grpSp>
              <p:nvGrpSpPr>
                <p:cNvPr id="3" name="Группа 2"/>
                <p:cNvGrpSpPr/>
                <p:nvPr/>
              </p:nvGrpSpPr>
              <p:grpSpPr>
                <a:xfrm>
                  <a:off x="387935" y="1757833"/>
                  <a:ext cx="230909" cy="250193"/>
                  <a:chOff x="13882" y="1316043"/>
                  <a:chExt cx="411295" cy="416184"/>
                </a:xfrm>
                <a:solidFill>
                  <a:srgbClr val="F1A22F"/>
                </a:solidFill>
              </p:grpSpPr>
              <p:sp>
                <p:nvSpPr>
                  <p:cNvPr id="11" name="Капля 10"/>
                  <p:cNvSpPr/>
                  <p:nvPr/>
                </p:nvSpPr>
                <p:spPr>
                  <a:xfrm rot="8120943">
                    <a:off x="13882" y="1316043"/>
                    <a:ext cx="411295" cy="416184"/>
                  </a:xfrm>
                  <a:prstGeom prst="teardrop">
                    <a:avLst>
                      <a:gd name="adj" fmla="val 142366"/>
                    </a:avLst>
                  </a:prstGeom>
                  <a:solidFill>
                    <a:srgbClr val="F1A22F"/>
                  </a:solidFill>
                  <a:ln>
                    <a:solidFill>
                      <a:srgbClr val="F1A22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" name="Капля 11"/>
                  <p:cNvSpPr/>
                  <p:nvPr/>
                </p:nvSpPr>
                <p:spPr>
                  <a:xfrm rot="8120943">
                    <a:off x="118670" y="1427396"/>
                    <a:ext cx="222183" cy="224095"/>
                  </a:xfrm>
                  <a:prstGeom prst="teardrop">
                    <a:avLst>
                      <a:gd name="adj" fmla="val 142366"/>
                    </a:avLst>
                  </a:prstGeom>
                  <a:solidFill>
                    <a:srgbClr val="F1A22F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4" name="Прямоугольник 13"/>
                <p:cNvSpPr/>
                <p:nvPr/>
              </p:nvSpPr>
              <p:spPr>
                <a:xfrm>
                  <a:off x="600842" y="1796783"/>
                  <a:ext cx="2312493" cy="4268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050" b="1" i="0" cap="all" dirty="0">
                      <a:solidFill>
                        <a:srgbClr val="FF7B2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Условия </a:t>
                  </a:r>
                </a:p>
                <a:p>
                  <a:r>
                    <a:rPr lang="ru-RU" sz="1050" b="1" i="0" cap="all" dirty="0">
                      <a:solidFill>
                        <a:srgbClr val="FF7B2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Предоставления</a:t>
                  </a:r>
                </a:p>
              </p:txBody>
            </p:sp>
          </p:grp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2214778" y="1227017"/>
                <a:ext cx="0" cy="1044395"/>
              </a:xfrm>
              <a:prstGeom prst="line">
                <a:avLst/>
              </a:prstGeom>
              <a:ln w="28575" cmpd="dbl">
                <a:solidFill>
                  <a:srgbClr val="FF7B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Группа 9"/>
              <p:cNvGrpSpPr/>
              <p:nvPr/>
            </p:nvGrpSpPr>
            <p:grpSpPr>
              <a:xfrm>
                <a:off x="2266624" y="1155093"/>
                <a:ext cx="6986352" cy="1163904"/>
                <a:chOff x="2266624" y="1155093"/>
                <a:chExt cx="6986352" cy="1163904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2266626" y="1161910"/>
                  <a:ext cx="3543047" cy="2845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200" b="1" i="0" dirty="0">
                      <a:solidFill>
                        <a:srgbClr val="F1A22F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Сумма займа: </a:t>
                  </a:r>
                  <a:r>
                    <a:rPr lang="ru-RU" sz="1200" i="0" dirty="0"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от 10 до 500 млн. рублей</a:t>
                  </a:r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2266625" y="1508244"/>
                  <a:ext cx="3543047" cy="2769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200" b="1" i="0" dirty="0">
                      <a:solidFill>
                        <a:srgbClr val="F1A22F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Срок займа: </a:t>
                  </a:r>
                  <a:r>
                    <a:rPr lang="ru-RU" sz="1200" i="0" dirty="0"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до 5 лет</a:t>
                  </a: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5709929" y="1498362"/>
                  <a:ext cx="3543047" cy="2769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200" b="1" i="0" dirty="0">
                      <a:solidFill>
                        <a:srgbClr val="F1A22F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Процентная ставка: </a:t>
                  </a:r>
                  <a:r>
                    <a:rPr lang="ru-RU" sz="1200" b="1" i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ru-RU" sz="1200" i="0" dirty="0"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5 % годовых</a:t>
                  </a: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5709929" y="1155093"/>
                  <a:ext cx="3543047" cy="2845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200" b="1" i="0" dirty="0">
                      <a:solidFill>
                        <a:srgbClr val="F1A22F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Бюджет проекта: </a:t>
                  </a:r>
                  <a:r>
                    <a:rPr lang="ru-RU" sz="1200" b="1" i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ru-RU" sz="1200" i="0" dirty="0"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от 20 млн. рублей</a:t>
                  </a: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2266624" y="1844696"/>
                  <a:ext cx="6828782" cy="47430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200" b="1" i="0" dirty="0">
                      <a:solidFill>
                        <a:srgbClr val="F1A22F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Софинансирование со стороны заявителя, частных инвесторов, банков: </a:t>
                  </a:r>
                  <a:r>
                    <a:rPr lang="ru-RU" sz="12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ru-RU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≥ 50% от бюджета проекта, в том числе за счет собственных средств/средств акционеров ≥ 15%</a:t>
                  </a:r>
                  <a:endParaRPr lang="ru-RU" sz="1200" i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8" name="Группа 67"/>
            <p:cNvGrpSpPr/>
            <p:nvPr/>
          </p:nvGrpSpPr>
          <p:grpSpPr>
            <a:xfrm>
              <a:off x="1937600" y="2881193"/>
              <a:ext cx="6931565" cy="475123"/>
              <a:chOff x="1928364" y="2798069"/>
              <a:chExt cx="6931565" cy="475123"/>
            </a:xfrm>
          </p:grpSpPr>
          <p:sp>
            <p:nvSpPr>
              <p:cNvPr id="62" name="Капля 61"/>
              <p:cNvSpPr/>
              <p:nvPr/>
            </p:nvSpPr>
            <p:spPr>
              <a:xfrm rot="8120943">
                <a:off x="1928364" y="2815948"/>
                <a:ext cx="230909" cy="250193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rgbClr val="F1A2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Капля 62"/>
              <p:cNvSpPr/>
              <p:nvPr/>
            </p:nvSpPr>
            <p:spPr>
              <a:xfrm rot="8120943">
                <a:off x="1987194" y="2882889"/>
                <a:ext cx="124738" cy="134717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2161723" y="2821482"/>
                <a:ext cx="2312493" cy="42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b="1" i="0" cap="all" dirty="0">
                    <a:solidFill>
                      <a:srgbClr val="FF7B2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Целевое </a:t>
                </a:r>
              </a:p>
              <a:p>
                <a:r>
                  <a:rPr lang="ru-RU" sz="1050" b="1" i="0" cap="all" dirty="0">
                    <a:solidFill>
                      <a:srgbClr val="FF7B2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назначение займа</a:t>
                </a:r>
              </a:p>
            </p:txBody>
          </p:sp>
          <p:cxnSp>
            <p:nvCxnSpPr>
              <p:cNvPr id="65" name="Прямая соединительная линия 64"/>
              <p:cNvCxnSpPr/>
              <p:nvPr/>
            </p:nvCxnSpPr>
            <p:spPr>
              <a:xfrm>
                <a:off x="3755207" y="2798069"/>
                <a:ext cx="0" cy="475123"/>
              </a:xfrm>
              <a:prstGeom prst="line">
                <a:avLst/>
              </a:prstGeom>
              <a:ln w="28575" cmpd="dbl">
                <a:solidFill>
                  <a:srgbClr val="FF7B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Прямоугольник 66"/>
              <p:cNvSpPr/>
              <p:nvPr/>
            </p:nvSpPr>
            <p:spPr>
              <a:xfrm>
                <a:off x="3785704" y="2904699"/>
                <a:ext cx="5074225" cy="284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Приобретение технологического оборудования и комплектующих</a:t>
                </a:r>
                <a:endParaRPr lang="ru-RU" sz="120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9" name="Группа 68"/>
            <p:cNvGrpSpPr/>
            <p:nvPr/>
          </p:nvGrpSpPr>
          <p:grpSpPr>
            <a:xfrm>
              <a:off x="1105756" y="2357952"/>
              <a:ext cx="8117045" cy="439531"/>
              <a:chOff x="1097833" y="1721463"/>
              <a:chExt cx="8117045" cy="439531"/>
            </a:xfrm>
          </p:grpSpPr>
          <p:sp>
            <p:nvSpPr>
              <p:cNvPr id="70" name="Капля 69"/>
              <p:cNvSpPr/>
              <p:nvPr/>
            </p:nvSpPr>
            <p:spPr>
              <a:xfrm rot="8120943">
                <a:off x="1097833" y="1728591"/>
                <a:ext cx="230909" cy="250193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rgbClr val="F1A2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Капля 70"/>
              <p:cNvSpPr/>
              <p:nvPr/>
            </p:nvSpPr>
            <p:spPr>
              <a:xfrm rot="8120943">
                <a:off x="1156663" y="1795531"/>
                <a:ext cx="124738" cy="134717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1331192" y="1734124"/>
                <a:ext cx="2312493" cy="42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b="1" i="0" cap="all" dirty="0">
                    <a:solidFill>
                      <a:srgbClr val="FF7B2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Направления финансирования</a:t>
                </a:r>
              </a:p>
            </p:txBody>
          </p:sp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2914465" y="1721463"/>
                <a:ext cx="0" cy="437357"/>
              </a:xfrm>
              <a:prstGeom prst="line">
                <a:avLst/>
              </a:prstGeom>
              <a:ln w="28575" cmpd="dbl">
                <a:solidFill>
                  <a:srgbClr val="FF7B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Прямоугольник 73"/>
              <p:cNvSpPr/>
              <p:nvPr/>
            </p:nvSpPr>
            <p:spPr>
              <a:xfrm>
                <a:off x="2905412" y="1817341"/>
                <a:ext cx="630946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ОКВЭД, Раздел С «Обрабатывающие производства» (10,11, 13-17,19, 20-33), 38.32 </a:t>
                </a:r>
                <a:endParaRPr lang="ru-RU" sz="120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2" name="Прямоугольник 91"/>
          <p:cNvSpPr/>
          <p:nvPr/>
        </p:nvSpPr>
        <p:spPr>
          <a:xfrm>
            <a:off x="129410" y="3268651"/>
            <a:ext cx="90417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0" cap="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Софинансирование проектов Фондом развития Югры и Фондом развития промышленности</a:t>
            </a:r>
          </a:p>
        </p:txBody>
      </p:sp>
      <p:graphicFrame>
        <p:nvGraphicFramePr>
          <p:cNvPr id="90" name="Таблица 89"/>
          <p:cNvGraphicFramePr>
            <a:graphicFrameLocks noGrp="1"/>
          </p:cNvGraphicFramePr>
          <p:nvPr/>
        </p:nvGraphicFramePr>
        <p:xfrm>
          <a:off x="184126" y="3586111"/>
          <a:ext cx="8778801" cy="2715098"/>
        </p:xfrm>
        <a:graphic>
          <a:graphicData uri="http://schemas.openxmlformats.org/drawingml/2006/table">
            <a:tbl>
              <a:tblPr firstRow="1" bandRow="1"/>
              <a:tblGrid>
                <a:gridCol w="3328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04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6414">
                <a:tc>
                  <a:txBody>
                    <a:bodyPr/>
                    <a:lstStyle/>
                    <a:p>
                      <a:pPr algn="l"/>
                      <a:r>
                        <a:rPr lang="ru-RU" sz="1050" b="1" i="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«проекты развития»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cap="all" dirty="0">
                          <a:solidFill>
                            <a:srgbClr val="FF7B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Условия предоставления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i="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«комплектующие изделия»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4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20 до 100 млн. рублей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ru-RU" sz="1000" b="1" cap="all" dirty="0">
                          <a:ln>
                            <a:noFill/>
                          </a:ln>
                          <a:solidFill>
                            <a:srgbClr val="FF7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займа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20 до 100 млн. рублей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6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ru-RU" sz="105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лет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ru-RU" sz="1000" b="1" cap="all" dirty="0">
                          <a:ln>
                            <a:noFill/>
                          </a:ln>
                          <a:solidFill>
                            <a:srgbClr val="FF7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займа</a:t>
                      </a:r>
                      <a:r>
                        <a:rPr lang="ru-RU" sz="1000" b="1" cap="all" baseline="0" dirty="0">
                          <a:ln>
                            <a:noFill/>
                          </a:ln>
                          <a:solidFill>
                            <a:srgbClr val="FF7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(лет)</a:t>
                      </a:r>
                      <a:endParaRPr lang="ru-RU" sz="1000" b="1" cap="all" dirty="0">
                        <a:ln>
                          <a:noFill/>
                        </a:ln>
                        <a:solidFill>
                          <a:srgbClr val="FF7B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ru-RU" sz="105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лет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6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ru-RU" sz="1000" b="1" cap="all" dirty="0">
                          <a:ln>
                            <a:noFill/>
                          </a:ln>
                          <a:solidFill>
                            <a:srgbClr val="FF7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 ставка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1 % (первые 3 года), 5 % (последующие 2 года)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6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40 млн. рублей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ru-RU" sz="1000" b="1" cap="all" dirty="0">
                          <a:ln>
                            <a:noFill/>
                          </a:ln>
                          <a:solidFill>
                            <a:srgbClr val="FF7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проекта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 28,6 млн. рублей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≥ 50% от бюджета проекта,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том числе за счет собственных средств ≥ 15%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ru-RU" sz="900" b="1" cap="all" dirty="0">
                          <a:ln>
                            <a:noFill/>
                          </a:ln>
                          <a:solidFill>
                            <a:srgbClr val="FF7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Софинансирование со стороны заявителя, частных инвесторов, банков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≥ 30% от бюджета проекта,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том числе за счет собственных ≥ 15%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50% суммы займа в год, </a:t>
                      </a:r>
                    </a:p>
                    <a:p>
                      <a:pPr algn="l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начиная со 2 года серийного производства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ru-RU" sz="1000" b="1" cap="all" dirty="0">
                          <a:ln>
                            <a:noFill/>
                          </a:ln>
                          <a:solidFill>
                            <a:srgbClr val="FF7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Целевой объем продаж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30% суммы займа в год,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начиная со 2 года серийного производства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 - Федеральный</a:t>
                      </a:r>
                      <a:r>
                        <a:rPr lang="ru-RU" sz="105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ФРП; 30% - Региональный ФРП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ru-RU" sz="1000" b="1" cap="all" dirty="0">
                          <a:ln>
                            <a:noFill/>
                          </a:ln>
                          <a:solidFill>
                            <a:srgbClr val="FF7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Пропорция софинансирования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70% - Федеральный ФРП; 30% - Региональный ФРП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0" name="Нашивка 139"/>
          <p:cNvSpPr/>
          <p:nvPr/>
        </p:nvSpPr>
        <p:spPr>
          <a:xfrm>
            <a:off x="5572242" y="3596650"/>
            <a:ext cx="270830" cy="262550"/>
          </a:xfrm>
          <a:prstGeom prst="chevron">
            <a:avLst/>
          </a:prstGeom>
          <a:solidFill>
            <a:srgbClr val="F1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1" name="Нашивка 140"/>
          <p:cNvSpPr/>
          <p:nvPr/>
        </p:nvSpPr>
        <p:spPr>
          <a:xfrm rot="10800000">
            <a:off x="3221400" y="3599599"/>
            <a:ext cx="270830" cy="262550"/>
          </a:xfrm>
          <a:prstGeom prst="chevron">
            <a:avLst/>
          </a:prstGeom>
          <a:solidFill>
            <a:srgbClr val="F1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66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108765"/>
              </p:ext>
            </p:extLst>
          </p:nvPr>
        </p:nvGraphicFramePr>
        <p:xfrm>
          <a:off x="353085" y="1266183"/>
          <a:ext cx="8646060" cy="493428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9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4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ОКВЭД </a:t>
                      </a:r>
                    </a:p>
                    <a:p>
                      <a:pPr algn="ctr"/>
                      <a:r>
                        <a:rPr lang="ru-RU" sz="11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(Раздел</a:t>
                      </a:r>
                      <a:r>
                        <a:rPr lang="ru-RU" sz="115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«С»)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BB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Финансирование </a:t>
                      </a:r>
                      <a:r>
                        <a:rPr lang="ru-RU" sz="115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Фондом развития Югры (самостоятельно)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BB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Софинансирование</a:t>
                      </a:r>
                      <a:r>
                        <a:rPr lang="ru-RU" sz="115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совместно с Федеральным ФРП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BB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8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пищевых продуктов 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пищевых продуктов </a:t>
                      </a: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</a:t>
                      </a:r>
                      <a:r>
                        <a:rPr lang="ru-RU" sz="115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части промышленных биотехнологий)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напитков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</a:t>
                      </a: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03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текстильных изделий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14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одежды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10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кожи и изделий из кожи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39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Обработка древесины и производство изделий из дерева и пробки, кроме мебели, производство из соломки и материалов для плетения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5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бумаги и бумажных изделий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68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кокса и нефтепродуктов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3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химических веществ и химических продуктов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10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лекарственных средств и материалов, применяемых в медицинских целях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19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резиновых и пластмассовых изделий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41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прочей неметаллической минеральной продукции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41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металлургическое (за исключением 24.46 производства ядерного топлива)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93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готовых металлических изделий, кроме машин и оборудования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41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компьютеров, электронных и оптических изделий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919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электронного оборудования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756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машин и оборудования, не включенных в другие группировки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41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автотранспортных средств, прицепов и полуприцепов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193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прочих транспортных средств и оборудования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919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мебели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74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прочих готовых изделий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036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и монтаж машин и оборудования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1839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38.32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(Раздел «Е»)</a:t>
                      </a: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Утилизация</a:t>
                      </a:r>
                      <a:r>
                        <a:rPr lang="ru-RU" sz="115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отсортированных материалов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</a:t>
                      </a: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1976535" y="549235"/>
            <a:ext cx="7134444" cy="327436"/>
            <a:chOff x="3293287" y="460223"/>
            <a:chExt cx="5841655" cy="32743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631291" y="460224"/>
              <a:ext cx="5503651" cy="327435"/>
            </a:xfrm>
            <a:prstGeom prst="rect">
              <a:avLst/>
            </a:prstGeom>
            <a:noFill/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r>
                <a:rPr lang="ru-RU" sz="1400" b="1" cap="all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Займы субъектам промышленности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548296" y="460223"/>
              <a:ext cx="82995" cy="327435"/>
            </a:xfrm>
            <a:prstGeom prst="rect">
              <a:avLst/>
            </a:prstGeom>
            <a:solidFill>
              <a:srgbClr val="F1A22F"/>
            </a:solidFill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420039" y="460226"/>
              <a:ext cx="82995" cy="3259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293287" y="460224"/>
              <a:ext cx="82995" cy="325931"/>
            </a:xfrm>
            <a:prstGeom prst="rect">
              <a:avLst/>
            </a:prstGeom>
            <a:solidFill>
              <a:srgbClr val="FF9953"/>
            </a:solidFill>
            <a:ln w="15875">
              <a:solidFill>
                <a:srgbClr val="FF99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0" y="1012267"/>
            <a:ext cx="91109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i="0" cap="all" dirty="0">
                <a:solidFill>
                  <a:srgbClr val="FF7B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Отраслевые направления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490459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1985591" y="549235"/>
            <a:ext cx="7134444" cy="327436"/>
            <a:chOff x="3293287" y="460223"/>
            <a:chExt cx="5841655" cy="3274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631291" y="460224"/>
              <a:ext cx="5503651" cy="327435"/>
            </a:xfrm>
            <a:prstGeom prst="rect">
              <a:avLst/>
            </a:prstGeom>
            <a:noFill/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r>
                <a:rPr lang="ru-RU" sz="1400" b="1" cap="all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займы на развитие промышленной инфраструктуры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548296" y="460223"/>
              <a:ext cx="82995" cy="327435"/>
            </a:xfrm>
            <a:prstGeom prst="rect">
              <a:avLst/>
            </a:prstGeom>
            <a:solidFill>
              <a:srgbClr val="F1A22F"/>
            </a:solidFill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420039" y="460226"/>
              <a:ext cx="82995" cy="3259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93287" y="460224"/>
              <a:ext cx="82995" cy="325931"/>
            </a:xfrm>
            <a:prstGeom prst="rect">
              <a:avLst/>
            </a:prstGeom>
            <a:solidFill>
              <a:srgbClr val="FF9953"/>
            </a:solidFill>
            <a:ln w="15875">
              <a:solidFill>
                <a:srgbClr val="FF99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535911" y="1091081"/>
            <a:ext cx="35617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0" cap="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Заём фонда развития Югры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807514" y="1476770"/>
            <a:ext cx="8218786" cy="4059307"/>
            <a:chOff x="425203" y="1521335"/>
            <a:chExt cx="8218786" cy="4059307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25203" y="1521335"/>
              <a:ext cx="8218786" cy="646331"/>
              <a:chOff x="1097833" y="1588427"/>
              <a:chExt cx="8218786" cy="664021"/>
            </a:xfrm>
          </p:grpSpPr>
          <p:sp>
            <p:nvSpPr>
              <p:cNvPr id="11" name="Капля 10"/>
              <p:cNvSpPr/>
              <p:nvPr/>
            </p:nvSpPr>
            <p:spPr>
              <a:xfrm rot="8120943">
                <a:off x="1097833" y="1728591"/>
                <a:ext cx="230909" cy="250193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rgbClr val="F1A2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Капля 11"/>
              <p:cNvSpPr/>
              <p:nvPr/>
            </p:nvSpPr>
            <p:spPr>
              <a:xfrm rot="8120943">
                <a:off x="1156663" y="1795531"/>
                <a:ext cx="124738" cy="134717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1329338" y="1733327"/>
                <a:ext cx="2312493" cy="42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b="1" i="0" cap="all" dirty="0">
                    <a:solidFill>
                      <a:srgbClr val="FF7B2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Категория </a:t>
                </a:r>
              </a:p>
              <a:p>
                <a:r>
                  <a:rPr lang="ru-RU" sz="1050" b="1" i="0" cap="all" dirty="0">
                    <a:solidFill>
                      <a:srgbClr val="FF7B2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получателей</a:t>
                </a:r>
              </a:p>
            </p:txBody>
          </p: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2941624" y="1721463"/>
                <a:ext cx="0" cy="437357"/>
              </a:xfrm>
              <a:prstGeom prst="line">
                <a:avLst/>
              </a:prstGeom>
              <a:ln w="28575" cmpd="dbl">
                <a:solidFill>
                  <a:srgbClr val="FF7B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Прямоугольник 14"/>
              <p:cNvSpPr/>
              <p:nvPr/>
            </p:nvSpPr>
            <p:spPr>
              <a:xfrm>
                <a:off x="2945216" y="1588427"/>
                <a:ext cx="6371403" cy="664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solidFill>
                      <a:srgbClr val="F1A2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управляющие компании </a:t>
                </a:r>
                <a:r>
                  <a:rPr lang="ru-RU" sz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индустриальных (промышленных) парков, </a:t>
                </a:r>
              </a:p>
              <a:p>
                <a:r>
                  <a:rPr lang="ru-RU" sz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промышленных технопарков и технопарков в сфере высоких технологий </a:t>
                </a:r>
              </a:p>
              <a:p>
                <a:r>
                  <a:rPr lang="ru-RU" sz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Ханты-Мансийского автономного округа – Югры </a:t>
                </a:r>
                <a:endParaRPr lang="ru-RU" sz="110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455955" y="2299309"/>
              <a:ext cx="4758841" cy="452984"/>
              <a:chOff x="1604823" y="1712162"/>
              <a:chExt cx="4758841" cy="465382"/>
            </a:xfrm>
          </p:grpSpPr>
          <p:sp>
            <p:nvSpPr>
              <p:cNvPr id="40" name="Капля 39"/>
              <p:cNvSpPr/>
              <p:nvPr/>
            </p:nvSpPr>
            <p:spPr>
              <a:xfrm rot="8120943">
                <a:off x="1604823" y="1728591"/>
                <a:ext cx="230909" cy="250193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rgbClr val="F1A2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Капля 40"/>
              <p:cNvSpPr/>
              <p:nvPr/>
            </p:nvSpPr>
            <p:spPr>
              <a:xfrm rot="8120943">
                <a:off x="1663653" y="1795531"/>
                <a:ext cx="124738" cy="134717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1809256" y="1750674"/>
                <a:ext cx="1369414" cy="42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b="1" i="0" cap="all" dirty="0">
                    <a:solidFill>
                      <a:srgbClr val="FF7B2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Сумма </a:t>
                </a:r>
              </a:p>
              <a:p>
                <a:r>
                  <a:rPr lang="ru-RU" sz="1050" b="1" i="0" cap="all" dirty="0">
                    <a:solidFill>
                      <a:srgbClr val="FF7B2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займа</a:t>
                </a:r>
              </a:p>
            </p:txBody>
          </p: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3421457" y="1712162"/>
                <a:ext cx="0" cy="437357"/>
              </a:xfrm>
              <a:prstGeom prst="line">
                <a:avLst/>
              </a:prstGeom>
              <a:ln w="28575" cmpd="dbl">
                <a:solidFill>
                  <a:srgbClr val="FF7B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Прямоугольник 43"/>
              <p:cNvSpPr/>
              <p:nvPr/>
            </p:nvSpPr>
            <p:spPr>
              <a:xfrm>
                <a:off x="3411356" y="1787534"/>
                <a:ext cx="2952308" cy="284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от 20 до 500 млн. рублей</a:t>
                </a:r>
                <a:endParaRPr lang="ru-RU" sz="110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455955" y="3002144"/>
              <a:ext cx="8126098" cy="440866"/>
              <a:chOff x="1097833" y="1705889"/>
              <a:chExt cx="8126098" cy="452931"/>
            </a:xfrm>
          </p:grpSpPr>
          <p:sp>
            <p:nvSpPr>
              <p:cNvPr id="46" name="Капля 45"/>
              <p:cNvSpPr/>
              <p:nvPr/>
            </p:nvSpPr>
            <p:spPr>
              <a:xfrm rot="8120943">
                <a:off x="1097833" y="1728591"/>
                <a:ext cx="230909" cy="250193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rgbClr val="F1A2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Капля 46"/>
              <p:cNvSpPr/>
              <p:nvPr/>
            </p:nvSpPr>
            <p:spPr>
              <a:xfrm rot="8120943">
                <a:off x="1156663" y="1795531"/>
                <a:ext cx="124738" cy="134717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1319230" y="1705889"/>
                <a:ext cx="2312493" cy="42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b="1" i="0" cap="all" dirty="0">
                    <a:solidFill>
                      <a:srgbClr val="FF7B2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Размер</a:t>
                </a:r>
              </a:p>
              <a:p>
                <a:r>
                  <a:rPr lang="ru-RU" sz="1050" b="1" cap="all" dirty="0">
                    <a:solidFill>
                      <a:srgbClr val="FF7B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займа</a:t>
                </a:r>
                <a:endParaRPr lang="ru-RU" sz="1050" b="1" i="0" cap="all" dirty="0">
                  <a:solidFill>
                    <a:srgbClr val="FF7B2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2914465" y="1721463"/>
                <a:ext cx="0" cy="437357"/>
              </a:xfrm>
              <a:prstGeom prst="line">
                <a:avLst/>
              </a:prstGeom>
              <a:ln w="28575" cmpd="dbl">
                <a:solidFill>
                  <a:srgbClr val="FF7B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Прямоугольник 49"/>
              <p:cNvSpPr/>
              <p:nvPr/>
            </p:nvSpPr>
            <p:spPr>
              <a:xfrm>
                <a:off x="2914465" y="1783642"/>
                <a:ext cx="6309466" cy="284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не более 70% от общего объема капитальных затрат</a:t>
                </a:r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482764" y="3703936"/>
              <a:ext cx="4569070" cy="438862"/>
              <a:chOff x="1604823" y="1728591"/>
              <a:chExt cx="4569070" cy="450873"/>
            </a:xfrm>
          </p:grpSpPr>
          <p:sp>
            <p:nvSpPr>
              <p:cNvPr id="52" name="Капля 51"/>
              <p:cNvSpPr/>
              <p:nvPr/>
            </p:nvSpPr>
            <p:spPr>
              <a:xfrm rot="8120943">
                <a:off x="1604823" y="1728591"/>
                <a:ext cx="230909" cy="250193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rgbClr val="F1A2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Капля 52"/>
              <p:cNvSpPr/>
              <p:nvPr/>
            </p:nvSpPr>
            <p:spPr>
              <a:xfrm rot="8120943">
                <a:off x="1663653" y="1795531"/>
                <a:ext cx="124738" cy="134717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824616" y="1752594"/>
                <a:ext cx="1369414" cy="42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b="1" i="0" cap="all" dirty="0">
                    <a:solidFill>
                      <a:srgbClr val="FF7B2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Процентная ставка</a:t>
                </a:r>
              </a:p>
            </p:txBody>
          </p:sp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3394292" y="1730764"/>
                <a:ext cx="0" cy="437357"/>
              </a:xfrm>
              <a:prstGeom prst="line">
                <a:avLst/>
              </a:prstGeom>
              <a:ln w="28575" cmpd="dbl">
                <a:solidFill>
                  <a:srgbClr val="FF7B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Прямоугольник 55"/>
              <p:cNvSpPr/>
              <p:nvPr/>
            </p:nvSpPr>
            <p:spPr>
              <a:xfrm>
                <a:off x="3393244" y="1787534"/>
                <a:ext cx="2780649" cy="284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5% годовых</a:t>
                </a:r>
                <a:endParaRPr lang="ru-RU" sz="110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3" name="Группа 62"/>
            <p:cNvGrpSpPr/>
            <p:nvPr/>
          </p:nvGrpSpPr>
          <p:grpSpPr>
            <a:xfrm>
              <a:off x="480527" y="4348379"/>
              <a:ext cx="4569070" cy="577081"/>
              <a:chOff x="1604823" y="1631623"/>
              <a:chExt cx="4569070" cy="592876"/>
            </a:xfrm>
          </p:grpSpPr>
          <p:sp>
            <p:nvSpPr>
              <p:cNvPr id="64" name="Капля 63"/>
              <p:cNvSpPr/>
              <p:nvPr/>
            </p:nvSpPr>
            <p:spPr>
              <a:xfrm rot="8120943">
                <a:off x="1604823" y="1728591"/>
                <a:ext cx="230909" cy="250193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rgbClr val="F1A2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Капля 64"/>
              <p:cNvSpPr/>
              <p:nvPr/>
            </p:nvSpPr>
            <p:spPr>
              <a:xfrm rot="8120943">
                <a:off x="1663653" y="1795531"/>
                <a:ext cx="124738" cy="134717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1816469" y="1631623"/>
                <a:ext cx="1697942" cy="592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b="1" cap="all" dirty="0">
                    <a:solidFill>
                      <a:srgbClr val="FF7B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Объем </a:t>
                </a:r>
              </a:p>
              <a:p>
                <a:r>
                  <a:rPr lang="ru-RU" sz="1050" b="1" cap="all" dirty="0">
                    <a:solidFill>
                      <a:srgbClr val="FF7B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капитальных </a:t>
                </a:r>
              </a:p>
              <a:p>
                <a:r>
                  <a:rPr lang="ru-RU" sz="1050" b="1" cap="all" dirty="0">
                    <a:solidFill>
                      <a:srgbClr val="FF7B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затрат по проекту</a:t>
                </a:r>
              </a:p>
            </p:txBody>
          </p:sp>
          <p:cxnSp>
            <p:nvCxnSpPr>
              <p:cNvPr id="67" name="Прямая соединительная линия 66"/>
              <p:cNvCxnSpPr/>
              <p:nvPr/>
            </p:nvCxnSpPr>
            <p:spPr>
              <a:xfrm>
                <a:off x="3394292" y="1712162"/>
                <a:ext cx="0" cy="437357"/>
              </a:xfrm>
              <a:prstGeom prst="line">
                <a:avLst/>
              </a:prstGeom>
              <a:ln w="28575" cmpd="dbl">
                <a:solidFill>
                  <a:srgbClr val="FF7B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Прямоугольник 67"/>
              <p:cNvSpPr/>
              <p:nvPr/>
            </p:nvSpPr>
            <p:spPr>
              <a:xfrm>
                <a:off x="3393244" y="1787534"/>
                <a:ext cx="2780649" cy="26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не менее 300 млн. рублей</a:t>
                </a:r>
                <a:endParaRPr lang="ru-RU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5" name="Группа 74"/>
            <p:cNvGrpSpPr/>
            <p:nvPr/>
          </p:nvGrpSpPr>
          <p:grpSpPr>
            <a:xfrm>
              <a:off x="480527" y="5125789"/>
              <a:ext cx="4569070" cy="454853"/>
              <a:chOff x="1604823" y="1712162"/>
              <a:chExt cx="4569070" cy="467302"/>
            </a:xfrm>
          </p:grpSpPr>
          <p:sp>
            <p:nvSpPr>
              <p:cNvPr id="76" name="Капля 75"/>
              <p:cNvSpPr/>
              <p:nvPr/>
            </p:nvSpPr>
            <p:spPr>
              <a:xfrm rot="8120943">
                <a:off x="1604823" y="1728591"/>
                <a:ext cx="230909" cy="250193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rgbClr val="F1A2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Капля 76"/>
              <p:cNvSpPr/>
              <p:nvPr/>
            </p:nvSpPr>
            <p:spPr>
              <a:xfrm rot="8120943">
                <a:off x="1663653" y="1795531"/>
                <a:ext cx="124738" cy="134717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1824616" y="1752594"/>
                <a:ext cx="1369414" cy="42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b="1" i="0" cap="all" dirty="0">
                    <a:solidFill>
                      <a:srgbClr val="FF7B2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Срок</a:t>
                </a:r>
              </a:p>
              <a:p>
                <a:r>
                  <a:rPr lang="ru-RU" sz="1050" b="1" cap="all" dirty="0">
                    <a:solidFill>
                      <a:srgbClr val="FF7B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займа</a:t>
                </a:r>
                <a:endParaRPr lang="ru-RU" sz="1050" b="1" i="0" cap="all" dirty="0">
                  <a:solidFill>
                    <a:srgbClr val="FF7B2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9" name="Прямая соединительная линия 78"/>
              <p:cNvCxnSpPr/>
              <p:nvPr/>
            </p:nvCxnSpPr>
            <p:spPr>
              <a:xfrm>
                <a:off x="3394292" y="1712162"/>
                <a:ext cx="0" cy="437357"/>
              </a:xfrm>
              <a:prstGeom prst="line">
                <a:avLst/>
              </a:prstGeom>
              <a:ln w="28575" cmpd="dbl">
                <a:solidFill>
                  <a:srgbClr val="FF7B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Прямоугольник 79"/>
              <p:cNvSpPr/>
              <p:nvPr/>
            </p:nvSpPr>
            <p:spPr>
              <a:xfrm>
                <a:off x="3393244" y="1787534"/>
                <a:ext cx="2780649" cy="284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до 10 лет</a:t>
                </a:r>
                <a:endParaRPr lang="ru-RU" sz="110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5050" r="2574" b="20000"/>
          <a:stretch/>
        </p:blipFill>
        <p:spPr>
          <a:xfrm>
            <a:off x="4638642" y="3688646"/>
            <a:ext cx="4514241" cy="241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93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2902072" y="460223"/>
            <a:ext cx="6210673" cy="327436"/>
            <a:chOff x="3293287" y="460223"/>
            <a:chExt cx="5841655" cy="3274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631291" y="460224"/>
              <a:ext cx="5503651" cy="327435"/>
            </a:xfrm>
            <a:prstGeom prst="rect">
              <a:avLst/>
            </a:prstGeom>
            <a:noFill/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r>
                <a:rPr lang="ru-RU" sz="1400" b="1" cap="all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Порядок выдачи займов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548296" y="460223"/>
              <a:ext cx="82995" cy="327435"/>
            </a:xfrm>
            <a:prstGeom prst="rect">
              <a:avLst/>
            </a:prstGeom>
            <a:solidFill>
              <a:srgbClr val="F1A22F"/>
            </a:solidFill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420039" y="460226"/>
              <a:ext cx="82995" cy="3259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93287" y="460224"/>
              <a:ext cx="82995" cy="325931"/>
            </a:xfrm>
            <a:prstGeom prst="rect">
              <a:avLst/>
            </a:prstGeom>
            <a:solidFill>
              <a:srgbClr val="FF9953"/>
            </a:solidFill>
            <a:ln w="15875">
              <a:solidFill>
                <a:srgbClr val="FF99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6192960" y="5002146"/>
            <a:ext cx="2856671" cy="1065652"/>
            <a:chOff x="6197423" y="4661491"/>
            <a:chExt cx="2856671" cy="1065652"/>
          </a:xfrm>
        </p:grpSpPr>
        <p:cxnSp>
          <p:nvCxnSpPr>
            <p:cNvPr id="136" name="Прямая соединительная линия 135"/>
            <p:cNvCxnSpPr/>
            <p:nvPr/>
          </p:nvCxnSpPr>
          <p:spPr>
            <a:xfrm flipV="1">
              <a:off x="6428060" y="5718692"/>
              <a:ext cx="2456997" cy="8451"/>
            </a:xfrm>
            <a:prstGeom prst="line">
              <a:avLst/>
            </a:prstGeom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Прямоугольник 136"/>
            <p:cNvSpPr/>
            <p:nvPr/>
          </p:nvSpPr>
          <p:spPr>
            <a:xfrm>
              <a:off x="6475764" y="4679073"/>
              <a:ext cx="2578330" cy="1021570"/>
            </a:xfrm>
            <a:prstGeom prst="rect">
              <a:avLst/>
            </a:prstGeom>
            <a:noFill/>
            <a:ln w="635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4000"/>
                </a:lnSpc>
              </a:pPr>
              <a:r>
                <a:rPr lang="ru-RU" sz="800" b="1" u="sng" cap="all" dirty="0">
                  <a:solidFill>
                    <a:srgbClr val="F0A22E">
                      <a:lumMod val="75000"/>
                    </a:srgb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Проводимые Экспертизы:</a:t>
              </a:r>
            </a:p>
            <a:p>
              <a:pPr lvl="0">
                <a:lnSpc>
                  <a:spcPct val="114000"/>
                </a:lnSpc>
              </a:pPr>
              <a:r>
                <a:rPr lang="ru-RU" sz="800" b="1" cap="all" dirty="0">
                  <a:solidFill>
                    <a:srgbClr val="F0A22E">
                      <a:lumMod val="75000"/>
                    </a:srgb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 финансово-экономическая;</a:t>
              </a:r>
            </a:p>
            <a:p>
              <a:pPr lvl="0">
                <a:lnSpc>
                  <a:spcPct val="114000"/>
                </a:lnSpc>
              </a:pPr>
              <a:r>
                <a:rPr lang="ru-RU" sz="800" b="1" cap="all" dirty="0">
                  <a:solidFill>
                    <a:srgbClr val="F0A22E">
                      <a:lumMod val="75000"/>
                    </a:srgb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Правовая;</a:t>
              </a:r>
            </a:p>
            <a:p>
              <a:pPr lvl="0">
                <a:lnSpc>
                  <a:spcPct val="114000"/>
                </a:lnSpc>
              </a:pPr>
              <a:r>
                <a:rPr lang="ru-RU" sz="800" b="1" cap="all" dirty="0">
                  <a:solidFill>
                    <a:srgbClr val="F0A22E">
                      <a:lumMod val="75000"/>
                    </a:srgb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3. Научно-техническая;</a:t>
              </a:r>
            </a:p>
            <a:p>
              <a:pPr lvl="0">
                <a:lnSpc>
                  <a:spcPct val="114000"/>
                </a:lnSpc>
              </a:pPr>
              <a:r>
                <a:rPr lang="ru-RU" sz="800" b="1" cap="all" dirty="0">
                  <a:solidFill>
                    <a:srgbClr val="F0A22E">
                      <a:lumMod val="75000"/>
                    </a:srgb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4. Производственно-технологическая.</a:t>
              </a:r>
              <a:endParaRPr lang="ru-RU" sz="800" cap="all" dirty="0">
                <a:solidFill>
                  <a:srgbClr val="F0A22E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6197423" y="4844561"/>
              <a:ext cx="461274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rgbClr val="F1A2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ru-RU" sz="1600" i="0" dirty="0">
                <a:solidFill>
                  <a:srgbClr val="F1A2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9" name="Прямая соединительная линия 138"/>
            <p:cNvCxnSpPr/>
            <p:nvPr/>
          </p:nvCxnSpPr>
          <p:spPr>
            <a:xfrm>
              <a:off x="6437113" y="4670020"/>
              <a:ext cx="2458768" cy="1184"/>
            </a:xfrm>
            <a:prstGeom prst="line">
              <a:avLst/>
            </a:prstGeom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/>
            <p:cNvCxnSpPr/>
            <p:nvPr/>
          </p:nvCxnSpPr>
          <p:spPr>
            <a:xfrm flipH="1">
              <a:off x="8903173" y="4661491"/>
              <a:ext cx="0" cy="1065652"/>
            </a:xfrm>
            <a:prstGeom prst="line">
              <a:avLst/>
            </a:prstGeom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/>
            <p:cNvCxnSpPr/>
            <p:nvPr/>
          </p:nvCxnSpPr>
          <p:spPr>
            <a:xfrm>
              <a:off x="6428060" y="5120386"/>
              <a:ext cx="0" cy="604389"/>
            </a:xfrm>
            <a:prstGeom prst="line">
              <a:avLst/>
            </a:prstGeom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/>
            <p:nvPr/>
          </p:nvCxnSpPr>
          <p:spPr>
            <a:xfrm>
              <a:off x="6428060" y="4679597"/>
              <a:ext cx="4995" cy="242955"/>
            </a:xfrm>
            <a:prstGeom prst="line">
              <a:avLst/>
            </a:prstGeom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Группа 176"/>
          <p:cNvGrpSpPr/>
          <p:nvPr/>
        </p:nvGrpSpPr>
        <p:grpSpPr>
          <a:xfrm>
            <a:off x="-22964" y="834570"/>
            <a:ext cx="9194204" cy="5319550"/>
            <a:chOff x="-77282" y="879835"/>
            <a:chExt cx="9194204" cy="5319550"/>
          </a:xfrm>
        </p:grpSpPr>
        <p:grpSp>
          <p:nvGrpSpPr>
            <p:cNvPr id="168" name="Группа 167"/>
            <p:cNvGrpSpPr/>
            <p:nvPr/>
          </p:nvGrpSpPr>
          <p:grpSpPr>
            <a:xfrm>
              <a:off x="-77282" y="879835"/>
              <a:ext cx="9194204" cy="5319550"/>
              <a:chOff x="-176865" y="1006577"/>
              <a:chExt cx="9194204" cy="5319550"/>
            </a:xfrm>
          </p:grpSpPr>
          <p:grpSp>
            <p:nvGrpSpPr>
              <p:cNvPr id="154" name="Группа 153"/>
              <p:cNvGrpSpPr/>
              <p:nvPr/>
            </p:nvGrpSpPr>
            <p:grpSpPr>
              <a:xfrm>
                <a:off x="-176865" y="1429077"/>
                <a:ext cx="9194204" cy="4897050"/>
                <a:chOff x="-176865" y="1130313"/>
                <a:chExt cx="9194204" cy="4897050"/>
              </a:xfrm>
            </p:grpSpPr>
            <p:sp>
              <p:nvSpPr>
                <p:cNvPr id="144" name="Прямоугольник 143"/>
                <p:cNvSpPr/>
                <p:nvPr/>
              </p:nvSpPr>
              <p:spPr>
                <a:xfrm>
                  <a:off x="4934045" y="3384820"/>
                  <a:ext cx="278882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600" b="1" i="0" cap="all" dirty="0">
                      <a:solidFill>
                        <a:srgbClr val="F1A22F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*</a:t>
                  </a:r>
                </a:p>
              </p:txBody>
            </p:sp>
            <p:sp>
              <p:nvSpPr>
                <p:cNvPr id="145" name="Прямоугольник 144"/>
                <p:cNvSpPr/>
                <p:nvPr/>
              </p:nvSpPr>
              <p:spPr>
                <a:xfrm>
                  <a:off x="-176865" y="5611865"/>
                  <a:ext cx="2705943" cy="4154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0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Срок действия решения </a:t>
                  </a:r>
                </a:p>
                <a:p>
                  <a:pPr algn="ctr"/>
                  <a:r>
                    <a:rPr lang="ru-RU" sz="10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Экспертного совета 2 месяца</a:t>
                  </a:r>
                  <a:endParaRPr lang="ru-RU" sz="1050" i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53" name="Группа 152"/>
                <p:cNvGrpSpPr/>
                <p:nvPr/>
              </p:nvGrpSpPr>
              <p:grpSpPr>
                <a:xfrm>
                  <a:off x="211957" y="1130313"/>
                  <a:ext cx="8805382" cy="4609650"/>
                  <a:chOff x="211957" y="1130313"/>
                  <a:chExt cx="8805382" cy="4609650"/>
                </a:xfrm>
              </p:grpSpPr>
              <p:grpSp>
                <p:nvGrpSpPr>
                  <p:cNvPr id="129" name="Группа 128"/>
                  <p:cNvGrpSpPr/>
                  <p:nvPr/>
                </p:nvGrpSpPr>
                <p:grpSpPr>
                  <a:xfrm>
                    <a:off x="211957" y="1130313"/>
                    <a:ext cx="8212550" cy="4609650"/>
                    <a:chOff x="175744" y="1057886"/>
                    <a:chExt cx="8212550" cy="4609650"/>
                  </a:xfrm>
                </p:grpSpPr>
                <p:cxnSp>
                  <p:nvCxnSpPr>
                    <p:cNvPr id="60" name="Прямая соединительная линия 59"/>
                    <p:cNvCxnSpPr/>
                    <p:nvPr/>
                  </p:nvCxnSpPr>
                  <p:spPr>
                    <a:xfrm>
                      <a:off x="995881" y="3907889"/>
                      <a:ext cx="6808553" cy="1"/>
                    </a:xfrm>
                    <a:prstGeom prst="line">
                      <a:avLst/>
                    </a:prstGeom>
                    <a:ln w="28575">
                      <a:solidFill>
                        <a:srgbClr val="F1A22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28" name="Группа 127"/>
                    <p:cNvGrpSpPr/>
                    <p:nvPr/>
                  </p:nvGrpSpPr>
                  <p:grpSpPr>
                    <a:xfrm>
                      <a:off x="175744" y="1057886"/>
                      <a:ext cx="8212550" cy="4609650"/>
                      <a:chOff x="21836" y="2495032"/>
                      <a:chExt cx="8212550" cy="4609650"/>
                    </a:xfrm>
                  </p:grpSpPr>
                  <p:sp>
                    <p:nvSpPr>
                      <p:cNvPr id="17" name="Овал 16"/>
                      <p:cNvSpPr/>
                      <p:nvPr/>
                    </p:nvSpPr>
                    <p:spPr>
                      <a:xfrm>
                        <a:off x="2218182" y="3680904"/>
                        <a:ext cx="169642" cy="166923"/>
                      </a:xfrm>
                      <a:prstGeom prst="ellipse">
                        <a:avLst/>
                      </a:prstGeom>
                      <a:solidFill>
                        <a:srgbClr val="F1A22F"/>
                      </a:solidFill>
                      <a:ln w="2540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grpSp>
                    <p:nvGrpSpPr>
                      <p:cNvPr id="127" name="Группа 126"/>
                      <p:cNvGrpSpPr/>
                      <p:nvPr/>
                    </p:nvGrpSpPr>
                    <p:grpSpPr>
                      <a:xfrm>
                        <a:off x="21836" y="2495032"/>
                        <a:ext cx="8212550" cy="4609650"/>
                        <a:chOff x="137751" y="1055423"/>
                        <a:chExt cx="8212550" cy="4609650"/>
                      </a:xfrm>
                    </p:grpSpPr>
                    <p:grpSp>
                      <p:nvGrpSpPr>
                        <p:cNvPr id="2" name="Группа 1"/>
                        <p:cNvGrpSpPr/>
                        <p:nvPr/>
                      </p:nvGrpSpPr>
                      <p:grpSpPr>
                        <a:xfrm>
                          <a:off x="137751" y="1067409"/>
                          <a:ext cx="1733585" cy="1176856"/>
                          <a:chOff x="183491" y="899131"/>
                          <a:chExt cx="1977763" cy="1358328"/>
                        </a:xfrm>
                      </p:grpSpPr>
                      <p:sp>
                        <p:nvSpPr>
                          <p:cNvPr id="9" name="Овал 8"/>
                          <p:cNvSpPr/>
                          <p:nvPr/>
                        </p:nvSpPr>
                        <p:spPr>
                          <a:xfrm>
                            <a:off x="759642" y="899131"/>
                            <a:ext cx="942055" cy="890359"/>
                          </a:xfrm>
                          <a:prstGeom prst="ellipse">
                            <a:avLst/>
                          </a:prstGeom>
                          <a:solidFill>
                            <a:schemeClr val="accent2">
                              <a:lumMod val="20000"/>
                              <a:lumOff val="80000"/>
                              <a:alpha val="60000"/>
                            </a:schemeClr>
                          </a:solidFill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 extrusionH="76200" contourW="12700" prstMaterial="softEdge">
                            <a:bevelT w="57150" h="0"/>
                            <a:extrusionClr>
                              <a:schemeClr val="bg1"/>
                            </a:extrusionClr>
                            <a:contourClr>
                              <a:schemeClr val="accent2">
                                <a:lumMod val="20000"/>
                                <a:lumOff val="80000"/>
                              </a:schemeClr>
                            </a:contourClr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>
                              <a:effectLst>
                                <a:outerShdw blurRad="50800" dist="50800" dir="5400000" algn="ctr" rotWithShape="0">
                                  <a:schemeClr val="bg1"/>
                                </a:outerShdw>
                              </a:effectLst>
                            </a:endParaRPr>
                          </a:p>
                        </p:txBody>
                      </p:sp>
                      <p:pic>
                        <p:nvPicPr>
                          <p:cNvPr id="10" name="Рисунок 9"/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2" cstate="print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duotone>
                              <a:prstClr val="black"/>
                              <a:schemeClr val="accent6">
                                <a:lumMod val="20000"/>
                                <a:lumOff val="80000"/>
                                <a:tint val="45000"/>
                                <a:satMod val="400000"/>
                              </a:schemeClr>
                            </a:duoton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29934" t="5696" r="27188" b="46568"/>
                          <a:stretch/>
                        </p:blipFill>
                        <p:spPr>
                          <a:xfrm>
                            <a:off x="922381" y="937029"/>
                            <a:ext cx="616574" cy="694428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  <p:sp>
                        <p:nvSpPr>
                          <p:cNvPr id="11" name="Прямоугольник 10"/>
                          <p:cNvSpPr/>
                          <p:nvPr/>
                        </p:nvSpPr>
                        <p:spPr>
                          <a:xfrm>
                            <a:off x="183491" y="1777891"/>
                            <a:ext cx="1977763" cy="479568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1050" b="1" i="0" cap="all" dirty="0">
                                <a:effectLst/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Субъект промышленности</a:t>
                            </a:r>
                          </a:p>
                        </p:txBody>
                      </p:sp>
                    </p:grpSp>
                    <p:sp>
                      <p:nvSpPr>
                        <p:cNvPr id="15" name="Прямоугольник 14"/>
                        <p:cNvSpPr/>
                        <p:nvPr/>
                      </p:nvSpPr>
                      <p:spPr>
                        <a:xfrm>
                          <a:off x="2797988" y="1279525"/>
                          <a:ext cx="2314757" cy="900246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r>
                            <a:rPr lang="ru-RU" sz="1050" i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Лично, почтой</a:t>
                          </a:r>
                        </a:p>
                        <a:p>
                          <a:endParaRPr lang="ru-RU" sz="1050" i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ru-RU" sz="105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Формы на официальном </a:t>
                          </a:r>
                        </a:p>
                        <a:p>
                          <a:r>
                            <a:rPr lang="ru-RU" sz="105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сайте Фонда развития Югры</a:t>
                          </a:r>
                        </a:p>
                        <a:p>
                          <a:r>
                            <a:rPr lang="en-US" sz="1050" i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hlinkClick r:id="rId3"/>
                            </a:rPr>
                            <a:t>www.fondugra.ru</a:t>
                          </a:r>
                          <a:r>
                            <a:rPr lang="en-US" sz="1050" i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ru-RU" sz="1050" i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" name="Овал 15"/>
                        <p:cNvSpPr/>
                        <p:nvPr/>
                      </p:nvSpPr>
                      <p:spPr>
                        <a:xfrm>
                          <a:off x="872226" y="2202646"/>
                          <a:ext cx="267454" cy="262550"/>
                        </a:xfrm>
                        <a:prstGeom prst="ellipse">
                          <a:avLst/>
                        </a:prstGeom>
                        <a:solidFill>
                          <a:srgbClr val="F1A22F"/>
                        </a:solidFill>
                        <a:ln w="254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cxnSp>
                      <p:nvCxnSpPr>
                        <p:cNvPr id="20" name="Прямая соединительная линия 19"/>
                        <p:cNvCxnSpPr>
                          <a:endCxn id="59" idx="0"/>
                        </p:cNvCxnSpPr>
                        <p:nvPr/>
                      </p:nvCxnSpPr>
                      <p:spPr>
                        <a:xfrm flipV="1">
                          <a:off x="1130627" y="2332650"/>
                          <a:ext cx="6637225" cy="4382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F1A22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" name="Овал 20"/>
                        <p:cNvSpPr/>
                        <p:nvPr/>
                      </p:nvSpPr>
                      <p:spPr>
                        <a:xfrm>
                          <a:off x="5295934" y="2257642"/>
                          <a:ext cx="169642" cy="166923"/>
                        </a:xfrm>
                        <a:prstGeom prst="ellipse">
                          <a:avLst/>
                        </a:prstGeom>
                        <a:solidFill>
                          <a:srgbClr val="F1A22F"/>
                        </a:solidFill>
                        <a:ln w="254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2" name="Нашивка 21"/>
                        <p:cNvSpPr/>
                        <p:nvPr/>
                      </p:nvSpPr>
                      <p:spPr>
                        <a:xfrm>
                          <a:off x="3457273" y="2209154"/>
                          <a:ext cx="270830" cy="262550"/>
                        </a:xfrm>
                        <a:prstGeom prst="chevron">
                          <a:avLst/>
                        </a:prstGeom>
                        <a:solidFill>
                          <a:srgbClr val="FF9147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7" name="Группа 6"/>
                        <p:cNvGrpSpPr/>
                        <p:nvPr/>
                      </p:nvGrpSpPr>
                      <p:grpSpPr>
                        <a:xfrm>
                          <a:off x="1730418" y="1218762"/>
                          <a:ext cx="1352575" cy="877486"/>
                          <a:chOff x="1737622" y="1132853"/>
                          <a:chExt cx="1352575" cy="877486"/>
                        </a:xfrm>
                      </p:grpSpPr>
                      <p:sp>
                        <p:nvSpPr>
                          <p:cNvPr id="14" name="Прямоугольник 13"/>
                          <p:cNvSpPr/>
                          <p:nvPr/>
                        </p:nvSpPr>
                        <p:spPr>
                          <a:xfrm>
                            <a:off x="1737622" y="1748729"/>
                            <a:ext cx="1352575" cy="261610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1050" b="1" i="0" cap="all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effectLst/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заявка</a:t>
                            </a:r>
                          </a:p>
                        </p:txBody>
                      </p:sp>
                      <p:grpSp>
                        <p:nvGrpSpPr>
                          <p:cNvPr id="38" name="Группа 37"/>
                          <p:cNvGrpSpPr/>
                          <p:nvPr/>
                        </p:nvGrpSpPr>
                        <p:grpSpPr>
                          <a:xfrm>
                            <a:off x="2130653" y="1132853"/>
                            <a:ext cx="556408" cy="546270"/>
                            <a:chOff x="4955431" y="967307"/>
                            <a:chExt cx="600975" cy="582722"/>
                          </a:xfrm>
                        </p:grpSpPr>
                        <p:sp>
                          <p:nvSpPr>
                            <p:cNvPr id="39" name="Овал 38"/>
                            <p:cNvSpPr/>
                            <p:nvPr/>
                          </p:nvSpPr>
                          <p:spPr>
                            <a:xfrm>
                              <a:off x="4955431" y="967307"/>
                              <a:ext cx="600975" cy="582722"/>
                            </a:xfrm>
                            <a:prstGeom prst="ellipse">
                              <a:avLst/>
                            </a:prstGeom>
                            <a:solidFill>
                              <a:schemeClr val="bg1">
                                <a:alpha val="60000"/>
                              </a:schemeClr>
                            </a:solidFill>
                            <a:ln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 extrusionH="76200" contourW="12700" prstMaterial="softEdge">
                              <a:bevelT w="57150" h="0"/>
                              <a:extrusionClr>
                                <a:schemeClr val="bg1"/>
                              </a:extrusionClr>
                              <a:contourClr>
                                <a:schemeClr val="bg2">
                                  <a:lumMod val="90000"/>
                                </a:schemeClr>
                              </a:contourClr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>
                                <a:effectLst>
                                  <a:outerShdw blurRad="50800" dist="50800" dir="5400000" algn="ctr" rotWithShape="0">
                                    <a:schemeClr val="bg1"/>
                                  </a:outerShdw>
                                </a:effectLst>
                              </a:endParaRPr>
                            </a:p>
                          </p:txBody>
                        </p:sp>
                        <p:pic>
                          <p:nvPicPr>
                            <p:cNvPr id="40" name="Рисунок 39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4" cstate="print">
                              <a:clrChange>
                                <a:clrFrom>
                                  <a:srgbClr val="000000">
                                    <a:alpha val="0"/>
                                  </a:srgbClr>
                                </a:clrFrom>
                                <a:clrTo>
                                  <a:srgbClr val="000000">
                                    <a:alpha val="0"/>
                                  </a:srgbClr>
                                </a:clrTo>
                              </a:clrChange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151793" y="1092689"/>
                              <a:ext cx="276411" cy="317997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</p:grpSp>
                    <p:grpSp>
                      <p:nvGrpSpPr>
                        <p:cNvPr id="51" name="Группа 50"/>
                        <p:cNvGrpSpPr/>
                        <p:nvPr/>
                      </p:nvGrpSpPr>
                      <p:grpSpPr>
                        <a:xfrm>
                          <a:off x="4759396" y="1075376"/>
                          <a:ext cx="1330765" cy="1157302"/>
                          <a:chOff x="4759396" y="1075376"/>
                          <a:chExt cx="1330765" cy="1157302"/>
                        </a:xfrm>
                      </p:grpSpPr>
                      <p:grpSp>
                        <p:nvGrpSpPr>
                          <p:cNvPr id="34" name="Группа 33"/>
                          <p:cNvGrpSpPr/>
                          <p:nvPr/>
                        </p:nvGrpSpPr>
                        <p:grpSpPr>
                          <a:xfrm>
                            <a:off x="4759396" y="1075376"/>
                            <a:ext cx="1330765" cy="1157302"/>
                            <a:chOff x="523054" y="867784"/>
                            <a:chExt cx="1518205" cy="1335758"/>
                          </a:xfrm>
                        </p:grpSpPr>
                        <p:sp>
                          <p:nvSpPr>
                            <p:cNvPr id="35" name="Овал 34"/>
                            <p:cNvSpPr/>
                            <p:nvPr/>
                          </p:nvSpPr>
                          <p:spPr>
                            <a:xfrm>
                              <a:off x="800953" y="867784"/>
                              <a:ext cx="942055" cy="890358"/>
                            </a:xfrm>
                            <a:prstGeom prst="ellipse">
                              <a:avLst/>
                            </a:prstGeom>
                            <a:solidFill>
                              <a:schemeClr val="accent2">
                                <a:lumMod val="20000"/>
                                <a:lumOff val="80000"/>
                                <a:alpha val="60000"/>
                              </a:schemeClr>
                            </a:solidFill>
                            <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 extrusionH="76200" contourW="12700" prstMaterial="softEdge">
                              <a:bevelT w="57150" h="0"/>
                              <a:extrusionClr>
                                <a:schemeClr val="bg1"/>
                              </a:extrusionClr>
                              <a:contourClr>
                                <a:schemeClr val="accent2">
                                  <a:lumMod val="20000"/>
                                  <a:lumOff val="80000"/>
                                </a:schemeClr>
                              </a:contourClr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>
                                <a:effectLst>
                                  <a:outerShdw blurRad="50800" dist="50800" dir="5400000" algn="ctr" rotWithShape="0">
                                    <a:schemeClr val="bg1"/>
                                  </a:outerShdw>
                                </a:effectLst>
                              </a:endParaRPr>
                            </a:p>
                          </p:txBody>
                        </p:sp>
                        <p:sp>
                          <p:nvSpPr>
                            <p:cNvPr id="37" name="Прямоугольник 36"/>
                            <p:cNvSpPr/>
                            <p:nvPr/>
                          </p:nvSpPr>
                          <p:spPr>
                            <a:xfrm>
                              <a:off x="523054" y="1723974"/>
                              <a:ext cx="1518205" cy="479568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ru-RU" sz="1050" b="1" i="0" cap="all" dirty="0">
                                  <a:effectLst/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Экспресс-оценка</a:t>
                              </a:r>
                            </a:p>
                          </p:txBody>
                        </p:sp>
                      </p:grpSp>
                      <p:grpSp>
                        <p:nvGrpSpPr>
                          <p:cNvPr id="41" name="Группа 40"/>
                          <p:cNvGrpSpPr/>
                          <p:nvPr/>
                        </p:nvGrpSpPr>
                        <p:grpSpPr>
                          <a:xfrm>
                            <a:off x="5137655" y="1183537"/>
                            <a:ext cx="556408" cy="546270"/>
                            <a:chOff x="4878395" y="976172"/>
                            <a:chExt cx="600975" cy="582722"/>
                          </a:xfrm>
                        </p:grpSpPr>
                        <p:sp>
                          <p:nvSpPr>
                            <p:cNvPr id="42" name="Овал 41"/>
                            <p:cNvSpPr/>
                            <p:nvPr/>
                          </p:nvSpPr>
                          <p:spPr>
                            <a:xfrm>
                              <a:off x="4878395" y="976172"/>
                              <a:ext cx="600975" cy="582722"/>
                            </a:xfrm>
                            <a:prstGeom prst="ellipse">
                              <a:avLst/>
                            </a:prstGeom>
                            <a:solidFill>
                              <a:schemeClr val="bg1">
                                <a:alpha val="60000"/>
                              </a:schemeClr>
                            </a:solidFill>
                            <a:ln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 extrusionH="76200" contourW="12700" prstMaterial="softEdge">
                              <a:bevelT w="57150" h="0"/>
                              <a:extrusionClr>
                                <a:schemeClr val="bg1"/>
                              </a:extrusionClr>
                              <a:contourClr>
                                <a:schemeClr val="bg2">
                                  <a:lumMod val="90000"/>
                                </a:schemeClr>
                              </a:contourClr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>
                                <a:effectLst>
                                  <a:outerShdw blurRad="50800" dist="50800" dir="5400000" algn="ctr" rotWithShape="0">
                                    <a:schemeClr val="bg1"/>
                                  </a:outerShdw>
                                </a:effectLst>
                              </a:endParaRPr>
                            </a:p>
                          </p:txBody>
                        </p:sp>
                        <p:pic>
                          <p:nvPicPr>
                            <p:cNvPr id="43" name="Рисунок 42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4" cstate="print">
                              <a:clrChange>
                                <a:clrFrom>
                                  <a:srgbClr val="000000">
                                    <a:alpha val="0"/>
                                  </a:srgbClr>
                                </a:clrFrom>
                                <a:clrTo>
                                  <a:srgbClr val="000000">
                                    <a:alpha val="0"/>
                                  </a:srgbClr>
                                </a:clrTo>
                              </a:clrChange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083025" y="1102198"/>
                              <a:ext cx="276411" cy="317997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</p:spPr>
                        </p:pic>
                      </p:grpSp>
                    </p:grpSp>
                    <p:sp>
                      <p:nvSpPr>
                        <p:cNvPr id="46" name="Овал 45"/>
                        <p:cNvSpPr/>
                        <p:nvPr/>
                      </p:nvSpPr>
                      <p:spPr>
                        <a:xfrm>
                          <a:off x="7058511" y="2255733"/>
                          <a:ext cx="169642" cy="166923"/>
                        </a:xfrm>
                        <a:prstGeom prst="ellipse">
                          <a:avLst/>
                        </a:prstGeom>
                        <a:solidFill>
                          <a:srgbClr val="F1A22F"/>
                        </a:solidFill>
                        <a:ln w="254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59" name="Дуга 58"/>
                        <p:cNvSpPr/>
                        <p:nvPr/>
                      </p:nvSpPr>
                      <p:spPr>
                        <a:xfrm>
                          <a:off x="7322964" y="2332414"/>
                          <a:ext cx="912121" cy="1575475"/>
                        </a:xfrm>
                        <a:prstGeom prst="arc">
                          <a:avLst>
                            <a:gd name="adj1" fmla="val 16151231"/>
                            <a:gd name="adj2" fmla="val 5484206"/>
                          </a:avLst>
                        </a:prstGeom>
                        <a:ln w="28575">
                          <a:solidFill>
                            <a:srgbClr val="F1A22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61" name="Нашивка 60"/>
                        <p:cNvSpPr/>
                        <p:nvPr/>
                      </p:nvSpPr>
                      <p:spPr>
                        <a:xfrm rot="5400000">
                          <a:off x="8083611" y="2937654"/>
                          <a:ext cx="270830" cy="262550"/>
                        </a:xfrm>
                        <a:prstGeom prst="chevron">
                          <a:avLst/>
                        </a:prstGeom>
                        <a:solidFill>
                          <a:srgbClr val="FF9147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3" name="Овал 62"/>
                        <p:cNvSpPr/>
                        <p:nvPr/>
                      </p:nvSpPr>
                      <p:spPr>
                        <a:xfrm>
                          <a:off x="6548285" y="3824427"/>
                          <a:ext cx="169642" cy="166923"/>
                        </a:xfrm>
                        <a:prstGeom prst="ellipse">
                          <a:avLst/>
                        </a:prstGeom>
                        <a:solidFill>
                          <a:srgbClr val="F1A22F"/>
                        </a:solidFill>
                        <a:ln w="254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71" name="Овал 70"/>
                        <p:cNvSpPr/>
                        <p:nvPr/>
                      </p:nvSpPr>
                      <p:spPr>
                        <a:xfrm>
                          <a:off x="4314878" y="3824426"/>
                          <a:ext cx="169642" cy="166923"/>
                        </a:xfrm>
                        <a:prstGeom prst="ellipse">
                          <a:avLst/>
                        </a:prstGeom>
                        <a:solidFill>
                          <a:srgbClr val="F1A22F"/>
                        </a:solidFill>
                        <a:ln w="254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79" name="Овал 78"/>
                        <p:cNvSpPr/>
                        <p:nvPr/>
                      </p:nvSpPr>
                      <p:spPr>
                        <a:xfrm>
                          <a:off x="1771076" y="3814998"/>
                          <a:ext cx="169642" cy="166923"/>
                        </a:xfrm>
                        <a:prstGeom prst="ellipse">
                          <a:avLst/>
                        </a:prstGeom>
                        <a:solidFill>
                          <a:srgbClr val="F1A22F"/>
                        </a:solidFill>
                        <a:ln w="254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grpSp>
                      <p:nvGrpSpPr>
                        <p:cNvPr id="81" name="Группа 80"/>
                        <p:cNvGrpSpPr/>
                        <p:nvPr/>
                      </p:nvGrpSpPr>
                      <p:grpSpPr>
                        <a:xfrm>
                          <a:off x="1179325" y="2690312"/>
                          <a:ext cx="1330765" cy="1148248"/>
                          <a:chOff x="19549" y="902007"/>
                          <a:chExt cx="1518205" cy="1325309"/>
                        </a:xfrm>
                      </p:grpSpPr>
                      <p:sp>
                        <p:nvSpPr>
                          <p:cNvPr id="85" name="Овал 84"/>
                          <p:cNvSpPr/>
                          <p:nvPr/>
                        </p:nvSpPr>
                        <p:spPr>
                          <a:xfrm>
                            <a:off x="297448" y="902007"/>
                            <a:ext cx="942055" cy="890358"/>
                          </a:xfrm>
                          <a:prstGeom prst="ellipse">
                            <a:avLst/>
                          </a:prstGeom>
                          <a:solidFill>
                            <a:schemeClr val="accent2">
                              <a:lumMod val="20000"/>
                              <a:lumOff val="80000"/>
                              <a:alpha val="60000"/>
                            </a:schemeClr>
                          </a:solidFill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 extrusionH="76200" contourW="12700" prstMaterial="softEdge">
                            <a:bevelT w="57150" h="0"/>
                            <a:extrusionClr>
                              <a:schemeClr val="bg1"/>
                            </a:extrusionClr>
                            <a:contourClr>
                              <a:schemeClr val="accent2">
                                <a:lumMod val="20000"/>
                                <a:lumOff val="80000"/>
                              </a:schemeClr>
                            </a:contourClr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>
                              <a:effectLst>
                                <a:outerShdw blurRad="50800" dist="50800" dir="5400000" algn="ctr" rotWithShape="0">
                                  <a:schemeClr val="bg1"/>
                                </a:outerShdw>
                              </a:effectLst>
                            </a:endParaRPr>
                          </a:p>
                        </p:txBody>
                      </p:sp>
                      <p:sp>
                        <p:nvSpPr>
                          <p:cNvPr id="86" name="Прямоугольник 85"/>
                          <p:cNvSpPr/>
                          <p:nvPr/>
                        </p:nvSpPr>
                        <p:spPr>
                          <a:xfrm>
                            <a:off x="19549" y="1747748"/>
                            <a:ext cx="1518205" cy="479568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1050" b="1" i="0" cap="all" dirty="0">
                                <a:effectLst/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Экспертный совет</a:t>
                            </a:r>
                          </a:p>
                        </p:txBody>
                      </p:sp>
                    </p:grpSp>
                    <p:sp>
                      <p:nvSpPr>
                        <p:cNvPr id="87" name="Дуга 86"/>
                        <p:cNvSpPr/>
                        <p:nvPr/>
                      </p:nvSpPr>
                      <p:spPr>
                        <a:xfrm rot="10800000">
                          <a:off x="544380" y="3907887"/>
                          <a:ext cx="912121" cy="1575475"/>
                        </a:xfrm>
                        <a:prstGeom prst="arc">
                          <a:avLst>
                            <a:gd name="adj1" fmla="val 16151231"/>
                            <a:gd name="adj2" fmla="val 5484206"/>
                          </a:avLst>
                        </a:prstGeom>
                        <a:ln w="28575">
                          <a:solidFill>
                            <a:srgbClr val="F1A22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cxnSp>
                      <p:nvCxnSpPr>
                        <p:cNvPr id="88" name="Прямая соединительная линия 87"/>
                        <p:cNvCxnSpPr>
                          <a:endCxn id="101" idx="2"/>
                        </p:cNvCxnSpPr>
                        <p:nvPr/>
                      </p:nvCxnSpPr>
                      <p:spPr>
                        <a:xfrm>
                          <a:off x="995881" y="5483362"/>
                          <a:ext cx="2137554" cy="20063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F1A22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0" name="Овал 89"/>
                        <p:cNvSpPr/>
                        <p:nvPr/>
                      </p:nvSpPr>
                      <p:spPr>
                        <a:xfrm>
                          <a:off x="1005953" y="5391214"/>
                          <a:ext cx="169642" cy="166923"/>
                        </a:xfrm>
                        <a:prstGeom prst="ellipse">
                          <a:avLst/>
                        </a:prstGeom>
                        <a:solidFill>
                          <a:srgbClr val="F1A22F"/>
                        </a:solidFill>
                        <a:ln w="254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grpSp>
                      <p:nvGrpSpPr>
                        <p:cNvPr id="91" name="Группа 90"/>
                        <p:cNvGrpSpPr/>
                        <p:nvPr/>
                      </p:nvGrpSpPr>
                      <p:grpSpPr>
                        <a:xfrm>
                          <a:off x="533490" y="4231515"/>
                          <a:ext cx="1330765" cy="1139195"/>
                          <a:chOff x="4759396" y="1075375"/>
                          <a:chExt cx="1330765" cy="1139195"/>
                        </a:xfrm>
                      </p:grpSpPr>
                      <p:grpSp>
                        <p:nvGrpSpPr>
                          <p:cNvPr id="92" name="Группа 91"/>
                          <p:cNvGrpSpPr/>
                          <p:nvPr/>
                        </p:nvGrpSpPr>
                        <p:grpSpPr>
                          <a:xfrm>
                            <a:off x="4759396" y="1075375"/>
                            <a:ext cx="1330765" cy="1139195"/>
                            <a:chOff x="523054" y="867784"/>
                            <a:chExt cx="1518205" cy="1314860"/>
                          </a:xfrm>
                        </p:grpSpPr>
                        <p:sp>
                          <p:nvSpPr>
                            <p:cNvPr id="96" name="Овал 95"/>
                            <p:cNvSpPr/>
                            <p:nvPr/>
                          </p:nvSpPr>
                          <p:spPr>
                            <a:xfrm>
                              <a:off x="800953" y="867784"/>
                              <a:ext cx="942055" cy="890358"/>
                            </a:xfrm>
                            <a:prstGeom prst="ellipse">
                              <a:avLst/>
                            </a:prstGeom>
                            <a:solidFill>
                              <a:schemeClr val="accent2">
                                <a:lumMod val="20000"/>
                                <a:lumOff val="80000"/>
                                <a:alpha val="60000"/>
                              </a:schemeClr>
                            </a:solidFill>
                            <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 extrusionH="76200" contourW="12700" prstMaterial="softEdge">
                              <a:bevelT w="57150" h="0"/>
                              <a:extrusionClr>
                                <a:schemeClr val="bg1"/>
                              </a:extrusionClr>
                              <a:contourClr>
                                <a:schemeClr val="accent2">
                                  <a:lumMod val="20000"/>
                                  <a:lumOff val="80000"/>
                                </a:schemeClr>
                              </a:contourClr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>
                                <a:effectLst>
                                  <a:outerShdw blurRad="50800" dist="50800" dir="5400000" algn="ctr" rotWithShape="0">
                                    <a:schemeClr val="bg1"/>
                                  </a:outerShdw>
                                </a:effectLst>
                              </a:endParaRPr>
                            </a:p>
                          </p:txBody>
                        </p:sp>
                        <p:sp>
                          <p:nvSpPr>
                            <p:cNvPr id="97" name="Прямоугольник 96"/>
                            <p:cNvSpPr/>
                            <p:nvPr/>
                          </p:nvSpPr>
                          <p:spPr>
                            <a:xfrm>
                              <a:off x="523054" y="1703076"/>
                              <a:ext cx="1518205" cy="479568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ru-RU" sz="1050" b="1" i="0" cap="all" dirty="0">
                                  <a:effectLst/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Проект одобрен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94" name="Овал 93"/>
                          <p:cNvSpPr/>
                          <p:nvPr/>
                        </p:nvSpPr>
                        <p:spPr>
                          <a:xfrm>
                            <a:off x="5137655" y="1183537"/>
                            <a:ext cx="556408" cy="546270"/>
                          </a:xfrm>
                          <a:prstGeom prst="ellipse">
                            <a:avLst/>
                          </a:prstGeom>
                          <a:solidFill>
                            <a:schemeClr val="bg1">
                              <a:alpha val="60000"/>
                            </a:schemeClr>
                          </a:solidFill>
                          <a:ln>
                            <a:solidFill>
                              <a:schemeClr val="bg2">
                                <a:lumMod val="90000"/>
                              </a:schemeClr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 extrusionH="76200" contourW="12700" prstMaterial="softEdge">
                            <a:bevelT w="57150" h="0"/>
                            <a:extrusionClr>
                              <a:schemeClr val="bg1"/>
                            </a:extrusionClr>
                            <a:contourClr>
                              <a:schemeClr val="bg2">
                                <a:lumMod val="90000"/>
                              </a:schemeClr>
                            </a:contourClr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>
                              <a:effectLst>
                                <a:outerShdw blurRad="50800" dist="50800" dir="5400000" algn="ctr" rotWithShape="0">
                                  <a:schemeClr val="bg1"/>
                                </a:outerShdw>
                              </a:effectLst>
                            </a:endParaRPr>
                          </a:p>
                        </p:txBody>
                      </p:sp>
                    </p:grpSp>
                    <p:sp>
                      <p:nvSpPr>
                        <p:cNvPr id="98" name="Нашивка 97"/>
                        <p:cNvSpPr/>
                        <p:nvPr/>
                      </p:nvSpPr>
                      <p:spPr>
                        <a:xfrm rot="5400000">
                          <a:off x="403956" y="4456754"/>
                          <a:ext cx="270830" cy="262550"/>
                        </a:xfrm>
                        <a:prstGeom prst="chevron">
                          <a:avLst/>
                        </a:prstGeom>
                        <a:solidFill>
                          <a:srgbClr val="FF9147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9" name="Нашивка 98"/>
                        <p:cNvSpPr/>
                        <p:nvPr/>
                      </p:nvSpPr>
                      <p:spPr>
                        <a:xfrm rot="10800000">
                          <a:off x="5508422" y="3776063"/>
                          <a:ext cx="270830" cy="262550"/>
                        </a:xfrm>
                        <a:prstGeom prst="chevron">
                          <a:avLst/>
                        </a:prstGeom>
                        <a:solidFill>
                          <a:srgbClr val="FF9147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0" name="Нашивка 99"/>
                        <p:cNvSpPr/>
                        <p:nvPr/>
                      </p:nvSpPr>
                      <p:spPr>
                        <a:xfrm rot="10800000">
                          <a:off x="2928549" y="3784626"/>
                          <a:ext cx="270830" cy="262550"/>
                        </a:xfrm>
                        <a:prstGeom prst="chevron">
                          <a:avLst/>
                        </a:prstGeom>
                        <a:solidFill>
                          <a:srgbClr val="FF9147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1" name="Овал 100"/>
                        <p:cNvSpPr/>
                        <p:nvPr/>
                      </p:nvSpPr>
                      <p:spPr>
                        <a:xfrm>
                          <a:off x="3133435" y="5388816"/>
                          <a:ext cx="244994" cy="229217"/>
                        </a:xfrm>
                        <a:prstGeom prst="ellipse">
                          <a:avLst/>
                        </a:prstGeom>
                        <a:solidFill>
                          <a:srgbClr val="F1A22F"/>
                        </a:solidFill>
                        <a:ln w="254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grpSp>
                      <p:nvGrpSpPr>
                        <p:cNvPr id="115" name="Группа 114"/>
                        <p:cNvGrpSpPr/>
                        <p:nvPr/>
                      </p:nvGrpSpPr>
                      <p:grpSpPr>
                        <a:xfrm>
                          <a:off x="6083940" y="1055423"/>
                          <a:ext cx="2176716" cy="1174286"/>
                          <a:chOff x="6083940" y="1055423"/>
                          <a:chExt cx="2176716" cy="1174286"/>
                        </a:xfrm>
                      </p:grpSpPr>
                      <p:grpSp>
                        <p:nvGrpSpPr>
                          <p:cNvPr id="52" name="Группа 51"/>
                          <p:cNvGrpSpPr/>
                          <p:nvPr/>
                        </p:nvGrpSpPr>
                        <p:grpSpPr>
                          <a:xfrm>
                            <a:off x="6083940" y="1055423"/>
                            <a:ext cx="2176716" cy="1174286"/>
                            <a:chOff x="3769183" y="1084428"/>
                            <a:chExt cx="2176716" cy="1174286"/>
                          </a:xfrm>
                        </p:grpSpPr>
                        <p:grpSp>
                          <p:nvGrpSpPr>
                            <p:cNvPr id="53" name="Группа 52"/>
                            <p:cNvGrpSpPr/>
                            <p:nvPr/>
                          </p:nvGrpSpPr>
                          <p:grpSpPr>
                            <a:xfrm>
                              <a:off x="3769183" y="1084428"/>
                              <a:ext cx="2176716" cy="1174286"/>
                              <a:chOff x="-606631" y="878233"/>
                              <a:chExt cx="2483309" cy="1355362"/>
                            </a:xfrm>
                          </p:grpSpPr>
                          <p:sp>
                            <p:nvSpPr>
                              <p:cNvPr id="57" name="Овал 56"/>
                              <p:cNvSpPr/>
                              <p:nvPr/>
                            </p:nvSpPr>
                            <p:spPr>
                              <a:xfrm>
                                <a:off x="119267" y="878233"/>
                                <a:ext cx="942054" cy="890358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accent2">
                                  <a:lumMod val="20000"/>
                                  <a:lumOff val="80000"/>
                                  <a:alpha val="60000"/>
                                </a:schemeClr>
                              </a:solidFill>
                              <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</a:ln>
                              <a:scene3d>
                                <a:camera prst="orthographicFront"/>
                                <a:lightRig rig="threePt" dir="t"/>
                              </a:scene3d>
                              <a:sp3d extrusionH="76200" contourW="12700" prstMaterial="softEdge">
                                <a:bevelT w="57150" h="0"/>
                                <a:extrusionClr>
                                  <a:schemeClr val="bg1"/>
                                </a:extrusionClr>
                                <a:contourClr>
                                  <a:schemeClr val="accent2">
                                    <a:lumMod val="20000"/>
                                    <a:lumOff val="80000"/>
                                  </a:schemeClr>
                                </a:contourClr>
                              </a:sp3d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>
                                  <a:effectLst>
                                    <a:outerShdw blurRad="50800" dist="50800" dir="5400000" algn="ctr" rotWithShape="0">
                                      <a:schemeClr val="bg1"/>
                                    </a:outerShdw>
                                  </a:effectLst>
                                </a:endParaRPr>
                              </a:p>
                            </p:txBody>
                          </p:sp>
                          <p:sp>
                            <p:nvSpPr>
                              <p:cNvPr id="58" name="Прямоугольник 57"/>
                              <p:cNvSpPr/>
                              <p:nvPr/>
                            </p:nvSpPr>
                            <p:spPr>
                              <a:xfrm>
                                <a:off x="-606631" y="1754027"/>
                                <a:ext cx="2483309" cy="479568"/>
                              </a:xfrm>
                              <a:prstGeom prst="rect">
                                <a:avLst/>
                              </a:prstGeom>
                            </p:spPr>
                            <p:txBody>
                              <a:bodyPr wrap="square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ru-RU" sz="1050" b="1" i="0" cap="all" dirty="0">
                                    <a:effectLst/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a:t>Подготовка комплекта документов</a:t>
                                </a:r>
                              </a:p>
                            </p:txBody>
                          </p:sp>
                        </p:grpSp>
                        <p:grpSp>
                          <p:nvGrpSpPr>
                            <p:cNvPr id="54" name="Группа 53"/>
                            <p:cNvGrpSpPr/>
                            <p:nvPr/>
                          </p:nvGrpSpPr>
                          <p:grpSpPr>
                            <a:xfrm>
                              <a:off x="4540130" y="1192590"/>
                              <a:ext cx="556408" cy="546270"/>
                              <a:chOff x="4233011" y="985829"/>
                              <a:chExt cx="600975" cy="582722"/>
                            </a:xfrm>
                          </p:grpSpPr>
                          <p:sp>
                            <p:nvSpPr>
                              <p:cNvPr id="55" name="Овал 54"/>
                              <p:cNvSpPr/>
                              <p:nvPr/>
                            </p:nvSpPr>
                            <p:spPr>
                              <a:xfrm>
                                <a:off x="4233011" y="985829"/>
                                <a:ext cx="600975" cy="582722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bg1">
                                  <a:alpha val="60000"/>
                                </a:schemeClr>
                              </a:solidFill>
                              <a:ln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</a:ln>
                              <a:scene3d>
                                <a:camera prst="orthographicFront"/>
                                <a:lightRig rig="threePt" dir="t"/>
                              </a:scene3d>
                              <a:sp3d extrusionH="76200" contourW="12700" prstMaterial="softEdge">
                                <a:bevelT w="57150" h="0"/>
                                <a:extrusionClr>
                                  <a:schemeClr val="bg1"/>
                                </a:extrusionClr>
                                <a:contourClr>
                                  <a:schemeClr val="bg2">
                                    <a:lumMod val="90000"/>
                                  </a:schemeClr>
                                </a:contourClr>
                              </a:sp3d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>
                                  <a:effectLst>
                                    <a:outerShdw blurRad="50800" dist="50800" dir="5400000" algn="ctr" rotWithShape="0">
                                      <a:schemeClr val="bg1"/>
                                    </a:outerShdw>
                                  </a:effectLst>
                                </a:endParaRPr>
                              </a:p>
                            </p:txBody>
                          </p:sp>
                          <p:pic>
                            <p:nvPicPr>
                              <p:cNvPr id="56" name="Рисунок 5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4" cstate="print">
                                <a:clrChange>
                                  <a:clrFrom>
                                    <a:srgbClr val="000000">
                                      <a:alpha val="0"/>
                                    </a:srgbClr>
                                  </a:clrFrom>
                                  <a:clrTo>
                                    <a:srgbClr val="000000">
                                      <a:alpha val="0"/>
                                    </a:srgbClr>
                                  </a:clrTo>
                                </a:clrChange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4355961" y="1054616"/>
                                <a:ext cx="276411" cy="317997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</p:spPr>
                          </p:pic>
                        </p:grpSp>
                      </p:grpSp>
                      <p:pic>
                        <p:nvPicPr>
                          <p:cNvPr id="114" name="Рисунок 113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 cstate="print">
                            <a:clrChange>
                              <a:clrFrom>
                                <a:srgbClr val="000000">
                                  <a:alpha val="0"/>
                                </a:srgbClr>
                              </a:clrFrom>
                              <a:clrTo>
                                <a:srgbClr val="000000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7094760" y="1341751"/>
                            <a:ext cx="255913" cy="29810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grpSp>
                    <p:grpSp>
                      <p:nvGrpSpPr>
                        <p:cNvPr id="117" name="Группа 116"/>
                        <p:cNvGrpSpPr/>
                        <p:nvPr/>
                      </p:nvGrpSpPr>
                      <p:grpSpPr>
                        <a:xfrm>
                          <a:off x="5911897" y="2674196"/>
                          <a:ext cx="1330765" cy="1157301"/>
                          <a:chOff x="5900489" y="2627613"/>
                          <a:chExt cx="1330765" cy="1157301"/>
                        </a:xfrm>
                      </p:grpSpPr>
                      <p:grpSp>
                        <p:nvGrpSpPr>
                          <p:cNvPr id="64" name="Группа 63"/>
                          <p:cNvGrpSpPr/>
                          <p:nvPr/>
                        </p:nvGrpSpPr>
                        <p:grpSpPr>
                          <a:xfrm>
                            <a:off x="5900489" y="2627613"/>
                            <a:ext cx="1330765" cy="1157301"/>
                            <a:chOff x="4342934" y="1075375"/>
                            <a:chExt cx="1330765" cy="1157301"/>
                          </a:xfrm>
                        </p:grpSpPr>
                        <p:grpSp>
                          <p:nvGrpSpPr>
                            <p:cNvPr id="65" name="Группа 64"/>
                            <p:cNvGrpSpPr/>
                            <p:nvPr/>
                          </p:nvGrpSpPr>
                          <p:grpSpPr>
                            <a:xfrm>
                              <a:off x="4342934" y="1075375"/>
                              <a:ext cx="1330765" cy="1157301"/>
                              <a:chOff x="47931" y="867784"/>
                              <a:chExt cx="1518205" cy="1335758"/>
                            </a:xfrm>
                          </p:grpSpPr>
                          <p:sp>
                            <p:nvSpPr>
                              <p:cNvPr id="69" name="Овал 68"/>
                              <p:cNvSpPr/>
                              <p:nvPr/>
                            </p:nvSpPr>
                            <p:spPr>
                              <a:xfrm>
                                <a:off x="325828" y="867784"/>
                                <a:ext cx="942055" cy="890358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accent2">
                                  <a:lumMod val="20000"/>
                                  <a:lumOff val="80000"/>
                                  <a:alpha val="60000"/>
                                </a:schemeClr>
                              </a:solidFill>
                              <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</a:ln>
                              <a:scene3d>
                                <a:camera prst="orthographicFront"/>
                                <a:lightRig rig="threePt" dir="t"/>
                              </a:scene3d>
                              <a:sp3d extrusionH="76200" contourW="12700" prstMaterial="softEdge">
                                <a:bevelT w="57150" h="0"/>
                                <a:extrusionClr>
                                  <a:schemeClr val="bg1"/>
                                </a:extrusionClr>
                                <a:contourClr>
                                  <a:schemeClr val="accent2">
                                    <a:lumMod val="20000"/>
                                    <a:lumOff val="80000"/>
                                  </a:schemeClr>
                                </a:contourClr>
                              </a:sp3d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>
                                  <a:effectLst>
                                    <a:outerShdw blurRad="50800" dist="50800" dir="5400000" algn="ctr" rotWithShape="0">
                                      <a:schemeClr val="bg1"/>
                                    </a:outerShdw>
                                  </a:effectLst>
                                </a:endParaRPr>
                              </a:p>
                            </p:txBody>
                          </p:sp>
                          <p:sp>
                            <p:nvSpPr>
                              <p:cNvPr id="70" name="Прямоугольник 69"/>
                              <p:cNvSpPr/>
                              <p:nvPr/>
                            </p:nvSpPr>
                            <p:spPr>
                              <a:xfrm>
                                <a:off x="47931" y="1723974"/>
                                <a:ext cx="1518205" cy="479568"/>
                              </a:xfrm>
                              <a:prstGeom prst="rect">
                                <a:avLst/>
                              </a:prstGeom>
                            </p:spPr>
                            <p:txBody>
                              <a:bodyPr wrap="square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ru-RU" sz="1050" b="1" i="0" cap="all" dirty="0">
                                    <a:effectLst/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a:t>Входная экспертиза</a:t>
                                </a:r>
                              </a:p>
                            </p:txBody>
                          </p:sp>
                        </p:grpSp>
                        <p:grpSp>
                          <p:nvGrpSpPr>
                            <p:cNvPr id="66" name="Группа 65"/>
                            <p:cNvGrpSpPr/>
                            <p:nvPr/>
                          </p:nvGrpSpPr>
                          <p:grpSpPr>
                            <a:xfrm>
                              <a:off x="4721193" y="1183537"/>
                              <a:ext cx="556408" cy="546270"/>
                              <a:chOff x="4428575" y="976172"/>
                              <a:chExt cx="600975" cy="582722"/>
                            </a:xfrm>
                          </p:grpSpPr>
                          <p:sp>
                            <p:nvSpPr>
                              <p:cNvPr id="67" name="Овал 66"/>
                              <p:cNvSpPr/>
                              <p:nvPr/>
                            </p:nvSpPr>
                            <p:spPr>
                              <a:xfrm>
                                <a:off x="4428575" y="976172"/>
                                <a:ext cx="600975" cy="582722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bg1">
                                  <a:alpha val="60000"/>
                                </a:schemeClr>
                              </a:solidFill>
                              <a:ln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</a:ln>
                              <a:scene3d>
                                <a:camera prst="orthographicFront"/>
                                <a:lightRig rig="threePt" dir="t"/>
                              </a:scene3d>
                              <a:sp3d extrusionH="76200" contourW="12700" prstMaterial="softEdge">
                                <a:bevelT w="57150" h="0"/>
                                <a:extrusionClr>
                                  <a:schemeClr val="bg1"/>
                                </a:extrusionClr>
                                <a:contourClr>
                                  <a:schemeClr val="bg2">
                                    <a:lumMod val="90000"/>
                                  </a:schemeClr>
                                </a:contourClr>
                              </a:sp3d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>
                                  <a:effectLst>
                                    <a:outerShdw blurRad="50800" dist="50800" dir="5400000" algn="ctr" rotWithShape="0">
                                      <a:schemeClr val="bg1"/>
                                    </a:outerShdw>
                                  </a:effectLst>
                                </a:endParaRPr>
                              </a:p>
                            </p:txBody>
                          </p:sp>
                          <p:pic>
                            <p:nvPicPr>
                              <p:cNvPr id="68" name="Рисунок 6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4" cstate="print">
                                <a:clrChange>
                                  <a:clrFrom>
                                    <a:srgbClr val="000000">
                                      <a:alpha val="0"/>
                                    </a:srgbClr>
                                  </a:clrFrom>
                                  <a:clrTo>
                                    <a:srgbClr val="000000">
                                      <a:alpha val="0"/>
                                    </a:srgbClr>
                                  </a:clrTo>
                                </a:clrChange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4535166" y="1044865"/>
                                <a:ext cx="276411" cy="317997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</p:spPr>
                          </p:pic>
                        </p:grpSp>
                      </p:grpSp>
                      <p:pic>
                        <p:nvPicPr>
                          <p:cNvPr id="116" name="Рисунок 11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 cstate="print">
                            <a:clrChange>
                              <a:clrFrom>
                                <a:srgbClr val="000000">
                                  <a:alpha val="0"/>
                                </a:srgbClr>
                              </a:clrFrom>
                              <a:clrTo>
                                <a:srgbClr val="000000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6492899" y="2918901"/>
                            <a:ext cx="255913" cy="29810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grpSp>
                    <p:grpSp>
                      <p:nvGrpSpPr>
                        <p:cNvPr id="119" name="Группа 118"/>
                        <p:cNvGrpSpPr/>
                        <p:nvPr/>
                      </p:nvGrpSpPr>
                      <p:grpSpPr>
                        <a:xfrm>
                          <a:off x="3739618" y="2663056"/>
                          <a:ext cx="1330765" cy="1166354"/>
                          <a:chOff x="3739618" y="2663056"/>
                          <a:chExt cx="1330765" cy="1166354"/>
                        </a:xfrm>
                      </p:grpSpPr>
                      <p:grpSp>
                        <p:nvGrpSpPr>
                          <p:cNvPr id="72" name="Группа 71"/>
                          <p:cNvGrpSpPr/>
                          <p:nvPr/>
                        </p:nvGrpSpPr>
                        <p:grpSpPr>
                          <a:xfrm>
                            <a:off x="3739618" y="2663056"/>
                            <a:ext cx="1330765" cy="1166354"/>
                            <a:chOff x="4677916" y="1075375"/>
                            <a:chExt cx="1330765" cy="1166354"/>
                          </a:xfrm>
                        </p:grpSpPr>
                        <p:grpSp>
                          <p:nvGrpSpPr>
                            <p:cNvPr id="73" name="Группа 72"/>
                            <p:cNvGrpSpPr/>
                            <p:nvPr/>
                          </p:nvGrpSpPr>
                          <p:grpSpPr>
                            <a:xfrm>
                              <a:off x="4677916" y="1075375"/>
                              <a:ext cx="1330765" cy="1166354"/>
                              <a:chOff x="430098" y="867784"/>
                              <a:chExt cx="1518205" cy="1346207"/>
                            </a:xfrm>
                          </p:grpSpPr>
                          <p:sp>
                            <p:nvSpPr>
                              <p:cNvPr id="77" name="Овал 76"/>
                              <p:cNvSpPr/>
                              <p:nvPr/>
                            </p:nvSpPr>
                            <p:spPr>
                              <a:xfrm>
                                <a:off x="707998" y="867784"/>
                                <a:ext cx="942055" cy="890358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accent2">
                                  <a:lumMod val="20000"/>
                                  <a:lumOff val="80000"/>
                                  <a:alpha val="60000"/>
                                </a:schemeClr>
                              </a:solidFill>
                              <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</a:ln>
                              <a:scene3d>
                                <a:camera prst="orthographicFront"/>
                                <a:lightRig rig="threePt" dir="t"/>
                              </a:scene3d>
                              <a:sp3d extrusionH="76200" contourW="12700" prstMaterial="softEdge">
                                <a:bevelT w="57150" h="0"/>
                                <a:extrusionClr>
                                  <a:schemeClr val="bg1"/>
                                </a:extrusionClr>
                                <a:contourClr>
                                  <a:schemeClr val="accent2">
                                    <a:lumMod val="20000"/>
                                    <a:lumOff val="80000"/>
                                  </a:schemeClr>
                                </a:contourClr>
                              </a:sp3d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>
                                  <a:effectLst>
                                    <a:outerShdw blurRad="50800" dist="50800" dir="5400000" algn="ctr" rotWithShape="0">
                                      <a:schemeClr val="bg1"/>
                                    </a:outerShdw>
                                  </a:effectLst>
                                </a:endParaRPr>
                              </a:p>
                            </p:txBody>
                          </p:sp>
                          <p:sp>
                            <p:nvSpPr>
                              <p:cNvPr id="78" name="Прямоугольник 77"/>
                              <p:cNvSpPr/>
                              <p:nvPr/>
                            </p:nvSpPr>
                            <p:spPr>
                              <a:xfrm>
                                <a:off x="430098" y="1734423"/>
                                <a:ext cx="1518205" cy="479568"/>
                              </a:xfrm>
                              <a:prstGeom prst="rect">
                                <a:avLst/>
                              </a:prstGeom>
                            </p:spPr>
                            <p:txBody>
                              <a:bodyPr wrap="square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ru-RU" sz="1050" b="1" i="0" cap="all" dirty="0">
                                    <a:effectLst/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a:t>Комплексная</a:t>
                                </a:r>
                              </a:p>
                              <a:p>
                                <a:pPr algn="ctr"/>
                                <a:r>
                                  <a:rPr lang="ru-RU" sz="1050" b="1" i="0" cap="all" dirty="0">
                                    <a:effectLst/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a:t>Экспертиза</a:t>
                                </a:r>
                              </a:p>
                            </p:txBody>
                          </p:sp>
                        </p:grpSp>
                        <p:grpSp>
                          <p:nvGrpSpPr>
                            <p:cNvPr id="74" name="Группа 73"/>
                            <p:cNvGrpSpPr/>
                            <p:nvPr/>
                          </p:nvGrpSpPr>
                          <p:grpSpPr>
                            <a:xfrm>
                              <a:off x="5056175" y="1183537"/>
                              <a:ext cx="556408" cy="546270"/>
                              <a:chOff x="4790389" y="976172"/>
                              <a:chExt cx="600975" cy="582722"/>
                            </a:xfrm>
                          </p:grpSpPr>
                          <p:sp>
                            <p:nvSpPr>
                              <p:cNvPr id="75" name="Овал 74"/>
                              <p:cNvSpPr/>
                              <p:nvPr/>
                            </p:nvSpPr>
                            <p:spPr>
                              <a:xfrm>
                                <a:off x="4790389" y="976172"/>
                                <a:ext cx="600975" cy="582722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bg1">
                                  <a:alpha val="60000"/>
                                </a:schemeClr>
                              </a:solidFill>
                              <a:ln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</a:ln>
                              <a:scene3d>
                                <a:camera prst="orthographicFront"/>
                                <a:lightRig rig="threePt" dir="t"/>
                              </a:scene3d>
                              <a:sp3d extrusionH="76200" contourW="12700" prstMaterial="softEdge">
                                <a:bevelT w="57150" h="0"/>
                                <a:extrusionClr>
                                  <a:schemeClr val="bg1"/>
                                </a:extrusionClr>
                                <a:contourClr>
                                  <a:schemeClr val="bg2">
                                    <a:lumMod val="90000"/>
                                  </a:schemeClr>
                                </a:contourClr>
                              </a:sp3d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>
                                  <a:effectLst>
                                    <a:outerShdw blurRad="50800" dist="50800" dir="5400000" algn="ctr" rotWithShape="0">
                                      <a:schemeClr val="bg1"/>
                                    </a:outerShdw>
                                  </a:effectLst>
                                </a:endParaRPr>
                              </a:p>
                            </p:txBody>
                          </p:sp>
                          <p:pic>
                            <p:nvPicPr>
                              <p:cNvPr id="76" name="Рисунок 7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4" cstate="print">
                                <a:clrChange>
                                  <a:clrFrom>
                                    <a:srgbClr val="000000">
                                      <a:alpha val="0"/>
                                    </a:srgbClr>
                                  </a:clrFrom>
                                  <a:clrTo>
                                    <a:srgbClr val="000000">
                                      <a:alpha val="0"/>
                                    </a:srgbClr>
                                  </a:clrTo>
                                </a:clrChange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4909992" y="1055482"/>
                                <a:ext cx="276411" cy="317997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</p:spPr>
                          </p:pic>
                        </p:grpSp>
                      </p:grpSp>
                      <p:pic>
                        <p:nvPicPr>
                          <p:cNvPr id="118" name="Рисунок 11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 cstate="print">
                            <a:clrChange>
                              <a:clrFrom>
                                <a:srgbClr val="000000">
                                  <a:alpha val="0"/>
                                </a:srgbClr>
                              </a:clrFrom>
                              <a:clrTo>
                                <a:srgbClr val="000000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4334517" y="2973407"/>
                            <a:ext cx="255913" cy="29810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grpSp>
                    <p:pic>
                      <p:nvPicPr>
                        <p:cNvPr id="120" name="Рисунок 1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 cstate="print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407100" y="2723836"/>
                          <a:ext cx="875214" cy="617901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22" name="Рисунок 121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clrChange>
                            <a:clrFrom>
                              <a:srgbClr val="FEFEFE"/>
                            </a:clrFrom>
                            <a:clrTo>
                              <a:srgbClr val="FEFEFE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4224" b="4533"/>
                        <a:stretch/>
                      </p:blipFill>
                      <p:spPr>
                        <a:xfrm>
                          <a:off x="929462" y="4311366"/>
                          <a:ext cx="492265" cy="547344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126" name="Группа 125"/>
                        <p:cNvGrpSpPr/>
                        <p:nvPr/>
                      </p:nvGrpSpPr>
                      <p:grpSpPr>
                        <a:xfrm>
                          <a:off x="3401816" y="4452614"/>
                          <a:ext cx="1446445" cy="1212459"/>
                          <a:chOff x="3542933" y="4517045"/>
                          <a:chExt cx="1446445" cy="1212459"/>
                        </a:xfrm>
                      </p:grpSpPr>
                      <p:grpSp>
                        <p:nvGrpSpPr>
                          <p:cNvPr id="104" name="Группа 103"/>
                          <p:cNvGrpSpPr/>
                          <p:nvPr/>
                        </p:nvGrpSpPr>
                        <p:grpSpPr>
                          <a:xfrm>
                            <a:off x="3542933" y="4517045"/>
                            <a:ext cx="1446445" cy="1212459"/>
                            <a:chOff x="451284" y="836437"/>
                            <a:chExt cx="1650179" cy="1399422"/>
                          </a:xfrm>
                        </p:grpSpPr>
                        <p:sp>
                          <p:nvSpPr>
                            <p:cNvPr id="108" name="Овал 107"/>
                            <p:cNvSpPr/>
                            <p:nvPr/>
                          </p:nvSpPr>
                          <p:spPr>
                            <a:xfrm>
                              <a:off x="749312" y="836437"/>
                              <a:ext cx="942055" cy="890358"/>
                            </a:xfrm>
                            <a:prstGeom prst="ellipse">
                              <a:avLst/>
                            </a:prstGeom>
                            <a:solidFill>
                              <a:schemeClr val="accent2">
                                <a:lumMod val="20000"/>
                                <a:lumOff val="80000"/>
                                <a:alpha val="60000"/>
                              </a:schemeClr>
                            </a:solidFill>
                            <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 extrusionH="76200" contourW="12700" prstMaterial="softEdge">
                              <a:bevelT w="57150" h="0"/>
                              <a:extrusionClr>
                                <a:schemeClr val="bg1"/>
                              </a:extrusionClr>
                              <a:contourClr>
                                <a:schemeClr val="accent2">
                                  <a:lumMod val="20000"/>
                                  <a:lumOff val="80000"/>
                                </a:schemeClr>
                              </a:contourClr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>
                                <a:effectLst>
                                  <a:outerShdw blurRad="50800" dist="50800" dir="5400000" algn="ctr" rotWithShape="0">
                                    <a:schemeClr val="bg1"/>
                                  </a:outerShdw>
                                </a:effectLst>
                              </a:endParaRPr>
                            </a:p>
                          </p:txBody>
                        </p:sp>
                        <p:sp>
                          <p:nvSpPr>
                            <p:cNvPr id="109" name="Прямоугольник 108"/>
                            <p:cNvSpPr/>
                            <p:nvPr/>
                          </p:nvSpPr>
                          <p:spPr>
                            <a:xfrm>
                              <a:off x="451284" y="1756291"/>
                              <a:ext cx="1650179" cy="479568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ru-RU" sz="1050" b="1" i="0" cap="all" dirty="0">
                                  <a:effectLst/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Подписан договор займа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23" name="Овал 122"/>
                          <p:cNvSpPr/>
                          <p:nvPr/>
                        </p:nvSpPr>
                        <p:spPr>
                          <a:xfrm>
                            <a:off x="3948780" y="4633724"/>
                            <a:ext cx="556408" cy="546270"/>
                          </a:xfrm>
                          <a:prstGeom prst="ellipse">
                            <a:avLst/>
                          </a:prstGeom>
                          <a:solidFill>
                            <a:schemeClr val="bg1">
                              <a:alpha val="60000"/>
                            </a:schemeClr>
                          </a:solidFill>
                          <a:ln>
                            <a:solidFill>
                              <a:schemeClr val="bg2">
                                <a:lumMod val="90000"/>
                              </a:schemeClr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 extrusionH="76200" contourW="12700" prstMaterial="softEdge">
                            <a:bevelT w="57150" h="0"/>
                            <a:extrusionClr>
                              <a:schemeClr val="bg1"/>
                            </a:extrusionClr>
                            <a:contourClr>
                              <a:schemeClr val="bg2">
                                <a:lumMod val="90000"/>
                              </a:schemeClr>
                            </a:contourClr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>
                              <a:effectLst>
                                <a:outerShdw blurRad="50800" dist="50800" dir="5400000" algn="ctr" rotWithShape="0">
                                  <a:schemeClr val="bg1"/>
                                </a:outerShdw>
                              </a:effectLst>
                            </a:endParaRPr>
                          </a:p>
                        </p:txBody>
                      </p:sp>
                      <p:pic>
                        <p:nvPicPr>
                          <p:cNvPr id="124" name="Рисунок 123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 cstate="print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duotone>
                              <a:schemeClr val="accent2">
                                <a:shade val="45000"/>
                                <a:satMod val="135000"/>
                              </a:schemeClr>
                              <a:prstClr val="white"/>
                            </a:duoton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904201" y="4619650"/>
                            <a:ext cx="645565" cy="645565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</p:grpSp>
                </p:grpSp>
              </p:grpSp>
              <p:sp>
                <p:nvSpPr>
                  <p:cNvPr id="130" name="Прямоугольник 129"/>
                  <p:cNvSpPr/>
                  <p:nvPr/>
                </p:nvSpPr>
                <p:spPr>
                  <a:xfrm>
                    <a:off x="4332685" y="2454670"/>
                    <a:ext cx="2314757" cy="25391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 рабочих дней</a:t>
                    </a:r>
                    <a:endParaRPr lang="ru-RU" sz="1050" i="0" dirty="0"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1" name="Прямоугольник 130"/>
                  <p:cNvSpPr/>
                  <p:nvPr/>
                </p:nvSpPr>
                <p:spPr>
                  <a:xfrm>
                    <a:off x="5561582" y="4074134"/>
                    <a:ext cx="2314757" cy="25391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 рабочих дней</a:t>
                    </a:r>
                    <a:endParaRPr lang="ru-RU" sz="1050" i="0" dirty="0"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2" name="Прямоугольник 131"/>
                  <p:cNvSpPr/>
                  <p:nvPr/>
                </p:nvSpPr>
                <p:spPr>
                  <a:xfrm>
                    <a:off x="3312907" y="4054060"/>
                    <a:ext cx="2314757" cy="25391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 месяца</a:t>
                    </a:r>
                    <a:endParaRPr lang="ru-RU" sz="1050" i="0" dirty="0"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8" name="Прямоугольник 147"/>
                  <p:cNvSpPr/>
                  <p:nvPr/>
                </p:nvSpPr>
                <p:spPr>
                  <a:xfrm>
                    <a:off x="7898548" y="1286456"/>
                    <a:ext cx="1118791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800" i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Назначение менеджера проекта</a:t>
                    </a:r>
                  </a:p>
                </p:txBody>
              </p:sp>
              <p:cxnSp>
                <p:nvCxnSpPr>
                  <p:cNvPr id="150" name="Прямая со стрелкой 149"/>
                  <p:cNvCxnSpPr/>
                  <p:nvPr/>
                </p:nvCxnSpPr>
                <p:spPr>
                  <a:xfrm>
                    <a:off x="7707268" y="1499886"/>
                    <a:ext cx="382561" cy="0"/>
                  </a:xfrm>
                  <a:prstGeom prst="straightConnector1">
                    <a:avLst/>
                  </a:prstGeom>
                  <a:ln>
                    <a:solidFill>
                      <a:schemeClr val="accent3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55" name="Прямоугольник 154"/>
              <p:cNvSpPr/>
              <p:nvPr/>
            </p:nvSpPr>
            <p:spPr>
              <a:xfrm>
                <a:off x="5529272" y="1006577"/>
                <a:ext cx="111879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i="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Отправлен на доработку</a:t>
                </a:r>
              </a:p>
            </p:txBody>
          </p:sp>
          <p:cxnSp>
            <p:nvCxnSpPr>
              <p:cNvPr id="156" name="Прямая со стрелкой 155"/>
              <p:cNvCxnSpPr/>
              <p:nvPr/>
            </p:nvCxnSpPr>
            <p:spPr>
              <a:xfrm>
                <a:off x="5469319" y="1142114"/>
                <a:ext cx="239825" cy="0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Прямая соединительная линия 160"/>
              <p:cNvCxnSpPr/>
              <p:nvPr/>
            </p:nvCxnSpPr>
            <p:spPr>
              <a:xfrm>
                <a:off x="5469319" y="1136676"/>
                <a:ext cx="0" cy="25200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Прямоугольник 161"/>
              <p:cNvSpPr/>
              <p:nvPr/>
            </p:nvSpPr>
            <p:spPr>
              <a:xfrm>
                <a:off x="7082596" y="3258152"/>
                <a:ext cx="111879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i="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Отправлен на доработку</a:t>
                </a:r>
              </a:p>
            </p:txBody>
          </p:sp>
          <p:cxnSp>
            <p:nvCxnSpPr>
              <p:cNvPr id="163" name="Прямая со стрелкой 162"/>
              <p:cNvCxnSpPr/>
              <p:nvPr/>
            </p:nvCxnSpPr>
            <p:spPr>
              <a:xfrm>
                <a:off x="7087452" y="3442583"/>
                <a:ext cx="239825" cy="0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Прямоугольник 163"/>
              <p:cNvSpPr/>
              <p:nvPr/>
            </p:nvSpPr>
            <p:spPr>
              <a:xfrm>
                <a:off x="247642" y="3265206"/>
                <a:ext cx="111879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i="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Отправлен на доработку</a:t>
                </a:r>
              </a:p>
            </p:txBody>
          </p:sp>
          <p:cxnSp>
            <p:nvCxnSpPr>
              <p:cNvPr id="165" name="Прямая со стрелкой 164"/>
              <p:cNvCxnSpPr/>
              <p:nvPr/>
            </p:nvCxnSpPr>
            <p:spPr>
              <a:xfrm>
                <a:off x="2369094" y="3449669"/>
                <a:ext cx="239825" cy="0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Прямая со стрелкой 165"/>
              <p:cNvCxnSpPr/>
              <p:nvPr/>
            </p:nvCxnSpPr>
            <p:spPr>
              <a:xfrm rot="10800000">
                <a:off x="1181901" y="3451636"/>
                <a:ext cx="239825" cy="0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Прямоугольник 166"/>
              <p:cNvSpPr/>
              <p:nvPr/>
            </p:nvSpPr>
            <p:spPr>
              <a:xfrm>
                <a:off x="2383196" y="3344772"/>
                <a:ext cx="1118791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i="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Отклонён</a:t>
                </a:r>
              </a:p>
            </p:txBody>
          </p:sp>
        </p:grpSp>
        <p:cxnSp>
          <p:nvCxnSpPr>
            <p:cNvPr id="169" name="Прямая соединительная линия 168"/>
            <p:cNvCxnSpPr/>
            <p:nvPr/>
          </p:nvCxnSpPr>
          <p:spPr>
            <a:xfrm>
              <a:off x="2588589" y="2281472"/>
              <a:ext cx="0" cy="1800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>
            <a:xfrm>
              <a:off x="5556627" y="2415766"/>
              <a:ext cx="0" cy="720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/>
            <p:nvPr/>
          </p:nvCxnSpPr>
          <p:spPr>
            <a:xfrm>
              <a:off x="7320527" y="2423317"/>
              <a:ext cx="0" cy="720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/>
            <p:nvPr/>
          </p:nvCxnSpPr>
          <p:spPr>
            <a:xfrm>
              <a:off x="6812022" y="3997108"/>
              <a:ext cx="0" cy="720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Прямая соединительная линия 172"/>
            <p:cNvCxnSpPr/>
            <p:nvPr/>
          </p:nvCxnSpPr>
          <p:spPr>
            <a:xfrm>
              <a:off x="4574315" y="4022764"/>
              <a:ext cx="0" cy="360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Прямая соединительная линия 173"/>
            <p:cNvCxnSpPr/>
            <p:nvPr/>
          </p:nvCxnSpPr>
          <p:spPr>
            <a:xfrm>
              <a:off x="2037820" y="4021261"/>
              <a:ext cx="0" cy="360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я соединительная линия 174"/>
            <p:cNvCxnSpPr/>
            <p:nvPr/>
          </p:nvCxnSpPr>
          <p:spPr>
            <a:xfrm>
              <a:off x="1266869" y="5554675"/>
              <a:ext cx="0" cy="720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/>
            <p:nvPr/>
          </p:nvCxnSpPr>
          <p:spPr>
            <a:xfrm>
              <a:off x="1194341" y="2426340"/>
              <a:ext cx="0" cy="360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Прямоугольник 124"/>
          <p:cNvSpPr/>
          <p:nvPr/>
        </p:nvSpPr>
        <p:spPr>
          <a:xfrm>
            <a:off x="2701095" y="6104010"/>
            <a:ext cx="36385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cap="all" dirty="0">
                <a:solidFill>
                  <a:srgbClr val="FF7B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Общий срок рассмотрения заявки составляет 3-4 месяца</a:t>
            </a:r>
            <a:endParaRPr lang="ru-RU" sz="1050" cap="all" dirty="0">
              <a:solidFill>
                <a:srgbClr val="FF7B2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281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2616773" y="460223"/>
            <a:ext cx="6210673" cy="327436"/>
            <a:chOff x="3293287" y="460223"/>
            <a:chExt cx="5841655" cy="3274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631291" y="460224"/>
              <a:ext cx="5503651" cy="327435"/>
            </a:xfrm>
            <a:prstGeom prst="rect">
              <a:avLst/>
            </a:prstGeom>
            <a:noFill/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r>
                <a:rPr lang="ru-RU" sz="1400" b="1" cap="all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Сопровождение проектов по принципу «одного окна»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548296" y="460223"/>
              <a:ext cx="82995" cy="327435"/>
            </a:xfrm>
            <a:prstGeom prst="rect">
              <a:avLst/>
            </a:prstGeom>
            <a:solidFill>
              <a:srgbClr val="F1A22F"/>
            </a:solidFill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420039" y="460226"/>
              <a:ext cx="82995" cy="3259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93287" y="460224"/>
              <a:ext cx="82995" cy="325931"/>
            </a:xfrm>
            <a:prstGeom prst="rect">
              <a:avLst/>
            </a:prstGeom>
            <a:solidFill>
              <a:srgbClr val="FF9953"/>
            </a:solidFill>
            <a:ln w="15875">
              <a:solidFill>
                <a:srgbClr val="FF99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89" name="Прямая соединительная линия 188"/>
          <p:cNvCxnSpPr/>
          <p:nvPr/>
        </p:nvCxnSpPr>
        <p:spPr>
          <a:xfrm>
            <a:off x="7485214" y="3811378"/>
            <a:ext cx="0" cy="7200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" name="Группа 193"/>
          <p:cNvGrpSpPr/>
          <p:nvPr/>
        </p:nvGrpSpPr>
        <p:grpSpPr>
          <a:xfrm>
            <a:off x="115142" y="882284"/>
            <a:ext cx="8942849" cy="5599592"/>
            <a:chOff x="115142" y="882284"/>
            <a:chExt cx="8942849" cy="5599592"/>
          </a:xfrm>
        </p:grpSpPr>
        <p:grpSp>
          <p:nvGrpSpPr>
            <p:cNvPr id="188" name="Группа 187"/>
            <p:cNvGrpSpPr/>
            <p:nvPr/>
          </p:nvGrpSpPr>
          <p:grpSpPr>
            <a:xfrm>
              <a:off x="115142" y="882284"/>
              <a:ext cx="8942849" cy="5599592"/>
              <a:chOff x="-29709" y="855037"/>
              <a:chExt cx="8942849" cy="5599592"/>
            </a:xfrm>
          </p:grpSpPr>
          <p:grpSp>
            <p:nvGrpSpPr>
              <p:cNvPr id="157" name="Группа 156"/>
              <p:cNvGrpSpPr/>
              <p:nvPr/>
            </p:nvGrpSpPr>
            <p:grpSpPr>
              <a:xfrm>
                <a:off x="-29709" y="4129949"/>
                <a:ext cx="5846667" cy="2324680"/>
                <a:chOff x="-29709" y="4129949"/>
                <a:chExt cx="5846667" cy="2324680"/>
              </a:xfrm>
            </p:grpSpPr>
            <p:sp>
              <p:nvSpPr>
                <p:cNvPr id="151" name="Прямоугольник 150"/>
                <p:cNvSpPr/>
                <p:nvPr/>
              </p:nvSpPr>
              <p:spPr>
                <a:xfrm>
                  <a:off x="974014" y="5523176"/>
                  <a:ext cx="421486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  <a:endParaRPr lang="ru-RU" sz="1200" b="1" i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55" name="Группа 154"/>
                <p:cNvGrpSpPr/>
                <p:nvPr/>
              </p:nvGrpSpPr>
              <p:grpSpPr>
                <a:xfrm>
                  <a:off x="-29709" y="4129949"/>
                  <a:ext cx="5846667" cy="2324680"/>
                  <a:chOff x="-29709" y="4365327"/>
                  <a:chExt cx="5846667" cy="2324680"/>
                </a:xfrm>
              </p:grpSpPr>
              <p:cxnSp>
                <p:nvCxnSpPr>
                  <p:cNvPr id="108" name="Прямая соединительная линия 107"/>
                  <p:cNvCxnSpPr/>
                  <p:nvPr/>
                </p:nvCxnSpPr>
                <p:spPr>
                  <a:xfrm>
                    <a:off x="5692306" y="4609253"/>
                    <a:ext cx="0" cy="1087716"/>
                  </a:xfrm>
                  <a:prstGeom prst="line">
                    <a:avLst/>
                  </a:prstGeom>
                  <a:ln w="28575">
                    <a:solidFill>
                      <a:srgbClr val="F1A22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" name="Нашивка 108"/>
                  <p:cNvSpPr/>
                  <p:nvPr/>
                </p:nvSpPr>
                <p:spPr>
                  <a:xfrm rot="5400000">
                    <a:off x="5550268" y="4916164"/>
                    <a:ext cx="270830" cy="262550"/>
                  </a:xfrm>
                  <a:prstGeom prst="chevron">
                    <a:avLst/>
                  </a:prstGeom>
                  <a:solidFill>
                    <a:srgbClr val="FF9147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10" name="Прямая соединительная линия 109"/>
                  <p:cNvCxnSpPr/>
                  <p:nvPr/>
                </p:nvCxnSpPr>
                <p:spPr>
                  <a:xfrm flipV="1">
                    <a:off x="348280" y="5695498"/>
                    <a:ext cx="5344026" cy="0"/>
                  </a:xfrm>
                  <a:prstGeom prst="line">
                    <a:avLst/>
                  </a:prstGeom>
                  <a:ln w="28575">
                    <a:solidFill>
                      <a:srgbClr val="F1A22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12" name="Группа 111"/>
                  <p:cNvGrpSpPr/>
                  <p:nvPr/>
                </p:nvGrpSpPr>
                <p:grpSpPr>
                  <a:xfrm>
                    <a:off x="2507463" y="4528638"/>
                    <a:ext cx="3021754" cy="1101867"/>
                    <a:chOff x="4229081" y="1535936"/>
                    <a:chExt cx="3021754" cy="1101867"/>
                  </a:xfrm>
                </p:grpSpPr>
                <p:grpSp>
                  <p:nvGrpSpPr>
                    <p:cNvPr id="113" name="Группа 112"/>
                    <p:cNvGrpSpPr/>
                    <p:nvPr/>
                  </p:nvGrpSpPr>
                  <p:grpSpPr>
                    <a:xfrm>
                      <a:off x="5459866" y="1535936"/>
                      <a:ext cx="600975" cy="582722"/>
                      <a:chOff x="1314056" y="2609395"/>
                      <a:chExt cx="743533" cy="679776"/>
                    </a:xfrm>
                  </p:grpSpPr>
                  <p:sp>
                    <p:nvSpPr>
                      <p:cNvPr id="115" name="Овал 114"/>
                      <p:cNvSpPr/>
                      <p:nvPr/>
                    </p:nvSpPr>
                    <p:spPr>
                      <a:xfrm>
                        <a:off x="1314056" y="2609395"/>
                        <a:ext cx="743533" cy="679776"/>
                      </a:xfrm>
                      <a:prstGeom prst="ellipse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  <a:alpha val="60000"/>
                        </a:schemeClr>
                      </a:solidFill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 extrusionH="76200" contourW="12700" prstMaterial="softEdge">
                        <a:bevelT w="57150" h="0"/>
                        <a:extrusionClr>
                          <a:schemeClr val="bg1"/>
                        </a:extrusionClr>
                        <a:contourClr>
                          <a:schemeClr val="bg2">
                            <a:lumMod val="90000"/>
                          </a:schemeClr>
                        </a:contourClr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</a:endParaRPr>
                      </a:p>
                    </p:txBody>
                  </p:sp>
                  <p:pic>
                    <p:nvPicPr>
                      <p:cNvPr id="116" name="Рисунок 115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clrChange>
                          <a:clrFrom>
                            <a:srgbClr val="000000">
                              <a:alpha val="0"/>
                            </a:srgbClr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54017" y="2745681"/>
                        <a:ext cx="341979" cy="370960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114" name="Прямоугольник 113"/>
                    <p:cNvSpPr/>
                    <p:nvPr/>
                  </p:nvSpPr>
                  <p:spPr>
                    <a:xfrm>
                      <a:off x="4229081" y="2060722"/>
                      <a:ext cx="3021754" cy="577081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Заключение и уведомление об определении участника Регламента куратором проекта (не более 10 рабочих дней)</a:t>
                      </a:r>
                      <a:endParaRPr lang="ru-RU" sz="105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36" name="Группа 135"/>
                  <p:cNvGrpSpPr/>
                  <p:nvPr/>
                </p:nvGrpSpPr>
                <p:grpSpPr>
                  <a:xfrm>
                    <a:off x="775047" y="4365327"/>
                    <a:ext cx="942055" cy="894028"/>
                    <a:chOff x="384818" y="4446257"/>
                    <a:chExt cx="942055" cy="894028"/>
                  </a:xfrm>
                </p:grpSpPr>
                <p:sp>
                  <p:nvSpPr>
                    <p:cNvPr id="134" name="Овал 133"/>
                    <p:cNvSpPr/>
                    <p:nvPr/>
                  </p:nvSpPr>
                  <p:spPr>
                    <a:xfrm>
                      <a:off x="384818" y="4449927"/>
                      <a:ext cx="942055" cy="890358"/>
                    </a:xfrm>
                    <a:prstGeom prst="ellipse">
                      <a:avLst/>
                    </a:prstGeom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  <a:ln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 extrusionH="76200" contourW="12700" prstMaterial="softEdge">
                      <a:bevelT w="57150" h="0"/>
                      <a:extrusionClr>
                        <a:schemeClr val="bg1"/>
                      </a:extrusionClr>
                      <a:contourClr>
                        <a:schemeClr val="accent2">
                          <a:lumMod val="20000"/>
                          <a:lumOff val="80000"/>
                        </a:schemeClr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effectLst>
                          <a:outerShdw blurRad="50800" dist="50800" dir="5400000" algn="ctr" rotWithShape="0">
                            <a:schemeClr val="bg1"/>
                          </a:outerShdw>
                        </a:effectLst>
                      </a:endParaRPr>
                    </a:p>
                  </p:txBody>
                </p:sp>
                <p:pic>
                  <p:nvPicPr>
                    <p:cNvPr id="135" name="Рисунок 134"/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duotone>
                        <a:prstClr val="black"/>
                        <a:schemeClr val="accent5">
                          <a:lumMod val="20000"/>
                          <a:lumOff val="80000"/>
                          <a:tint val="45000"/>
                          <a:satMod val="400000"/>
                        </a:schemeClr>
                      </a:duoton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9934" t="5696" r="27188" b="46568"/>
                    <a:stretch/>
                  </p:blipFill>
                  <p:spPr>
                    <a:xfrm>
                      <a:off x="533341" y="4446257"/>
                      <a:ext cx="645008" cy="757779"/>
                    </a:xfrm>
                    <a:prstGeom prst="rect">
                      <a:avLst/>
                    </a:prstGeom>
                    <a:noFill/>
                  </p:spPr>
                </p:pic>
              </p:grpSp>
              <p:sp>
                <p:nvSpPr>
                  <p:cNvPr id="138" name="Овал 137"/>
                  <p:cNvSpPr/>
                  <p:nvPr/>
                </p:nvSpPr>
                <p:spPr>
                  <a:xfrm>
                    <a:off x="1101296" y="5630165"/>
                    <a:ext cx="169642" cy="166923"/>
                  </a:xfrm>
                  <a:prstGeom prst="ellipse">
                    <a:avLst/>
                  </a:prstGeom>
                  <a:solidFill>
                    <a:srgbClr val="F1A22F"/>
                  </a:solidFill>
                  <a:ln w="25400">
                    <a:solidFill>
                      <a:schemeClr val="bg1"/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9" name="Прямоугольник 138"/>
                  <p:cNvSpPr/>
                  <p:nvPr/>
                </p:nvSpPr>
                <p:spPr>
                  <a:xfrm>
                    <a:off x="-29709" y="5169540"/>
                    <a:ext cx="2426464" cy="41549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1050" b="1" cap="all" dirty="0">
                        <a:solidFill>
                          <a:srgbClr val="F1A22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Участник регламента</a:t>
                    </a:r>
                  </a:p>
                  <a:p>
                    <a:pPr algn="ctr"/>
                    <a:r>
                      <a:rPr lang="ru-RU" sz="105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Куратор инвестиционного проекта</a:t>
                    </a:r>
                  </a:p>
                </p:txBody>
              </p:sp>
              <p:cxnSp>
                <p:nvCxnSpPr>
                  <p:cNvPr id="143" name="Прямая соединительная линия 142"/>
                  <p:cNvCxnSpPr/>
                  <p:nvPr/>
                </p:nvCxnSpPr>
                <p:spPr>
                  <a:xfrm flipH="1">
                    <a:off x="332164" y="5688959"/>
                    <a:ext cx="0" cy="180000"/>
                  </a:xfrm>
                  <a:prstGeom prst="line">
                    <a:avLst/>
                  </a:prstGeom>
                  <a:ln w="28575">
                    <a:solidFill>
                      <a:srgbClr val="F1A22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49" name="Группа 148"/>
                  <p:cNvGrpSpPr/>
                  <p:nvPr/>
                </p:nvGrpSpPr>
                <p:grpSpPr>
                  <a:xfrm>
                    <a:off x="384492" y="5920961"/>
                    <a:ext cx="742995" cy="769046"/>
                    <a:chOff x="384492" y="5920961"/>
                    <a:chExt cx="742995" cy="769046"/>
                  </a:xfrm>
                </p:grpSpPr>
                <p:sp>
                  <p:nvSpPr>
                    <p:cNvPr id="147" name="Овал 146"/>
                    <p:cNvSpPr/>
                    <p:nvPr/>
                  </p:nvSpPr>
                  <p:spPr>
                    <a:xfrm>
                      <a:off x="384492" y="5941754"/>
                      <a:ext cx="731255" cy="689685"/>
                    </a:xfrm>
                    <a:prstGeom prst="ellipse">
                      <a:avLst/>
                    </a:prstGeom>
                    <a:solidFill>
                      <a:schemeClr val="accent3">
                        <a:lumMod val="40000"/>
                        <a:lumOff val="60000"/>
                        <a:alpha val="60000"/>
                      </a:schemeClr>
                    </a:solidFill>
                    <a:ln>
                      <a:solidFill>
                        <a:schemeClr val="bg2">
                          <a:lumMod val="90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 extrusionH="76200" contourW="12700" prstMaterial="softEdge">
                      <a:bevelT w="57150" h="0"/>
                      <a:extrusionClr>
                        <a:schemeClr val="bg1"/>
                      </a:extrusionClr>
                      <a:contourClr>
                        <a:schemeClr val="bg2">
                          <a:lumMod val="90000"/>
                        </a:schemeClr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effectLst>
                          <a:outerShdw blurRad="50800" dist="50800" dir="5400000" algn="ctr" rotWithShape="0">
                            <a:schemeClr val="bg1"/>
                          </a:outerShdw>
                        </a:effectLst>
                      </a:endParaRPr>
                    </a:p>
                  </p:txBody>
                </p:sp>
                <p:pic>
                  <p:nvPicPr>
                    <p:cNvPr id="148" name="Рисунок 14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duotone>
                        <a:schemeClr val="accent2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99513" y="5920961"/>
                      <a:ext cx="727974" cy="769046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150" name="Прямоугольник 149"/>
                  <p:cNvSpPr/>
                  <p:nvPr/>
                </p:nvSpPr>
                <p:spPr>
                  <a:xfrm>
                    <a:off x="1062818" y="6108146"/>
                    <a:ext cx="3276405" cy="57708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1050" b="1" cap="all" dirty="0">
                        <a:solidFill>
                          <a:srgbClr val="F1A22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Сопровождение проекта</a:t>
                    </a:r>
                  </a:p>
                  <a:p>
                    <a:pPr lvl="0"/>
                    <a:r>
                      <a: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Информационно-консультационное и организационное сопровождение проекта</a:t>
                    </a:r>
                  </a:p>
                </p:txBody>
              </p:sp>
              <p:sp>
                <p:nvSpPr>
                  <p:cNvPr id="152" name="Овал 151"/>
                  <p:cNvSpPr/>
                  <p:nvPr/>
                </p:nvSpPr>
                <p:spPr>
                  <a:xfrm>
                    <a:off x="3985585" y="5612036"/>
                    <a:ext cx="169642" cy="166923"/>
                  </a:xfrm>
                  <a:prstGeom prst="ellipse">
                    <a:avLst/>
                  </a:prstGeom>
                  <a:solidFill>
                    <a:srgbClr val="F1A22F"/>
                  </a:solidFill>
                  <a:ln w="25400">
                    <a:solidFill>
                      <a:schemeClr val="bg1"/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3" name="Прямоугольник 152"/>
                  <p:cNvSpPr/>
                  <p:nvPr/>
                </p:nvSpPr>
                <p:spPr>
                  <a:xfrm>
                    <a:off x="3859663" y="5738527"/>
                    <a:ext cx="421486" cy="2769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7.2</a:t>
                    </a:r>
                    <a:endParaRPr lang="ru-RU" sz="1200" b="1" i="0" dirty="0"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87" name="Группа 186"/>
              <p:cNvGrpSpPr/>
              <p:nvPr/>
            </p:nvGrpSpPr>
            <p:grpSpPr>
              <a:xfrm>
                <a:off x="35362" y="855037"/>
                <a:ext cx="8877778" cy="4872018"/>
                <a:chOff x="35362" y="855037"/>
                <a:chExt cx="8877778" cy="4872018"/>
              </a:xfrm>
            </p:grpSpPr>
            <p:grpSp>
              <p:nvGrpSpPr>
                <p:cNvPr id="154" name="Группа 153"/>
                <p:cNvGrpSpPr/>
                <p:nvPr/>
              </p:nvGrpSpPr>
              <p:grpSpPr>
                <a:xfrm>
                  <a:off x="35362" y="855037"/>
                  <a:ext cx="8877778" cy="3519509"/>
                  <a:chOff x="35362" y="1063256"/>
                  <a:chExt cx="8877778" cy="3519509"/>
                </a:xfrm>
              </p:grpSpPr>
              <p:grpSp>
                <p:nvGrpSpPr>
                  <p:cNvPr id="130" name="Группа 129"/>
                  <p:cNvGrpSpPr/>
                  <p:nvPr/>
                </p:nvGrpSpPr>
                <p:grpSpPr>
                  <a:xfrm>
                    <a:off x="504934" y="2417287"/>
                    <a:ext cx="8246337" cy="2165478"/>
                    <a:chOff x="504934" y="2879008"/>
                    <a:chExt cx="8246337" cy="2165478"/>
                  </a:xfrm>
                </p:grpSpPr>
                <p:sp>
                  <p:nvSpPr>
                    <p:cNvPr id="23" name="Овал 22"/>
                    <p:cNvSpPr/>
                    <p:nvPr/>
                  </p:nvSpPr>
                  <p:spPr>
                    <a:xfrm>
                      <a:off x="520200" y="2879008"/>
                      <a:ext cx="335860" cy="340324"/>
                    </a:xfrm>
                    <a:prstGeom prst="ellipse">
                      <a:avLst/>
                    </a:prstGeom>
                    <a:solidFill>
                      <a:srgbClr val="F1A22F"/>
                    </a:solidFill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8" name="Овал 47"/>
                    <p:cNvSpPr/>
                    <p:nvPr/>
                  </p:nvSpPr>
                  <p:spPr>
                    <a:xfrm>
                      <a:off x="1818753" y="2965580"/>
                      <a:ext cx="169642" cy="166923"/>
                    </a:xfrm>
                    <a:prstGeom prst="ellipse">
                      <a:avLst/>
                    </a:prstGeom>
                    <a:solidFill>
                      <a:srgbClr val="F1A22F"/>
                    </a:solidFill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cxnSp>
                  <p:nvCxnSpPr>
                    <p:cNvPr id="50" name="Прямая соединительная линия 49"/>
                    <p:cNvCxnSpPr/>
                    <p:nvPr/>
                  </p:nvCxnSpPr>
                  <p:spPr>
                    <a:xfrm>
                      <a:off x="864606" y="3049041"/>
                      <a:ext cx="945094" cy="1"/>
                    </a:xfrm>
                    <a:prstGeom prst="line">
                      <a:avLst/>
                    </a:prstGeom>
                    <a:ln w="28575">
                      <a:solidFill>
                        <a:srgbClr val="F1A22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Прямая соединительная линия 52"/>
                    <p:cNvCxnSpPr>
                      <a:endCxn id="54" idx="2"/>
                    </p:cNvCxnSpPr>
                    <p:nvPr/>
                  </p:nvCxnSpPr>
                  <p:spPr>
                    <a:xfrm>
                      <a:off x="1997448" y="3049040"/>
                      <a:ext cx="2453154" cy="0"/>
                    </a:xfrm>
                    <a:prstGeom prst="line">
                      <a:avLst/>
                    </a:prstGeom>
                    <a:ln w="28575">
                      <a:solidFill>
                        <a:srgbClr val="F1A22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4" name="Овал 53"/>
                    <p:cNvSpPr/>
                    <p:nvPr/>
                  </p:nvSpPr>
                  <p:spPr>
                    <a:xfrm>
                      <a:off x="4450602" y="2974633"/>
                      <a:ext cx="169642" cy="166923"/>
                    </a:xfrm>
                    <a:prstGeom prst="ellipse">
                      <a:avLst/>
                    </a:prstGeom>
                    <a:solidFill>
                      <a:srgbClr val="F1A22F"/>
                    </a:solidFill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6" name="Нашивка 55"/>
                    <p:cNvSpPr/>
                    <p:nvPr/>
                  </p:nvSpPr>
                  <p:spPr>
                    <a:xfrm>
                      <a:off x="2968387" y="2933326"/>
                      <a:ext cx="270830" cy="262550"/>
                    </a:xfrm>
                    <a:prstGeom prst="chevron">
                      <a:avLst/>
                    </a:prstGeom>
                    <a:solidFill>
                      <a:srgbClr val="FF9147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58" name="Прямая соединительная линия 57"/>
                    <p:cNvCxnSpPr/>
                    <p:nvPr/>
                  </p:nvCxnSpPr>
                  <p:spPr>
                    <a:xfrm flipV="1">
                      <a:off x="4628130" y="3047057"/>
                      <a:ext cx="3369082" cy="0"/>
                    </a:xfrm>
                    <a:prstGeom prst="line">
                      <a:avLst/>
                    </a:prstGeom>
                    <a:ln w="28575">
                      <a:solidFill>
                        <a:srgbClr val="F1A22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0" name="Овал 59"/>
                    <p:cNvSpPr/>
                    <p:nvPr/>
                  </p:nvSpPr>
                  <p:spPr>
                    <a:xfrm>
                      <a:off x="6303470" y="2965580"/>
                      <a:ext cx="169642" cy="166923"/>
                    </a:xfrm>
                    <a:prstGeom prst="ellipse">
                      <a:avLst/>
                    </a:prstGeom>
                    <a:solidFill>
                      <a:srgbClr val="F1A22F"/>
                    </a:solidFill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1" name="Овал 60"/>
                    <p:cNvSpPr/>
                    <p:nvPr/>
                  </p:nvSpPr>
                  <p:spPr>
                    <a:xfrm>
                      <a:off x="7978810" y="2952126"/>
                      <a:ext cx="169642" cy="166923"/>
                    </a:xfrm>
                    <a:prstGeom prst="ellipse">
                      <a:avLst/>
                    </a:prstGeom>
                    <a:solidFill>
                      <a:srgbClr val="F1A22F"/>
                    </a:solidFill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5" name="Дуга 64"/>
                    <p:cNvSpPr/>
                    <p:nvPr/>
                  </p:nvSpPr>
                  <p:spPr>
                    <a:xfrm>
                      <a:off x="7723934" y="3046496"/>
                      <a:ext cx="912121" cy="1575475"/>
                    </a:xfrm>
                    <a:prstGeom prst="arc">
                      <a:avLst>
                        <a:gd name="adj1" fmla="val 16151231"/>
                        <a:gd name="adj2" fmla="val 5484206"/>
                      </a:avLst>
                    </a:prstGeom>
                    <a:ln w="28575">
                      <a:solidFill>
                        <a:srgbClr val="F1A22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cxnSp>
                  <p:nvCxnSpPr>
                    <p:cNvPr id="68" name="Прямая соединительная линия 67"/>
                    <p:cNvCxnSpPr/>
                    <p:nvPr/>
                  </p:nvCxnSpPr>
                  <p:spPr>
                    <a:xfrm>
                      <a:off x="708245" y="4621972"/>
                      <a:ext cx="7497159" cy="0"/>
                    </a:xfrm>
                    <a:prstGeom prst="line">
                      <a:avLst/>
                    </a:prstGeom>
                    <a:ln w="28575">
                      <a:solidFill>
                        <a:srgbClr val="F1A22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9" name="Овал 68"/>
                    <p:cNvSpPr/>
                    <p:nvPr/>
                  </p:nvSpPr>
                  <p:spPr>
                    <a:xfrm>
                      <a:off x="7250834" y="4533805"/>
                      <a:ext cx="169642" cy="166923"/>
                    </a:xfrm>
                    <a:prstGeom prst="ellipse">
                      <a:avLst/>
                    </a:prstGeom>
                    <a:solidFill>
                      <a:srgbClr val="F1A22F"/>
                    </a:solidFill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76" name="Группа 75"/>
                    <p:cNvGrpSpPr/>
                    <p:nvPr/>
                  </p:nvGrpSpPr>
                  <p:grpSpPr>
                    <a:xfrm>
                      <a:off x="6878421" y="3187912"/>
                      <a:ext cx="937059" cy="953320"/>
                      <a:chOff x="6878421" y="3233177"/>
                      <a:chExt cx="937059" cy="953320"/>
                    </a:xfrm>
                  </p:grpSpPr>
                  <p:grpSp>
                    <p:nvGrpSpPr>
                      <p:cNvPr id="70" name="Группа 69"/>
                      <p:cNvGrpSpPr/>
                      <p:nvPr/>
                    </p:nvGrpSpPr>
                    <p:grpSpPr>
                      <a:xfrm>
                        <a:off x="6878421" y="3233177"/>
                        <a:ext cx="937059" cy="953320"/>
                        <a:chOff x="4096557" y="1177245"/>
                        <a:chExt cx="937059" cy="953320"/>
                      </a:xfrm>
                    </p:grpSpPr>
                    <p:sp>
                      <p:nvSpPr>
                        <p:cNvPr id="71" name="Овал 70"/>
                        <p:cNvSpPr/>
                        <p:nvPr/>
                      </p:nvSpPr>
                      <p:spPr>
                        <a:xfrm>
                          <a:off x="4096557" y="1177245"/>
                          <a:ext cx="937059" cy="9533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20000"/>
                            <a:lumOff val="80000"/>
                            <a:alpha val="60000"/>
                          </a:schemeClr>
                        </a:solidFill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 extrusionH="76200" contourW="12700" prstMaterial="softEdge">
                          <a:bevelT w="57150" h="0"/>
                          <a:extrusionClr>
                            <a:schemeClr val="bg1"/>
                          </a:extrusionClr>
                          <a:contourClr>
                            <a:schemeClr val="accent2">
                              <a:lumMod val="20000"/>
                              <a:lumOff val="80000"/>
                            </a:schemeClr>
                          </a:contourClr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effectLst>
                              <a:outerShdw blurRad="50800" dist="50800" dir="5400000" algn="ctr" rotWithShape="0">
                                <a:schemeClr val="bg1"/>
                              </a:outerShdw>
                            </a:effectLst>
                          </a:endParaRPr>
                        </a:p>
                      </p:txBody>
                    </p:sp>
                    <p:pic>
                      <p:nvPicPr>
                        <p:cNvPr id="72" name="Рисунок 71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9934" t="5696" r="27188" b="46568"/>
                        <a:stretch/>
                      </p:blipFill>
                      <p:spPr>
                        <a:xfrm>
                          <a:off x="4160643" y="1337459"/>
                          <a:ext cx="381352" cy="44802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grpSp>
                  <p:pic>
                    <p:nvPicPr>
                      <p:cNvPr id="73" name="Рисунок 72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934" t="5696" r="27188" b="46568"/>
                      <a:stretch/>
                    </p:blipFill>
                    <p:spPr>
                      <a:xfrm>
                        <a:off x="7360880" y="3372692"/>
                        <a:ext cx="381352" cy="448027"/>
                      </a:xfrm>
                      <a:prstGeom prst="rect">
                        <a:avLst/>
                      </a:prstGeom>
                      <a:noFill/>
                    </p:spPr>
                  </p:pic>
                  <p:pic>
                    <p:nvPicPr>
                      <p:cNvPr id="74" name="Рисунок 73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934" t="5696" r="27188" b="46568"/>
                      <a:stretch/>
                    </p:blipFill>
                    <p:spPr>
                      <a:xfrm>
                        <a:off x="7160360" y="3571869"/>
                        <a:ext cx="381352" cy="448027"/>
                      </a:xfrm>
                      <a:prstGeom prst="rect">
                        <a:avLst/>
                      </a:prstGeom>
                      <a:noFill/>
                    </p:spPr>
                  </p:pic>
                </p:grpSp>
                <p:sp>
                  <p:nvSpPr>
                    <p:cNvPr id="75" name="Прямоугольник 74"/>
                    <p:cNvSpPr/>
                    <p:nvPr/>
                  </p:nvSpPr>
                  <p:spPr>
                    <a:xfrm>
                      <a:off x="6362037" y="4122984"/>
                      <a:ext cx="2026917" cy="415498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1050" b="1" cap="all" dirty="0">
                          <a:solidFill>
                            <a:srgbClr val="F1A2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lang="ru-RU" sz="1050" b="1" i="0" cap="all" dirty="0">
                          <a:solidFill>
                            <a:srgbClr val="F1A2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епэкономики </a:t>
                      </a:r>
                    </a:p>
                    <a:p>
                      <a:pPr algn="ctr"/>
                      <a:r>
                        <a:rPr lang="ru-RU" sz="1050" b="1" i="0" cap="all" dirty="0">
                          <a:solidFill>
                            <a:srgbClr val="F1A2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Югры</a:t>
                      </a:r>
                    </a:p>
                  </p:txBody>
                </p:sp>
                <p:sp>
                  <p:nvSpPr>
                    <p:cNvPr id="77" name="Овал 76"/>
                    <p:cNvSpPr/>
                    <p:nvPr/>
                  </p:nvSpPr>
                  <p:spPr>
                    <a:xfrm>
                      <a:off x="5588584" y="4555198"/>
                      <a:ext cx="169642" cy="166923"/>
                    </a:xfrm>
                    <a:prstGeom prst="ellipse">
                      <a:avLst/>
                    </a:prstGeom>
                    <a:solidFill>
                      <a:srgbClr val="F1A22F"/>
                    </a:solidFill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81" name="Группа 80"/>
                    <p:cNvGrpSpPr/>
                    <p:nvPr/>
                  </p:nvGrpSpPr>
                  <p:grpSpPr>
                    <a:xfrm>
                      <a:off x="4457563" y="3356478"/>
                      <a:ext cx="1998622" cy="1110534"/>
                      <a:chOff x="5917046" y="1444079"/>
                      <a:chExt cx="1998622" cy="1110534"/>
                    </a:xfrm>
                  </p:grpSpPr>
                  <p:grpSp>
                    <p:nvGrpSpPr>
                      <p:cNvPr id="82" name="Группа 81"/>
                      <p:cNvGrpSpPr/>
                      <p:nvPr/>
                    </p:nvGrpSpPr>
                    <p:grpSpPr>
                      <a:xfrm>
                        <a:off x="6637650" y="1444079"/>
                        <a:ext cx="600975" cy="582722"/>
                        <a:chOff x="2771225" y="2502240"/>
                        <a:chExt cx="743533" cy="679776"/>
                      </a:xfrm>
                    </p:grpSpPr>
                    <p:sp>
                      <p:nvSpPr>
                        <p:cNvPr id="84" name="Овал 83"/>
                        <p:cNvSpPr/>
                        <p:nvPr/>
                      </p:nvSpPr>
                      <p:spPr>
                        <a:xfrm>
                          <a:off x="2771225" y="2502240"/>
                          <a:ext cx="743533" cy="679776"/>
                        </a:xfrm>
                        <a:prstGeom prst="ellipse">
                          <a:avLst/>
                        </a:prstGeom>
                        <a:solidFill>
                          <a:schemeClr val="accent3">
                            <a:lumMod val="40000"/>
                            <a:lumOff val="60000"/>
                            <a:alpha val="60000"/>
                          </a:schemeClr>
                        </a:solidFill>
                        <a:ln>
                          <a:solidFill>
                            <a:schemeClr val="bg2">
                              <a:lumMod val="9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 extrusionH="76200" contourW="12700" prstMaterial="softEdge">
                          <a:bevelT w="57150" h="0"/>
                          <a:extrusionClr>
                            <a:schemeClr val="bg1"/>
                          </a:extrusionClr>
                          <a:contourClr>
                            <a:schemeClr val="bg2">
                              <a:lumMod val="90000"/>
                            </a:schemeClr>
                          </a:contourClr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effectLst>
                              <a:outerShdw blurRad="50800" dist="50800" dir="5400000" algn="ctr" rotWithShape="0">
                                <a:schemeClr val="bg1"/>
                              </a:outerShdw>
                            </a:effectLst>
                          </a:endParaRPr>
                        </a:p>
                      </p:txBody>
                    </p:sp>
                    <p:pic>
                      <p:nvPicPr>
                        <p:cNvPr id="85" name="Рисунок 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 cstate="print">
                          <a:clrChange>
                            <a:clrFrom>
                              <a:srgbClr val="000000">
                                <a:alpha val="0"/>
                              </a:srgbClr>
                            </a:clrFrom>
                            <a:clrTo>
                              <a:srgbClr val="000000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989580" y="2650410"/>
                          <a:ext cx="341979" cy="370960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83" name="Прямоугольник 82"/>
                      <p:cNvSpPr/>
                      <p:nvPr/>
                    </p:nvSpPr>
                    <p:spPr>
                      <a:xfrm>
                        <a:off x="5917046" y="1977532"/>
                        <a:ext cx="1998622" cy="577081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ru-RU" sz="105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Заключение о результатах рассмотрения заявки (не более 12 рабочих дней)</a:t>
                        </a:r>
                        <a:endParaRPr lang="ru-RU" sz="105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86" name="Овал 85"/>
                    <p:cNvSpPr/>
                    <p:nvPr/>
                  </p:nvSpPr>
                  <p:spPr>
                    <a:xfrm>
                      <a:off x="2408612" y="4530418"/>
                      <a:ext cx="169642" cy="166923"/>
                    </a:xfrm>
                    <a:prstGeom prst="ellipse">
                      <a:avLst/>
                    </a:prstGeom>
                    <a:solidFill>
                      <a:srgbClr val="F1A22F"/>
                    </a:solidFill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87" name="Группа 86"/>
                    <p:cNvGrpSpPr/>
                    <p:nvPr/>
                  </p:nvGrpSpPr>
                  <p:grpSpPr>
                    <a:xfrm>
                      <a:off x="1515287" y="3375096"/>
                      <a:ext cx="2080517" cy="1091449"/>
                      <a:chOff x="5286097" y="1455959"/>
                      <a:chExt cx="2080517" cy="1091449"/>
                    </a:xfrm>
                  </p:grpSpPr>
                  <p:grpSp>
                    <p:nvGrpSpPr>
                      <p:cNvPr id="88" name="Группа 87"/>
                      <p:cNvGrpSpPr/>
                      <p:nvPr/>
                    </p:nvGrpSpPr>
                    <p:grpSpPr>
                      <a:xfrm>
                        <a:off x="5992071" y="1455959"/>
                        <a:ext cx="600975" cy="582722"/>
                        <a:chOff x="1972507" y="2516098"/>
                        <a:chExt cx="743533" cy="679776"/>
                      </a:xfrm>
                    </p:grpSpPr>
                    <p:sp>
                      <p:nvSpPr>
                        <p:cNvPr id="90" name="Овал 89"/>
                        <p:cNvSpPr/>
                        <p:nvPr/>
                      </p:nvSpPr>
                      <p:spPr>
                        <a:xfrm>
                          <a:off x="1972507" y="2516098"/>
                          <a:ext cx="743533" cy="679776"/>
                        </a:xfrm>
                        <a:prstGeom prst="ellipse">
                          <a:avLst/>
                        </a:prstGeom>
                        <a:solidFill>
                          <a:schemeClr val="accent3">
                            <a:lumMod val="40000"/>
                            <a:lumOff val="60000"/>
                            <a:alpha val="60000"/>
                          </a:schemeClr>
                        </a:solidFill>
                        <a:ln>
                          <a:solidFill>
                            <a:schemeClr val="bg2">
                              <a:lumMod val="9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 extrusionH="76200" contourW="12700" prstMaterial="softEdge">
                          <a:bevelT w="57150" h="0"/>
                          <a:extrusionClr>
                            <a:schemeClr val="bg1"/>
                          </a:extrusionClr>
                          <a:contourClr>
                            <a:schemeClr val="bg2">
                              <a:lumMod val="90000"/>
                            </a:schemeClr>
                          </a:contourClr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effectLst>
                              <a:outerShdw blurRad="50800" dist="50800" dir="5400000" algn="ctr" rotWithShape="0">
                                <a:schemeClr val="bg1"/>
                              </a:outerShdw>
                            </a:effectLst>
                          </a:endParaRPr>
                        </a:p>
                      </p:txBody>
                    </p:sp>
                    <p:pic>
                      <p:nvPicPr>
                        <p:cNvPr id="91" name="Рисунок 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 cstate="print">
                          <a:clrChange>
                            <a:clrFrom>
                              <a:srgbClr val="000000">
                                <a:alpha val="0"/>
                              </a:srgbClr>
                            </a:clrFrom>
                            <a:clrTo>
                              <a:srgbClr val="000000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225677" y="2663114"/>
                          <a:ext cx="341979" cy="370960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89" name="Прямоугольник 88"/>
                      <p:cNvSpPr/>
                      <p:nvPr/>
                    </p:nvSpPr>
                    <p:spPr>
                      <a:xfrm>
                        <a:off x="5286097" y="1970327"/>
                        <a:ext cx="2080517" cy="577081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ru-RU" sz="105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Уведомление об определении куратора проекта (не более 10 рабочих дней)</a:t>
                        </a:r>
                        <a:endParaRPr lang="ru-RU" sz="105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92" name="Нашивка 91"/>
                    <p:cNvSpPr/>
                    <p:nvPr/>
                  </p:nvSpPr>
                  <p:spPr>
                    <a:xfrm rot="5400000">
                      <a:off x="8484581" y="3651736"/>
                      <a:ext cx="270830" cy="262550"/>
                    </a:xfrm>
                    <a:prstGeom prst="chevron">
                      <a:avLst/>
                    </a:prstGeom>
                    <a:solidFill>
                      <a:srgbClr val="FF9147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3" name="Нашивка 92"/>
                    <p:cNvSpPr/>
                    <p:nvPr/>
                  </p:nvSpPr>
                  <p:spPr>
                    <a:xfrm flipH="1">
                      <a:off x="1138896" y="4482604"/>
                      <a:ext cx="270000" cy="262550"/>
                    </a:xfrm>
                    <a:prstGeom prst="chevron">
                      <a:avLst/>
                    </a:prstGeom>
                    <a:solidFill>
                      <a:srgbClr val="FF9147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94" name="Прямая соединительная линия 93"/>
                    <p:cNvCxnSpPr/>
                    <p:nvPr/>
                  </p:nvCxnSpPr>
                  <p:spPr>
                    <a:xfrm>
                      <a:off x="715677" y="3726387"/>
                      <a:ext cx="1621" cy="885508"/>
                    </a:xfrm>
                    <a:prstGeom prst="line">
                      <a:avLst/>
                    </a:prstGeom>
                    <a:ln w="28575">
                      <a:solidFill>
                        <a:srgbClr val="F1A22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7" name="Нашивка 96"/>
                    <p:cNvSpPr/>
                    <p:nvPr/>
                  </p:nvSpPr>
                  <p:spPr>
                    <a:xfrm rot="16200000">
                      <a:off x="604492" y="3554176"/>
                      <a:ext cx="222370" cy="262550"/>
                    </a:xfrm>
                    <a:prstGeom prst="chevron">
                      <a:avLst/>
                    </a:prstGeom>
                    <a:solidFill>
                      <a:srgbClr val="FF9147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8" name="Прямоугольник 97"/>
                    <p:cNvSpPr/>
                    <p:nvPr/>
                  </p:nvSpPr>
                  <p:spPr>
                    <a:xfrm>
                      <a:off x="504934" y="3154862"/>
                      <a:ext cx="421486" cy="2769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0" name="Прямоугольник 99"/>
                    <p:cNvSpPr/>
                    <p:nvPr/>
                  </p:nvSpPr>
                  <p:spPr>
                    <a:xfrm>
                      <a:off x="1695669" y="3154861"/>
                      <a:ext cx="421486" cy="2769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" name="Прямоугольник 101"/>
                    <p:cNvSpPr/>
                    <p:nvPr/>
                  </p:nvSpPr>
                  <p:spPr>
                    <a:xfrm>
                      <a:off x="4326287" y="3151633"/>
                      <a:ext cx="421486" cy="2769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3" name="Прямоугольник 102"/>
                    <p:cNvSpPr/>
                    <p:nvPr/>
                  </p:nvSpPr>
                  <p:spPr>
                    <a:xfrm>
                      <a:off x="6180386" y="3151633"/>
                      <a:ext cx="421486" cy="2769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" name="Прямоугольник 103"/>
                    <p:cNvSpPr/>
                    <p:nvPr/>
                  </p:nvSpPr>
                  <p:spPr>
                    <a:xfrm>
                      <a:off x="7891846" y="3151632"/>
                      <a:ext cx="421486" cy="2769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5" name="Прямоугольник 104"/>
                    <p:cNvSpPr/>
                    <p:nvPr/>
                  </p:nvSpPr>
                  <p:spPr>
                    <a:xfrm>
                      <a:off x="7150897" y="4745154"/>
                      <a:ext cx="421486" cy="2769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6" name="Прямоугольник 105"/>
                    <p:cNvSpPr/>
                    <p:nvPr/>
                  </p:nvSpPr>
                  <p:spPr>
                    <a:xfrm>
                      <a:off x="5485785" y="4767487"/>
                      <a:ext cx="421486" cy="2769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7" name="Прямоугольник 106"/>
                    <p:cNvSpPr/>
                    <p:nvPr/>
                  </p:nvSpPr>
                  <p:spPr>
                    <a:xfrm>
                      <a:off x="2288551" y="4741801"/>
                      <a:ext cx="421486" cy="2769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</a:t>
                      </a:r>
                      <a:endParaRPr lang="ru-RU" sz="12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29" name="Группа 128"/>
                  <p:cNvGrpSpPr/>
                  <p:nvPr/>
                </p:nvGrpSpPr>
                <p:grpSpPr>
                  <a:xfrm>
                    <a:off x="35362" y="1063256"/>
                    <a:ext cx="8877778" cy="1356868"/>
                    <a:chOff x="35362" y="1235269"/>
                    <a:chExt cx="8877778" cy="1356868"/>
                  </a:xfrm>
                </p:grpSpPr>
                <p:grpSp>
                  <p:nvGrpSpPr>
                    <p:cNvPr id="127" name="Группа 126"/>
                    <p:cNvGrpSpPr/>
                    <p:nvPr/>
                  </p:nvGrpSpPr>
                  <p:grpSpPr>
                    <a:xfrm>
                      <a:off x="35362" y="1293041"/>
                      <a:ext cx="1352575" cy="1150122"/>
                      <a:chOff x="35362" y="1293041"/>
                      <a:chExt cx="1352575" cy="1150122"/>
                    </a:xfrm>
                  </p:grpSpPr>
                  <p:grpSp>
                    <p:nvGrpSpPr>
                      <p:cNvPr id="14" name="Группа 13"/>
                      <p:cNvGrpSpPr/>
                      <p:nvPr/>
                    </p:nvGrpSpPr>
                    <p:grpSpPr>
                      <a:xfrm>
                        <a:off x="248697" y="1293041"/>
                        <a:ext cx="942055" cy="890358"/>
                        <a:chOff x="508060" y="1423531"/>
                        <a:chExt cx="914400" cy="854268"/>
                      </a:xfrm>
                    </p:grpSpPr>
                    <p:sp>
                      <p:nvSpPr>
                        <p:cNvPr id="12" name="Овал 11"/>
                        <p:cNvSpPr/>
                        <p:nvPr/>
                      </p:nvSpPr>
                      <p:spPr>
                        <a:xfrm>
                          <a:off x="508060" y="1423531"/>
                          <a:ext cx="914400" cy="854268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20000"/>
                            <a:lumOff val="80000"/>
                            <a:alpha val="60000"/>
                          </a:schemeClr>
                        </a:solidFill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 extrusionH="76200" contourW="12700" prstMaterial="softEdge">
                          <a:bevelT w="57150" h="0"/>
                          <a:extrusionClr>
                            <a:schemeClr val="bg1"/>
                          </a:extrusionClr>
                          <a:contourClr>
                            <a:schemeClr val="accent2">
                              <a:lumMod val="20000"/>
                              <a:lumOff val="80000"/>
                            </a:schemeClr>
                          </a:contourClr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effectLst>
                              <a:outerShdw blurRad="50800" dist="50800" dir="5400000" algn="ctr" rotWithShape="0">
                                <a:schemeClr val="bg1"/>
                              </a:outerShdw>
                            </a:effectLst>
                          </a:endParaRPr>
                        </a:p>
                      </p:txBody>
                    </p:sp>
                    <p:pic>
                      <p:nvPicPr>
                        <p:cNvPr id="22" name="Рисунок 21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duotone>
                            <a:prstClr val="black"/>
                            <a:schemeClr val="accent6">
                              <a:lumMod val="20000"/>
                              <a:lumOff val="80000"/>
                              <a:tint val="45000"/>
                              <a:satMod val="400000"/>
                            </a:schemeClr>
                          </a:duoton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9934" t="5696" r="27188" b="46568"/>
                        <a:stretch/>
                      </p:blipFill>
                      <p:spPr>
                        <a:xfrm>
                          <a:off x="666023" y="1459893"/>
                          <a:ext cx="598474" cy="6662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grpSp>
                  <p:sp>
                    <p:nvSpPr>
                      <p:cNvPr id="39" name="Прямоугольник 38"/>
                      <p:cNvSpPr/>
                      <p:nvPr/>
                    </p:nvSpPr>
                    <p:spPr>
                      <a:xfrm>
                        <a:off x="35362" y="2189247"/>
                        <a:ext cx="1352575" cy="253916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ru-RU" sz="1050" b="1" i="0" cap="all" dirty="0">
                            <a:solidFill>
                              <a:srgbClr val="F1A22F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инвестор</a:t>
                        </a:r>
                      </a:p>
                    </p:txBody>
                  </p:sp>
                </p:grpSp>
                <p:grpSp>
                  <p:nvGrpSpPr>
                    <p:cNvPr id="120" name="Группа 119"/>
                    <p:cNvGrpSpPr/>
                    <p:nvPr/>
                  </p:nvGrpSpPr>
                  <p:grpSpPr>
                    <a:xfrm>
                      <a:off x="1270938" y="1356316"/>
                      <a:ext cx="1352575" cy="862498"/>
                      <a:chOff x="1270938" y="1437793"/>
                      <a:chExt cx="1352575" cy="862498"/>
                    </a:xfrm>
                  </p:grpSpPr>
                  <p:grpSp>
                    <p:nvGrpSpPr>
                      <p:cNvPr id="17" name="Группа 16"/>
                      <p:cNvGrpSpPr/>
                      <p:nvPr/>
                    </p:nvGrpSpPr>
                    <p:grpSpPr>
                      <a:xfrm>
                        <a:off x="1628200" y="1437793"/>
                        <a:ext cx="600975" cy="582722"/>
                        <a:chOff x="1972507" y="2516098"/>
                        <a:chExt cx="743533" cy="679776"/>
                      </a:xfrm>
                    </p:grpSpPr>
                    <p:sp>
                      <p:nvSpPr>
                        <p:cNvPr id="30" name="Овал 29"/>
                        <p:cNvSpPr/>
                        <p:nvPr/>
                      </p:nvSpPr>
                      <p:spPr>
                        <a:xfrm>
                          <a:off x="1972507" y="2516098"/>
                          <a:ext cx="743533" cy="679776"/>
                        </a:xfrm>
                        <a:prstGeom prst="ellipse">
                          <a:avLst/>
                        </a:prstGeom>
                        <a:solidFill>
                          <a:schemeClr val="accent3">
                            <a:lumMod val="40000"/>
                            <a:lumOff val="60000"/>
                            <a:alpha val="60000"/>
                          </a:schemeClr>
                        </a:solidFill>
                        <a:ln>
                          <a:solidFill>
                            <a:schemeClr val="bg2">
                              <a:lumMod val="9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 extrusionH="76200" contourW="12700" prstMaterial="softEdge">
                          <a:bevelT w="57150" h="0"/>
                          <a:extrusionClr>
                            <a:schemeClr val="bg1"/>
                          </a:extrusionClr>
                          <a:contourClr>
                            <a:schemeClr val="bg2">
                              <a:lumMod val="90000"/>
                            </a:schemeClr>
                          </a:contourClr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effectLst>
                              <a:outerShdw blurRad="50800" dist="50800" dir="5400000" algn="ctr" rotWithShape="0">
                                <a:schemeClr val="bg1"/>
                              </a:outerShdw>
                            </a:effectLst>
                          </a:endParaRPr>
                        </a:p>
                      </p:txBody>
                    </p:sp>
                    <p:pic>
                      <p:nvPicPr>
                        <p:cNvPr id="31" name="Рисунок 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 cstate="print">
                          <a:clrChange>
                            <a:clrFrom>
                              <a:srgbClr val="000000">
                                <a:alpha val="0"/>
                              </a:srgbClr>
                            </a:clrFrom>
                            <a:clrTo>
                              <a:srgbClr val="000000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225677" y="2663114"/>
                          <a:ext cx="341979" cy="370960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40" name="Прямоугольник 39"/>
                      <p:cNvSpPr/>
                      <p:nvPr/>
                    </p:nvSpPr>
                    <p:spPr>
                      <a:xfrm>
                        <a:off x="1270938" y="2038681"/>
                        <a:ext cx="1352575" cy="26161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ru-RU" sz="1050" b="1" i="0" cap="all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заявка</a:t>
                        </a:r>
                      </a:p>
                    </p:txBody>
                  </p:sp>
                </p:grpSp>
                <p:sp>
                  <p:nvSpPr>
                    <p:cNvPr id="41" name="Прямоугольник 40"/>
                    <p:cNvSpPr/>
                    <p:nvPr/>
                  </p:nvSpPr>
                  <p:spPr>
                    <a:xfrm>
                      <a:off x="2273148" y="1637886"/>
                      <a:ext cx="2314757" cy="90024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ru-RU" sz="105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Лично, почтой</a:t>
                      </a:r>
                    </a:p>
                    <a:p>
                      <a:endParaRPr lang="ru-RU" sz="105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Электронная форма на Инвестпортале Югры</a:t>
                      </a:r>
                    </a:p>
                    <a:p>
                      <a:r>
                        <a:rPr lang="en-US" sz="105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www.investugra.ru</a:t>
                      </a:r>
                      <a:r>
                        <a:rPr lang="en-US" sz="105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5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80" name="Группа 79"/>
                    <p:cNvGrpSpPr/>
                    <p:nvPr/>
                  </p:nvGrpSpPr>
                  <p:grpSpPr>
                    <a:xfrm>
                      <a:off x="5418978" y="1374482"/>
                      <a:ext cx="1831856" cy="1181844"/>
                      <a:chOff x="5418978" y="1455959"/>
                      <a:chExt cx="1831856" cy="1181844"/>
                    </a:xfrm>
                  </p:grpSpPr>
                  <p:grpSp>
                    <p:nvGrpSpPr>
                      <p:cNvPr id="32" name="Группа 31"/>
                      <p:cNvGrpSpPr/>
                      <p:nvPr/>
                    </p:nvGrpSpPr>
                    <p:grpSpPr>
                      <a:xfrm>
                        <a:off x="5992071" y="1455959"/>
                        <a:ext cx="600975" cy="582722"/>
                        <a:chOff x="1972507" y="2516098"/>
                        <a:chExt cx="743533" cy="679776"/>
                      </a:xfrm>
                    </p:grpSpPr>
                    <p:sp>
                      <p:nvSpPr>
                        <p:cNvPr id="33" name="Овал 32"/>
                        <p:cNvSpPr/>
                        <p:nvPr/>
                      </p:nvSpPr>
                      <p:spPr>
                        <a:xfrm>
                          <a:off x="1972507" y="2516098"/>
                          <a:ext cx="743533" cy="679776"/>
                        </a:xfrm>
                        <a:prstGeom prst="ellipse">
                          <a:avLst/>
                        </a:prstGeom>
                        <a:solidFill>
                          <a:schemeClr val="accent3">
                            <a:lumMod val="40000"/>
                            <a:lumOff val="60000"/>
                            <a:alpha val="60000"/>
                          </a:schemeClr>
                        </a:solidFill>
                        <a:ln>
                          <a:solidFill>
                            <a:schemeClr val="bg2">
                              <a:lumMod val="9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 extrusionH="76200" contourW="12700" prstMaterial="softEdge">
                          <a:bevelT w="57150" h="0"/>
                          <a:extrusionClr>
                            <a:schemeClr val="bg1"/>
                          </a:extrusionClr>
                          <a:contourClr>
                            <a:schemeClr val="bg2">
                              <a:lumMod val="90000"/>
                            </a:schemeClr>
                          </a:contourClr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effectLst>
                              <a:outerShdw blurRad="50800" dist="50800" dir="5400000" algn="ctr" rotWithShape="0">
                                <a:schemeClr val="bg1"/>
                              </a:outerShdw>
                            </a:effectLst>
                          </a:endParaRPr>
                        </a:p>
                      </p:txBody>
                    </p:sp>
                    <p:pic>
                      <p:nvPicPr>
                        <p:cNvPr id="34" name="Рисунок 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 cstate="print">
                          <a:clrChange>
                            <a:clrFrom>
                              <a:srgbClr val="000000">
                                <a:alpha val="0"/>
                              </a:srgbClr>
                            </a:clrFrom>
                            <a:clrTo>
                              <a:srgbClr val="000000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225677" y="2663114"/>
                          <a:ext cx="341979" cy="370960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46" name="Прямоугольник 45"/>
                      <p:cNvSpPr/>
                      <p:nvPr/>
                    </p:nvSpPr>
                    <p:spPr>
                      <a:xfrm>
                        <a:off x="5418978" y="2060722"/>
                        <a:ext cx="1831856" cy="577081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ru-RU" sz="105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Прием и регистрация заявки (не более 3 рабочих дней)</a:t>
                        </a:r>
                        <a:endParaRPr lang="ru-RU" sz="105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26" name="Группа 125"/>
                    <p:cNvGrpSpPr/>
                    <p:nvPr/>
                  </p:nvGrpSpPr>
                  <p:grpSpPr>
                    <a:xfrm>
                      <a:off x="7081284" y="1356316"/>
                      <a:ext cx="1831856" cy="877227"/>
                      <a:chOff x="7081284" y="1437793"/>
                      <a:chExt cx="1831856" cy="877227"/>
                    </a:xfrm>
                  </p:grpSpPr>
                  <p:grpSp>
                    <p:nvGrpSpPr>
                      <p:cNvPr id="35" name="Группа 34"/>
                      <p:cNvGrpSpPr/>
                      <p:nvPr/>
                    </p:nvGrpSpPr>
                    <p:grpSpPr>
                      <a:xfrm>
                        <a:off x="7696725" y="1437793"/>
                        <a:ext cx="600975" cy="582722"/>
                        <a:chOff x="1972507" y="2516098"/>
                        <a:chExt cx="743533" cy="679776"/>
                      </a:xfrm>
                    </p:grpSpPr>
                    <p:sp>
                      <p:nvSpPr>
                        <p:cNvPr id="36" name="Овал 35"/>
                        <p:cNvSpPr/>
                        <p:nvPr/>
                      </p:nvSpPr>
                      <p:spPr>
                        <a:xfrm>
                          <a:off x="1972507" y="2516098"/>
                          <a:ext cx="743533" cy="679776"/>
                        </a:xfrm>
                        <a:prstGeom prst="ellipse">
                          <a:avLst/>
                        </a:prstGeom>
                        <a:solidFill>
                          <a:schemeClr val="accent3">
                            <a:lumMod val="40000"/>
                            <a:lumOff val="60000"/>
                            <a:alpha val="60000"/>
                          </a:schemeClr>
                        </a:solidFill>
                        <a:ln>
                          <a:solidFill>
                            <a:schemeClr val="bg2">
                              <a:lumMod val="9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 extrusionH="76200" contourW="12700" prstMaterial="softEdge">
                          <a:bevelT w="57150" h="0"/>
                          <a:extrusionClr>
                            <a:schemeClr val="bg1"/>
                          </a:extrusionClr>
                          <a:contourClr>
                            <a:schemeClr val="bg2">
                              <a:lumMod val="90000"/>
                            </a:schemeClr>
                          </a:contourClr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effectLst>
                              <a:outerShdw blurRad="50800" dist="50800" dir="5400000" algn="ctr" rotWithShape="0">
                                <a:schemeClr val="bg1"/>
                              </a:outerShdw>
                            </a:effectLst>
                          </a:endParaRPr>
                        </a:p>
                      </p:txBody>
                    </p:sp>
                    <p:pic>
                      <p:nvPicPr>
                        <p:cNvPr id="37" name="Рисунок 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 cstate="print">
                          <a:clrChange>
                            <a:clrFrom>
                              <a:srgbClr val="000000">
                                <a:alpha val="0"/>
                              </a:srgbClr>
                            </a:clrFrom>
                            <a:clrTo>
                              <a:srgbClr val="000000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225677" y="2663114"/>
                          <a:ext cx="341979" cy="370960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47" name="Прямоугольник 46"/>
                      <p:cNvSpPr/>
                      <p:nvPr/>
                    </p:nvSpPr>
                    <p:spPr>
                      <a:xfrm>
                        <a:off x="7081284" y="2061104"/>
                        <a:ext cx="1831856" cy="253916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ru-RU" sz="105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Копия заявки</a:t>
                        </a:r>
                        <a:endParaRPr lang="ru-RU" sz="105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28" name="Группа 127"/>
                    <p:cNvGrpSpPr/>
                    <p:nvPr/>
                  </p:nvGrpSpPr>
                  <p:grpSpPr>
                    <a:xfrm>
                      <a:off x="3789893" y="1235269"/>
                      <a:ext cx="1485389" cy="1356868"/>
                      <a:chOff x="3789893" y="1235269"/>
                      <a:chExt cx="1485389" cy="1356868"/>
                    </a:xfrm>
                  </p:grpSpPr>
                  <p:sp>
                    <p:nvSpPr>
                      <p:cNvPr id="38" name="Прямоугольник 37"/>
                      <p:cNvSpPr/>
                      <p:nvPr/>
                    </p:nvSpPr>
                    <p:spPr>
                      <a:xfrm>
                        <a:off x="3789893" y="2153555"/>
                        <a:ext cx="1485389" cy="438582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ru-RU" sz="1050" b="1" i="0" cap="all" dirty="0">
                            <a:solidFill>
                              <a:srgbClr val="F1A22F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Участник регламента</a:t>
                        </a:r>
                        <a:r>
                          <a:rPr lang="ru-RU" sz="1200" b="1" i="0" cap="all" dirty="0">
                            <a:solidFill>
                              <a:srgbClr val="F1A22F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*</a:t>
                        </a:r>
                      </a:p>
                    </p:txBody>
                  </p:sp>
                  <p:grpSp>
                    <p:nvGrpSpPr>
                      <p:cNvPr id="125" name="Группа 124"/>
                      <p:cNvGrpSpPr/>
                      <p:nvPr/>
                    </p:nvGrpSpPr>
                    <p:grpSpPr>
                      <a:xfrm>
                        <a:off x="4018340" y="1235269"/>
                        <a:ext cx="942055" cy="890358"/>
                        <a:chOff x="2577076" y="1335396"/>
                        <a:chExt cx="942055" cy="890358"/>
                      </a:xfrm>
                    </p:grpSpPr>
                    <p:sp>
                      <p:nvSpPr>
                        <p:cNvPr id="122" name="Овал 121"/>
                        <p:cNvSpPr/>
                        <p:nvPr/>
                      </p:nvSpPr>
                      <p:spPr>
                        <a:xfrm>
                          <a:off x="2577076" y="1335396"/>
                          <a:ext cx="942055" cy="890358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20000"/>
                            <a:lumOff val="80000"/>
                            <a:alpha val="60000"/>
                          </a:schemeClr>
                        </a:solidFill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 extrusionH="76200" contourW="12700" prstMaterial="softEdge">
                          <a:bevelT w="57150" h="0"/>
                          <a:extrusionClr>
                            <a:schemeClr val="bg1"/>
                          </a:extrusionClr>
                          <a:contourClr>
                            <a:schemeClr val="accent2">
                              <a:lumMod val="20000"/>
                              <a:lumOff val="80000"/>
                            </a:schemeClr>
                          </a:contourClr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effectLst>
                              <a:outerShdw blurRad="50800" dist="50800" dir="5400000" algn="ctr" rotWithShape="0">
                                <a:schemeClr val="bg1"/>
                              </a:outerShdw>
                            </a:effectLst>
                          </a:endParaRPr>
                        </a:p>
                      </p:txBody>
                    </p:sp>
                    <p:pic>
                      <p:nvPicPr>
                        <p:cNvPr id="124" name="Рисунок 123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9934" t="5696" r="27188" b="46568"/>
                        <a:stretch/>
                      </p:blipFill>
                      <p:spPr>
                        <a:xfrm>
                          <a:off x="2724824" y="1362093"/>
                          <a:ext cx="645008" cy="75777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grpSp>
                </p:grpSp>
              </p:grpSp>
            </p:grpSp>
            <p:grpSp>
              <p:nvGrpSpPr>
                <p:cNvPr id="176" name="Группа 175"/>
                <p:cNvGrpSpPr/>
                <p:nvPr/>
              </p:nvGrpSpPr>
              <p:grpSpPr>
                <a:xfrm>
                  <a:off x="6023479" y="4661403"/>
                  <a:ext cx="2793756" cy="1065652"/>
                  <a:chOff x="6138519" y="5062360"/>
                  <a:chExt cx="2793756" cy="1065652"/>
                </a:xfrm>
              </p:grpSpPr>
              <p:cxnSp>
                <p:nvCxnSpPr>
                  <p:cNvPr id="162" name="Прямая соединительная линия 161"/>
                  <p:cNvCxnSpPr/>
                  <p:nvPr/>
                </p:nvCxnSpPr>
                <p:spPr>
                  <a:xfrm flipV="1">
                    <a:off x="6362037" y="6119561"/>
                    <a:ext cx="2456997" cy="8451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5" name="Группа 174"/>
                  <p:cNvGrpSpPr/>
                  <p:nvPr/>
                </p:nvGrpSpPr>
                <p:grpSpPr>
                  <a:xfrm>
                    <a:off x="6138519" y="5062360"/>
                    <a:ext cx="2793756" cy="1065652"/>
                    <a:chOff x="6138519" y="5062360"/>
                    <a:chExt cx="2793756" cy="1065652"/>
                  </a:xfrm>
                </p:grpSpPr>
                <p:sp>
                  <p:nvSpPr>
                    <p:cNvPr id="156" name="Прямоугольник 155"/>
                    <p:cNvSpPr/>
                    <p:nvPr/>
                  </p:nvSpPr>
                  <p:spPr>
                    <a:xfrm>
                      <a:off x="6473112" y="5079942"/>
                      <a:ext cx="2459163" cy="1021570"/>
                    </a:xfrm>
                    <a:prstGeom prst="rect">
                      <a:avLst/>
                    </a:prstGeom>
                    <a:noFill/>
                    <a:ln w="6350">
                      <a:noFill/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Исполнительные органы власти;</a:t>
                      </a:r>
                    </a:p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Фонд развития Югры;</a:t>
                      </a:r>
                    </a:p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Технопарк высоких технологий;</a:t>
                      </a:r>
                    </a:p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Организации инфраструктуры поддержки субъектов МСП.</a:t>
                      </a:r>
                    </a:p>
                  </p:txBody>
                </p:sp>
                <p:sp>
                  <p:nvSpPr>
                    <p:cNvPr id="158" name="Прямоугольник 157"/>
                    <p:cNvSpPr/>
                    <p:nvPr/>
                  </p:nvSpPr>
                  <p:spPr>
                    <a:xfrm>
                      <a:off x="6138519" y="5281969"/>
                      <a:ext cx="461274" cy="40011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F1A2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ru-RU" sz="2000" i="0" dirty="0">
                        <a:solidFill>
                          <a:srgbClr val="F1A22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160" name="Прямая соединительная линия 159"/>
                    <p:cNvCxnSpPr/>
                    <p:nvPr/>
                  </p:nvCxnSpPr>
                  <p:spPr>
                    <a:xfrm>
                      <a:off x="6362037" y="5079942"/>
                      <a:ext cx="2458768" cy="1184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Прямая соединительная линия 162"/>
                    <p:cNvCxnSpPr/>
                    <p:nvPr/>
                  </p:nvCxnSpPr>
                  <p:spPr>
                    <a:xfrm flipH="1">
                      <a:off x="8819034" y="5062360"/>
                      <a:ext cx="0" cy="1065652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Прямая соединительная линия 166"/>
                    <p:cNvCxnSpPr/>
                    <p:nvPr/>
                  </p:nvCxnSpPr>
                  <p:spPr>
                    <a:xfrm>
                      <a:off x="6362037" y="5521255"/>
                      <a:ext cx="0" cy="604389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Прямая соединительная линия 171"/>
                    <p:cNvCxnSpPr/>
                    <p:nvPr/>
                  </p:nvCxnSpPr>
                  <p:spPr>
                    <a:xfrm>
                      <a:off x="6362037" y="5080466"/>
                      <a:ext cx="4995" cy="242955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77" name="Прямая соединительная линия 176"/>
                <p:cNvCxnSpPr/>
                <p:nvPr/>
              </p:nvCxnSpPr>
              <p:spPr>
                <a:xfrm>
                  <a:off x="6380171" y="2121776"/>
                  <a:ext cx="0" cy="18000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Прямая соединительная линия 178"/>
                <p:cNvCxnSpPr/>
                <p:nvPr/>
              </p:nvCxnSpPr>
              <p:spPr>
                <a:xfrm>
                  <a:off x="8062689" y="1806664"/>
                  <a:ext cx="0" cy="46800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Прямая соединительная линия 179"/>
                <p:cNvCxnSpPr/>
                <p:nvPr/>
              </p:nvCxnSpPr>
              <p:spPr>
                <a:xfrm>
                  <a:off x="4531749" y="2192699"/>
                  <a:ext cx="0" cy="10800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Прямая соединительная линия 180"/>
                <p:cNvCxnSpPr/>
                <p:nvPr/>
              </p:nvCxnSpPr>
              <p:spPr>
                <a:xfrm>
                  <a:off x="1912627" y="1806664"/>
                  <a:ext cx="0" cy="46800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Прямая соединительная линия 181"/>
                <p:cNvCxnSpPr/>
                <p:nvPr/>
              </p:nvCxnSpPr>
              <p:spPr>
                <a:xfrm>
                  <a:off x="708245" y="2021752"/>
                  <a:ext cx="0" cy="21600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Прямая соединительная линия 182"/>
                <p:cNvCxnSpPr/>
                <p:nvPr/>
              </p:nvCxnSpPr>
              <p:spPr>
                <a:xfrm>
                  <a:off x="5673405" y="3732939"/>
                  <a:ext cx="0" cy="14400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Прямая соединительная линия 183"/>
                <p:cNvCxnSpPr/>
                <p:nvPr/>
              </p:nvCxnSpPr>
              <p:spPr>
                <a:xfrm>
                  <a:off x="2488806" y="3726424"/>
                  <a:ext cx="0" cy="10800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Прямая соединительная линия 184"/>
                <p:cNvCxnSpPr/>
                <p:nvPr/>
              </p:nvCxnSpPr>
              <p:spPr>
                <a:xfrm>
                  <a:off x="4077051" y="5305439"/>
                  <a:ext cx="0" cy="7200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Прямая соединительная линия 185"/>
                <p:cNvCxnSpPr/>
                <p:nvPr/>
              </p:nvCxnSpPr>
              <p:spPr>
                <a:xfrm>
                  <a:off x="1187483" y="5340147"/>
                  <a:ext cx="0" cy="3600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1" name="Овал 190"/>
            <p:cNvSpPr/>
            <p:nvPr/>
          </p:nvSpPr>
          <p:spPr>
            <a:xfrm>
              <a:off x="389614" y="5646716"/>
              <a:ext cx="169642" cy="166923"/>
            </a:xfrm>
            <a:prstGeom prst="ellipse">
              <a:avLst/>
            </a:prstGeom>
            <a:solidFill>
              <a:srgbClr val="F1A22F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/>
            <p:cNvSpPr/>
            <p:nvPr/>
          </p:nvSpPr>
          <p:spPr>
            <a:xfrm>
              <a:off x="258610" y="5771288"/>
              <a:ext cx="42148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ru-RU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4905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1772888" y="520829"/>
            <a:ext cx="7055523" cy="327436"/>
            <a:chOff x="3293287" y="460223"/>
            <a:chExt cx="5841655" cy="32743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631291" y="460224"/>
              <a:ext cx="5503651" cy="327435"/>
            </a:xfrm>
            <a:prstGeom prst="rect">
              <a:avLst/>
            </a:prstGeom>
            <a:noFill/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r>
                <a:rPr lang="ru-RU" sz="1400" b="1" cap="all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Информационные ресурсы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548296" y="460223"/>
              <a:ext cx="82995" cy="327435"/>
            </a:xfrm>
            <a:prstGeom prst="rect">
              <a:avLst/>
            </a:prstGeom>
            <a:solidFill>
              <a:srgbClr val="F1A22F"/>
            </a:solidFill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420039" y="460226"/>
              <a:ext cx="82995" cy="3259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93287" y="460224"/>
              <a:ext cx="82995" cy="325931"/>
            </a:xfrm>
            <a:prstGeom prst="rect">
              <a:avLst/>
            </a:prstGeom>
            <a:solidFill>
              <a:srgbClr val="FF9953"/>
            </a:solidFill>
            <a:ln w="15875">
              <a:solidFill>
                <a:srgbClr val="FF99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0E9C9DF-D7B5-4721-90AC-9D9104922387}"/>
              </a:ext>
            </a:extLst>
          </p:cNvPr>
          <p:cNvGrpSpPr/>
          <p:nvPr/>
        </p:nvGrpSpPr>
        <p:grpSpPr>
          <a:xfrm>
            <a:off x="5114740" y="2780601"/>
            <a:ext cx="2779348" cy="410571"/>
            <a:chOff x="6362445" y="3189118"/>
            <a:chExt cx="3387597" cy="519680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253623A7-209B-4373-91B6-61EB9E3BB1B2}"/>
                </a:ext>
              </a:extLst>
            </p:cNvPr>
            <p:cNvSpPr/>
            <p:nvPr/>
          </p:nvSpPr>
          <p:spPr>
            <a:xfrm>
              <a:off x="6362445" y="3189118"/>
              <a:ext cx="3139034" cy="3235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ИНВЕСТПОРТАЛ ЮГРЫ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DBBDB74-27AF-49CD-8B20-6023D0A09D4B}"/>
                </a:ext>
              </a:extLst>
            </p:cNvPr>
            <p:cNvSpPr txBox="1"/>
            <p:nvPr/>
          </p:nvSpPr>
          <p:spPr>
            <a:xfrm>
              <a:off x="7034486" y="3385215"/>
              <a:ext cx="2715556" cy="323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u="sng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INVESTUGRA.RU</a:t>
              </a:r>
              <a:endParaRPr lang="ru-RU" sz="11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Рисунок 30" descr="Изображение выглядит как монитор,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C3A29CE-CF28-4302-B4CA-ED9AD963B8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150" y="1104075"/>
            <a:ext cx="2613194" cy="200133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DC74F6B-8D07-4AF3-B15D-F8110E01EA69}"/>
              </a:ext>
            </a:extLst>
          </p:cNvPr>
          <p:cNvSpPr txBox="1"/>
          <p:nvPr/>
        </p:nvSpPr>
        <p:spPr>
          <a:xfrm>
            <a:off x="1453845" y="2780601"/>
            <a:ext cx="2779348" cy="4105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САЙТ ФОНДА РАЗВИТИЯ ЮГРЫ</a:t>
            </a:r>
          </a:p>
          <a:p>
            <a:pPr algn="ctr"/>
            <a:r>
              <a:rPr lang="en-US" sz="11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FONDUGRA.RU</a:t>
            </a:r>
            <a:endParaRPr lang="ru-RU" sz="1100" b="1" u="sng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D9293F9-326D-422A-9414-7691D2151DE6}"/>
              </a:ext>
            </a:extLst>
          </p:cNvPr>
          <p:cNvGrpSpPr/>
          <p:nvPr/>
        </p:nvGrpSpPr>
        <p:grpSpPr>
          <a:xfrm>
            <a:off x="1751413" y="1329567"/>
            <a:ext cx="2184212" cy="1484707"/>
            <a:chOff x="26301" y="1421863"/>
            <a:chExt cx="2730264" cy="1836420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7C9084D1-4E62-409D-B949-9B12B1C7F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01" y="1421863"/>
              <a:ext cx="2730264" cy="1836420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A13F8F00-3A33-480F-9912-A5DB1F75A6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558" t="6735" r="35778" b="35757"/>
            <a:stretch/>
          </p:blipFill>
          <p:spPr>
            <a:xfrm>
              <a:off x="371227" y="1634129"/>
              <a:ext cx="2115128" cy="1446397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C26AF1-3449-4CF7-9343-E2AB23F9D01D}"/>
              </a:ext>
            </a:extLst>
          </p:cNvPr>
          <p:cNvGrpSpPr/>
          <p:nvPr/>
        </p:nvGrpSpPr>
        <p:grpSpPr>
          <a:xfrm>
            <a:off x="144438" y="3604764"/>
            <a:ext cx="9099813" cy="2336293"/>
            <a:chOff x="144438" y="3275580"/>
            <a:chExt cx="9099813" cy="2336293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97EAB9A3-0028-448C-9EBA-2C3627936DE2}"/>
                </a:ext>
              </a:extLst>
            </p:cNvPr>
            <p:cNvGrpSpPr/>
            <p:nvPr/>
          </p:nvGrpSpPr>
          <p:grpSpPr>
            <a:xfrm>
              <a:off x="144438" y="4805191"/>
              <a:ext cx="2779348" cy="435710"/>
              <a:chOff x="144438" y="4574767"/>
              <a:chExt cx="2779348" cy="435710"/>
            </a:xfrm>
          </p:grpSpPr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A103836E-4943-4CFF-B2C7-6FD74640EABA}"/>
                  </a:ext>
                </a:extLst>
              </p:cNvPr>
              <p:cNvSpPr/>
              <p:nvPr/>
            </p:nvSpPr>
            <p:spPr>
              <a:xfrm>
                <a:off x="338328" y="4574767"/>
                <a:ext cx="2574338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ИНВЕСТИЦИОННАЯ КАРТА ЮГРЫ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8D97484-E7A7-401D-8CEC-548044BE9A12}"/>
                  </a:ext>
                </a:extLst>
              </p:cNvPr>
              <p:cNvSpPr txBox="1"/>
              <p:nvPr/>
            </p:nvSpPr>
            <p:spPr>
              <a:xfrm>
                <a:off x="144438" y="4733478"/>
                <a:ext cx="27793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u="sng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MAP.INVESTUGRA.RU</a:t>
                </a:r>
                <a:endParaRPr lang="ru-RU" sz="1200" b="1" u="sng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280E9730-A12B-41DC-AAF5-4ACF3E11C617}"/>
                </a:ext>
              </a:extLst>
            </p:cNvPr>
            <p:cNvSpPr/>
            <p:nvPr/>
          </p:nvSpPr>
          <p:spPr>
            <a:xfrm>
              <a:off x="3273395" y="4831811"/>
              <a:ext cx="277934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КАРТА ПРОМЫШЛЕННОСТИ ЮГРЫ</a:t>
              </a:r>
            </a:p>
            <a:p>
              <a:pPr algn="ctr"/>
              <a:r>
                <a:rPr lang="en-US" sz="1100" b="1" u="sng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FONDUGRA.RU</a:t>
              </a:r>
              <a:endParaRPr lang="ru-RU" sz="11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A723AFA8-4FEB-40FA-B8C0-7A5E674B1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26" y="3275580"/>
              <a:ext cx="2184212" cy="1529611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снимок экрана, внутренний, монитор, стена&#10;&#10;Описание создано с очень высокой степенью достоверности">
              <a:extLst>
                <a:ext uri="{FF2B5EF4-FFF2-40B4-BE49-F238E27FC236}">
                  <a16:creationId xmlns:a16="http://schemas.microsoft.com/office/drawing/2014/main" id="{ECFF2A69-DD1A-4081-AA82-EFDE19B67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0476" y="3322201"/>
              <a:ext cx="2185341" cy="1564224"/>
            </a:xfrm>
            <a:prstGeom prst="rect">
              <a:avLst/>
            </a:prstGeom>
          </p:spPr>
        </p:pic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90118902-1D3D-4ACA-A03F-7FE1A0C30821}"/>
                </a:ext>
              </a:extLst>
            </p:cNvPr>
            <p:cNvSpPr/>
            <p:nvPr/>
          </p:nvSpPr>
          <p:spPr>
            <a:xfrm>
              <a:off x="6349747" y="4842432"/>
              <a:ext cx="289450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НАВИГАТОР МЕР ПОДДЕРЖКИ ИНВЕСТОРА</a:t>
              </a:r>
            </a:p>
            <a:p>
              <a:pPr algn="ctr"/>
              <a:r>
                <a:rPr lang="en-US" sz="1100" b="1" u="sng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FONDUGRA.RU</a:t>
              </a:r>
              <a:endParaRPr lang="ru-RU" sz="11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BDE22D86-A854-4EE7-9884-80D506540457}"/>
                </a:ext>
              </a:extLst>
            </p:cNvPr>
            <p:cNvGrpSpPr/>
            <p:nvPr/>
          </p:nvGrpSpPr>
          <p:grpSpPr>
            <a:xfrm>
              <a:off x="3570398" y="3275580"/>
              <a:ext cx="2185341" cy="1564224"/>
              <a:chOff x="3636366" y="3075719"/>
              <a:chExt cx="2185341" cy="1564224"/>
            </a:xfrm>
          </p:grpSpPr>
          <p:pic>
            <p:nvPicPr>
              <p:cNvPr id="40" name="Рисунок 39" descr="Изображение выглядит как снимок экрана, внутренний, монитор, стена&#10;&#10;Описание создано с очень высокой степенью достоверности">
                <a:extLst>
                  <a:ext uri="{FF2B5EF4-FFF2-40B4-BE49-F238E27FC236}">
                    <a16:creationId xmlns:a16="http://schemas.microsoft.com/office/drawing/2014/main" id="{44E330C5-812C-4C64-9D1B-B3CC67D5D8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6366" y="3075719"/>
                <a:ext cx="2185341" cy="1564224"/>
              </a:xfrm>
              <a:prstGeom prst="rect">
                <a:avLst/>
              </a:prstGeom>
            </p:spPr>
          </p:pic>
          <p:pic>
            <p:nvPicPr>
              <p:cNvPr id="41" name="Рисунок 40">
                <a:extLst>
                  <a:ext uri="{FF2B5EF4-FFF2-40B4-BE49-F238E27FC236}">
                    <a16:creationId xmlns:a16="http://schemas.microsoft.com/office/drawing/2014/main" id="{6346ACBC-8F97-435A-B86F-17099916A3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22728" t="28916" r="25563" b="5119"/>
              <a:stretch/>
            </p:blipFill>
            <p:spPr>
              <a:xfrm>
                <a:off x="3883264" y="3240527"/>
                <a:ext cx="1691546" cy="122664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53888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3708</TotalTime>
  <Words>1090</Words>
  <Application>Microsoft Office PowerPoint</Application>
  <PresentationFormat>Экран (4:3)</PresentationFormat>
  <Paragraphs>260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f24</dc:creator>
  <cp:lastModifiedBy>f24</cp:lastModifiedBy>
  <cp:revision>165</cp:revision>
  <cp:lastPrinted>2018-01-23T12:58:52Z</cp:lastPrinted>
  <dcterms:created xsi:type="dcterms:W3CDTF">2017-11-08T07:36:54Z</dcterms:created>
  <dcterms:modified xsi:type="dcterms:W3CDTF">2019-09-20T06:31:17Z</dcterms:modified>
</cp:coreProperties>
</file>