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4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0E0AB-BDD0-4405-914F-9B2DF153D6C6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06343-A1F6-4243-B8DC-C58D8C3B6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26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06343-A1F6-4243-B8DC-C58D8C3B6C8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9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86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689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30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16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41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601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78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51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57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544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39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68237-E8AB-4074-BB97-D969E1FF261B}" type="datetimeFigureOut">
              <a:rPr lang="ru-RU" smtClean="0"/>
              <a:pPr/>
              <a:t>08.09.2018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CD3B-7CA2-43F2-8BE5-3C1B93434D5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41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8584" y="-1"/>
            <a:ext cx="107847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РАБОЧАЯ ГРУППА № </a:t>
            </a:r>
            <a:r>
              <a:rPr lang="ru-RU" sz="4800" b="1" dirty="0" smtClean="0"/>
              <a:t>4 </a:t>
            </a:r>
            <a:r>
              <a:rPr lang="ru-RU" sz="4800" b="1" dirty="0" smtClean="0"/>
              <a:t>(</a:t>
            </a:r>
            <a:r>
              <a:rPr lang="ru-RU" sz="4800" b="1" dirty="0"/>
              <a:t>Н</a:t>
            </a:r>
            <a:r>
              <a:rPr lang="ru-RU" sz="4800" b="1" dirty="0" smtClean="0"/>
              <a:t>ижневартовск)</a:t>
            </a:r>
            <a:endParaRPr lang="ru-RU" sz="4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/>
              <a:t>ЖИЛЬЕ И ГОРОДСКАЯ  СРЕДА</a:t>
            </a:r>
          </a:p>
          <a:p>
            <a:endParaRPr lang="ru-RU" sz="48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495692" y="6389078"/>
            <a:ext cx="2696308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>
                <a:solidFill>
                  <a:srgbClr val="E94790"/>
                </a:solidFill>
              </a:rPr>
              <a:t>Нижневартовск</a:t>
            </a:r>
            <a:endParaRPr lang="ru-RU" sz="1700" b="1" dirty="0">
              <a:solidFill>
                <a:srgbClr val="E9479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85197" y="1528549"/>
            <a:ext cx="10515600" cy="4169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Новые условия ипотечного кредитования:</a:t>
            </a:r>
          </a:p>
          <a:p>
            <a:r>
              <a:rPr lang="ru-RU" dirty="0" smtClean="0"/>
              <a:t>предоставление субсидии для погашения ипотечного кредита при рождении 3-го и каждого последующего ребенка;</a:t>
            </a:r>
          </a:p>
          <a:p>
            <a:pPr marL="0" indent="0">
              <a:buNone/>
            </a:pPr>
            <a:r>
              <a:rPr lang="ru-RU" dirty="0" smtClean="0"/>
              <a:t>2. Государственная поддержка граждан, имеющих право бесплатного получения земельного участка в собственность под ИЖС:</a:t>
            </a:r>
          </a:p>
          <a:p>
            <a:r>
              <a:rPr lang="ru-RU" dirty="0" smtClean="0"/>
              <a:t>выделение субсидии и/или компенсация затрат на строительство ИЖС при условии ввода в эксплуатацию и регистрации права собственности на дом на предоставленном участке в течение </a:t>
            </a:r>
          </a:p>
          <a:p>
            <a:pPr marL="0" indent="0">
              <a:buNone/>
            </a:pPr>
            <a:r>
              <a:rPr lang="ru-RU" dirty="0" smtClean="0"/>
              <a:t>5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279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93326" y="338018"/>
            <a:ext cx="8764968" cy="538039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>
            <a:hlinkClick r:id="" action="ppaction://noaction"/>
            <a:extLst>
              <a:ext uri="{FF2B5EF4-FFF2-40B4-BE49-F238E27FC236}">
                <a16:creationId xmlns="" xmlns:a16="http://schemas.microsoft.com/office/drawing/2014/main" id="{63489A40-9388-4C80-B244-4D1FC53AE64B}"/>
              </a:ext>
            </a:extLst>
          </p:cNvPr>
          <p:cNvSpPr/>
          <p:nvPr/>
        </p:nvSpPr>
        <p:spPr>
          <a:xfrm>
            <a:off x="249695" y="219902"/>
            <a:ext cx="2433389" cy="2808312"/>
          </a:xfrm>
          <a:prstGeom prst="rect">
            <a:avLst/>
          </a:prstGeom>
          <a:pattFill prst="divot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28575">
            <a:solidFill>
              <a:srgbClr val="001C85"/>
            </a:solidFill>
          </a:ln>
          <a:effectLst>
            <a:outerShdw blurRad="304800" dist="152400" dir="2700000" sx="95000" sy="95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dirty="0" smtClean="0"/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роект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1200" dirty="0"/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«Жилье, Обеспечение устойчивого сокращения непригодного для проживания жилищного фонда»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600" b="1" kern="1200" dirty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5704" y="219902"/>
            <a:ext cx="7267699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Концессия в жилищном строительстве, с предоставлением концессионеру преимущественных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выкупа жилья.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Создание специального фонда для приоритетных профессий в отраслях за счет средств предусмотренных для компенсации найма жилья.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1.3. Создание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маневременного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фонда в муниципальных образованиях в сегменте жилья эконом класса.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1.4. Дополнение механизма ликвидации и расселение выгон-городков, за счет мало и средне этажной жилой застройки.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1.5. Предоставление субсидий местным производителям строительных материалов.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1.6. Предоставление проекта на строительство индивидуального жилого дома при предоставлении земельного участка.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85704" y="187892"/>
            <a:ext cx="8850233" cy="5544167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фонда благоустройства: 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 Обязательный сбор на благоустройство общественных территорий с юридических лиц.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Создание накопительного фонда для физических лиц по благоустройству дворовых территорий. 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Развитие инициативного бюджетирования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2.1. Создание условий бюджетного со финансирования </a:t>
            </a:r>
          </a:p>
          <a:p>
            <a:pPr marL="0" indent="0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краудфандиговых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площадок при ТОС (площадок народного финансирования), для благоустройства закрепленных территорий.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Использование неиспользуемых земельных участков на принципах ГЧП с целью благоустройства.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hlinkClick r:id="" action="ppaction://noaction"/>
            <a:extLst>
              <a:ext uri="{FF2B5EF4-FFF2-40B4-BE49-F238E27FC236}">
                <a16:creationId xmlns="" xmlns:a16="http://schemas.microsoft.com/office/drawing/2014/main" id="{9B5387B4-E265-4700-BE83-EB2359320A9A}"/>
              </a:ext>
            </a:extLst>
          </p:cNvPr>
          <p:cNvSpPr/>
          <p:nvPr/>
        </p:nvSpPr>
        <p:spPr>
          <a:xfrm>
            <a:off x="226992" y="187892"/>
            <a:ext cx="2433389" cy="2808312"/>
          </a:xfrm>
          <a:prstGeom prst="rect">
            <a:avLst/>
          </a:prstGeom>
          <a:pattFill prst="weave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28575">
            <a:solidFill>
              <a:srgbClr val="001C85"/>
            </a:solidFill>
          </a:ln>
          <a:effectLst>
            <a:outerShdw blurRad="304800" dist="152400" dir="2700000" sx="95000" sy="95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/>
            <a:endParaRPr lang="ru-RU" sz="2400" dirty="0" smtClean="0"/>
          </a:p>
          <a:p>
            <a:pPr lvl="0" algn="ctr"/>
            <a:endParaRPr lang="ru-RU" sz="2400" kern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kern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kern="1200" dirty="0" smtClean="0"/>
              <a:t>.</a:t>
            </a:r>
            <a:endParaRPr lang="ru-RU" sz="2400" kern="1200" dirty="0"/>
          </a:p>
          <a:p>
            <a:pPr lvl="0" algn="ctr"/>
            <a:r>
              <a:rPr lang="ru-RU" sz="2300" b="1" kern="1200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«Формирование городской среды»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kern="1200" dirty="0" smtClean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3600" b="1" kern="1200" dirty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6449" y="0"/>
            <a:ext cx="75057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РАБОЧАЯ ГРУППА № 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/>
              <a:t>ЖИЛЬЕ И ГОРОДСКАЯ  СРЕДА</a:t>
            </a:r>
          </a:p>
          <a:p>
            <a:endParaRPr lang="ru-RU" sz="48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495692" y="6389078"/>
            <a:ext cx="2696308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E94790"/>
                </a:solidFill>
              </a:rPr>
              <a:t>Ханты-Мансийский автономный округ - </a:t>
            </a:r>
            <a:r>
              <a:rPr lang="ru-RU" sz="1700" b="1" dirty="0" err="1" smtClean="0">
                <a:solidFill>
                  <a:srgbClr val="E94790"/>
                </a:solidFill>
              </a:rPr>
              <a:t>Югра</a:t>
            </a:r>
            <a:endParaRPr lang="ru-RU" sz="1700" b="1" dirty="0">
              <a:solidFill>
                <a:srgbClr val="E9479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85197" y="1528549"/>
            <a:ext cx="10515600" cy="4169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3. Государственная поддержка бизнеса:</a:t>
            </a:r>
          </a:p>
          <a:p>
            <a:r>
              <a:rPr lang="ru-RU" dirty="0" smtClean="0"/>
              <a:t>стройиндустрия - производство высокотехнологичных и востребованных в регионе строительных материалов;</a:t>
            </a:r>
          </a:p>
          <a:p>
            <a:r>
              <a:rPr lang="ru-RU" dirty="0" smtClean="0"/>
              <a:t>изменение подхода к формированию стоимости кв. метра жилья с учетом транспортных расходов в удаленных населенных пунктах.</a:t>
            </a:r>
          </a:p>
          <a:p>
            <a:pPr marL="0" indent="0">
              <a:buNone/>
            </a:pPr>
            <a:r>
              <a:rPr lang="ru-RU" dirty="0" smtClean="0"/>
              <a:t>4. Расширение функционала Единой информационной системы жилищного строительства:</a:t>
            </a:r>
          </a:p>
          <a:p>
            <a:r>
              <a:rPr lang="ru-RU" dirty="0" smtClean="0"/>
              <a:t>дополнить ее сегментом купли-продажи жилья, анализа и предложений банковских ипотечных продуктов.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457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6449" y="0"/>
            <a:ext cx="75057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РАБОЧАЯ ГРУППА № 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b="1" dirty="0" smtClean="0"/>
              <a:t>ЖИЛЬЕ И ГОРОДСКАЯ  СРЕДА</a:t>
            </a:r>
          </a:p>
          <a:p>
            <a:endParaRPr lang="ru-RU" sz="48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495692" y="6389078"/>
            <a:ext cx="2696308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E94790"/>
                </a:solidFill>
              </a:rPr>
              <a:t>Ханты-Мансийский автономный округ - </a:t>
            </a:r>
            <a:r>
              <a:rPr lang="ru-RU" sz="1700" b="1" dirty="0" err="1" smtClean="0">
                <a:solidFill>
                  <a:srgbClr val="E94790"/>
                </a:solidFill>
              </a:rPr>
              <a:t>Югра</a:t>
            </a:r>
            <a:endParaRPr lang="ru-RU" sz="1700" b="1" dirty="0">
              <a:solidFill>
                <a:srgbClr val="E9479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85197" y="1528549"/>
            <a:ext cx="10515600" cy="416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5. Реализация проекта «Чистые игры»: </a:t>
            </a:r>
          </a:p>
          <a:p>
            <a:r>
              <a:rPr lang="ru-RU" dirty="0"/>
              <a:t>в</a:t>
            </a:r>
            <a:r>
              <a:rPr lang="ru-RU" dirty="0" smtClean="0"/>
              <a:t>олонтерский проект, направленный на привлечение молодежи и взрослого населения к благоустройству и поддержанию в порядке общественных территорий;</a:t>
            </a:r>
          </a:p>
          <a:p>
            <a:r>
              <a:rPr lang="ru-RU" dirty="0" smtClean="0"/>
              <a:t>проведение конкурсов на лучшее оформление общественных  зданий;</a:t>
            </a:r>
          </a:p>
          <a:p>
            <a:r>
              <a:rPr lang="ru-RU" dirty="0" smtClean="0"/>
              <a:t>внедрение мобильных приложений в целях прямого вовлечения граждан в формирование комфортной городской среды (система поощрений и бонусов за конкретное участие в мероприятиях).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143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2" y="6365634"/>
            <a:ext cx="2696308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E94790"/>
                </a:solidFill>
              </a:rPr>
              <a:t>Ханты-Мансийский автономный округ - </a:t>
            </a:r>
            <a:r>
              <a:rPr lang="ru-RU" sz="1700" b="1" dirty="0" err="1" smtClean="0">
                <a:solidFill>
                  <a:srgbClr val="E94790"/>
                </a:solidFill>
              </a:rPr>
              <a:t>Югра</a:t>
            </a:r>
            <a:endParaRPr lang="ru-RU" sz="1700" b="1" dirty="0">
              <a:solidFill>
                <a:srgbClr val="E9479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85" y="1823641"/>
            <a:ext cx="10517187" cy="1420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039090"/>
            <a:ext cx="9144000" cy="595745"/>
          </a:xfrm>
        </p:spPr>
        <p:txBody>
          <a:bodyPr>
            <a:normAutofit/>
          </a:bodyPr>
          <a:lstStyle/>
          <a:p>
            <a:r>
              <a:rPr lang="ru-RU" sz="2800" b="1" i="1" dirty="0"/>
              <a:t>Достижение следующих целей</a:t>
            </a:r>
            <a:endParaRPr lang="ru-RU" sz="2800" dirty="0"/>
          </a:p>
        </p:txBody>
      </p:sp>
      <p:sp>
        <p:nvSpPr>
          <p:cNvPr id="15" name="Подзаголовок 14"/>
          <p:cNvSpPr>
            <a:spLocks noGrp="1"/>
          </p:cNvSpPr>
          <p:nvPr>
            <p:ph type="subTitle" idx="1"/>
          </p:nvPr>
        </p:nvSpPr>
        <p:spPr>
          <a:xfrm>
            <a:off x="775855" y="1754326"/>
            <a:ext cx="9892145" cy="1612329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4500" b="1" dirty="0" smtClean="0"/>
              <a:t> Снижению </a:t>
            </a:r>
            <a:r>
              <a:rPr lang="ru-RU" sz="4500" b="1" dirty="0"/>
              <a:t>ипотечной ставки до 8%;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500" b="1" dirty="0" smtClean="0"/>
              <a:t> Увеличению </a:t>
            </a:r>
            <a:r>
              <a:rPr lang="ru-RU" sz="4500" b="1" dirty="0"/>
              <a:t>объёма жилищного строительства не менее чем до 1.2 млн. квадратных метров в год;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4500" b="1" dirty="0" smtClean="0"/>
              <a:t> Сокращению </a:t>
            </a:r>
            <a:r>
              <a:rPr lang="ru-RU" sz="4500" b="1" dirty="0"/>
              <a:t>непригодного для проживания жилищного фонда</a:t>
            </a:r>
          </a:p>
          <a:p>
            <a:endParaRPr lang="ru-RU" dirty="0"/>
          </a:p>
        </p:txBody>
      </p:sp>
      <p:sp>
        <p:nvSpPr>
          <p:cNvPr id="17" name="Подзаголовок 14"/>
          <p:cNvSpPr txBox="1">
            <a:spLocks/>
          </p:cNvSpPr>
          <p:nvPr/>
        </p:nvSpPr>
        <p:spPr>
          <a:xfrm>
            <a:off x="471055" y="3366655"/>
            <a:ext cx="9393381" cy="2743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000" dirty="0">
                <a:cs typeface="Times New Roman" pitchFamily="18" charset="0"/>
              </a:rPr>
              <a:t>Создание механизма привлечения государственных облигационных займов (рейтинг АА-ААА, объем 30-35 млрд. рублей в год, ставка 7,5-8,0% годовых, гарантия выкупа до 1,0 млн.м2 жилья, снижение стоимости 1м2 за счет гарантированного выкупа от 40 </a:t>
            </a:r>
            <a:r>
              <a:rPr lang="ru-RU" sz="3000" dirty="0" err="1">
                <a:cs typeface="Times New Roman" pitchFamily="18" charset="0"/>
              </a:rPr>
              <a:t>тыс.руб</a:t>
            </a:r>
            <a:r>
              <a:rPr lang="ru-RU" sz="3000" dirty="0">
                <a:cs typeface="Times New Roman" pitchFamily="18" charset="0"/>
              </a:rPr>
              <a:t>/м2 и ниже)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690827" y="0"/>
            <a:ext cx="7480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РАБОЧАЯ ГРУППА № </a:t>
            </a:r>
            <a:r>
              <a:rPr lang="ru-RU" sz="3600" dirty="0" smtClean="0"/>
              <a:t>5 (Сургут)</a:t>
            </a:r>
            <a:endParaRPr lang="ru-RU" sz="3600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ru-RU" sz="3600" b="1" dirty="0" smtClean="0"/>
              <a:t>ЖИЛЬЕ И ГОРОДСКАЯ СРЕДА</a:t>
            </a:r>
          </a:p>
          <a:p>
            <a:pPr algn="ctr"/>
            <a:endParaRPr 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8222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2" y="6389078"/>
            <a:ext cx="2696308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E94790"/>
                </a:solidFill>
              </a:rPr>
              <a:t>Ханты-Мансийский автономный округ - </a:t>
            </a:r>
            <a:r>
              <a:rPr lang="ru-RU" sz="1700" b="1" dirty="0" err="1" smtClean="0">
                <a:solidFill>
                  <a:srgbClr val="E94790"/>
                </a:solidFill>
              </a:rPr>
              <a:t>Югра</a:t>
            </a:r>
            <a:endParaRPr lang="ru-RU" sz="1700" b="1" dirty="0">
              <a:solidFill>
                <a:srgbClr val="E9479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401782"/>
            <a:ext cx="9144000" cy="637309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b="1" dirty="0"/>
              <a:t>Формирование комфортной городской среды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09600" y="1149927"/>
            <a:ext cx="9739746" cy="4765964"/>
          </a:xfrm>
        </p:spPr>
        <p:txBody>
          <a:bodyPr>
            <a:normAutofit/>
          </a:bodyPr>
          <a:lstStyle/>
          <a:p>
            <a:r>
              <a:rPr lang="ru-RU" b="1" dirty="0"/>
              <a:t>Создание структуры (АНО)</a:t>
            </a:r>
          </a:p>
          <a:p>
            <a:pPr algn="just"/>
            <a:r>
              <a:rPr lang="ru-RU" b="1" dirty="0"/>
              <a:t>Институт развития городской среды ХМАО-Югры</a:t>
            </a:r>
          </a:p>
          <a:p>
            <a:pPr algn="just"/>
            <a:r>
              <a:rPr lang="ru-RU" dirty="0"/>
              <a:t>Который будет осуществлять экспертизу качества создаваемых проектов благоустройства городской среды в округе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/>
              <a:t>Создать экспертный совет по городской среде (требуемый федеральным Мин. строем)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/>
              <a:t>Сформировать команду профессиональных и потенциальных архитекторов в рамках данной структуры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/>
              <a:t>Создать системную, обучающую программу для команды специалистов из лучших федеральных экспертов России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Развивать/поддерживать </a:t>
            </a:r>
            <a:r>
              <a:rPr lang="ru-RU" dirty="0"/>
              <a:t>экспертное сообщество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2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95692" y="6389078"/>
            <a:ext cx="2696308" cy="46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rgbClr val="E94790"/>
                </a:solidFill>
              </a:rPr>
              <a:t>Ханты-Мансийский автономный округ - </a:t>
            </a:r>
            <a:r>
              <a:rPr lang="ru-RU" sz="1700" b="1" dirty="0" err="1" smtClean="0">
                <a:solidFill>
                  <a:srgbClr val="E94790"/>
                </a:solidFill>
              </a:rPr>
              <a:t>Югра</a:t>
            </a:r>
            <a:endParaRPr lang="ru-RU" sz="1700" b="1" dirty="0">
              <a:solidFill>
                <a:srgbClr val="E9479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401782"/>
            <a:ext cx="9144000" cy="637309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2800" b="1" dirty="0"/>
              <a:t>Формирование комфортной городской среды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26474" y="1440873"/>
            <a:ext cx="11208326" cy="264621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3500" b="1" dirty="0"/>
              <a:t>Вовлечение местного малого и среднего бизнеса в процесс создания объектов благоустройства городской среды. </a:t>
            </a:r>
            <a:endParaRPr lang="ru-RU" sz="3500" b="1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ru-RU" sz="3500" b="1" dirty="0"/>
          </a:p>
          <a:p>
            <a:pPr marL="457200" indent="-457200" algn="just">
              <a:buFont typeface="Arial" pitchFamily="34" charset="0"/>
              <a:buChar char="•"/>
            </a:pPr>
            <a:endParaRPr lang="ru-RU" sz="35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3500" b="1" dirty="0" smtClean="0"/>
              <a:t>Создание единых стандартов благоустройства комфортной городской среды.</a:t>
            </a:r>
            <a:endParaRPr lang="ru-RU" sz="35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1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2507" y="403761"/>
            <a:ext cx="7505700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Указ Президента Российской Федерации </a:t>
            </a:r>
          </a:p>
          <a:p>
            <a:pPr algn="ctr"/>
            <a:r>
              <a:rPr lang="ru-RU" sz="2500" b="1" dirty="0" smtClean="0"/>
              <a:t>от 07.05.2018 № 204</a:t>
            </a:r>
          </a:p>
          <a:p>
            <a:pPr algn="ctr"/>
            <a:r>
              <a:rPr lang="ru-RU" sz="2500" b="1" dirty="0" smtClean="0"/>
              <a:t>«О национальных целях и стратегических задачах Российской Федерации» </a:t>
            </a:r>
          </a:p>
          <a:p>
            <a:pPr algn="ctr"/>
            <a:r>
              <a:rPr lang="ru-RU" sz="6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«Жилье и городская среда»</a:t>
            </a:r>
            <a:r>
              <a:rPr lang="ru-RU" sz="6000" b="1" dirty="0"/>
              <a:t> </a:t>
            </a:r>
            <a:endParaRPr lang="ru-RU" sz="6000" b="1" dirty="0" smtClean="0"/>
          </a:p>
          <a:p>
            <a:pPr algn="ctr"/>
            <a:endParaRPr lang="ru-RU" sz="6000" b="1" dirty="0"/>
          </a:p>
          <a:p>
            <a:pPr algn="ctr"/>
            <a:r>
              <a:rPr lang="ru-RU" sz="4000" b="1" dirty="0" smtClean="0"/>
              <a:t>РАБОЧАЯ ГРУППА </a:t>
            </a:r>
            <a:r>
              <a:rPr lang="ru-RU" sz="4000" b="1" dirty="0"/>
              <a:t>№ </a:t>
            </a:r>
            <a:r>
              <a:rPr lang="en-US" sz="4000" b="1" dirty="0"/>
              <a:t>4</a:t>
            </a:r>
            <a:endParaRPr lang="ru-RU" sz="4000" b="1" dirty="0"/>
          </a:p>
          <a:p>
            <a:pPr algn="ctr"/>
            <a:endParaRPr lang="ru-RU" sz="6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6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4540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436913" y="491317"/>
            <a:ext cx="9868395" cy="5018352"/>
            <a:chOff x="565665" y="1250757"/>
            <a:chExt cx="8239125" cy="4533054"/>
          </a:xfrm>
        </p:grpSpPr>
        <p:sp>
          <p:nvSpPr>
            <p:cNvPr id="11" name="Прямоугольник 10">
              <a:hlinkClick r:id="" action="ppaction://noaction"/>
              <a:extLst>
                <a:ext uri="{FF2B5EF4-FFF2-40B4-BE49-F238E27FC236}">
                  <a16:creationId xmlns="" xmlns:a16="http://schemas.microsoft.com/office/drawing/2014/main" id="{9B5387B4-E265-4700-BE83-EB2359320A9A}"/>
                </a:ext>
              </a:extLst>
            </p:cNvPr>
            <p:cNvSpPr/>
            <p:nvPr/>
          </p:nvSpPr>
          <p:spPr>
            <a:xfrm>
              <a:off x="4685227" y="2900410"/>
              <a:ext cx="2019421" cy="2883401"/>
            </a:xfrm>
            <a:prstGeom prst="rect">
              <a:avLst/>
            </a:prstGeom>
            <a:pattFill prst="weave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28575">
              <a:solidFill>
                <a:srgbClr val="001C85"/>
              </a:solidFill>
            </a:ln>
            <a:effectLst>
              <a:outerShdw blurRad="304800" dist="1524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/>
              <a:endParaRPr lang="ru-RU" sz="2400" dirty="0" smtClean="0"/>
            </a:p>
            <a:p>
              <a:pPr lvl="0" algn="ctr"/>
              <a:endParaRPr lang="ru-RU" sz="2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sz="2400" kern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Проект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400" kern="1200" dirty="0" smtClean="0"/>
                <a:t>.</a:t>
              </a:r>
              <a:endParaRPr lang="ru-RU" sz="2400" kern="1200" dirty="0"/>
            </a:p>
            <a:p>
              <a:pPr lvl="0" algn="ctr"/>
              <a:r>
                <a:rPr lang="ru-RU" sz="2300" b="1" kern="1200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23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Формирование городской среды</a:t>
              </a:r>
              <a:r>
                <a:rPr lang="ru-RU" sz="2300" b="1" kern="1200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sz="2800" b="1" kern="1200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sz="3600" b="1" kern="1200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>
              <a:hlinkClick r:id="" action="ppaction://noaction"/>
              <a:extLst>
                <a:ext uri="{FF2B5EF4-FFF2-40B4-BE49-F238E27FC236}">
                  <a16:creationId xmlns="" xmlns:a16="http://schemas.microsoft.com/office/drawing/2014/main" id="{63489A40-9388-4C80-B244-4D1FC53AE64B}"/>
                </a:ext>
              </a:extLst>
            </p:cNvPr>
            <p:cNvSpPr/>
            <p:nvPr/>
          </p:nvSpPr>
          <p:spPr>
            <a:xfrm>
              <a:off x="2270996" y="2900410"/>
              <a:ext cx="2105877" cy="2883401"/>
            </a:xfrm>
            <a:prstGeom prst="rect">
              <a:avLst/>
            </a:prstGeom>
            <a:pattFill prst="divot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 w="28575">
              <a:solidFill>
                <a:srgbClr val="001C85"/>
              </a:solidFill>
            </a:ln>
            <a:effectLst>
              <a:outerShdw blurRad="304800" dist="152400" dir="2700000" sx="95000" sy="95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dirty="0" smtClean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роект 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kern="1200" dirty="0"/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20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Жилье, </a:t>
              </a:r>
              <a:r>
                <a:rPr lang="ru-RU" sz="20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20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беспечение </a:t>
              </a:r>
              <a:r>
                <a:rPr lang="ru-RU" sz="20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устойчивого сокращения непригодного для проживания жилищного фонда»</a:t>
              </a:r>
              <a:endParaRPr lang="ru-RU" sz="2000" b="1" kern="1200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AEB45087-442E-4FE0-9FDC-E6936F5D51CE}"/>
                </a:ext>
              </a:extLst>
            </p:cNvPr>
            <p:cNvSpPr/>
            <p:nvPr/>
          </p:nvSpPr>
          <p:spPr>
            <a:xfrm>
              <a:off x="565665" y="1250757"/>
              <a:ext cx="823912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Региональный портфель проектов </a:t>
              </a:r>
              <a:endParaRPr lang="ru-RU" sz="2800" b="1" dirty="0" smtClean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800" b="1" dirty="0" smtClean="0">
                  <a:solidFill>
                    <a:srgbClr val="001C85"/>
                  </a:solidFill>
                  <a:latin typeface="Times New Roman" pitchFamily="18" charset="0"/>
                  <a:cs typeface="Times New Roman" pitchFamily="18" charset="0"/>
                </a:rPr>
                <a:t>«Жилье и городская среда»</a:t>
              </a:r>
              <a:endParaRPr lang="ru-RU" sz="2800" b="1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Стрелка вниз 7"/>
            <p:cNvSpPr/>
            <p:nvPr/>
          </p:nvSpPr>
          <p:spPr>
            <a:xfrm>
              <a:off x="3160179" y="2204864"/>
              <a:ext cx="648072" cy="576064"/>
            </a:xfrm>
            <a:prstGeom prst="downArrow">
              <a:avLst/>
            </a:prstGeom>
            <a:gradFill flip="none" rotWithShape="1">
              <a:gsLst>
                <a:gs pos="0">
                  <a:srgbClr val="001C85">
                    <a:tint val="66000"/>
                    <a:satMod val="160000"/>
                  </a:srgbClr>
                </a:gs>
                <a:gs pos="50000">
                  <a:srgbClr val="001C85">
                    <a:tint val="44500"/>
                    <a:satMod val="160000"/>
                  </a:srgbClr>
                </a:gs>
                <a:gs pos="100000">
                  <a:srgbClr val="001C85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1C85"/>
                </a:solidFill>
              </a:endParaRPr>
            </a:p>
          </p:txBody>
        </p:sp>
        <p:sp>
          <p:nvSpPr>
            <p:cNvPr id="9" name="Стрелка вниз 8"/>
            <p:cNvSpPr/>
            <p:nvPr/>
          </p:nvSpPr>
          <p:spPr>
            <a:xfrm>
              <a:off x="5377814" y="2185660"/>
              <a:ext cx="648072" cy="576064"/>
            </a:xfrm>
            <a:prstGeom prst="downArrow">
              <a:avLst/>
            </a:prstGeom>
            <a:gradFill flip="none" rotWithShape="1">
              <a:gsLst>
                <a:gs pos="0">
                  <a:srgbClr val="001C85">
                    <a:tint val="66000"/>
                    <a:satMod val="160000"/>
                  </a:srgbClr>
                </a:gs>
                <a:gs pos="50000">
                  <a:srgbClr val="001C85">
                    <a:tint val="44500"/>
                    <a:satMod val="160000"/>
                  </a:srgbClr>
                </a:gs>
                <a:gs pos="100000">
                  <a:srgbClr val="001C85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001C8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32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93326" y="338018"/>
            <a:ext cx="8764968" cy="5380393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Прямоугольник 5">
            <a:hlinkClick r:id="" action="ppaction://noaction"/>
            <a:extLst>
              <a:ext uri="{FF2B5EF4-FFF2-40B4-BE49-F238E27FC236}">
                <a16:creationId xmlns="" xmlns:a16="http://schemas.microsoft.com/office/drawing/2014/main" id="{63489A40-9388-4C80-B244-4D1FC53AE64B}"/>
              </a:ext>
            </a:extLst>
          </p:cNvPr>
          <p:cNvSpPr/>
          <p:nvPr/>
        </p:nvSpPr>
        <p:spPr>
          <a:xfrm>
            <a:off x="249695" y="219902"/>
            <a:ext cx="2433389" cy="2808312"/>
          </a:xfrm>
          <a:prstGeom prst="rect">
            <a:avLst/>
          </a:prstGeom>
          <a:pattFill prst="divot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28575">
            <a:solidFill>
              <a:srgbClr val="001C85"/>
            </a:solidFill>
          </a:ln>
          <a:effectLst>
            <a:outerShdw blurRad="304800" dist="152400" dir="2700000" sx="95000" sy="95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400" dirty="0" smtClean="0"/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роект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kern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1200" dirty="0"/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b="1" dirty="0">
                <a:solidFill>
                  <a:srgbClr val="001C85"/>
                </a:solidFill>
                <a:latin typeface="Times New Roman" pitchFamily="18" charset="0"/>
                <a:cs typeface="Times New Roman" pitchFamily="18" charset="0"/>
              </a:rPr>
              <a:t>«Жилье, Обеспечение устойчивого сокращения непригодного для проживания жилищного фонда»</a:t>
            </a:r>
          </a:p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600" b="1" kern="1200" dirty="0">
              <a:solidFill>
                <a:srgbClr val="001C8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5704" y="219902"/>
            <a:ext cx="7267699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Представленный проект позволяет достичь следующих целей и показателей: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жилищного строительства менее чем до 200 тыс.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год.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устойчивого сокращения непригодного для проживания жилищного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фонда.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Представленный проект обеспечивает решение следующих задач: 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механизма финансирование жилищного строительства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Снижение административной нагрузки на застройщиков, совершенствование нормативно-правовой базы и порядка регулирования деятельности в сфере жилищного строительства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механизмов переселение граждан из непригодного для проживания жилого фонда, обеспечивающих соблюдение их жилищных прав. </a:t>
            </a: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759</Words>
  <Application>Microsoft Office PowerPoint</Application>
  <PresentationFormat>Произвольный</PresentationFormat>
  <Paragraphs>121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Достижение следующих целей</vt:lpstr>
      <vt:lpstr>Формирование комфортной городской среды</vt:lpstr>
      <vt:lpstr>Формирование комфортной городской среды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ггг</dc:creator>
  <cp:lastModifiedBy>Репин Константин Сергеевич</cp:lastModifiedBy>
  <cp:revision>30</cp:revision>
  <dcterms:created xsi:type="dcterms:W3CDTF">2018-08-14T13:12:51Z</dcterms:created>
  <dcterms:modified xsi:type="dcterms:W3CDTF">2018-09-08T11:28:46Z</dcterms:modified>
</cp:coreProperties>
</file>