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9" r:id="rId3"/>
    <p:sldId id="275" r:id="rId4"/>
    <p:sldId id="274" r:id="rId5"/>
    <p:sldId id="273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64E64-6C15-4B5F-8281-0768E370628C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552C74-C8C2-4468-A844-0D2BA26F29CB}">
      <dgm:prSet phldrT="[Текст]" custT="1"/>
      <dgm:spPr/>
      <dgm:t>
        <a:bodyPr/>
        <a:lstStyle/>
        <a:p>
          <a:r>
            <a:rPr lang="ru-RU" sz="4400" baseline="0" dirty="0" smtClean="0"/>
            <a:t>Автопоезд</a:t>
          </a:r>
          <a:endParaRPr lang="ru-RU" sz="4400" baseline="0" dirty="0"/>
        </a:p>
      </dgm:t>
    </dgm:pt>
    <dgm:pt modelId="{E4AA312A-E957-45C2-96EB-7C86176253B4}" type="sibTrans" cxnId="{4249F722-0959-4E82-960D-02BE14C6B147}">
      <dgm:prSet/>
      <dgm:spPr/>
      <dgm:t>
        <a:bodyPr/>
        <a:lstStyle/>
        <a:p>
          <a:endParaRPr lang="ru-RU"/>
        </a:p>
      </dgm:t>
    </dgm:pt>
    <dgm:pt modelId="{96AC4F58-55AE-481C-BA9F-E644171C6ACB}" type="parTrans" cxnId="{4249F722-0959-4E82-960D-02BE14C6B147}">
      <dgm:prSet/>
      <dgm:spPr/>
      <dgm:t>
        <a:bodyPr/>
        <a:lstStyle/>
        <a:p>
          <a:endParaRPr lang="ru-RU"/>
        </a:p>
      </dgm:t>
    </dgm:pt>
    <dgm:pt modelId="{5F0D98CA-F4CB-4CB8-98FA-76BC150B5519}">
      <dgm:prSet phldrT="[Текст]" custT="1"/>
      <dgm:spPr/>
      <dgm:t>
        <a:bodyPr/>
        <a:lstStyle/>
        <a:p>
          <a:r>
            <a:rPr lang="ru-RU" sz="4400" baseline="0" dirty="0" smtClean="0"/>
            <a:t>Плавучий </a:t>
          </a:r>
          <a:r>
            <a:rPr lang="ru-RU" sz="4400" baseline="0" dirty="0" err="1" smtClean="0"/>
            <a:t>флюорограф</a:t>
          </a:r>
          <a:r>
            <a:rPr lang="ru-RU" sz="4400" baseline="0" dirty="0" smtClean="0"/>
            <a:t>, </a:t>
          </a:r>
          <a:r>
            <a:rPr lang="ru-RU" sz="4400" baseline="0" dirty="0" err="1" smtClean="0"/>
            <a:t>маммограф</a:t>
          </a:r>
          <a:endParaRPr lang="ru-RU" sz="4400" baseline="0" dirty="0"/>
        </a:p>
      </dgm:t>
    </dgm:pt>
    <dgm:pt modelId="{26F18263-2DE5-4C5F-957E-B9C5E4A170C0}" type="sibTrans" cxnId="{F0CC7D8D-0906-412D-9C3A-AB252E74E4DA}">
      <dgm:prSet/>
      <dgm:spPr/>
      <dgm:t>
        <a:bodyPr/>
        <a:lstStyle/>
        <a:p>
          <a:endParaRPr lang="ru-RU"/>
        </a:p>
      </dgm:t>
    </dgm:pt>
    <dgm:pt modelId="{9E7C90DD-6AD6-4EE1-9C26-0A2F3EFEDB56}" type="parTrans" cxnId="{F0CC7D8D-0906-412D-9C3A-AB252E74E4DA}">
      <dgm:prSet/>
      <dgm:spPr/>
      <dgm:t>
        <a:bodyPr/>
        <a:lstStyle/>
        <a:p>
          <a:endParaRPr lang="ru-RU"/>
        </a:p>
      </dgm:t>
    </dgm:pt>
    <dgm:pt modelId="{16FD3581-A26E-43A2-BD7C-22CFA5581699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5000" b="1" i="0" baseline="0" dirty="0" smtClean="0">
              <a:solidFill>
                <a:schemeClr val="tx1"/>
              </a:solidFill>
            </a:rPr>
            <a:t>Мобильная медицина Югры</a:t>
          </a:r>
          <a:endParaRPr lang="ru-RU" sz="5000" b="1" i="0" baseline="0" dirty="0">
            <a:solidFill>
              <a:schemeClr val="tx1"/>
            </a:solidFill>
          </a:endParaRPr>
        </a:p>
      </dgm:t>
    </dgm:pt>
    <dgm:pt modelId="{885CCF48-F89F-4998-AB39-A5A6AF76FE83}" type="sibTrans" cxnId="{BDE4E70B-96C9-4DBC-AB43-960506D3AFC9}">
      <dgm:prSet/>
      <dgm:spPr/>
      <dgm:t>
        <a:bodyPr/>
        <a:lstStyle/>
        <a:p>
          <a:endParaRPr lang="ru-RU"/>
        </a:p>
      </dgm:t>
    </dgm:pt>
    <dgm:pt modelId="{D77D15AE-619F-47AF-ABDA-191FD4CAA1EE}" type="parTrans" cxnId="{BDE4E70B-96C9-4DBC-AB43-960506D3AFC9}">
      <dgm:prSet/>
      <dgm:spPr/>
      <dgm:t>
        <a:bodyPr/>
        <a:lstStyle/>
        <a:p>
          <a:endParaRPr lang="ru-RU"/>
        </a:p>
      </dgm:t>
    </dgm:pt>
    <dgm:pt modelId="{44126CCF-1444-48BA-B01C-D323BF9FDCE9}">
      <dgm:prSet phldrT="[Текст]" custT="1"/>
      <dgm:spPr/>
      <dgm:t>
        <a:bodyPr/>
        <a:lstStyle/>
        <a:p>
          <a:r>
            <a:rPr lang="ru-RU" sz="4400" baseline="0" dirty="0" smtClean="0"/>
            <a:t>Мобильный</a:t>
          </a:r>
          <a:r>
            <a:rPr lang="ru-RU" sz="4000" dirty="0" smtClean="0"/>
            <a:t> стоматолог</a:t>
          </a:r>
          <a:endParaRPr lang="ru-RU" sz="4000" dirty="0"/>
        </a:p>
      </dgm:t>
    </dgm:pt>
    <dgm:pt modelId="{4661613F-31D3-49A7-B3C2-8650A7F800F4}" type="parTrans" cxnId="{2F4D4A51-9411-4D23-8BCC-8739B46C857A}">
      <dgm:prSet/>
      <dgm:spPr/>
      <dgm:t>
        <a:bodyPr/>
        <a:lstStyle/>
        <a:p>
          <a:endParaRPr lang="ru-RU"/>
        </a:p>
      </dgm:t>
    </dgm:pt>
    <dgm:pt modelId="{23EC452E-7CA1-427B-B799-2BB0F5018A88}" type="sibTrans" cxnId="{2F4D4A51-9411-4D23-8BCC-8739B46C857A}">
      <dgm:prSet/>
      <dgm:spPr/>
      <dgm:t>
        <a:bodyPr/>
        <a:lstStyle/>
        <a:p>
          <a:endParaRPr lang="ru-RU"/>
        </a:p>
      </dgm:t>
    </dgm:pt>
    <dgm:pt modelId="{943A3786-6447-4B0E-84BF-3B80373DA37E}" type="pres">
      <dgm:prSet presAssocID="{D7B64E64-6C15-4B5F-8281-0768E37062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D2F34F-1250-4E0D-B9B2-54BE81634EB8}" type="pres">
      <dgm:prSet presAssocID="{16FD3581-A26E-43A2-BD7C-22CFA5581699}" presName="composite" presStyleCnt="0"/>
      <dgm:spPr/>
    </dgm:pt>
    <dgm:pt modelId="{C8B9C28A-713D-4C12-821A-345D81C81CA9}" type="pres">
      <dgm:prSet presAssocID="{16FD3581-A26E-43A2-BD7C-22CFA5581699}" presName="parentText" presStyleLbl="alignNode1" presStyleIdx="0" presStyleCnt="1" custScaleX="181010" custScaleY="98864" custLinFactNeighborX="2905" custLinFactNeighborY="-275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1F58-D0BA-43D1-A02B-77230A5A4F00}" type="pres">
      <dgm:prSet presAssocID="{16FD3581-A26E-43A2-BD7C-22CFA5581699}" presName="descendantText" presStyleLbl="alignAcc1" presStyleIdx="0" presStyleCnt="1" custScaleX="77582" custScaleY="207834" custLinFactNeighborX="149" custLinFactNeighborY="-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49F722-0959-4E82-960D-02BE14C6B147}" srcId="{16FD3581-A26E-43A2-BD7C-22CFA5581699}" destId="{49552C74-C8C2-4468-A844-0D2BA26F29CB}" srcOrd="1" destOrd="0" parTransId="{96AC4F58-55AE-481C-BA9F-E644171C6ACB}" sibTransId="{E4AA312A-E957-45C2-96EB-7C86176253B4}"/>
    <dgm:cxn modelId="{A5884B1F-973E-4B43-9BEE-C5F42A16019C}" type="presOf" srcId="{49552C74-C8C2-4468-A844-0D2BA26F29CB}" destId="{D69D1F58-D0BA-43D1-A02B-77230A5A4F00}" srcOrd="0" destOrd="1" presId="urn:microsoft.com/office/officeart/2005/8/layout/chevron2"/>
    <dgm:cxn modelId="{BDE4E70B-96C9-4DBC-AB43-960506D3AFC9}" srcId="{D7B64E64-6C15-4B5F-8281-0768E370628C}" destId="{16FD3581-A26E-43A2-BD7C-22CFA5581699}" srcOrd="0" destOrd="0" parTransId="{D77D15AE-619F-47AF-ABDA-191FD4CAA1EE}" sibTransId="{885CCF48-F89F-4998-AB39-A5A6AF76FE83}"/>
    <dgm:cxn modelId="{111B7DCE-32AD-4F9D-A8C5-652A5266AD17}" type="presOf" srcId="{44126CCF-1444-48BA-B01C-D323BF9FDCE9}" destId="{D69D1F58-D0BA-43D1-A02B-77230A5A4F00}" srcOrd="0" destOrd="2" presId="urn:microsoft.com/office/officeart/2005/8/layout/chevron2"/>
    <dgm:cxn modelId="{A949410A-A3E2-4BB4-8D53-1625F6FDB27F}" type="presOf" srcId="{5F0D98CA-F4CB-4CB8-98FA-76BC150B5519}" destId="{D69D1F58-D0BA-43D1-A02B-77230A5A4F00}" srcOrd="0" destOrd="0" presId="urn:microsoft.com/office/officeart/2005/8/layout/chevron2"/>
    <dgm:cxn modelId="{F0CC7D8D-0906-412D-9C3A-AB252E74E4DA}" srcId="{16FD3581-A26E-43A2-BD7C-22CFA5581699}" destId="{5F0D98CA-F4CB-4CB8-98FA-76BC150B5519}" srcOrd="0" destOrd="0" parTransId="{9E7C90DD-6AD6-4EE1-9C26-0A2F3EFEDB56}" sibTransId="{26F18263-2DE5-4C5F-957E-B9C5E4A170C0}"/>
    <dgm:cxn modelId="{F6D3A650-4438-44BB-B0AA-B0044F2167A6}" type="presOf" srcId="{16FD3581-A26E-43A2-BD7C-22CFA5581699}" destId="{C8B9C28A-713D-4C12-821A-345D81C81CA9}" srcOrd="0" destOrd="0" presId="urn:microsoft.com/office/officeart/2005/8/layout/chevron2"/>
    <dgm:cxn modelId="{2F4D4A51-9411-4D23-8BCC-8739B46C857A}" srcId="{16FD3581-A26E-43A2-BD7C-22CFA5581699}" destId="{44126CCF-1444-48BA-B01C-D323BF9FDCE9}" srcOrd="2" destOrd="0" parTransId="{4661613F-31D3-49A7-B3C2-8650A7F800F4}" sibTransId="{23EC452E-7CA1-427B-B799-2BB0F5018A88}"/>
    <dgm:cxn modelId="{694D8727-7BFB-49FF-B7F8-36FDCE58B8E6}" type="presOf" srcId="{D7B64E64-6C15-4B5F-8281-0768E370628C}" destId="{943A3786-6447-4B0E-84BF-3B80373DA37E}" srcOrd="0" destOrd="0" presId="urn:microsoft.com/office/officeart/2005/8/layout/chevron2"/>
    <dgm:cxn modelId="{D6DBDE0E-9E99-42D0-B86E-AAE9DBC5625F}" type="presParOf" srcId="{943A3786-6447-4B0E-84BF-3B80373DA37E}" destId="{4CD2F34F-1250-4E0D-B9B2-54BE81634EB8}" srcOrd="0" destOrd="0" presId="urn:microsoft.com/office/officeart/2005/8/layout/chevron2"/>
    <dgm:cxn modelId="{B81E83B6-2F1B-4A6B-BDD1-5747185CEC3B}" type="presParOf" srcId="{4CD2F34F-1250-4E0D-B9B2-54BE81634EB8}" destId="{C8B9C28A-713D-4C12-821A-345D81C81CA9}" srcOrd="0" destOrd="0" presId="urn:microsoft.com/office/officeart/2005/8/layout/chevron2"/>
    <dgm:cxn modelId="{24B48262-9986-48E8-95A0-2FBF8E95EA18}" type="presParOf" srcId="{4CD2F34F-1250-4E0D-B9B2-54BE81634EB8}" destId="{D69D1F58-D0BA-43D1-A02B-77230A5A4F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64E64-6C15-4B5F-8281-0768E370628C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552C74-C8C2-4468-A844-0D2BA26F29CB}">
      <dgm:prSet phldrT="[Текст]" custT="1"/>
      <dgm:spPr/>
      <dgm:t>
        <a:bodyPr/>
        <a:lstStyle/>
        <a:p>
          <a:r>
            <a:rPr lang="ru-RU" sz="3200" dirty="0" smtClean="0"/>
            <a:t>Увеличение бюджетных мест в медицинских ВУЗах Югры</a:t>
          </a:r>
          <a:endParaRPr lang="ru-RU" sz="3200" baseline="0" dirty="0"/>
        </a:p>
      </dgm:t>
    </dgm:pt>
    <dgm:pt modelId="{E4AA312A-E957-45C2-96EB-7C86176253B4}" type="sibTrans" cxnId="{4249F722-0959-4E82-960D-02BE14C6B147}">
      <dgm:prSet/>
      <dgm:spPr/>
      <dgm:t>
        <a:bodyPr/>
        <a:lstStyle/>
        <a:p>
          <a:endParaRPr lang="ru-RU"/>
        </a:p>
      </dgm:t>
    </dgm:pt>
    <dgm:pt modelId="{96AC4F58-55AE-481C-BA9F-E644171C6ACB}" type="parTrans" cxnId="{4249F722-0959-4E82-960D-02BE14C6B147}">
      <dgm:prSet/>
      <dgm:spPr/>
      <dgm:t>
        <a:bodyPr/>
        <a:lstStyle/>
        <a:p>
          <a:endParaRPr lang="ru-RU"/>
        </a:p>
      </dgm:t>
    </dgm:pt>
    <dgm:pt modelId="{5F0D98CA-F4CB-4CB8-98FA-76BC150B5519}">
      <dgm:prSet phldrT="[Текст]" custT="1"/>
      <dgm:spPr/>
      <dgm:t>
        <a:bodyPr/>
        <a:lstStyle/>
        <a:p>
          <a:r>
            <a:rPr lang="ru-RU" sz="3200" baseline="0" dirty="0" smtClean="0"/>
            <a:t>Воспитание культуры здоровья</a:t>
          </a:r>
          <a:endParaRPr lang="ru-RU" sz="3200" baseline="0" dirty="0"/>
        </a:p>
      </dgm:t>
    </dgm:pt>
    <dgm:pt modelId="{26F18263-2DE5-4C5F-957E-B9C5E4A170C0}" type="sibTrans" cxnId="{F0CC7D8D-0906-412D-9C3A-AB252E74E4DA}">
      <dgm:prSet/>
      <dgm:spPr/>
      <dgm:t>
        <a:bodyPr/>
        <a:lstStyle/>
        <a:p>
          <a:endParaRPr lang="ru-RU"/>
        </a:p>
      </dgm:t>
    </dgm:pt>
    <dgm:pt modelId="{9E7C90DD-6AD6-4EE1-9C26-0A2F3EFEDB56}" type="parTrans" cxnId="{F0CC7D8D-0906-412D-9C3A-AB252E74E4DA}">
      <dgm:prSet/>
      <dgm:spPr/>
      <dgm:t>
        <a:bodyPr/>
        <a:lstStyle/>
        <a:p>
          <a:endParaRPr lang="ru-RU"/>
        </a:p>
      </dgm:t>
    </dgm:pt>
    <dgm:pt modelId="{16FD3581-A26E-43A2-BD7C-22CFA5581699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5000" b="1" i="0" baseline="0" dirty="0" smtClean="0">
              <a:solidFill>
                <a:schemeClr val="tx1"/>
              </a:solidFill>
            </a:rPr>
            <a:t>Гиппократ-класс в каждой школе</a:t>
          </a:r>
          <a:endParaRPr lang="ru-RU" sz="5000" b="1" i="0" baseline="0" dirty="0">
            <a:solidFill>
              <a:schemeClr val="tx1"/>
            </a:solidFill>
          </a:endParaRPr>
        </a:p>
      </dgm:t>
    </dgm:pt>
    <dgm:pt modelId="{885CCF48-F89F-4998-AB39-A5A6AF76FE83}" type="sibTrans" cxnId="{BDE4E70B-96C9-4DBC-AB43-960506D3AFC9}">
      <dgm:prSet/>
      <dgm:spPr/>
      <dgm:t>
        <a:bodyPr/>
        <a:lstStyle/>
        <a:p>
          <a:endParaRPr lang="ru-RU"/>
        </a:p>
      </dgm:t>
    </dgm:pt>
    <dgm:pt modelId="{D77D15AE-619F-47AF-ABDA-191FD4CAA1EE}" type="parTrans" cxnId="{BDE4E70B-96C9-4DBC-AB43-960506D3AFC9}">
      <dgm:prSet/>
      <dgm:spPr/>
      <dgm:t>
        <a:bodyPr/>
        <a:lstStyle/>
        <a:p>
          <a:endParaRPr lang="ru-RU"/>
        </a:p>
      </dgm:t>
    </dgm:pt>
    <dgm:pt modelId="{3FBA460B-93AF-43D7-80A2-06067373FDCF}">
      <dgm:prSet phldrT="[Текст]" custT="1"/>
      <dgm:spPr/>
      <dgm:t>
        <a:bodyPr/>
        <a:lstStyle/>
        <a:p>
          <a:r>
            <a:rPr lang="ru-RU" sz="3200" dirty="0" smtClean="0"/>
            <a:t>Волонтер-школьник-медик</a:t>
          </a:r>
          <a:endParaRPr lang="ru-RU" sz="3200" dirty="0"/>
        </a:p>
      </dgm:t>
    </dgm:pt>
    <dgm:pt modelId="{F84D770A-A342-4ADF-BFF1-EF7234E36B0B}" type="parTrans" cxnId="{B1D64630-68E2-4342-BB81-77A0EE02729E}">
      <dgm:prSet/>
      <dgm:spPr/>
      <dgm:t>
        <a:bodyPr/>
        <a:lstStyle/>
        <a:p>
          <a:endParaRPr lang="ru-RU"/>
        </a:p>
      </dgm:t>
    </dgm:pt>
    <dgm:pt modelId="{247CED4F-D3FD-489A-A134-E4E23E12A191}" type="sibTrans" cxnId="{B1D64630-68E2-4342-BB81-77A0EE02729E}">
      <dgm:prSet/>
      <dgm:spPr/>
      <dgm:t>
        <a:bodyPr/>
        <a:lstStyle/>
        <a:p>
          <a:endParaRPr lang="ru-RU"/>
        </a:p>
      </dgm:t>
    </dgm:pt>
    <dgm:pt modelId="{7BD7A192-A039-43DF-8C17-83624243F22E}">
      <dgm:prSet phldrT="[Текст]" custT="1"/>
      <dgm:spPr/>
      <dgm:t>
        <a:bodyPr/>
        <a:lstStyle/>
        <a:p>
          <a:r>
            <a:rPr lang="ru-RU" sz="3200" baseline="0" dirty="0" smtClean="0"/>
            <a:t>Профессиональная ориентация, престиж профессии</a:t>
          </a:r>
          <a:endParaRPr lang="ru-RU" sz="3200" baseline="0" dirty="0"/>
        </a:p>
      </dgm:t>
    </dgm:pt>
    <dgm:pt modelId="{816107E5-7FE8-483A-98B2-03A5C5C6B6C7}" type="parTrans" cxnId="{E61F7DF7-52CB-448E-BE4D-63E0C05153BA}">
      <dgm:prSet/>
      <dgm:spPr/>
      <dgm:t>
        <a:bodyPr/>
        <a:lstStyle/>
        <a:p>
          <a:endParaRPr lang="ru-RU"/>
        </a:p>
      </dgm:t>
    </dgm:pt>
    <dgm:pt modelId="{D83ECC3A-654A-4DF0-9FC5-A05C0EC22E8E}" type="sibTrans" cxnId="{E61F7DF7-52CB-448E-BE4D-63E0C05153BA}">
      <dgm:prSet/>
      <dgm:spPr/>
      <dgm:t>
        <a:bodyPr/>
        <a:lstStyle/>
        <a:p>
          <a:endParaRPr lang="ru-RU"/>
        </a:p>
      </dgm:t>
    </dgm:pt>
    <dgm:pt modelId="{02756C88-07EC-4962-A93D-AD5631C2D480}">
      <dgm:prSet phldrT="[Текст]" custT="1"/>
      <dgm:spPr/>
      <dgm:t>
        <a:bodyPr/>
        <a:lstStyle/>
        <a:p>
          <a:r>
            <a:rPr lang="ru-RU" sz="3200" dirty="0" smtClean="0"/>
            <a:t>Электронная бабушка</a:t>
          </a:r>
          <a:endParaRPr lang="ru-RU" sz="3200" dirty="0"/>
        </a:p>
      </dgm:t>
    </dgm:pt>
    <dgm:pt modelId="{859FC357-DA60-41FC-BA38-573FBFC6EA1E}" type="parTrans" cxnId="{5CEB7552-AD27-422E-BA71-566B34729A05}">
      <dgm:prSet/>
      <dgm:spPr/>
      <dgm:t>
        <a:bodyPr/>
        <a:lstStyle/>
        <a:p>
          <a:endParaRPr lang="ru-RU"/>
        </a:p>
      </dgm:t>
    </dgm:pt>
    <dgm:pt modelId="{6BE28876-C383-4372-B9A1-4FFBA6113DA9}" type="sibTrans" cxnId="{5CEB7552-AD27-422E-BA71-566B34729A05}">
      <dgm:prSet/>
      <dgm:spPr/>
      <dgm:t>
        <a:bodyPr/>
        <a:lstStyle/>
        <a:p>
          <a:endParaRPr lang="ru-RU"/>
        </a:p>
      </dgm:t>
    </dgm:pt>
    <dgm:pt modelId="{943A3786-6447-4B0E-84BF-3B80373DA37E}" type="pres">
      <dgm:prSet presAssocID="{D7B64E64-6C15-4B5F-8281-0768E37062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D2F34F-1250-4E0D-B9B2-54BE81634EB8}" type="pres">
      <dgm:prSet presAssocID="{16FD3581-A26E-43A2-BD7C-22CFA5581699}" presName="composite" presStyleCnt="0"/>
      <dgm:spPr/>
    </dgm:pt>
    <dgm:pt modelId="{C8B9C28A-713D-4C12-821A-345D81C81CA9}" type="pres">
      <dgm:prSet presAssocID="{16FD3581-A26E-43A2-BD7C-22CFA5581699}" presName="parentText" presStyleLbl="alignNode1" presStyleIdx="0" presStyleCnt="1" custScaleX="161741" custScaleY="98864" custLinFactNeighborX="2905" custLinFactNeighborY="-275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1F58-D0BA-43D1-A02B-77230A5A4F00}" type="pres">
      <dgm:prSet presAssocID="{16FD3581-A26E-43A2-BD7C-22CFA5581699}" presName="descendantText" presStyleLbl="alignAcc1" presStyleIdx="0" presStyleCnt="1" custScaleX="77582" custScaleY="207834" custLinFactNeighborX="-850" custLinFactNeighborY="-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F7DF7-52CB-448E-BE4D-63E0C05153BA}" srcId="{16FD3581-A26E-43A2-BD7C-22CFA5581699}" destId="{7BD7A192-A039-43DF-8C17-83624243F22E}" srcOrd="1" destOrd="0" parTransId="{816107E5-7FE8-483A-98B2-03A5C5C6B6C7}" sibTransId="{D83ECC3A-654A-4DF0-9FC5-A05C0EC22E8E}"/>
    <dgm:cxn modelId="{323C088B-AA31-43DA-8A0E-63273E5660EB}" type="presOf" srcId="{D7B64E64-6C15-4B5F-8281-0768E370628C}" destId="{943A3786-6447-4B0E-84BF-3B80373DA37E}" srcOrd="0" destOrd="0" presId="urn:microsoft.com/office/officeart/2005/8/layout/chevron2"/>
    <dgm:cxn modelId="{5CEB7552-AD27-422E-BA71-566B34729A05}" srcId="{16FD3581-A26E-43A2-BD7C-22CFA5581699}" destId="{02756C88-07EC-4962-A93D-AD5631C2D480}" srcOrd="4" destOrd="0" parTransId="{859FC357-DA60-41FC-BA38-573FBFC6EA1E}" sibTransId="{6BE28876-C383-4372-B9A1-4FFBA6113DA9}"/>
    <dgm:cxn modelId="{50F61691-0E2C-4873-96C9-6305D3D9E2A4}" type="presOf" srcId="{49552C74-C8C2-4468-A844-0D2BA26F29CB}" destId="{D69D1F58-D0BA-43D1-A02B-77230A5A4F00}" srcOrd="0" destOrd="2" presId="urn:microsoft.com/office/officeart/2005/8/layout/chevron2"/>
    <dgm:cxn modelId="{3DAE43F6-472C-421B-8136-26CEAEAE1F7E}" type="presOf" srcId="{02756C88-07EC-4962-A93D-AD5631C2D480}" destId="{D69D1F58-D0BA-43D1-A02B-77230A5A4F00}" srcOrd="0" destOrd="4" presId="urn:microsoft.com/office/officeart/2005/8/layout/chevron2"/>
    <dgm:cxn modelId="{BDE4E70B-96C9-4DBC-AB43-960506D3AFC9}" srcId="{D7B64E64-6C15-4B5F-8281-0768E370628C}" destId="{16FD3581-A26E-43A2-BD7C-22CFA5581699}" srcOrd="0" destOrd="0" parTransId="{D77D15AE-619F-47AF-ABDA-191FD4CAA1EE}" sibTransId="{885CCF48-F89F-4998-AB39-A5A6AF76FE83}"/>
    <dgm:cxn modelId="{ABEDC345-BBBE-4AD9-8595-3178F9362F5C}" type="presOf" srcId="{3FBA460B-93AF-43D7-80A2-06067373FDCF}" destId="{D69D1F58-D0BA-43D1-A02B-77230A5A4F00}" srcOrd="0" destOrd="3" presId="urn:microsoft.com/office/officeart/2005/8/layout/chevron2"/>
    <dgm:cxn modelId="{903ED4F3-0A02-4D83-94D0-4B28A0A9E1F1}" type="presOf" srcId="{7BD7A192-A039-43DF-8C17-83624243F22E}" destId="{D69D1F58-D0BA-43D1-A02B-77230A5A4F00}" srcOrd="0" destOrd="1" presId="urn:microsoft.com/office/officeart/2005/8/layout/chevron2"/>
    <dgm:cxn modelId="{E27716F8-0EB0-4D94-A999-B30E1553C5E1}" type="presOf" srcId="{16FD3581-A26E-43A2-BD7C-22CFA5581699}" destId="{C8B9C28A-713D-4C12-821A-345D81C81CA9}" srcOrd="0" destOrd="0" presId="urn:microsoft.com/office/officeart/2005/8/layout/chevron2"/>
    <dgm:cxn modelId="{F0CC7D8D-0906-412D-9C3A-AB252E74E4DA}" srcId="{16FD3581-A26E-43A2-BD7C-22CFA5581699}" destId="{5F0D98CA-F4CB-4CB8-98FA-76BC150B5519}" srcOrd="0" destOrd="0" parTransId="{9E7C90DD-6AD6-4EE1-9C26-0A2F3EFEDB56}" sibTransId="{26F18263-2DE5-4C5F-957E-B9C5E4A170C0}"/>
    <dgm:cxn modelId="{4249F722-0959-4E82-960D-02BE14C6B147}" srcId="{16FD3581-A26E-43A2-BD7C-22CFA5581699}" destId="{49552C74-C8C2-4468-A844-0D2BA26F29CB}" srcOrd="2" destOrd="0" parTransId="{96AC4F58-55AE-481C-BA9F-E644171C6ACB}" sibTransId="{E4AA312A-E957-45C2-96EB-7C86176253B4}"/>
    <dgm:cxn modelId="{B1D64630-68E2-4342-BB81-77A0EE02729E}" srcId="{16FD3581-A26E-43A2-BD7C-22CFA5581699}" destId="{3FBA460B-93AF-43D7-80A2-06067373FDCF}" srcOrd="3" destOrd="0" parTransId="{F84D770A-A342-4ADF-BFF1-EF7234E36B0B}" sibTransId="{247CED4F-D3FD-489A-A134-E4E23E12A191}"/>
    <dgm:cxn modelId="{CC6C7765-6D8C-4EB5-9933-D772ABD18EE9}" type="presOf" srcId="{5F0D98CA-F4CB-4CB8-98FA-76BC150B5519}" destId="{D69D1F58-D0BA-43D1-A02B-77230A5A4F00}" srcOrd="0" destOrd="0" presId="urn:microsoft.com/office/officeart/2005/8/layout/chevron2"/>
    <dgm:cxn modelId="{2B85BF8F-E61A-4D62-9FD6-9E5F98A5AFA0}" type="presParOf" srcId="{943A3786-6447-4B0E-84BF-3B80373DA37E}" destId="{4CD2F34F-1250-4E0D-B9B2-54BE81634EB8}" srcOrd="0" destOrd="0" presId="urn:microsoft.com/office/officeart/2005/8/layout/chevron2"/>
    <dgm:cxn modelId="{F36B3656-DD04-4922-90FB-9DEB5D30DF4C}" type="presParOf" srcId="{4CD2F34F-1250-4E0D-B9B2-54BE81634EB8}" destId="{C8B9C28A-713D-4C12-821A-345D81C81CA9}" srcOrd="0" destOrd="0" presId="urn:microsoft.com/office/officeart/2005/8/layout/chevron2"/>
    <dgm:cxn modelId="{6ECF0A7C-C250-450B-AFEE-64819027C938}" type="presParOf" srcId="{4CD2F34F-1250-4E0D-B9B2-54BE81634EB8}" destId="{D69D1F58-D0BA-43D1-A02B-77230A5A4F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9C28A-713D-4C12-821A-345D81C81CA9}">
      <dsp:nvSpPr>
        <dsp:cNvPr id="0" name=""/>
        <dsp:cNvSpPr/>
      </dsp:nvSpPr>
      <dsp:spPr>
        <a:xfrm rot="5400000">
          <a:off x="768459" y="344920"/>
          <a:ext cx="2711082" cy="3474602"/>
        </a:xfrm>
        <a:prstGeom prst="chevron">
          <a:avLst/>
        </a:pr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i="0" kern="1200" baseline="0" dirty="0" smtClean="0">
              <a:solidFill>
                <a:schemeClr val="tx1"/>
              </a:solidFill>
            </a:rPr>
            <a:t>Мобильная медицина Югры</a:t>
          </a:r>
          <a:endParaRPr lang="ru-RU" sz="5000" b="1" i="0" kern="1200" baseline="0" dirty="0">
            <a:solidFill>
              <a:schemeClr val="tx1"/>
            </a:solidFill>
          </a:endParaRPr>
        </a:p>
      </dsp:txBody>
      <dsp:txXfrm rot="-5400000">
        <a:off x="386699" y="726680"/>
        <a:ext cx="3474602" cy="2711082"/>
      </dsp:txXfrm>
    </dsp:sp>
    <dsp:sp modelId="{D69D1F58-D0BA-43D1-A02B-77230A5A4F00}">
      <dsp:nvSpPr>
        <dsp:cNvPr id="0" name=""/>
        <dsp:cNvSpPr/>
      </dsp:nvSpPr>
      <dsp:spPr>
        <a:xfrm rot="5400000">
          <a:off x="5325101" y="-974165"/>
          <a:ext cx="3749079" cy="6453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baseline="0" dirty="0" smtClean="0"/>
            <a:t>Плавучий </a:t>
          </a:r>
          <a:r>
            <a:rPr lang="ru-RU" sz="4400" kern="1200" baseline="0" dirty="0" err="1" smtClean="0"/>
            <a:t>флюорограф</a:t>
          </a:r>
          <a:r>
            <a:rPr lang="ru-RU" sz="4400" kern="1200" baseline="0" dirty="0" smtClean="0"/>
            <a:t>, </a:t>
          </a:r>
          <a:r>
            <a:rPr lang="ru-RU" sz="4400" kern="1200" baseline="0" dirty="0" err="1" smtClean="0"/>
            <a:t>маммограф</a:t>
          </a:r>
          <a:endParaRPr lang="ru-RU" sz="4400" kern="1200" baseline="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baseline="0" dirty="0" smtClean="0"/>
            <a:t>Автопоезд</a:t>
          </a:r>
          <a:endParaRPr lang="ru-RU" sz="4400" kern="1200" baseline="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baseline="0" dirty="0" smtClean="0"/>
            <a:t>Мобильный</a:t>
          </a:r>
          <a:r>
            <a:rPr lang="ru-RU" sz="4000" kern="1200" dirty="0" smtClean="0"/>
            <a:t> стоматолог</a:t>
          </a:r>
          <a:endParaRPr lang="ru-RU" sz="4000" kern="1200" dirty="0"/>
        </a:p>
      </dsp:txBody>
      <dsp:txXfrm rot="-5400000">
        <a:off x="3972830" y="561121"/>
        <a:ext cx="6270608" cy="3383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9C28A-713D-4C12-821A-345D81C81CA9}">
      <dsp:nvSpPr>
        <dsp:cNvPr id="0" name=""/>
        <dsp:cNvSpPr/>
      </dsp:nvSpPr>
      <dsp:spPr>
        <a:xfrm rot="5400000">
          <a:off x="652321" y="485753"/>
          <a:ext cx="2775529" cy="3178526"/>
        </a:xfrm>
        <a:prstGeom prst="chevron">
          <a:avLst/>
        </a:pr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i="0" kern="1200" baseline="0" dirty="0" smtClean="0">
              <a:solidFill>
                <a:schemeClr val="tx1"/>
              </a:solidFill>
            </a:rPr>
            <a:t>Гиппократ-класс в каждой школе</a:t>
          </a:r>
          <a:endParaRPr lang="ru-RU" sz="5000" b="1" i="0" kern="1200" baseline="0" dirty="0">
            <a:solidFill>
              <a:schemeClr val="tx1"/>
            </a:solidFill>
          </a:endParaRPr>
        </a:p>
      </dsp:txBody>
      <dsp:txXfrm rot="-5400000">
        <a:off x="450823" y="687251"/>
        <a:ext cx="3178526" cy="2775529"/>
      </dsp:txXfrm>
    </dsp:sp>
    <dsp:sp modelId="{D69D1F58-D0BA-43D1-A02B-77230A5A4F00}">
      <dsp:nvSpPr>
        <dsp:cNvPr id="0" name=""/>
        <dsp:cNvSpPr/>
      </dsp:nvSpPr>
      <dsp:spPr>
        <a:xfrm rot="5400000">
          <a:off x="5134807" y="-977155"/>
          <a:ext cx="3838201" cy="64532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baseline="0" dirty="0" smtClean="0"/>
            <a:t>Воспитание культуры здоровья</a:t>
          </a:r>
          <a:endParaRPr lang="ru-RU" sz="3200" kern="1200" baseline="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baseline="0" dirty="0" smtClean="0"/>
            <a:t>Профессиональная ориентация, престиж профессии</a:t>
          </a:r>
          <a:endParaRPr lang="ru-RU" sz="3200" kern="1200" baseline="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Увеличение бюджетных мест в медицинских ВУЗах Югры</a:t>
          </a:r>
          <a:endParaRPr lang="ru-RU" sz="3200" kern="1200" baseline="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Волонтер-школьник-медик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Электронная бабушка</a:t>
          </a:r>
          <a:endParaRPr lang="ru-RU" sz="3200" kern="1200" dirty="0"/>
        </a:p>
      </dsp:txBody>
      <dsp:txXfrm rot="-5400000">
        <a:off x="3827260" y="517758"/>
        <a:ext cx="6265930" cy="3463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B623-FFEE-48A3-9827-8A538068C714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76648-2035-4B09-9A62-AA7897821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16EE8D2-372D-45E8-9A0B-C7E83E5E927E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1A0E6A6-306B-4E44-BCFB-B4E3FC7ECF77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86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68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0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E427-DEF4-401A-BE2A-601E7EF97889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BB47-730F-42A4-9021-DF1166920D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87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16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4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01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78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5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57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4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3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8237-E8AB-4074-BB97-D969E1FF261B}" type="datetimeFigureOut">
              <a:rPr lang="ru-RU" smtClean="0"/>
              <a:pPr/>
              <a:t>08.09.2018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CD3B-7CA2-43F2-8BE5-3C1B93434D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1.bin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diagramColors" Target="../diagrams/colors2.xml"/><Relationship Id="rId5" Type="http://schemas.openxmlformats.org/officeDocument/2006/relationships/oleObject" Target="../embeddings/oleObject2.bin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449" y="0"/>
            <a:ext cx="7505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РАБОЧАЯ ГРУППА №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/>
              <a:t>ЗДРАВООХРАНЕНИЕ</a:t>
            </a:r>
          </a:p>
          <a:p>
            <a:endParaRPr lang="ru-RU" sz="4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495692" y="6389078"/>
            <a:ext cx="2696308" cy="46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>
                <a:solidFill>
                  <a:srgbClr val="E94790"/>
                </a:solidFill>
              </a:rPr>
              <a:t>Нижневартовск</a:t>
            </a:r>
            <a:endParaRPr lang="ru-RU" sz="1700" b="1" dirty="0">
              <a:solidFill>
                <a:srgbClr val="E947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1980" y="1732600"/>
            <a:ext cx="9805620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Цель национального проекта:</a:t>
            </a:r>
          </a:p>
          <a:p>
            <a:pPr algn="just"/>
            <a:endParaRPr lang="ru-RU" sz="4000" dirty="0">
              <a:solidFill>
                <a:srgbClr val="002060"/>
              </a:solidFill>
            </a:endParaRPr>
          </a:p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Нас в стране должно быть много и больше, </a:t>
            </a:r>
          </a:p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мы должны быть здоровы и счастливы! 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265238" y="287338"/>
            <a:ext cx="9966325" cy="4351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6000" b="1" smtClean="0"/>
              <a:t>БУДЬТЕ ЗДОРОВЫ!</a:t>
            </a:r>
            <a:endParaRPr lang="ru-RU" altLang="ru-RU" smtClean="0"/>
          </a:p>
        </p:txBody>
      </p:sp>
      <p:pic>
        <p:nvPicPr>
          <p:cNvPr id="9219" name="Picture 3" descr="C:\Users\Депутат\Desktop\EKYK5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246188"/>
            <a:ext cx="7148513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3150" y="1531917"/>
            <a:ext cx="7505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№2 </a:t>
            </a:r>
          </a:p>
          <a:p>
            <a:pPr algn="ctr"/>
            <a:endParaRPr lang="ru-RU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240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12328" y="833460"/>
            <a:ext cx="8254808" cy="4248472"/>
            <a:chOff x="565665" y="1556792"/>
            <a:chExt cx="8254808" cy="4248472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22346FCC-CF70-4EB7-9BA9-488D7DC31B09}"/>
                </a:ext>
              </a:extLst>
            </p:cNvPr>
            <p:cNvGrpSpPr/>
            <p:nvPr/>
          </p:nvGrpSpPr>
          <p:grpSpPr>
            <a:xfrm>
              <a:off x="565665" y="2996952"/>
              <a:ext cx="8208913" cy="2808312"/>
              <a:chOff x="960748" y="2916936"/>
              <a:chExt cx="10177331" cy="3171564"/>
            </a:xfrm>
          </p:grpSpPr>
          <p:sp>
            <p:nvSpPr>
              <p:cNvPr id="10" name="Прямоугольник 9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id="{63489A40-9388-4C80-B244-4D1FC53AE64B}"/>
                  </a:ext>
                </a:extLst>
              </p:cNvPr>
              <p:cNvSpPr/>
              <p:nvPr/>
            </p:nvSpPr>
            <p:spPr>
              <a:xfrm>
                <a:off x="960748" y="2916936"/>
                <a:ext cx="3016892" cy="3171564"/>
              </a:xfrm>
              <a:prstGeom prst="rect">
                <a:avLst/>
              </a:prstGeom>
              <a:pattFill prst="divot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28575">
                <a:solidFill>
                  <a:srgbClr val="001C85"/>
                </a:solidFill>
              </a:ln>
              <a:effectLst>
                <a:outerShdw blurRad="304800" dist="152400" dir="2700000" sx="95000" sy="95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sz="2400" kern="1200" dirty="0">
                    <a:latin typeface="Times New Roman" pitchFamily="18" charset="0"/>
                    <a:cs typeface="Times New Roman" pitchFamily="18" charset="0"/>
                  </a:rPr>
                  <a:t>роект 1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>
                    <a:solidFill>
                      <a:srgbClr val="001C85"/>
                    </a:solidFill>
                    <a:latin typeface="Times New Roman" pitchFamily="18" charset="0"/>
                    <a:cs typeface="Times New Roman" pitchFamily="18" charset="0"/>
                  </a:rPr>
                  <a:t>Волонтерский проект</a:t>
                </a:r>
              </a:p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dirty="0">
                    <a:solidFill>
                      <a:srgbClr val="001C85"/>
                    </a:solidFill>
                    <a:latin typeface="Times New Roman" pitchFamily="18" charset="0"/>
                    <a:cs typeface="Times New Roman" pitchFamily="18" charset="0"/>
                  </a:rPr>
                  <a:t>«</a:t>
                </a:r>
                <a:r>
                  <a:rPr lang="ru-RU" sz="2800" b="1" kern="1200" dirty="0">
                    <a:solidFill>
                      <a:srgbClr val="001C85"/>
                    </a:solidFill>
                    <a:latin typeface="Times New Roman" pitchFamily="18" charset="0"/>
                    <a:cs typeface="Times New Roman" pitchFamily="18" charset="0"/>
                  </a:rPr>
                  <a:t>Эстафета здоровых знаний»</a:t>
                </a:r>
              </a:p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b="1" kern="1200" dirty="0">
                  <a:solidFill>
                    <a:srgbClr val="001C8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id="{9B5387B4-E265-4700-BE83-EB2359320A9A}"/>
                  </a:ext>
                </a:extLst>
              </p:cNvPr>
              <p:cNvSpPr/>
              <p:nvPr/>
            </p:nvSpPr>
            <p:spPr>
              <a:xfrm>
                <a:off x="8121187" y="2916936"/>
                <a:ext cx="3016892" cy="3171564"/>
              </a:xfrm>
              <a:prstGeom prst="rect">
                <a:avLst/>
              </a:prstGeom>
              <a:pattFill prst="weave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28575">
                <a:solidFill>
                  <a:srgbClr val="001C85"/>
                </a:solidFill>
              </a:ln>
              <a:effectLst>
                <a:outerShdw blurRad="304800" dist="1524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/>
                <a:endParaRPr lang="ru-RU" sz="2400" kern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endParaRPr lang="ru-RU" sz="2400" kern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endParaRPr lang="ru-RU" sz="2400" kern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ru-RU" sz="2400" kern="1200" dirty="0">
                    <a:latin typeface="Times New Roman" pitchFamily="18" charset="0"/>
                    <a:cs typeface="Times New Roman" pitchFamily="18" charset="0"/>
                  </a:rPr>
                  <a:t>Проект 3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endParaRPr lang="ru-RU" sz="2400" kern="1200" dirty="0"/>
              </a:p>
              <a:p>
                <a:pPr lvl="0" algn="ctr"/>
                <a:r>
                  <a:rPr lang="ru-RU" sz="2400" b="1" kern="1200" dirty="0">
                    <a:solidFill>
                      <a:srgbClr val="001C85"/>
                    </a:solidFill>
                    <a:latin typeface="Times New Roman" pitchFamily="18" charset="0"/>
                    <a:cs typeface="Times New Roman" pitchFamily="18" charset="0"/>
                  </a:rPr>
                  <a:t>Мобильное приложение</a:t>
                </a:r>
              </a:p>
              <a:p>
                <a:pPr lvl="0" algn="ctr"/>
                <a:r>
                  <a:rPr lang="ru-RU" sz="2800" b="1" kern="1200" dirty="0">
                    <a:solidFill>
                      <a:srgbClr val="001C85"/>
                    </a:solidFill>
                    <a:latin typeface="Times New Roman" pitchFamily="18" charset="0"/>
                    <a:cs typeface="Times New Roman" pitchFamily="18" charset="0"/>
                  </a:rPr>
                  <a:t>«Я здоров»</a:t>
                </a:r>
              </a:p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endParaRPr lang="ru-RU" sz="2800" b="1" kern="1200" dirty="0">
                  <a:solidFill>
                    <a:srgbClr val="001C85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endParaRPr lang="ru-RU" sz="3600" b="1" kern="1200" dirty="0">
                  <a:solidFill>
                    <a:srgbClr val="001C8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Прямоугольник 5">
              <a:hlinkClick r:id="" action="ppaction://noaction"/>
              <a:extLst>
                <a:ext uri="{FF2B5EF4-FFF2-40B4-BE49-F238E27FC236}">
                  <a16:creationId xmlns:a16="http://schemas.microsoft.com/office/drawing/2014/main" xmlns="" id="{63489A40-9388-4C80-B244-4D1FC53AE64B}"/>
                </a:ext>
              </a:extLst>
            </p:cNvPr>
            <p:cNvSpPr/>
            <p:nvPr/>
          </p:nvSpPr>
          <p:spPr>
            <a:xfrm>
              <a:off x="3602021" y="2996952"/>
              <a:ext cx="2433389" cy="2808312"/>
            </a:xfrm>
            <a:prstGeom prst="rect">
              <a:avLst/>
            </a:prstGeom>
            <a:pattFill prst="divot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28575">
              <a:solidFill>
                <a:srgbClr val="001C85"/>
              </a:solidFill>
            </a:ln>
            <a:effectLst>
              <a:outerShdw blurRad="304800" dist="152400" dir="2700000" sx="95000" sy="95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2400" kern="1200" dirty="0">
                  <a:latin typeface="Times New Roman" pitchFamily="18" charset="0"/>
                  <a:cs typeface="Times New Roman" pitchFamily="18" charset="0"/>
                </a:rPr>
                <a:t>роект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rgbClr val="001C85"/>
                  </a:solidFill>
                  <a:latin typeface="Times New Roman" pitchFamily="18" charset="0"/>
                  <a:cs typeface="Times New Roman" pitchFamily="18" charset="0"/>
                </a:rPr>
                <a:t>Окружной конкурс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001C85"/>
                  </a:solidFill>
                  <a:latin typeface="Times New Roman" pitchFamily="18" charset="0"/>
                  <a:cs typeface="Times New Roman" pitchFamily="18" charset="0"/>
                </a:rPr>
                <a:t>«Здоровый коллектив»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b="1" kern="1200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B45087-442E-4FE0-9FDC-E6936F5D51CE}"/>
                </a:ext>
              </a:extLst>
            </p:cNvPr>
            <p:cNvSpPr/>
            <p:nvPr/>
          </p:nvSpPr>
          <p:spPr>
            <a:xfrm>
              <a:off x="581348" y="1556792"/>
              <a:ext cx="82391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1C85"/>
                  </a:solidFill>
                  <a:latin typeface="Times New Roman" pitchFamily="18" charset="0"/>
                  <a:cs typeface="Times New Roman" pitchFamily="18" charset="0"/>
                </a:rPr>
                <a:t>Региональный портфель проектов «Здравоохранение»</a:t>
              </a: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4376873" y="2418924"/>
              <a:ext cx="648072" cy="576064"/>
            </a:xfrm>
            <a:prstGeom prst="downArrow">
              <a:avLst/>
            </a:prstGeom>
            <a:gradFill flip="none" rotWithShape="1">
              <a:gsLst>
                <a:gs pos="0">
                  <a:srgbClr val="001C85">
                    <a:tint val="66000"/>
                    <a:satMod val="160000"/>
                  </a:srgbClr>
                </a:gs>
                <a:gs pos="50000">
                  <a:srgbClr val="001C85">
                    <a:tint val="44500"/>
                    <a:satMod val="160000"/>
                  </a:srgbClr>
                </a:gs>
                <a:gs pos="100000">
                  <a:srgbClr val="001C85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1C85"/>
                </a:solidFill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7292176" y="2403522"/>
              <a:ext cx="648072" cy="576064"/>
            </a:xfrm>
            <a:prstGeom prst="downArrow">
              <a:avLst/>
            </a:prstGeom>
            <a:gradFill flip="none" rotWithShape="1">
              <a:gsLst>
                <a:gs pos="0">
                  <a:srgbClr val="001C85">
                    <a:tint val="66000"/>
                    <a:satMod val="160000"/>
                  </a:srgbClr>
                </a:gs>
                <a:gs pos="50000">
                  <a:srgbClr val="001C85">
                    <a:tint val="44500"/>
                    <a:satMod val="160000"/>
                  </a:srgbClr>
                </a:gs>
                <a:gs pos="100000">
                  <a:srgbClr val="001C85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1C85"/>
                </a:solidFill>
              </a:endParaRPr>
            </a:p>
          </p:txBody>
        </p:sp>
      </p:grpSp>
      <p:sp>
        <p:nvSpPr>
          <p:cNvPr id="12" name="Стрелка вниз 11"/>
          <p:cNvSpPr/>
          <p:nvPr/>
        </p:nvSpPr>
        <p:spPr>
          <a:xfrm>
            <a:off x="2789051" y="1697556"/>
            <a:ext cx="648072" cy="576064"/>
          </a:xfrm>
          <a:prstGeom prst="downArrow">
            <a:avLst/>
          </a:prstGeom>
          <a:gradFill flip="none" rotWithShape="1">
            <a:gsLst>
              <a:gs pos="0">
                <a:srgbClr val="001C85">
                  <a:tint val="66000"/>
                  <a:satMod val="160000"/>
                </a:srgbClr>
              </a:gs>
              <a:gs pos="50000">
                <a:srgbClr val="001C85">
                  <a:tint val="44500"/>
                  <a:satMod val="160000"/>
                </a:srgbClr>
              </a:gs>
              <a:gs pos="100000">
                <a:srgbClr val="001C8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1C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6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1308" y="276332"/>
            <a:ext cx="8764968" cy="5380393"/>
          </a:xfrm>
        </p:spPr>
        <p:txBody>
          <a:bodyPr>
            <a:normAutofit fontScale="85000" lnSpcReduction="20000"/>
          </a:bodyPr>
          <a:lstStyle/>
          <a:p>
            <a:pPr marL="3600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здорового образа жизни, </a:t>
            </a:r>
          </a:p>
          <a:p>
            <a:pPr marL="3600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первичная профилактика с учетом </a:t>
            </a:r>
          </a:p>
          <a:p>
            <a:pPr marL="3600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целевых групп (подростки и взрослое </a:t>
            </a:r>
          </a:p>
          <a:p>
            <a:pPr marL="3600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население): </a:t>
            </a:r>
          </a:p>
          <a:p>
            <a:pPr marL="3600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3200" indent="-457200" algn="just">
              <a:lnSpc>
                <a:spcPct val="107000"/>
              </a:lnSpc>
              <a:spcBef>
                <a:spcPts val="0"/>
              </a:spcBef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волонтёры-наставники  - от школьника до «серебряного возраста» («от академика до стойбища»);</a:t>
            </a:r>
          </a:p>
          <a:p>
            <a:pPr marL="493200" indent="-457200" algn="just">
              <a:lnSpc>
                <a:spcPct val="107000"/>
              </a:lnSpc>
              <a:spcBef>
                <a:spcPts val="0"/>
              </a:spcBef>
            </a:pP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3200" indent="-457200" algn="just">
              <a:lnSpc>
                <a:spcPct val="107000"/>
              </a:lnSpc>
              <a:spcBef>
                <a:spcPts val="0"/>
              </a:spcBef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работа в социальных сетях («группы здоровья»);</a:t>
            </a:r>
          </a:p>
          <a:p>
            <a:pPr marL="493200" indent="-457200" algn="just">
              <a:lnSpc>
                <a:spcPct val="107000"/>
              </a:lnSpc>
              <a:spcBef>
                <a:spcPts val="0"/>
              </a:spcBef>
            </a:pP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3200" indent="-457200" algn="just">
              <a:lnSpc>
                <a:spcPct val="107000"/>
              </a:lnSpc>
              <a:spcBef>
                <a:spcPts val="0"/>
              </a:spcBef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 «Здоровый доктор - здоровый пациент»</a:t>
            </a:r>
          </a:p>
          <a:p>
            <a:pPr marL="3600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(блоги, профили и группы в соцсетях, клубные формирования, акции, флешмобы)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3200" indent="-457200" algn="just">
              <a:lnSpc>
                <a:spcPct val="107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hlinkClick r:id="" action="ppaction://noaction"/>
            <a:extLst>
              <a:ext uri="{FF2B5EF4-FFF2-40B4-BE49-F238E27FC236}">
                <a16:creationId xmlns:a16="http://schemas.microsoft.com/office/drawing/2014/main" xmlns="" id="{63489A40-9388-4C80-B244-4D1FC53AE64B}"/>
              </a:ext>
            </a:extLst>
          </p:cNvPr>
          <p:cNvSpPr/>
          <p:nvPr/>
        </p:nvSpPr>
        <p:spPr>
          <a:xfrm>
            <a:off x="265415" y="158217"/>
            <a:ext cx="2433389" cy="2977670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/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kern="1200" dirty="0">
                <a:latin typeface="Times New Roman" pitchFamily="18" charset="0"/>
                <a:cs typeface="Times New Roman" pitchFamily="18" charset="0"/>
              </a:rPr>
              <a:t>роект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«Эстафета здоровых знаний»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b="1" kern="1200" dirty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6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93326" y="338018"/>
            <a:ext cx="8764968" cy="53803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работодателей к реализации комплекса мер по сохранению и укреплению здоровья сотрудников: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этапа: муниципальный, региональный, федеральный;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– по численности коллективов;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тиражирование лучших практик;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участие работодателя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>
            <a:hlinkClick r:id="" action="ppaction://noaction"/>
            <a:extLst>
              <a:ext uri="{FF2B5EF4-FFF2-40B4-BE49-F238E27FC236}">
                <a16:creationId xmlns:a16="http://schemas.microsoft.com/office/drawing/2014/main" xmlns="" id="{63489A40-9388-4C80-B244-4D1FC53AE64B}"/>
              </a:ext>
            </a:extLst>
          </p:cNvPr>
          <p:cNvSpPr/>
          <p:nvPr/>
        </p:nvSpPr>
        <p:spPr>
          <a:xfrm>
            <a:off x="249695" y="219902"/>
            <a:ext cx="2433389" cy="2808312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/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kern="1200" dirty="0"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2800" b="1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Здоровый коллектив</a:t>
            </a:r>
            <a:r>
              <a:rPr lang="ru-RU" sz="2800" b="1" kern="1200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b="1" kern="1200" dirty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0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85704" y="187892"/>
            <a:ext cx="8850233" cy="55441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мобильного приложения на базе ЕСИА и электронной медицинской карты: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интуитивно понятный интерфейс;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чат-бот;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персонифицированный органайзер с учетом групп здоровья и личных настроек пациента (напоминания о записи на прием, сдаче анализов, приеме лекарств и т.д.)</a:t>
            </a:r>
          </a:p>
        </p:txBody>
      </p:sp>
      <p:sp>
        <p:nvSpPr>
          <p:cNvPr id="4" name="Прямоугольник 3">
            <a:hlinkClick r:id="" action="ppaction://noaction"/>
            <a:extLst>
              <a:ext uri="{FF2B5EF4-FFF2-40B4-BE49-F238E27FC236}">
                <a16:creationId xmlns:a16="http://schemas.microsoft.com/office/drawing/2014/main" xmlns="" id="{9B5387B4-E265-4700-BE83-EB2359320A9A}"/>
              </a:ext>
            </a:extLst>
          </p:cNvPr>
          <p:cNvSpPr/>
          <p:nvPr/>
        </p:nvSpPr>
        <p:spPr>
          <a:xfrm>
            <a:off x="226992" y="187892"/>
            <a:ext cx="2433389" cy="2808312"/>
          </a:xfrm>
          <a:prstGeom prst="rect">
            <a:avLst/>
          </a:prstGeom>
          <a:pattFill prst="weave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/>
            <a:endParaRPr lang="ru-RU" sz="2400" dirty="0"/>
          </a:p>
          <a:p>
            <a:pPr lvl="0" algn="ctr"/>
            <a:endParaRPr lang="ru-RU" sz="2400" kern="1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kern="1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kern="1200" dirty="0">
                <a:latin typeface="Times New Roman" pitchFamily="18" charset="0"/>
                <a:cs typeface="Times New Roman" pitchFamily="18" charset="0"/>
              </a:rPr>
              <a:t>Проект 3</a:t>
            </a:r>
            <a:endParaRPr lang="ru-RU" sz="2400" kern="1200" dirty="0"/>
          </a:p>
          <a:p>
            <a:pPr lvl="0" algn="ctr"/>
            <a:r>
              <a:rPr lang="ru-RU" sz="2800" b="1" kern="1200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Мобильное приложение</a:t>
            </a:r>
          </a:p>
          <a:p>
            <a:pPr lvl="0" algn="ctr"/>
            <a:r>
              <a:rPr lang="ru-RU" sz="2800" b="1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«Я здоров</a:t>
            </a:r>
            <a:r>
              <a:rPr lang="ru-RU" sz="2800" b="1" kern="1200" dirty="0">
                <a:solidFill>
                  <a:srgbClr val="001C85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kern="1200" dirty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kern="1200" dirty="0">
              <a:solidFill>
                <a:srgbClr val="001C8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2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449" y="0"/>
            <a:ext cx="7505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РАБОЧАЯ ГРУППА №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/>
              <a:t>ЗДРАВООХРАНЕНИЕ</a:t>
            </a:r>
          </a:p>
          <a:p>
            <a:endParaRPr lang="ru-RU" sz="4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495692" y="6389078"/>
            <a:ext cx="2696308" cy="46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E94790"/>
                </a:solidFill>
              </a:rPr>
              <a:t>Ханты-Мансийский автономный округ - </a:t>
            </a:r>
            <a:r>
              <a:rPr lang="ru-RU" sz="1700" b="1" dirty="0" err="1" smtClean="0">
                <a:solidFill>
                  <a:srgbClr val="E94790"/>
                </a:solidFill>
              </a:rPr>
              <a:t>Югра</a:t>
            </a:r>
            <a:endParaRPr lang="ru-RU" sz="1700" b="1" dirty="0">
              <a:solidFill>
                <a:srgbClr val="E947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06" y="1831817"/>
            <a:ext cx="8459547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Проект </a:t>
            </a:r>
            <a:r>
              <a:rPr lang="ru-RU" sz="3600" dirty="0">
                <a:solidFill>
                  <a:srgbClr val="002060"/>
                </a:solidFill>
              </a:rPr>
              <a:t>«Я сам потрачу (или сохраню</a:t>
            </a:r>
            <a:r>
              <a:rPr lang="ru-RU" sz="3600" dirty="0" smtClean="0">
                <a:solidFill>
                  <a:srgbClr val="002060"/>
                </a:solidFill>
              </a:rPr>
              <a:t>)»</a:t>
            </a:r>
          </a:p>
          <a:p>
            <a:pPr marL="514350" indent="-514350" algn="just">
              <a:buAutoNum type="arabicPeriod"/>
            </a:pPr>
            <a:endParaRPr lang="ru-RU" sz="3600" dirty="0" smtClean="0">
              <a:solidFill>
                <a:srgbClr val="002060"/>
              </a:solidFill>
            </a:endParaRPr>
          </a:p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2. </a:t>
            </a:r>
            <a:r>
              <a:rPr lang="ru-RU" sz="3600" dirty="0" err="1" smtClean="0">
                <a:solidFill>
                  <a:srgbClr val="002060"/>
                </a:solidFill>
              </a:rPr>
              <a:t>Соплатеж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в льготном лекарственном </a:t>
            </a:r>
            <a:r>
              <a:rPr lang="ru-RU" sz="3600" dirty="0" smtClean="0">
                <a:solidFill>
                  <a:srgbClr val="002060"/>
                </a:solidFill>
              </a:rPr>
              <a:t>обеспечении</a:t>
            </a:r>
            <a:endParaRPr lang="en-US" sz="3600" dirty="0">
              <a:solidFill>
                <a:srgbClr val="002060"/>
              </a:solidFill>
            </a:endParaRPr>
          </a:p>
          <a:p>
            <a:pPr algn="just"/>
            <a:endParaRPr lang="ru-RU" sz="3600" dirty="0" smtClean="0">
              <a:solidFill>
                <a:srgbClr val="002060"/>
              </a:solidFill>
            </a:endParaRPr>
          </a:p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3. Обучающая </a:t>
            </a:r>
            <a:r>
              <a:rPr lang="ru-RU" sz="3600" dirty="0">
                <a:solidFill>
                  <a:srgbClr val="002060"/>
                </a:solidFill>
              </a:rPr>
              <a:t>программа «Здоровяка 86» </a:t>
            </a:r>
            <a:r>
              <a:rPr lang="ru-RU" sz="3600" dirty="0" smtClean="0">
                <a:solidFill>
                  <a:srgbClr val="002060"/>
                </a:solidFill>
              </a:rPr>
              <a:t>(детский сад, школа</a:t>
            </a:r>
            <a:r>
              <a:rPr lang="ru-RU" sz="3600" dirty="0">
                <a:solidFill>
                  <a:srgbClr val="002060"/>
                </a:solidFill>
              </a:rPr>
              <a:t>, ВУЗ, </a:t>
            </a:r>
            <a:r>
              <a:rPr lang="ru-RU" sz="3600" dirty="0" smtClean="0">
                <a:solidFill>
                  <a:srgbClr val="002060"/>
                </a:solidFill>
              </a:rPr>
              <a:t>производство, здоровое  </a:t>
            </a:r>
            <a:r>
              <a:rPr lang="ru-RU" sz="3600" dirty="0">
                <a:solidFill>
                  <a:srgbClr val="002060"/>
                </a:solidFill>
              </a:rPr>
              <a:t>долголетие</a:t>
            </a:r>
            <a:r>
              <a:rPr lang="ru-RU" sz="3600" dirty="0" smtClean="0">
                <a:solidFill>
                  <a:srgbClr val="002060"/>
                </a:solidFill>
              </a:rPr>
              <a:t>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9305" y="68580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449" y="0"/>
            <a:ext cx="7505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РАБОЧАЯ ГРУППА №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/>
              <a:t>ЗДРАВООХРАНЕНИЕ</a:t>
            </a:r>
          </a:p>
          <a:p>
            <a:endParaRPr lang="ru-RU" sz="4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495692" y="6389078"/>
            <a:ext cx="2696308" cy="46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E94790"/>
                </a:solidFill>
              </a:rPr>
              <a:t>Ханты-Мансийский автономный округ - </a:t>
            </a:r>
            <a:r>
              <a:rPr lang="ru-RU" sz="1700" b="1" dirty="0" err="1" smtClean="0">
                <a:solidFill>
                  <a:srgbClr val="E94790"/>
                </a:solidFill>
              </a:rPr>
              <a:t>Югра</a:t>
            </a:r>
            <a:endParaRPr lang="ru-RU" sz="1700" b="1" dirty="0">
              <a:solidFill>
                <a:srgbClr val="E947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759" y="1607229"/>
            <a:ext cx="1028834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Проект </a:t>
            </a:r>
            <a:r>
              <a:rPr lang="ru-RU" sz="3600" b="1" dirty="0">
                <a:solidFill>
                  <a:srgbClr val="002060"/>
                </a:solidFill>
              </a:rPr>
              <a:t>«Я сам потрачу (или сохраню</a:t>
            </a:r>
            <a:r>
              <a:rPr lang="ru-RU" sz="3600" b="1" dirty="0" smtClean="0">
                <a:solidFill>
                  <a:srgbClr val="002060"/>
                </a:solidFill>
              </a:rPr>
              <a:t>)»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9305" y="68580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6505" y="2654136"/>
            <a:ext cx="8534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</a:rPr>
              <a:t>Определить долю средств ОМС (до 50%), которую пациент может потратить на медицинскую помощь себе или сохранить для развития системы </a:t>
            </a:r>
            <a:r>
              <a:rPr lang="ru-RU" sz="3600" dirty="0" smtClean="0">
                <a:solidFill>
                  <a:srgbClr val="002060"/>
                </a:solidFill>
              </a:rPr>
              <a:t>здравоохранения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449" y="0"/>
            <a:ext cx="7505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РАБОЧАЯ ГРУППА №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/>
              <a:t>ЗДРАВООХРАНЕНИЕ</a:t>
            </a:r>
          </a:p>
          <a:p>
            <a:endParaRPr lang="ru-RU" sz="4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495692" y="6389078"/>
            <a:ext cx="2696308" cy="46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E94790"/>
                </a:solidFill>
              </a:rPr>
              <a:t>Ханты-Мансийский автономный округ - </a:t>
            </a:r>
            <a:r>
              <a:rPr lang="ru-RU" sz="1700" b="1" dirty="0" err="1" smtClean="0">
                <a:solidFill>
                  <a:srgbClr val="E94790"/>
                </a:solidFill>
              </a:rPr>
              <a:t>Югра</a:t>
            </a:r>
            <a:endParaRPr lang="ru-RU" sz="1700" b="1" dirty="0">
              <a:solidFill>
                <a:srgbClr val="E947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9525" y="2763652"/>
            <a:ext cx="8459547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</a:rPr>
              <a:t>Размер должен быть снижен для тех, кто своевременно проходит диспансеризацию, выполняет назначения врача. Появляется возможность дополнительного выбора препарата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9305" y="68580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6955" y="1723549"/>
            <a:ext cx="10832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2. </a:t>
            </a:r>
            <a:r>
              <a:rPr lang="ru-RU" sz="3600" b="1" dirty="0" err="1">
                <a:solidFill>
                  <a:srgbClr val="002060"/>
                </a:solidFill>
              </a:rPr>
              <a:t>Соплатеж</a:t>
            </a:r>
            <a:r>
              <a:rPr lang="ru-RU" sz="3600" b="1" dirty="0">
                <a:solidFill>
                  <a:srgbClr val="002060"/>
                </a:solidFill>
              </a:rPr>
              <a:t> в льготном лекарственном </a:t>
            </a:r>
            <a:r>
              <a:rPr lang="ru-RU" sz="3600" b="1" dirty="0" smtClean="0">
                <a:solidFill>
                  <a:srgbClr val="002060"/>
                </a:solidFill>
              </a:rPr>
              <a:t>обеспечении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449" y="0"/>
            <a:ext cx="7505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РАБОЧАЯ ГРУППА №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/>
              <a:t>ЗДРАВООХРАНЕНИЕ</a:t>
            </a:r>
          </a:p>
          <a:p>
            <a:endParaRPr lang="ru-RU" sz="4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495692" y="6389078"/>
            <a:ext cx="2696308" cy="46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E94790"/>
                </a:solidFill>
              </a:rPr>
              <a:t>Ханты-Мансийский автономный округ - </a:t>
            </a:r>
            <a:r>
              <a:rPr lang="ru-RU" sz="1700" b="1" dirty="0" err="1" smtClean="0">
                <a:solidFill>
                  <a:srgbClr val="E94790"/>
                </a:solidFill>
              </a:rPr>
              <a:t>Югра</a:t>
            </a:r>
            <a:endParaRPr lang="ru-RU" sz="1700" b="1" dirty="0">
              <a:solidFill>
                <a:srgbClr val="E947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705" y="2972758"/>
            <a:ext cx="10475495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Здоровый </a:t>
            </a:r>
            <a:r>
              <a:rPr lang="ru-RU" sz="3200" dirty="0" err="1" smtClean="0">
                <a:solidFill>
                  <a:srgbClr val="002060"/>
                </a:solidFill>
              </a:rPr>
              <a:t>квест</a:t>
            </a:r>
            <a:r>
              <a:rPr lang="ru-RU" sz="3200" dirty="0" smtClean="0">
                <a:solidFill>
                  <a:srgbClr val="002060"/>
                </a:solidFill>
              </a:rPr>
              <a:t> в </a:t>
            </a:r>
            <a:r>
              <a:rPr lang="ru-RU" sz="3200" dirty="0" err="1" smtClean="0">
                <a:solidFill>
                  <a:srgbClr val="002060"/>
                </a:solidFill>
              </a:rPr>
              <a:t>соцсетях</a:t>
            </a:r>
            <a:r>
              <a:rPr lang="ru-RU" sz="3200" dirty="0" smtClean="0">
                <a:solidFill>
                  <a:srgbClr val="002060"/>
                </a:solidFill>
              </a:rPr>
              <a:t>, обучение пользованию электронными гаджетами для контроля за состоянием здоровья</a:t>
            </a:r>
            <a:r>
              <a:rPr lang="en-US" sz="3200" dirty="0" smtClean="0">
                <a:solidFill>
                  <a:srgbClr val="002060"/>
                </a:solidFill>
              </a:rPr>
              <a:t>(</a:t>
            </a:r>
            <a:r>
              <a:rPr lang="ru-RU" sz="3200" dirty="0" smtClean="0">
                <a:solidFill>
                  <a:srgbClr val="002060"/>
                </a:solidFill>
              </a:rPr>
              <a:t>подарить бабушке), очные встречи на факультативах в классах, обучение оказанию первой помощи при острых состояниях, травмах, правильному питанию). </a:t>
            </a:r>
            <a:r>
              <a:rPr lang="ru-RU" sz="3200" dirty="0">
                <a:solidFill>
                  <a:srgbClr val="002060"/>
                </a:solidFill>
              </a:rPr>
              <a:t>Г</a:t>
            </a:r>
            <a:r>
              <a:rPr lang="ru-RU" sz="3200" dirty="0" smtClean="0">
                <a:solidFill>
                  <a:srgbClr val="002060"/>
                </a:solidFill>
              </a:rPr>
              <a:t>имнастика на рабочем месте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9305" y="68580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1705" y="1598189"/>
            <a:ext cx="1036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3. Обучающая программа </a:t>
            </a:r>
            <a:r>
              <a:rPr lang="en-US" sz="3600" b="1" dirty="0">
                <a:solidFill>
                  <a:srgbClr val="002060"/>
                </a:solidFill>
              </a:rPr>
              <a:t>#</a:t>
            </a:r>
            <a:r>
              <a:rPr lang="ru-RU" sz="3600" b="1" dirty="0">
                <a:solidFill>
                  <a:srgbClr val="002060"/>
                </a:solidFill>
              </a:rPr>
              <a:t>Здоровяка86 (ясли, школа, ВУЗ, производство, здоровое  долголетие).</a:t>
            </a:r>
          </a:p>
        </p:txBody>
      </p:sp>
    </p:spTree>
    <p:extLst>
      <p:ext uri="{BB962C8B-B14F-4D97-AF65-F5344CB8AC3E}">
        <p14:creationId xmlns:p14="http://schemas.microsoft.com/office/powerpoint/2010/main" val="39998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4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1468438" y="1146175"/>
            <a:ext cx="9967912" cy="4351338"/>
          </a:xfrm>
        </p:spPr>
        <p:txBody>
          <a:bodyPr>
            <a:normAutofit lnSpcReduction="10000"/>
          </a:bodyPr>
          <a:lstStyle/>
          <a:p>
            <a:pPr algn="ctr" eaLnBrk="1" hangingPunct="1"/>
            <a:endParaRPr lang="ru-RU" altLang="ru-RU" sz="6000" b="1" smtClean="0"/>
          </a:p>
          <a:p>
            <a:pPr eaLnBrk="1" hangingPunct="1"/>
            <a:r>
              <a:rPr lang="ru-RU" altLang="ru-RU" sz="6000" b="1" smtClean="0"/>
              <a:t>Мобильная медицина Югры</a:t>
            </a:r>
          </a:p>
          <a:p>
            <a:pPr eaLnBrk="1" hangingPunct="1"/>
            <a:r>
              <a:rPr lang="ru-RU" altLang="ru-RU" sz="6000" b="1" smtClean="0"/>
              <a:t>Гиппократ-класс в каждой школе</a:t>
            </a:r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448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3204"/>
          <a:stretch>
            <a:fillRect/>
          </a:stretch>
        </p:blipFill>
        <p:spPr bwMode="auto">
          <a:xfrm>
            <a:off x="6707188" y="36513"/>
            <a:ext cx="380841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1" name="Объект 19"/>
          <p:cNvGraphicFramePr>
            <a:graphicFrameLocks noChangeAspect="1"/>
          </p:cNvGraphicFramePr>
          <p:nvPr/>
        </p:nvGraphicFramePr>
        <p:xfrm>
          <a:off x="10669588" y="142875"/>
          <a:ext cx="13208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5" imgW="4106021" imgH="4675050" progId="CorelDraw.Graphic.20">
                  <p:embed/>
                </p:oleObj>
              </mc:Choice>
              <mc:Fallback>
                <p:oleObj name="CorelDRAW" r:id="rId5" imgW="4106021" imgH="4675050" progId="CorelDraw.Graphic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9588" y="142875"/>
                        <a:ext cx="1320800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2"/>
          <p:cNvSpPr txBox="1">
            <a:spLocks noChangeArrowheads="1"/>
          </p:cNvSpPr>
          <p:nvPr/>
        </p:nvSpPr>
        <p:spPr bwMode="auto">
          <a:xfrm>
            <a:off x="1614488" y="309563"/>
            <a:ext cx="4938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/>
              <a:t>РАБОЧАЯ ГРУППА № 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3600" b="1"/>
              <a:t>ЗДРАВОХРАНЕНИЕ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600" b="1"/>
          </a:p>
        </p:txBody>
      </p:sp>
      <p:graphicFrame>
        <p:nvGraphicFramePr>
          <p:cNvPr id="4" name="Схема 3"/>
          <p:cNvGraphicFramePr/>
          <p:nvPr/>
        </p:nvGraphicFramePr>
        <p:xfrm>
          <a:off x="671152" y="1685648"/>
          <a:ext cx="10744994" cy="477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75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60338"/>
            <a:ext cx="12493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0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3204"/>
          <a:stretch>
            <a:fillRect/>
          </a:stretch>
        </p:blipFill>
        <p:spPr bwMode="auto">
          <a:xfrm>
            <a:off x="6707188" y="36513"/>
            <a:ext cx="380841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Объект 19"/>
          <p:cNvGraphicFramePr>
            <a:graphicFrameLocks noChangeAspect="1"/>
          </p:cNvGraphicFramePr>
          <p:nvPr/>
        </p:nvGraphicFramePr>
        <p:xfrm>
          <a:off x="10669588" y="142875"/>
          <a:ext cx="13208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5" imgW="4106021" imgH="4675050" progId="CorelDraw.Graphic.20">
                  <p:embed/>
                </p:oleObj>
              </mc:Choice>
              <mc:Fallback>
                <p:oleObj name="CorelDRAW" r:id="rId5" imgW="4106021" imgH="4675050" progId="CorelDraw.Graphic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9588" y="142875"/>
                        <a:ext cx="1320800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2"/>
          <p:cNvSpPr txBox="1">
            <a:spLocks noChangeArrowheads="1"/>
          </p:cNvSpPr>
          <p:nvPr/>
        </p:nvSpPr>
        <p:spPr bwMode="auto">
          <a:xfrm>
            <a:off x="1614488" y="309563"/>
            <a:ext cx="4938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/>
              <a:t>РАБОЧАЯ ГРУППА № 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3600" b="1"/>
              <a:t>ЗДРАВОХРАНЕНИЕ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600" b="1"/>
          </a:p>
        </p:txBody>
      </p:sp>
      <p:graphicFrame>
        <p:nvGraphicFramePr>
          <p:cNvPr id="4" name="Схема 3"/>
          <p:cNvGraphicFramePr/>
          <p:nvPr/>
        </p:nvGraphicFramePr>
        <p:xfrm>
          <a:off x="671152" y="1685648"/>
          <a:ext cx="10744994" cy="477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199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60338"/>
            <a:ext cx="12493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480</Words>
  <Application>Microsoft Office PowerPoint</Application>
  <PresentationFormat>Произвольный</PresentationFormat>
  <Paragraphs>115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ггг</dc:creator>
  <cp:lastModifiedBy>Репин Константин Сергеевич</cp:lastModifiedBy>
  <cp:revision>63</cp:revision>
  <dcterms:created xsi:type="dcterms:W3CDTF">2018-08-14T13:12:51Z</dcterms:created>
  <dcterms:modified xsi:type="dcterms:W3CDTF">2018-09-08T11:21:54Z</dcterms:modified>
</cp:coreProperties>
</file>