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sldIdLst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64E64-6C15-4B5F-8281-0768E370628C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FD3581-A26E-43A2-BD7C-22CFA5581699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 1</a:t>
          </a:r>
          <a:endParaRPr lang="ru-RU" dirty="0"/>
        </a:p>
      </dgm:t>
    </dgm:pt>
    <dgm:pt modelId="{D77D15AE-619F-47AF-ABDA-191FD4CAA1EE}" type="parTrans" cxnId="{BDE4E70B-96C9-4DBC-AB43-960506D3AFC9}">
      <dgm:prSet/>
      <dgm:spPr/>
      <dgm:t>
        <a:bodyPr/>
        <a:lstStyle/>
        <a:p>
          <a:endParaRPr lang="ru-RU"/>
        </a:p>
      </dgm:t>
    </dgm:pt>
    <dgm:pt modelId="{885CCF48-F89F-4998-AB39-A5A6AF76FE83}" type="sibTrans" cxnId="{BDE4E70B-96C9-4DBC-AB43-960506D3AFC9}">
      <dgm:prSet/>
      <dgm:spPr/>
      <dgm:t>
        <a:bodyPr/>
        <a:lstStyle/>
        <a:p>
          <a:endParaRPr lang="ru-RU"/>
        </a:p>
      </dgm:t>
    </dgm:pt>
    <dgm:pt modelId="{5F0D98CA-F4CB-4CB8-98FA-76BC150B5519}">
      <dgm:prSet phldrT="[Текст]" custT="1"/>
      <dgm:spPr/>
      <dgm:t>
        <a:bodyPr/>
        <a:lstStyle/>
        <a:p>
          <a:endParaRPr lang="ru-RU" sz="4400" b="1" dirty="0"/>
        </a:p>
      </dgm:t>
    </dgm:pt>
    <dgm:pt modelId="{9E7C90DD-6AD6-4EE1-9C26-0A2F3EFEDB56}" type="parTrans" cxnId="{F0CC7D8D-0906-412D-9C3A-AB252E74E4DA}">
      <dgm:prSet/>
      <dgm:spPr/>
      <dgm:t>
        <a:bodyPr/>
        <a:lstStyle/>
        <a:p>
          <a:endParaRPr lang="ru-RU"/>
        </a:p>
      </dgm:t>
    </dgm:pt>
    <dgm:pt modelId="{26F18263-2DE5-4C5F-957E-B9C5E4A170C0}" type="sibTrans" cxnId="{F0CC7D8D-0906-412D-9C3A-AB252E74E4DA}">
      <dgm:prSet/>
      <dgm:spPr/>
      <dgm:t>
        <a:bodyPr/>
        <a:lstStyle/>
        <a:p>
          <a:endParaRPr lang="ru-RU"/>
        </a:p>
      </dgm:t>
    </dgm:pt>
    <dgm:pt modelId="{49552C74-C8C2-4468-A844-0D2BA26F29CB}">
      <dgm:prSet phldrT="[Текст]" custT="1"/>
      <dgm:spPr/>
      <dgm:t>
        <a:bodyPr/>
        <a:lstStyle/>
        <a:p>
          <a:endParaRPr lang="ru-RU" sz="4400" b="1" dirty="0"/>
        </a:p>
      </dgm:t>
    </dgm:pt>
    <dgm:pt modelId="{96AC4F58-55AE-481C-BA9F-E644171C6ACB}" type="parTrans" cxnId="{4249F722-0959-4E82-960D-02BE14C6B147}">
      <dgm:prSet/>
      <dgm:spPr/>
      <dgm:t>
        <a:bodyPr/>
        <a:lstStyle/>
        <a:p>
          <a:endParaRPr lang="ru-RU"/>
        </a:p>
      </dgm:t>
    </dgm:pt>
    <dgm:pt modelId="{E4AA312A-E957-45C2-96EB-7C86176253B4}" type="sibTrans" cxnId="{4249F722-0959-4E82-960D-02BE14C6B147}">
      <dgm:prSet/>
      <dgm:spPr/>
      <dgm:t>
        <a:bodyPr/>
        <a:lstStyle/>
        <a:p>
          <a:endParaRPr lang="ru-RU"/>
        </a:p>
      </dgm:t>
    </dgm:pt>
    <dgm:pt modelId="{A477D7CE-EA21-47D1-94EF-A153417531D5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B4277A0-A9BC-4EB8-9AE8-10EA389425A5}" type="parTrans" cxnId="{AAEE2757-F456-49AB-BF07-0AB27BE039D9}">
      <dgm:prSet/>
      <dgm:spPr/>
      <dgm:t>
        <a:bodyPr/>
        <a:lstStyle/>
        <a:p>
          <a:endParaRPr lang="ru-RU"/>
        </a:p>
      </dgm:t>
    </dgm:pt>
    <dgm:pt modelId="{D188DA4D-FF15-43F4-920F-3CF35BF171E2}" type="sibTrans" cxnId="{AAEE2757-F456-49AB-BF07-0AB27BE039D9}">
      <dgm:prSet/>
      <dgm:spPr/>
      <dgm:t>
        <a:bodyPr/>
        <a:lstStyle/>
        <a:p>
          <a:endParaRPr lang="ru-RU"/>
        </a:p>
      </dgm:t>
    </dgm:pt>
    <dgm:pt modelId="{B68226E2-B42B-471B-A11B-1555F28FAB12}">
      <dgm:prSet phldrT="[Текст]" custT="1"/>
      <dgm:spPr/>
      <dgm:t>
        <a:bodyPr/>
        <a:lstStyle/>
        <a:p>
          <a:r>
            <a:rPr lang="ru-RU" sz="4000" b="1" dirty="0" smtClean="0"/>
            <a:t>Создание</a:t>
          </a:r>
          <a:r>
            <a:rPr lang="ru-RU" sz="3600" b="1" dirty="0" smtClean="0"/>
            <a:t> ТОСЭР </a:t>
          </a:r>
          <a:endParaRPr lang="ru-RU" sz="3600" b="1" dirty="0"/>
        </a:p>
      </dgm:t>
    </dgm:pt>
    <dgm:pt modelId="{2309E29A-FA2E-4FDD-B9FC-81B9432176EC}" type="parTrans" cxnId="{65DC7E4D-03F4-47CC-A6FA-B9679E537609}">
      <dgm:prSet/>
      <dgm:spPr/>
      <dgm:t>
        <a:bodyPr/>
        <a:lstStyle/>
        <a:p>
          <a:endParaRPr lang="ru-RU"/>
        </a:p>
      </dgm:t>
    </dgm:pt>
    <dgm:pt modelId="{9F30F102-1483-4D5F-B3F0-506D9CBB1E49}" type="sibTrans" cxnId="{65DC7E4D-03F4-47CC-A6FA-B9679E537609}">
      <dgm:prSet/>
      <dgm:spPr/>
      <dgm:t>
        <a:bodyPr/>
        <a:lstStyle/>
        <a:p>
          <a:endParaRPr lang="ru-RU"/>
        </a:p>
      </dgm:t>
    </dgm:pt>
    <dgm:pt modelId="{C3F4E259-38B9-4AC3-AEE2-160FC298D378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223BCBA-2178-440C-A96A-4E7167100525}" type="parTrans" cxnId="{FECA1D84-1C79-48F2-9E7E-8C9418A7BA6E}">
      <dgm:prSet/>
      <dgm:spPr/>
      <dgm:t>
        <a:bodyPr/>
        <a:lstStyle/>
        <a:p>
          <a:endParaRPr lang="ru-RU"/>
        </a:p>
      </dgm:t>
    </dgm:pt>
    <dgm:pt modelId="{B59B53CA-5F14-40F2-81F3-74FB9B6AC908}" type="sibTrans" cxnId="{FECA1D84-1C79-48F2-9E7E-8C9418A7BA6E}">
      <dgm:prSet/>
      <dgm:spPr/>
      <dgm:t>
        <a:bodyPr/>
        <a:lstStyle/>
        <a:p>
          <a:endParaRPr lang="ru-RU"/>
        </a:p>
      </dgm:t>
    </dgm:pt>
    <dgm:pt modelId="{9ACFACBF-51A3-4171-A8BC-75D207646471}">
      <dgm:prSet phldrT="[Текст]" custT="1"/>
      <dgm:spPr/>
      <dgm:t>
        <a:bodyPr/>
        <a:lstStyle/>
        <a:p>
          <a:r>
            <a:rPr lang="ru-RU" sz="4000" b="1" dirty="0" smtClean="0"/>
            <a:t>Создание</a:t>
          </a:r>
          <a:r>
            <a:rPr lang="ru-RU" sz="3600" b="1" dirty="0" smtClean="0"/>
            <a:t> тестовых полигонов</a:t>
          </a:r>
          <a:endParaRPr lang="ru-RU" sz="3600" b="1" dirty="0"/>
        </a:p>
      </dgm:t>
    </dgm:pt>
    <dgm:pt modelId="{A5413371-F6E8-4224-9ADB-6A190839B40D}" type="parTrans" cxnId="{BD2B0A3B-CE2C-451D-9B81-87FCC89AAB4D}">
      <dgm:prSet/>
      <dgm:spPr/>
      <dgm:t>
        <a:bodyPr/>
        <a:lstStyle/>
        <a:p>
          <a:endParaRPr lang="ru-RU"/>
        </a:p>
      </dgm:t>
    </dgm:pt>
    <dgm:pt modelId="{64DDCF7C-3764-45E8-8A0C-0C653E1C822D}" type="sibTrans" cxnId="{BD2B0A3B-CE2C-451D-9B81-87FCC89AAB4D}">
      <dgm:prSet/>
      <dgm:spPr/>
      <dgm:t>
        <a:bodyPr/>
        <a:lstStyle/>
        <a:p>
          <a:endParaRPr lang="ru-RU"/>
        </a:p>
      </dgm:t>
    </dgm:pt>
    <dgm:pt modelId="{89CCCC74-1DF0-47E7-86C0-335D9942C095}">
      <dgm:prSet custT="1"/>
      <dgm:spPr/>
      <dgm:t>
        <a:bodyPr/>
        <a:lstStyle/>
        <a:p>
          <a:r>
            <a:rPr lang="ru-RU" sz="4000" b="1" dirty="0" smtClean="0"/>
            <a:t>Создание логистического экспортно-импортного </a:t>
          </a:r>
          <a:r>
            <a:rPr lang="ru-RU" sz="4000" b="1" dirty="0" err="1" smtClean="0"/>
            <a:t>хаба</a:t>
          </a:r>
          <a:endParaRPr lang="ru-RU" sz="4000" b="1" dirty="0"/>
        </a:p>
      </dgm:t>
    </dgm:pt>
    <dgm:pt modelId="{4A204B5A-2998-4D0B-A6BF-F20E59B8F5F4}" type="parTrans" cxnId="{123B0E9C-816C-4176-B274-8ACA89A0898E}">
      <dgm:prSet/>
      <dgm:spPr/>
      <dgm:t>
        <a:bodyPr/>
        <a:lstStyle/>
        <a:p>
          <a:endParaRPr lang="ru-RU"/>
        </a:p>
      </dgm:t>
    </dgm:pt>
    <dgm:pt modelId="{6BD52B4E-EACD-414E-BC3C-FD19DB5B7277}" type="sibTrans" cxnId="{123B0E9C-816C-4176-B274-8ACA89A0898E}">
      <dgm:prSet/>
      <dgm:spPr/>
      <dgm:t>
        <a:bodyPr/>
        <a:lstStyle/>
        <a:p>
          <a:endParaRPr lang="ru-RU"/>
        </a:p>
      </dgm:t>
    </dgm:pt>
    <dgm:pt modelId="{943A3786-6447-4B0E-84BF-3B80373DA37E}" type="pres">
      <dgm:prSet presAssocID="{D7B64E64-6C15-4B5F-8281-0768E37062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D2F34F-1250-4E0D-B9B2-54BE81634EB8}" type="pres">
      <dgm:prSet presAssocID="{16FD3581-A26E-43A2-BD7C-22CFA5581699}" presName="composite" presStyleCnt="0"/>
      <dgm:spPr/>
    </dgm:pt>
    <dgm:pt modelId="{C8B9C28A-713D-4C12-821A-345D81C81CA9}" type="pres">
      <dgm:prSet presAssocID="{16FD3581-A26E-43A2-BD7C-22CFA558169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D1F58-D0BA-43D1-A02B-77230A5A4F00}" type="pres">
      <dgm:prSet presAssocID="{16FD3581-A26E-43A2-BD7C-22CFA5581699}" presName="descendantText" presStyleLbl="alignAcc1" presStyleIdx="0" presStyleCnt="3" custLinFactNeighborX="1114" custLinFactNeighborY="4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BAB4A-C596-42D2-A24D-84DC28DA5801}" type="pres">
      <dgm:prSet presAssocID="{885CCF48-F89F-4998-AB39-A5A6AF76FE83}" presName="sp" presStyleCnt="0"/>
      <dgm:spPr/>
    </dgm:pt>
    <dgm:pt modelId="{E3C4D6F1-808C-4CFF-9ED0-2CC0FB138690}" type="pres">
      <dgm:prSet presAssocID="{A477D7CE-EA21-47D1-94EF-A153417531D5}" presName="composite" presStyleCnt="0"/>
      <dgm:spPr/>
    </dgm:pt>
    <dgm:pt modelId="{EBA0B325-6ADF-4BEB-A75B-A5D4EDED9B70}" type="pres">
      <dgm:prSet presAssocID="{A477D7CE-EA21-47D1-94EF-A153417531D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A22C0-5AFA-4711-8785-39A084AF44E6}" type="pres">
      <dgm:prSet presAssocID="{A477D7CE-EA21-47D1-94EF-A153417531D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11EF8-C0D7-4619-97A1-C6DC2E382529}" type="pres">
      <dgm:prSet presAssocID="{D188DA4D-FF15-43F4-920F-3CF35BF171E2}" presName="sp" presStyleCnt="0"/>
      <dgm:spPr/>
    </dgm:pt>
    <dgm:pt modelId="{F0050E02-6525-4963-9F19-161FE9771AAB}" type="pres">
      <dgm:prSet presAssocID="{C3F4E259-38B9-4AC3-AEE2-160FC298D378}" presName="composite" presStyleCnt="0"/>
      <dgm:spPr/>
    </dgm:pt>
    <dgm:pt modelId="{B7EF0CFD-C12C-42AF-BD3D-4BBC2AC48ED3}" type="pres">
      <dgm:prSet presAssocID="{C3F4E259-38B9-4AC3-AEE2-160FC298D37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0D9E1-2213-4C23-AC81-0EC2FFCFAAAB}" type="pres">
      <dgm:prSet presAssocID="{C3F4E259-38B9-4AC3-AEE2-160FC298D37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07F09-F752-4EDA-95D0-8967CB035595}" type="presOf" srcId="{C3F4E259-38B9-4AC3-AEE2-160FC298D378}" destId="{B7EF0CFD-C12C-42AF-BD3D-4BBC2AC48ED3}" srcOrd="0" destOrd="0" presId="urn:microsoft.com/office/officeart/2005/8/layout/chevron2"/>
    <dgm:cxn modelId="{123B0E9C-816C-4176-B274-8ACA89A0898E}" srcId="{16FD3581-A26E-43A2-BD7C-22CFA5581699}" destId="{89CCCC74-1DF0-47E7-86C0-335D9942C095}" srcOrd="1" destOrd="0" parTransId="{4A204B5A-2998-4D0B-A6BF-F20E59B8F5F4}" sibTransId="{6BD52B4E-EACD-414E-BC3C-FD19DB5B7277}"/>
    <dgm:cxn modelId="{8EF67DC2-05F5-48F2-A591-D7B9F063ED64}" type="presOf" srcId="{D7B64E64-6C15-4B5F-8281-0768E370628C}" destId="{943A3786-6447-4B0E-84BF-3B80373DA37E}" srcOrd="0" destOrd="0" presId="urn:microsoft.com/office/officeart/2005/8/layout/chevron2"/>
    <dgm:cxn modelId="{D0A1C937-8DFA-4726-8578-3F0BD6A84914}" type="presOf" srcId="{A477D7CE-EA21-47D1-94EF-A153417531D5}" destId="{EBA0B325-6ADF-4BEB-A75B-A5D4EDED9B70}" srcOrd="0" destOrd="0" presId="urn:microsoft.com/office/officeart/2005/8/layout/chevron2"/>
    <dgm:cxn modelId="{8E1758F0-0DB4-4A7B-B673-790E410E0A3E}" type="presOf" srcId="{16FD3581-A26E-43A2-BD7C-22CFA5581699}" destId="{C8B9C28A-713D-4C12-821A-345D81C81CA9}" srcOrd="0" destOrd="0" presId="urn:microsoft.com/office/officeart/2005/8/layout/chevron2"/>
    <dgm:cxn modelId="{FECA1D84-1C79-48F2-9E7E-8C9418A7BA6E}" srcId="{D7B64E64-6C15-4B5F-8281-0768E370628C}" destId="{C3F4E259-38B9-4AC3-AEE2-160FC298D378}" srcOrd="2" destOrd="0" parTransId="{A223BCBA-2178-440C-A96A-4E7167100525}" sibTransId="{B59B53CA-5F14-40F2-81F3-74FB9B6AC908}"/>
    <dgm:cxn modelId="{01DE5DB9-D8C0-4CA1-A876-B7CCD620D27C}" type="presOf" srcId="{B68226E2-B42B-471B-A11B-1555F28FAB12}" destId="{5B6A22C0-5AFA-4711-8785-39A084AF44E6}" srcOrd="0" destOrd="0" presId="urn:microsoft.com/office/officeart/2005/8/layout/chevron2"/>
    <dgm:cxn modelId="{BDE4E70B-96C9-4DBC-AB43-960506D3AFC9}" srcId="{D7B64E64-6C15-4B5F-8281-0768E370628C}" destId="{16FD3581-A26E-43A2-BD7C-22CFA5581699}" srcOrd="0" destOrd="0" parTransId="{D77D15AE-619F-47AF-ABDA-191FD4CAA1EE}" sibTransId="{885CCF48-F89F-4998-AB39-A5A6AF76FE83}"/>
    <dgm:cxn modelId="{71E0554A-C4CA-4740-AEA9-6524B034BCCE}" type="presOf" srcId="{5F0D98CA-F4CB-4CB8-98FA-76BC150B5519}" destId="{D69D1F58-D0BA-43D1-A02B-77230A5A4F00}" srcOrd="0" destOrd="0" presId="urn:microsoft.com/office/officeart/2005/8/layout/chevron2"/>
    <dgm:cxn modelId="{65DC7E4D-03F4-47CC-A6FA-B9679E537609}" srcId="{A477D7CE-EA21-47D1-94EF-A153417531D5}" destId="{B68226E2-B42B-471B-A11B-1555F28FAB12}" srcOrd="0" destOrd="0" parTransId="{2309E29A-FA2E-4FDD-B9FC-81B9432176EC}" sibTransId="{9F30F102-1483-4D5F-B3F0-506D9CBB1E49}"/>
    <dgm:cxn modelId="{AAEE2757-F456-49AB-BF07-0AB27BE039D9}" srcId="{D7B64E64-6C15-4B5F-8281-0768E370628C}" destId="{A477D7CE-EA21-47D1-94EF-A153417531D5}" srcOrd="1" destOrd="0" parTransId="{FB4277A0-A9BC-4EB8-9AE8-10EA389425A5}" sibTransId="{D188DA4D-FF15-43F4-920F-3CF35BF171E2}"/>
    <dgm:cxn modelId="{BD2B0A3B-CE2C-451D-9B81-87FCC89AAB4D}" srcId="{C3F4E259-38B9-4AC3-AEE2-160FC298D378}" destId="{9ACFACBF-51A3-4171-A8BC-75D207646471}" srcOrd="0" destOrd="0" parTransId="{A5413371-F6E8-4224-9ADB-6A190839B40D}" sibTransId="{64DDCF7C-3764-45E8-8A0C-0C653E1C822D}"/>
    <dgm:cxn modelId="{38D05624-FD0B-4F30-9350-2CA1BED02089}" type="presOf" srcId="{89CCCC74-1DF0-47E7-86C0-335D9942C095}" destId="{D69D1F58-D0BA-43D1-A02B-77230A5A4F00}" srcOrd="0" destOrd="1" presId="urn:microsoft.com/office/officeart/2005/8/layout/chevron2"/>
    <dgm:cxn modelId="{F0CC7D8D-0906-412D-9C3A-AB252E74E4DA}" srcId="{16FD3581-A26E-43A2-BD7C-22CFA5581699}" destId="{5F0D98CA-F4CB-4CB8-98FA-76BC150B5519}" srcOrd="0" destOrd="0" parTransId="{9E7C90DD-6AD6-4EE1-9C26-0A2F3EFEDB56}" sibTransId="{26F18263-2DE5-4C5F-957E-B9C5E4A170C0}"/>
    <dgm:cxn modelId="{4249F722-0959-4E82-960D-02BE14C6B147}" srcId="{16FD3581-A26E-43A2-BD7C-22CFA5581699}" destId="{49552C74-C8C2-4468-A844-0D2BA26F29CB}" srcOrd="2" destOrd="0" parTransId="{96AC4F58-55AE-481C-BA9F-E644171C6ACB}" sibTransId="{E4AA312A-E957-45C2-96EB-7C86176253B4}"/>
    <dgm:cxn modelId="{D9C1EDE6-2174-4CD3-AC14-3B147FA8D9A2}" type="presOf" srcId="{9ACFACBF-51A3-4171-A8BC-75D207646471}" destId="{5AA0D9E1-2213-4C23-AC81-0EC2FFCFAAAB}" srcOrd="0" destOrd="0" presId="urn:microsoft.com/office/officeart/2005/8/layout/chevron2"/>
    <dgm:cxn modelId="{7F51D9DB-428B-4B21-BC25-B22AEB4E5782}" type="presOf" srcId="{49552C74-C8C2-4468-A844-0D2BA26F29CB}" destId="{D69D1F58-D0BA-43D1-A02B-77230A5A4F00}" srcOrd="0" destOrd="2" presId="urn:microsoft.com/office/officeart/2005/8/layout/chevron2"/>
    <dgm:cxn modelId="{37E03278-2B0C-4263-81E7-13724E5AEDDC}" type="presParOf" srcId="{943A3786-6447-4B0E-84BF-3B80373DA37E}" destId="{4CD2F34F-1250-4E0D-B9B2-54BE81634EB8}" srcOrd="0" destOrd="0" presId="urn:microsoft.com/office/officeart/2005/8/layout/chevron2"/>
    <dgm:cxn modelId="{9D64269B-8CE8-4843-8B89-334D1AE6F93F}" type="presParOf" srcId="{4CD2F34F-1250-4E0D-B9B2-54BE81634EB8}" destId="{C8B9C28A-713D-4C12-821A-345D81C81CA9}" srcOrd="0" destOrd="0" presId="urn:microsoft.com/office/officeart/2005/8/layout/chevron2"/>
    <dgm:cxn modelId="{7CB045F4-4573-4C53-A94B-A6FE8DF93382}" type="presParOf" srcId="{4CD2F34F-1250-4E0D-B9B2-54BE81634EB8}" destId="{D69D1F58-D0BA-43D1-A02B-77230A5A4F00}" srcOrd="1" destOrd="0" presId="urn:microsoft.com/office/officeart/2005/8/layout/chevron2"/>
    <dgm:cxn modelId="{AFADFB09-3413-4CD8-96FE-6313FB95875D}" type="presParOf" srcId="{943A3786-6447-4B0E-84BF-3B80373DA37E}" destId="{A16BAB4A-C596-42D2-A24D-84DC28DA5801}" srcOrd="1" destOrd="0" presId="urn:microsoft.com/office/officeart/2005/8/layout/chevron2"/>
    <dgm:cxn modelId="{04741B64-3041-45DA-AFBB-43E209ABE2D1}" type="presParOf" srcId="{943A3786-6447-4B0E-84BF-3B80373DA37E}" destId="{E3C4D6F1-808C-4CFF-9ED0-2CC0FB138690}" srcOrd="2" destOrd="0" presId="urn:microsoft.com/office/officeart/2005/8/layout/chevron2"/>
    <dgm:cxn modelId="{B9D72D16-B5BE-44D7-8B16-BA850C353399}" type="presParOf" srcId="{E3C4D6F1-808C-4CFF-9ED0-2CC0FB138690}" destId="{EBA0B325-6ADF-4BEB-A75B-A5D4EDED9B70}" srcOrd="0" destOrd="0" presId="urn:microsoft.com/office/officeart/2005/8/layout/chevron2"/>
    <dgm:cxn modelId="{E0C4103A-12A6-441C-BC84-D06C16724DB1}" type="presParOf" srcId="{E3C4D6F1-808C-4CFF-9ED0-2CC0FB138690}" destId="{5B6A22C0-5AFA-4711-8785-39A084AF44E6}" srcOrd="1" destOrd="0" presId="urn:microsoft.com/office/officeart/2005/8/layout/chevron2"/>
    <dgm:cxn modelId="{D323D76A-DB21-4D62-B166-89ADCEA692BC}" type="presParOf" srcId="{943A3786-6447-4B0E-84BF-3B80373DA37E}" destId="{B2411EF8-C0D7-4619-97A1-C6DC2E382529}" srcOrd="3" destOrd="0" presId="urn:microsoft.com/office/officeart/2005/8/layout/chevron2"/>
    <dgm:cxn modelId="{F6ABCD95-2E49-4137-8AB5-1B470BE30BB7}" type="presParOf" srcId="{943A3786-6447-4B0E-84BF-3B80373DA37E}" destId="{F0050E02-6525-4963-9F19-161FE9771AAB}" srcOrd="4" destOrd="0" presId="urn:microsoft.com/office/officeart/2005/8/layout/chevron2"/>
    <dgm:cxn modelId="{93910A2A-23F3-43AD-AB01-0429BCAB6B74}" type="presParOf" srcId="{F0050E02-6525-4963-9F19-161FE9771AAB}" destId="{B7EF0CFD-C12C-42AF-BD3D-4BBC2AC48ED3}" srcOrd="0" destOrd="0" presId="urn:microsoft.com/office/officeart/2005/8/layout/chevron2"/>
    <dgm:cxn modelId="{AD665101-53A3-47F8-970B-0BC4C734FC7A}" type="presParOf" srcId="{F0050E02-6525-4963-9F19-161FE9771AAB}" destId="{5AA0D9E1-2213-4C23-AC81-0EC2FFCFAA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9C28A-713D-4C12-821A-345D81C81CA9}">
      <dsp:nvSpPr>
        <dsp:cNvPr id="0" name=""/>
        <dsp:cNvSpPr/>
      </dsp:nvSpPr>
      <dsp:spPr>
        <a:xfrm rot="5400000">
          <a:off x="-231016" y="234470"/>
          <a:ext cx="1540110" cy="1078077"/>
        </a:xfrm>
        <a:prstGeom prst="chevron">
          <a:avLst/>
        </a:prstGeom>
        <a:solidFill>
          <a:srgbClr val="FF0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 1</a:t>
          </a:r>
          <a:endParaRPr lang="ru-RU" sz="3000" kern="1200" dirty="0"/>
        </a:p>
      </dsp:txBody>
      <dsp:txXfrm rot="-5400000">
        <a:off x="1" y="542493"/>
        <a:ext cx="1078077" cy="462033"/>
      </dsp:txXfrm>
    </dsp:sp>
    <dsp:sp modelId="{D69D1F58-D0BA-43D1-A02B-77230A5A4F00}">
      <dsp:nvSpPr>
        <dsp:cNvPr id="0" name=""/>
        <dsp:cNvSpPr/>
      </dsp:nvSpPr>
      <dsp:spPr>
        <a:xfrm rot="5400000">
          <a:off x="5182002" y="-4053230"/>
          <a:ext cx="1001071" cy="9208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/>
            <a:t>Создание логистического экспортно-импортного </a:t>
          </a:r>
          <a:r>
            <a:rPr lang="ru-RU" sz="4000" b="1" kern="1200" dirty="0" err="1" smtClean="0"/>
            <a:t>хаба</a:t>
          </a:r>
          <a:endParaRPr lang="ru-RU" sz="4000" b="1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/>
        </a:p>
      </dsp:txBody>
      <dsp:txXfrm rot="-5400000">
        <a:off x="1078077" y="99563"/>
        <a:ext cx="9160054" cy="903335"/>
      </dsp:txXfrm>
    </dsp:sp>
    <dsp:sp modelId="{EBA0B325-6ADF-4BEB-A75B-A5D4EDED9B70}">
      <dsp:nvSpPr>
        <dsp:cNvPr id="0" name=""/>
        <dsp:cNvSpPr/>
      </dsp:nvSpPr>
      <dsp:spPr>
        <a:xfrm rot="5400000">
          <a:off x="-231016" y="1579907"/>
          <a:ext cx="1540110" cy="1078077"/>
        </a:xfrm>
        <a:prstGeom prst="chevron">
          <a:avLst/>
        </a:prstGeom>
        <a:solidFill>
          <a:srgbClr val="FF0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</a:t>
          </a:r>
          <a:endParaRPr lang="ru-RU" sz="3000" kern="1200" dirty="0"/>
        </a:p>
      </dsp:txBody>
      <dsp:txXfrm rot="-5400000">
        <a:off x="1" y="1887930"/>
        <a:ext cx="1078077" cy="462033"/>
      </dsp:txXfrm>
    </dsp:sp>
    <dsp:sp modelId="{5B6A22C0-5AFA-4711-8785-39A084AF44E6}">
      <dsp:nvSpPr>
        <dsp:cNvPr id="0" name=""/>
        <dsp:cNvSpPr/>
      </dsp:nvSpPr>
      <dsp:spPr>
        <a:xfrm rot="5400000">
          <a:off x="5182002" y="-2755034"/>
          <a:ext cx="1001071" cy="9208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/>
            <a:t>Создание</a:t>
          </a:r>
          <a:r>
            <a:rPr lang="ru-RU" sz="3600" b="1" kern="1200" dirty="0" smtClean="0"/>
            <a:t> ТОСЭР </a:t>
          </a:r>
          <a:endParaRPr lang="ru-RU" sz="3600" b="1" kern="1200" dirty="0"/>
        </a:p>
      </dsp:txBody>
      <dsp:txXfrm rot="-5400000">
        <a:off x="1078077" y="1397759"/>
        <a:ext cx="9160054" cy="903335"/>
      </dsp:txXfrm>
    </dsp:sp>
    <dsp:sp modelId="{B7EF0CFD-C12C-42AF-BD3D-4BBC2AC48ED3}">
      <dsp:nvSpPr>
        <dsp:cNvPr id="0" name=""/>
        <dsp:cNvSpPr/>
      </dsp:nvSpPr>
      <dsp:spPr>
        <a:xfrm rot="5400000">
          <a:off x="-231016" y="2925344"/>
          <a:ext cx="1540110" cy="1078077"/>
        </a:xfrm>
        <a:prstGeom prst="chevron">
          <a:avLst/>
        </a:prstGeom>
        <a:solidFill>
          <a:srgbClr val="FF0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3</a:t>
          </a:r>
          <a:endParaRPr lang="ru-RU" sz="3000" kern="1200" dirty="0"/>
        </a:p>
      </dsp:txBody>
      <dsp:txXfrm rot="-5400000">
        <a:off x="1" y="3233367"/>
        <a:ext cx="1078077" cy="462033"/>
      </dsp:txXfrm>
    </dsp:sp>
    <dsp:sp modelId="{5AA0D9E1-2213-4C23-AC81-0EC2FFCFAAAB}">
      <dsp:nvSpPr>
        <dsp:cNvPr id="0" name=""/>
        <dsp:cNvSpPr/>
      </dsp:nvSpPr>
      <dsp:spPr>
        <a:xfrm rot="5400000">
          <a:off x="5182002" y="-1409597"/>
          <a:ext cx="1001071" cy="9208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/>
            <a:t>Создание</a:t>
          </a:r>
          <a:r>
            <a:rPr lang="ru-RU" sz="3600" b="1" kern="1200" dirty="0" smtClean="0"/>
            <a:t> тестовых полигонов</a:t>
          </a:r>
          <a:endParaRPr lang="ru-RU" sz="3600" b="1" kern="1200" dirty="0"/>
        </a:p>
      </dsp:txBody>
      <dsp:txXfrm rot="-5400000">
        <a:off x="1078077" y="2743196"/>
        <a:ext cx="9160054" cy="903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47192-620F-4341-9E5C-0627495A1672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15356-68D3-4A5C-B701-94D364955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24FE4EA-86FE-4172-8A1A-2992F33D0FC1}" type="slidenum">
              <a:rPr lang="ru-RU" altLang="ru-RU">
                <a:solidFill>
                  <a:prstClr val="black"/>
                </a:solidFill>
              </a:rPr>
              <a:pPr/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86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68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30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309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ECF88-E8F0-44DB-8248-CA6AAA196B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A1B8A6-4291-4563-BDD5-C96644837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1489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233C-E174-440C-9EC6-3DB6A01A41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3386-2FB9-4A42-8EAE-601F81C9E3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9743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CE63E-EEE4-41E7-9D66-42AA0EADB8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1CB91-C1D0-4B37-925E-3C602BCAB7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288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794D-C0E6-484E-B3FD-E0AC171437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8276-E9E7-443C-8C02-2BA7C58EF5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9068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22E3-EE7A-432A-9CDB-B638542DEE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1949E-EE5E-4581-A2D5-3A87E03A4F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7128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0E426-0987-46F2-AF14-35FD7E814A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F8A8C-3CB0-430B-A388-5A94492E8F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9238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60EEA-57AF-4D82-ACE8-3E4976CE2B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66BF-4776-41D8-AA55-AA99CBD9EA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126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160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3B0B7-6D25-48B4-BF2E-823A858B22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707B7-19E2-4DB2-AEE9-A93F06BF6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400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D27B-860A-45A0-862F-EBD25486D4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C5D42-6502-4199-A496-8442164EC0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659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E32C-6EA7-4C59-A807-7EC3200A2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8528-0F4E-42FB-A5E6-1FF17FC262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864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950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682A-8B99-4845-8959-41D21D0200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E26A04-CBAA-4B81-BA1B-2CB9F6B79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7980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14AD-0891-4A38-816B-AD299ECDA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CA171-24D6-4DFF-ACEA-58FCE85A2B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392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D24F-BEB5-4979-9DDF-170068D79B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D450-A0BC-4755-813B-8E8004E39F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404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E7DC-38B9-4864-8C93-0F3895FE92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C155-4A4E-4D92-9D2C-6A81C7E867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666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57FE6-4317-4A90-A796-E8493E9DE2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353D-4162-4C65-B0C5-5F2B302AA8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060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0737-9862-4B7D-A2E8-5A7AA81F8E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967F9-82FD-4440-BC0F-6CEE026BED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990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419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B1D58-0F50-4E51-94FE-7C06CC8050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F1AD-B6D3-4841-ABCE-63C35A1A4A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9063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62D0-FE50-4749-A3C0-727278EA21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35FD6-63CE-4D9F-9E57-1108C1AAF7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3087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361-E5AB-428D-A041-4605307150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54BE-8262-493F-A33A-730268BD2E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2672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6EFE2-8FB4-4965-AB7F-156D876452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CDD81-EECF-4741-9432-AAA202A71E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627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0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07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37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15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62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9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012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77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4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3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98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9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78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51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57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4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39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41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F8230C-E58E-485D-A70A-33F5EA581E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9C507-F30C-457A-A6FB-2348152556B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75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4EB9E8-650D-4E7B-A074-C7F02169DF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604E10-44B1-4E06-BBDD-0F3CD47F518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93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68237-E8AB-4074-BB97-D969E1FF26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CCD3B-7CA2-43F2-8BE5-3C1B93434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emf"/><Relationship Id="rId12" Type="http://schemas.openxmlformats.org/officeDocument/2006/relationships/diagramColors" Target="../diagrams/colors1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5.jpeg"/><Relationship Id="rId9" Type="http://schemas.openxmlformats.org/officeDocument/2006/relationships/diagramData" Target="../diagrams/data1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7668" y="0"/>
            <a:ext cx="105878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РАБОЧАЯ ГРУППА № 12 </a:t>
            </a:r>
            <a:r>
              <a:rPr lang="ru-RU" sz="3600" b="1" dirty="0" smtClean="0"/>
              <a:t>(Нижневартовск)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/>
              <a:t>Международная кооперация и экспорт</a:t>
            </a:r>
          </a:p>
          <a:p>
            <a:endParaRPr lang="ru-RU" sz="48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9495692" y="6389078"/>
            <a:ext cx="2696308" cy="46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>
                <a:solidFill>
                  <a:srgbClr val="E94790"/>
                </a:solidFill>
              </a:rPr>
              <a:t>Нижневартовск</a:t>
            </a:r>
            <a:endParaRPr lang="ru-RU" sz="1700" b="1" dirty="0">
              <a:solidFill>
                <a:srgbClr val="E947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H="1" flipV="1">
            <a:off x="1324039" y="1519703"/>
            <a:ext cx="921500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3200" dirty="0"/>
              <a:t>О</a:t>
            </a:r>
            <a:r>
              <a:rPr lang="ru-RU" sz="3200" dirty="0" smtClean="0"/>
              <a:t>пределение </a:t>
            </a:r>
            <a:r>
              <a:rPr lang="ru-RU" sz="3200" dirty="0"/>
              <a:t>приоритетных отраслей </a:t>
            </a:r>
            <a:r>
              <a:rPr lang="ru-RU" sz="3200" dirty="0" smtClean="0"/>
              <a:t>ускоренного развития </a:t>
            </a:r>
            <a:r>
              <a:rPr lang="ru-RU" sz="3200" dirty="0"/>
              <a:t>экспорта </a:t>
            </a:r>
            <a:r>
              <a:rPr lang="ru-RU" sz="3200" dirty="0" smtClean="0"/>
              <a:t>(деревообработка, </a:t>
            </a:r>
            <a:r>
              <a:rPr lang="ru-RU" sz="3200" dirty="0"/>
              <a:t>дикоросы, технологии (дата-центры) и т.д.) </a:t>
            </a:r>
            <a:r>
              <a:rPr lang="ru-RU" sz="3200" dirty="0" smtClean="0"/>
              <a:t>в </a:t>
            </a:r>
            <a:r>
              <a:rPr lang="ru-RU" sz="3200" dirty="0"/>
              <a:t>Стратегии Югры-2030 в части поддержки </a:t>
            </a:r>
            <a:r>
              <a:rPr lang="ru-RU" sz="3200" dirty="0" err="1"/>
              <a:t>несырьевого</a:t>
            </a:r>
            <a:r>
              <a:rPr lang="ru-RU" sz="3200" dirty="0"/>
              <a:t> </a:t>
            </a:r>
            <a:r>
              <a:rPr lang="ru-RU" sz="3200" dirty="0" smtClean="0"/>
              <a:t>экспорта. Совершенствование мер поддержки экспортно-ориентированных организаций. Внедрение регионального экспортного стандарта</a:t>
            </a:r>
            <a:endParaRPr lang="ru-RU" sz="3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3200" dirty="0" smtClean="0"/>
              <a:t>Создание </a:t>
            </a:r>
            <a:r>
              <a:rPr lang="ru-RU" sz="3200" dirty="0"/>
              <a:t>ассоциации экспортеров </a:t>
            </a:r>
            <a:r>
              <a:rPr lang="ru-RU" sz="3200" dirty="0" smtClean="0"/>
              <a:t>Югры (с </a:t>
            </a:r>
            <a:r>
              <a:rPr lang="ru-RU" sz="3200" dirty="0"/>
              <a:t>внутренним отраслевым </a:t>
            </a:r>
            <a:r>
              <a:rPr lang="ru-RU" sz="3200" dirty="0" smtClean="0"/>
              <a:t>делением)</a:t>
            </a:r>
          </a:p>
          <a:p>
            <a:endParaRPr lang="ru-RU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2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2507" y="1531917"/>
            <a:ext cx="75057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prstClr val="black"/>
                </a:solidFill>
              </a:rPr>
              <a:t>РАБОЧАЯ ГРУППА № 12</a:t>
            </a:r>
          </a:p>
          <a:p>
            <a:pPr algn="ctr"/>
            <a:endParaRPr lang="ru-RU" sz="48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4800" b="1" dirty="0" smtClean="0">
                <a:solidFill>
                  <a:prstClr val="black"/>
                </a:solidFill>
              </a:rPr>
              <a:t>Международная кооперация и экспорт</a:t>
            </a:r>
          </a:p>
          <a:p>
            <a:pPr algn="ctr"/>
            <a:r>
              <a:rPr lang="ru-RU" sz="4800" b="1" dirty="0" smtClean="0">
                <a:solidFill>
                  <a:prstClr val="black"/>
                </a:solidFill>
              </a:rPr>
              <a:t>(</a:t>
            </a:r>
            <a:r>
              <a:rPr lang="ru-RU" sz="4800" b="1" dirty="0" err="1" smtClean="0">
                <a:solidFill>
                  <a:prstClr val="black"/>
                </a:solidFill>
              </a:rPr>
              <a:t>Югорск</a:t>
            </a:r>
            <a:r>
              <a:rPr lang="ru-RU" sz="4800" b="1" dirty="0" smtClean="0">
                <a:solidFill>
                  <a:prstClr val="black"/>
                </a:solidFill>
              </a:rPr>
              <a:t>)</a:t>
            </a:r>
          </a:p>
          <a:p>
            <a:pPr algn="ctr"/>
            <a:endParaRPr lang="ru-RU" sz="60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42607" y="276332"/>
            <a:ext cx="6721435" cy="598196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Преимущества:</a:t>
            </a:r>
          </a:p>
          <a:p>
            <a:pPr marL="3600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Гарантия рыночной цены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иностранных покупателей.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Снижение рисков для экспортера (постоянный спрос, снижение влияния сезонности, единое окно услуг).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Возможность снизить издержки за счет совместного использования инфраструктуры.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hlinkClick r:id="" action="ppaction://noaction"/>
            <a:extLst>
              <a:ext uri="{FF2B5EF4-FFF2-40B4-BE49-F238E27FC236}">
                <a16:creationId xmlns:a16="http://schemas.microsoft.com/office/drawing/2014/main" xmlns="" id="{63489A40-9388-4C80-B244-4D1FC53AE64B}"/>
              </a:ext>
            </a:extLst>
          </p:cNvPr>
          <p:cNvSpPr/>
          <p:nvPr/>
        </p:nvSpPr>
        <p:spPr>
          <a:xfrm>
            <a:off x="265414" y="158216"/>
            <a:ext cx="3499064" cy="3736889"/>
          </a:xfrm>
          <a:prstGeom prst="rect">
            <a:avLst/>
          </a:prstGeom>
          <a:pattFill prst="divot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8575">
            <a:solidFill>
              <a:srgbClr val="001C85"/>
            </a:solidFill>
          </a:ln>
          <a:effectLst>
            <a:outerShdw blurRad="304800" dist="152400" dir="2700000" sx="95000" sy="9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dirty="0" smtClean="0">
              <a:solidFill>
                <a:prstClr val="black"/>
              </a:solidFill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«Товарная биржа на базе </a:t>
            </a:r>
            <a:r>
              <a:rPr lang="ru-RU" sz="2800" b="1" dirty="0" err="1" smtClean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логистического</a:t>
            </a:r>
            <a:r>
              <a:rPr lang="ru-RU" sz="2800" b="1" dirty="0" smtClean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хаба</a:t>
            </a:r>
            <a:r>
              <a:rPr lang="en-US" sz="2800" b="1" dirty="0" smtClean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и индустриального парка»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b="1" dirty="0">
              <a:solidFill>
                <a:srgbClr val="001C8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73235" y="338018"/>
            <a:ext cx="5985165" cy="61696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Преимущества: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Кооперация предпринимателей (в т.ч. межмуниципальная: проект по кооперации мясомолочного производства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Югорск-Ханты-Мансийск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производство кормов на территории Ханты-Мансийского района).</a:t>
            </a:r>
          </a:p>
          <a:p>
            <a:pPr marL="0" indent="0">
              <a:buAutoNum type="arabicPeriod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Использование незадействованных площадей 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Кондинский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район).</a:t>
            </a:r>
          </a:p>
          <a:p>
            <a:pPr marL="0" indent="0">
              <a:buAutoNum type="arabicPeriod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Повышение качества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продукции\гарантия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сбыта.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" action="ppaction://noaction"/>
            <a:extLst>
              <a:ext uri="{FF2B5EF4-FFF2-40B4-BE49-F238E27FC236}">
                <a16:creationId xmlns:a16="http://schemas.microsoft.com/office/drawing/2014/main" xmlns="" id="{63489A40-9388-4C80-B244-4D1FC53AE64B}"/>
              </a:ext>
            </a:extLst>
          </p:cNvPr>
          <p:cNvSpPr/>
          <p:nvPr/>
        </p:nvSpPr>
        <p:spPr>
          <a:xfrm>
            <a:off x="249695" y="219901"/>
            <a:ext cx="3597910" cy="3425823"/>
          </a:xfrm>
          <a:prstGeom prst="rect">
            <a:avLst/>
          </a:prstGeom>
          <a:pattFill prst="divot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8575">
            <a:solidFill>
              <a:srgbClr val="001C85"/>
            </a:solidFill>
          </a:ln>
          <a:effectLst>
            <a:outerShdw blurRad="304800" dist="152400" dir="2700000" sx="95000" sy="9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dirty="0" smtClean="0">
              <a:solidFill>
                <a:prstClr val="black"/>
              </a:solidFill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«Создание сети агропромышленных парков на территории </a:t>
            </a:r>
            <a:r>
              <a:rPr lang="ru-RU" sz="2800" b="1" dirty="0" err="1" smtClean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800" b="1" dirty="0" smtClean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b="1" dirty="0">
              <a:solidFill>
                <a:srgbClr val="001C8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73236" y="187892"/>
            <a:ext cx="5949538" cy="6367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Преимущества: 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Расширение доступа предпринимателей к торговым инструментам для экспорта, за счет привлечения федеральных инструментов финансирования (инструменты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Росэксимбанка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подписание соглашения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Росэксимбанком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Субсидирование расходов на логистику из регионального бюджета, для приоритетных отраслей.</a:t>
            </a:r>
          </a:p>
          <a:p>
            <a:pPr marL="0" indent="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СПИК  по реализации проекта лесопиления на базе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Самзаского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завода в Советском районе.</a:t>
            </a:r>
          </a:p>
          <a:p>
            <a:pPr marL="0" indent="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" action="ppaction://noaction"/>
            <a:extLst>
              <a:ext uri="{FF2B5EF4-FFF2-40B4-BE49-F238E27FC236}">
                <a16:creationId xmlns:a16="http://schemas.microsoft.com/office/drawing/2014/main" xmlns="" id="{9B5387B4-E265-4700-BE83-EB2359320A9A}"/>
              </a:ext>
            </a:extLst>
          </p:cNvPr>
          <p:cNvSpPr/>
          <p:nvPr/>
        </p:nvSpPr>
        <p:spPr>
          <a:xfrm>
            <a:off x="226992" y="187892"/>
            <a:ext cx="3573112" cy="3612212"/>
          </a:xfrm>
          <a:prstGeom prst="rect">
            <a:avLst/>
          </a:prstGeom>
          <a:pattFill prst="weave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8575">
            <a:solidFill>
              <a:srgbClr val="001C85"/>
            </a:solidFill>
          </a:ln>
          <a:effectLst>
            <a:outerShdw blurRad="304800" dist="1524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 3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«Тиражирование передовых инструментов финансирования и совершенствование мер поддержки»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1C8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001C8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8740" y="1917865"/>
            <a:ext cx="7808601" cy="4940135"/>
          </a:xfrm>
        </p:spPr>
      </p:pic>
      <p:sp>
        <p:nvSpPr>
          <p:cNvPr id="4" name="Прямоугольник 3">
            <a:hlinkClick r:id="" action="ppaction://noaction"/>
            <a:extLst>
              <a:ext uri="{FF2B5EF4-FFF2-40B4-BE49-F238E27FC236}">
                <a16:creationId xmlns:a16="http://schemas.microsoft.com/office/drawing/2014/main" xmlns="" id="{9B5387B4-E265-4700-BE83-EB2359320A9A}"/>
              </a:ext>
            </a:extLst>
          </p:cNvPr>
          <p:cNvSpPr/>
          <p:nvPr/>
        </p:nvSpPr>
        <p:spPr>
          <a:xfrm>
            <a:off x="226992" y="187892"/>
            <a:ext cx="3573112" cy="3612212"/>
          </a:xfrm>
          <a:prstGeom prst="rect">
            <a:avLst/>
          </a:prstGeom>
          <a:pattFill prst="weave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8575">
            <a:solidFill>
              <a:srgbClr val="001C85"/>
            </a:solidFill>
          </a:ln>
          <a:effectLst>
            <a:outerShdw blurRad="304800" dist="1524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Продвижение бренда </a:t>
            </a:r>
            <a:r>
              <a:rPr lang="en-US" sz="2800" b="1" dirty="0" smtClean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Made in </a:t>
            </a:r>
            <a:r>
              <a:rPr lang="en-US" sz="2800" b="1" dirty="0" err="1" smtClean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Ugra</a:t>
            </a:r>
            <a:r>
              <a:rPr lang="ru-RU" sz="2800" b="1" dirty="0" smtClean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1C8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001C8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12272" y="717258"/>
            <a:ext cx="10515600" cy="4935393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3600" dirty="0"/>
              <a:t>Создание кластеров и индустриальных </a:t>
            </a:r>
            <a:r>
              <a:rPr lang="ru-RU" sz="3600" dirty="0" smtClean="0"/>
              <a:t>парков на </a:t>
            </a:r>
            <a:r>
              <a:rPr lang="ru-RU" sz="3600" dirty="0"/>
              <a:t>территории ХМАО-Югры </a:t>
            </a:r>
            <a:r>
              <a:rPr lang="ru-RU" sz="3600" dirty="0" smtClean="0"/>
              <a:t>с целью кооперации предпринимателей для создания экспортного продукта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3600" dirty="0" smtClean="0"/>
              <a:t>Открытие выездных и постоянных торговых представительств субъекта</a:t>
            </a:r>
            <a:r>
              <a:rPr lang="ru-RU" sz="3600" dirty="0"/>
              <a:t> </a:t>
            </a:r>
            <a:r>
              <a:rPr lang="ru-RU" sz="3600" dirty="0" smtClean="0"/>
              <a:t>под региональным брендом </a:t>
            </a:r>
            <a:r>
              <a:rPr lang="ru-RU" sz="3600" dirty="0"/>
              <a:t>«Сделано в </a:t>
            </a:r>
            <a:r>
              <a:rPr lang="ru-RU" sz="3600" dirty="0" smtClean="0"/>
              <a:t>Югре!» в странах Евразийского экономического союза, имеющих наибольший экспортный потенциал</a:t>
            </a:r>
            <a:endParaRPr lang="ru-RU" sz="3600" dirty="0"/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95692" y="6389078"/>
            <a:ext cx="2696308" cy="46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E94790"/>
                </a:solidFill>
              </a:rPr>
              <a:t>Ханты-Мансийский автономный округ - </a:t>
            </a:r>
            <a:r>
              <a:rPr lang="ru-RU" sz="1700" b="1" dirty="0" err="1" smtClean="0">
                <a:solidFill>
                  <a:srgbClr val="E94790"/>
                </a:solidFill>
              </a:rPr>
              <a:t>Югра</a:t>
            </a:r>
            <a:endParaRPr lang="ru-RU" sz="1700" b="1" dirty="0">
              <a:solidFill>
                <a:srgbClr val="E947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95400" y="841951"/>
            <a:ext cx="10515600" cy="518477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3600" dirty="0" smtClean="0"/>
              <a:t>Продвижение продукции </a:t>
            </a:r>
            <a:r>
              <a:rPr lang="ru-RU" sz="3600" dirty="0" err="1" smtClean="0"/>
              <a:t>югорских</a:t>
            </a:r>
            <a:r>
              <a:rPr lang="ru-RU" sz="3600" dirty="0" smtClean="0"/>
              <a:t> производителей посредством международных электронных каналов продаж (в том числе </a:t>
            </a:r>
            <a:r>
              <a:rPr lang="en-US" sz="3600" dirty="0" smtClean="0"/>
              <a:t>B&amp;B,</a:t>
            </a:r>
            <a:r>
              <a:rPr lang="ru-RU" sz="3600" dirty="0" smtClean="0"/>
              <a:t> единая международная электронная торговая площадка региона )</a:t>
            </a:r>
          </a:p>
          <a:p>
            <a:r>
              <a:rPr lang="ru-RU" sz="3600" dirty="0" smtClean="0"/>
              <a:t>Создание логистического центра с полным спектром услуг под ключ (хранение, упаковка, юридические услуги, таможенный брокер, ускоренный маршрут доставки товаров)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95692" y="6389078"/>
            <a:ext cx="2696308" cy="46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E94790"/>
                </a:solidFill>
              </a:rPr>
              <a:t>Ханты-Мансийский автономный округ - </a:t>
            </a:r>
            <a:r>
              <a:rPr lang="ru-RU" sz="1700" b="1" dirty="0" err="1" smtClean="0">
                <a:solidFill>
                  <a:srgbClr val="E94790"/>
                </a:solidFill>
              </a:rPr>
              <a:t>Югра</a:t>
            </a:r>
            <a:endParaRPr lang="ru-RU" sz="1700" b="1" dirty="0">
              <a:solidFill>
                <a:srgbClr val="E947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0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8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3204"/>
          <a:stretch>
            <a:fillRect/>
          </a:stretch>
        </p:blipFill>
        <p:spPr bwMode="auto">
          <a:xfrm>
            <a:off x="6707188" y="36513"/>
            <a:ext cx="380841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1" name="Объект 19"/>
          <p:cNvGraphicFramePr>
            <a:graphicFrameLocks noChangeAspect="1"/>
          </p:cNvGraphicFramePr>
          <p:nvPr/>
        </p:nvGraphicFramePr>
        <p:xfrm>
          <a:off x="10669588" y="142875"/>
          <a:ext cx="1320800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6" imgW="4106021" imgH="4675050" progId="CorelDraw.Graphic.20">
                  <p:embed/>
                </p:oleObj>
              </mc:Choice>
              <mc:Fallback>
                <p:oleObj name="CorelDRAW" r:id="rId6" imgW="4106021" imgH="4675050" progId="CorelDraw.Graphic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9588" y="142875"/>
                        <a:ext cx="1320800" cy="150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22"/>
          <p:cNvSpPr txBox="1">
            <a:spLocks noChangeArrowheads="1"/>
          </p:cNvSpPr>
          <p:nvPr/>
        </p:nvSpPr>
        <p:spPr bwMode="auto">
          <a:xfrm>
            <a:off x="1487488" y="38100"/>
            <a:ext cx="4938712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400" smtClean="0">
                <a:solidFill>
                  <a:prstClr val="black"/>
                </a:solidFill>
              </a:rPr>
              <a:t>РАБОЧАЯ ГРУППА № 8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3400" b="1" smtClean="0">
                <a:solidFill>
                  <a:prstClr val="black"/>
                </a:solidFill>
              </a:rPr>
              <a:t>МЕЖДУНАРОДНАЯ КООПЕРАЦИЯ </a:t>
            </a:r>
            <a:br>
              <a:rPr lang="ru-RU" altLang="ru-RU" sz="3400" b="1" smtClean="0">
                <a:solidFill>
                  <a:prstClr val="black"/>
                </a:solidFill>
              </a:rPr>
            </a:br>
            <a:r>
              <a:rPr lang="ru-RU" altLang="ru-RU" sz="3400" b="1" smtClean="0">
                <a:solidFill>
                  <a:prstClr val="black"/>
                </a:solidFill>
              </a:rPr>
              <a:t>И ЭКСПОРТ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3600" b="1" smtClean="0">
              <a:solidFill>
                <a:prstClr val="black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802423" y="2426677"/>
          <a:ext cx="10287000" cy="423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175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42875"/>
            <a:ext cx="10890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b="1" smtClean="0"/>
              <a:t>Создание логистического экспортно-импортного Хаба</a:t>
            </a:r>
            <a:br>
              <a:rPr lang="ru-RU" altLang="ru-RU" b="1" smtClean="0"/>
            </a:br>
            <a:endParaRPr lang="ru-RU" altLang="ru-RU" b="1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593850" y="1825625"/>
            <a:ext cx="9759950" cy="4351338"/>
          </a:xfrm>
        </p:spPr>
        <p:txBody>
          <a:bodyPr/>
          <a:lstStyle/>
          <a:p>
            <a:pPr marL="514350" indent="-5143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altLang="ru-RU" sz="3200" dirty="0" smtClean="0"/>
              <a:t>Проект коммерческий.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3200" dirty="0" smtClean="0"/>
              <a:t>2. Локализация: Сургут и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3200" dirty="0" err="1" smtClean="0"/>
              <a:t>Сургутский</a:t>
            </a:r>
            <a:r>
              <a:rPr lang="ru-RU" altLang="ru-RU" sz="3200" dirty="0" smtClean="0"/>
              <a:t> район.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3200" dirty="0" smtClean="0"/>
              <a:t>3. Интеграция в Северный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3200" dirty="0" smtClean="0"/>
              <a:t>Широтный ход (соединение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3200" dirty="0" smtClean="0"/>
              <a:t>транспортных  потоков).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3200" dirty="0" smtClean="0"/>
              <a:t>4. Единое окно экспортно-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3200" dirty="0" smtClean="0"/>
              <a:t>импортных услуг.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sz="3200" dirty="0" smtClean="0"/>
          </a:p>
        </p:txBody>
      </p:sp>
      <p:pic>
        <p:nvPicPr>
          <p:cNvPr id="8196" name="Picture 4" descr="C:\Users\Депутат\Desktop\f568a88a-46dc-4514-aef9-82a7b45e65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1774825"/>
            <a:ext cx="60261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65850" y="5680075"/>
            <a:ext cx="6510338" cy="2078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/>
              <a:t>Создание ТОСЭР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787525" y="1825625"/>
            <a:ext cx="10044113" cy="50323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3200" dirty="0" smtClean="0"/>
              <a:t>1. Коммерческие проекты.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sz="3200" dirty="0" smtClean="0"/>
              <a:t>индустриальные парки (6 площадок: Сургут, Нижневартовск, Ханты-Мансийск, </a:t>
            </a:r>
            <a:r>
              <a:rPr lang="ru-RU" altLang="ru-RU" sz="3200" dirty="0" err="1" smtClean="0"/>
              <a:t>Югорск</a:t>
            </a:r>
            <a:r>
              <a:rPr lang="ru-RU" altLang="ru-RU" sz="3200" dirty="0" smtClean="0"/>
              <a:t>, Берёзово, </a:t>
            </a:r>
            <a:r>
              <a:rPr lang="ru-RU" altLang="ru-RU" sz="3200" dirty="0" err="1" smtClean="0"/>
              <a:t>Мортка</a:t>
            </a:r>
            <a:r>
              <a:rPr lang="ru-RU" altLang="ru-RU" sz="3200" dirty="0" smtClean="0"/>
              <a:t>) по различным направлениям с учетом специфики территории.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3200" dirty="0" smtClean="0"/>
              <a:t>2. Агропромышленные комплексы на территории округа.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3200" dirty="0" smtClean="0"/>
              <a:t>3. Создание центров «умного производства» на базах Технопарков и Индустриальных парков (филиалы Технопарков в крупных городах округа).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sz="32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31171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/>
              <a:t>Создание тестовых полигонов </a:t>
            </a:r>
            <a:br>
              <a:rPr lang="ru-RU" altLang="ru-RU" b="1" smtClean="0"/>
            </a:br>
            <a:r>
              <a:rPr lang="ru-RU" altLang="ru-RU" b="1" smtClean="0"/>
              <a:t>как экспорта услуг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731963" y="1620838"/>
            <a:ext cx="10237787" cy="5014912"/>
          </a:xfrm>
        </p:spPr>
        <p:txBody>
          <a:bodyPr/>
          <a:lstStyle/>
          <a:p>
            <a:pPr marL="0" indent="0" eaLnBrk="1" hangingPunct="1">
              <a:buFont typeface="Arial" charset="0"/>
              <a:buAutoNum type="arabicPeriod"/>
            </a:pPr>
            <a:r>
              <a:rPr lang="ru-RU" altLang="ru-RU" sz="3200" smtClean="0"/>
              <a:t>Коммерческий проект.</a:t>
            </a:r>
          </a:p>
          <a:p>
            <a:pPr marL="0" indent="0" eaLnBrk="1" hangingPunct="1">
              <a:buFont typeface="Arial" charset="0"/>
              <a:buAutoNum type="arabicPeriod"/>
            </a:pPr>
            <a:r>
              <a:rPr lang="ru-RU" altLang="ru-RU" sz="3200" smtClean="0"/>
              <a:t>Сургутский район как полигон для испытаний нефтегазодобывающего оборудования и сервиса.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3200" smtClean="0"/>
              <a:t>3. Березовский район как полигон для испытания спецтехники.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3200" smtClean="0"/>
              <a:t>4. Нефтеюганский регион: задействование площадей Нефтеюганского аэропорта для испытания БПЛА и малой авиации.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3200" i="1" smtClean="0"/>
              <a:t>Необходимо: продвижение и лоббирование проекта региональными властями на международном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39340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/>
              <a:t>Экосистема поддержки экспорта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565275" y="1825625"/>
            <a:ext cx="10626725" cy="4852988"/>
          </a:xfrm>
        </p:spPr>
        <p:txBody>
          <a:bodyPr/>
          <a:lstStyle/>
          <a:p>
            <a:pPr marL="0" indent="0" eaLnBrk="1" hangingPunct="1">
              <a:buFont typeface="Arial" charset="0"/>
              <a:buAutoNum type="arabicPeriod"/>
            </a:pPr>
            <a:r>
              <a:rPr lang="ru-RU" altLang="ru-RU" sz="3600" smtClean="0"/>
              <a:t>Открытие филиалов Центра поддержки экспорта в городах Сургут, Нижневартовск, Югорск.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3600" smtClean="0"/>
              <a:t>2. Субсидирование расходов на логистику для приоритетных отраслей.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3600" smtClean="0"/>
              <a:t>3. Работа с онлайн-торговыми площадками.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3600" smtClean="0"/>
              <a:t>4. Создание условий для привлечения специалистов (льготное жилье и социальная инфраструктура).</a:t>
            </a:r>
          </a:p>
        </p:txBody>
      </p:sp>
    </p:spTree>
    <p:extLst>
      <p:ext uri="{BB962C8B-B14F-4D97-AF65-F5344CB8AC3E}">
        <p14:creationId xmlns:p14="http://schemas.microsoft.com/office/powerpoint/2010/main" val="20432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556</Words>
  <Application>Microsoft Office PowerPoint</Application>
  <PresentationFormat>Произвольный</PresentationFormat>
  <Paragraphs>89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Тема Office</vt:lpstr>
      <vt:lpstr>1_Тема Office</vt:lpstr>
      <vt:lpstr>2_Тема Office</vt:lpstr>
      <vt:lpstr>3_Тема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Создание логистического экспортно-импортного Хаба </vt:lpstr>
      <vt:lpstr>Создание ТОСЭР</vt:lpstr>
      <vt:lpstr>Создание тестовых полигонов  как экспорта услуг</vt:lpstr>
      <vt:lpstr>Экосистема поддержки экспорта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ггг</dc:creator>
  <cp:lastModifiedBy>Репин Константин Сергеевич</cp:lastModifiedBy>
  <cp:revision>34</cp:revision>
  <dcterms:created xsi:type="dcterms:W3CDTF">2018-08-14T13:12:51Z</dcterms:created>
  <dcterms:modified xsi:type="dcterms:W3CDTF">2018-09-08T11:45:32Z</dcterms:modified>
</cp:coreProperties>
</file>